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4"/>
  </p:notesMasterIdLst>
  <p:sldIdLst>
    <p:sldId id="256" r:id="rId6"/>
    <p:sldId id="335" r:id="rId7"/>
    <p:sldId id="340" r:id="rId8"/>
    <p:sldId id="319" r:id="rId9"/>
    <p:sldId id="341" r:id="rId10"/>
    <p:sldId id="343" r:id="rId11"/>
    <p:sldId id="351" r:id="rId12"/>
    <p:sldId id="352" r:id="rId13"/>
    <p:sldId id="35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39" r:id="rId22"/>
    <p:sldId id="342" r:id="rId2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4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32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tanese@istat.it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mbruno@istat.it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hyperlink" Target="mailto:frpuglie@istat.it" TargetMode="External"/><Relationship Id="rId4" Type="http://schemas.openxmlformats.org/officeDocument/2006/relationships/hyperlink" Target="mailto:ortame@istat.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583161"/>
            <a:ext cx="9144000" cy="2387600"/>
          </a:xfrm>
        </p:spPr>
        <p:txBody>
          <a:bodyPr>
            <a:normAutofit/>
          </a:bodyPr>
          <a:lstStyle/>
          <a:p>
            <a:r>
              <a:rPr lang="it-IT" u="sng" dirty="0" err="1" smtClean="0"/>
              <a:t>Topic</a:t>
            </a:r>
            <a:r>
              <a:rPr lang="it-IT" u="sng" dirty="0" smtClean="0"/>
              <a:t> </a:t>
            </a:r>
            <a:r>
              <a:rPr lang="it-IT" u="sng" dirty="0" err="1" smtClean="0"/>
              <a:t>Modellin</a:t>
            </a:r>
            <a:r>
              <a:rPr lang="it-IT" u="sng" dirty="0" err="1" smtClean="0"/>
              <a:t>g</a:t>
            </a:r>
            <a:r>
              <a:rPr lang="it-IT" u="sng" dirty="0" smtClean="0"/>
              <a:t> Tutorial</a:t>
            </a:r>
            <a:endParaRPr lang="it-IT" u="sng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4595098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it-IT" i="1" dirty="0" smtClean="0">
                <a:solidFill>
                  <a:srgbClr val="C00000"/>
                </a:solidFill>
              </a:rPr>
              <a:t>Mauro Bruno, Elena Catanese, Francesco </a:t>
            </a:r>
            <a:r>
              <a:rPr lang="it-IT" i="1" dirty="0" err="1" smtClean="0">
                <a:solidFill>
                  <a:srgbClr val="C00000"/>
                </a:solidFill>
              </a:rPr>
              <a:t>Ortame</a:t>
            </a:r>
            <a:r>
              <a:rPr lang="it-IT" i="1" dirty="0" smtClean="0">
                <a:solidFill>
                  <a:srgbClr val="C00000"/>
                </a:solidFill>
              </a:rPr>
              <a:t>, Francesco </a:t>
            </a:r>
            <a:r>
              <a:rPr lang="it-IT" i="1" dirty="0">
                <a:solidFill>
                  <a:srgbClr val="C00000"/>
                </a:solidFill>
              </a:rPr>
              <a:t>Pugliese, </a:t>
            </a:r>
          </a:p>
          <a:p>
            <a:r>
              <a:rPr lang="en-US" i="1" dirty="0" smtClean="0">
                <a:solidFill>
                  <a:srgbClr val="C00000"/>
                </a:solidFill>
                <a:hlinkClick r:id="rId2"/>
              </a:rPr>
              <a:t>mbruno@istat.it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i="1" dirty="0" smtClean="0">
                <a:solidFill>
                  <a:srgbClr val="C00000"/>
                </a:solidFill>
                <a:hlinkClick r:id="rId3"/>
              </a:rPr>
              <a:t>catanese@istat.it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i="1" dirty="0" smtClean="0">
                <a:solidFill>
                  <a:srgbClr val="C00000"/>
                </a:solidFill>
                <a:hlinkClick r:id="rId4"/>
              </a:rPr>
              <a:t>ortame@istat.it</a:t>
            </a:r>
            <a:r>
              <a:rPr lang="en-US" i="1" dirty="0" smtClean="0">
                <a:solidFill>
                  <a:srgbClr val="C00000"/>
                </a:solidFill>
              </a:rPr>
              <a:t>, </a:t>
            </a:r>
            <a:r>
              <a:rPr lang="en-US" i="1" dirty="0" smtClean="0">
                <a:solidFill>
                  <a:srgbClr val="C00000"/>
                </a:solidFill>
                <a:hlinkClick r:id="rId5"/>
              </a:rPr>
              <a:t>frpuglie@istat.it</a:t>
            </a:r>
            <a:endParaRPr lang="en-US" i="1" dirty="0" smtClean="0">
              <a:solidFill>
                <a:srgbClr val="C00000"/>
              </a:solidFill>
            </a:endParaRPr>
          </a:p>
          <a:p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864" y="272845"/>
            <a:ext cx="5883876" cy="1801761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184" y="240275"/>
            <a:ext cx="52006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83811"/>
            <a:ext cx="11269308" cy="384721"/>
          </a:xfrm>
        </p:spPr>
        <p:txBody>
          <a:bodyPr/>
          <a:lstStyle/>
          <a:p>
            <a:r>
              <a:rPr lang="it-IT" altLang="it-IT" dirty="0" err="1" smtClean="0"/>
              <a:t>Latent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Dirichlet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Allocation</a:t>
            </a:r>
            <a:r>
              <a:rPr lang="it-IT" altLang="it-IT" dirty="0" smtClean="0"/>
              <a:t> - LDA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713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59" y="443220"/>
            <a:ext cx="11269308" cy="769441"/>
          </a:xfrm>
        </p:spPr>
        <p:txBody>
          <a:bodyPr/>
          <a:lstStyle/>
          <a:p>
            <a:r>
              <a:rPr lang="it-IT" dirty="0" err="1" smtClean="0"/>
              <a:t>Hierarchical</a:t>
            </a:r>
            <a:r>
              <a:rPr lang="it-IT" dirty="0" smtClean="0"/>
              <a:t> </a:t>
            </a:r>
            <a:r>
              <a:rPr lang="it-IT" dirty="0" err="1"/>
              <a:t>Dirichlet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- </a:t>
            </a:r>
            <a:r>
              <a:rPr lang="it-IT" dirty="0" smtClean="0"/>
              <a:t>HDP</a:t>
            </a:r>
            <a:r>
              <a:rPr lang="it-IT" dirty="0"/>
              <a:t/>
            </a:r>
            <a:br>
              <a:rPr lang="it-IT" dirty="0"/>
            </a:br>
            <a:r>
              <a:rPr lang="it-IT" altLang="it-IT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359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4" y="392796"/>
            <a:ext cx="11269308" cy="1154162"/>
          </a:xfrm>
        </p:spPr>
        <p:txBody>
          <a:bodyPr/>
          <a:lstStyle/>
          <a:p>
            <a:r>
              <a:rPr lang="it-IT" dirty="0" smtClean="0"/>
              <a:t>Non-Negative </a:t>
            </a:r>
            <a:r>
              <a:rPr lang="it-IT" dirty="0"/>
              <a:t>M</a:t>
            </a:r>
            <a:r>
              <a:rPr lang="it-IT" dirty="0" smtClean="0"/>
              <a:t>atrix </a:t>
            </a:r>
            <a:r>
              <a:rPr lang="it-IT" dirty="0" err="1" smtClean="0"/>
              <a:t>Factorization</a:t>
            </a:r>
            <a:r>
              <a:rPr lang="it-IT" dirty="0" smtClean="0"/>
              <a:t> – NMF</a:t>
            </a:r>
            <a:r>
              <a:rPr lang="it-IT" b="0" dirty="0"/>
              <a:t/>
            </a:r>
            <a:br>
              <a:rPr lang="it-IT" b="0" dirty="0"/>
            </a:br>
            <a:r>
              <a:rPr lang="it-IT" dirty="0"/>
              <a:t/>
            </a:r>
            <a:br>
              <a:rPr lang="it-IT" dirty="0"/>
            </a:br>
            <a:r>
              <a:rPr lang="it-IT" altLang="it-IT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975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29" y="423555"/>
            <a:ext cx="11269308" cy="769441"/>
          </a:xfrm>
        </p:spPr>
        <p:txBody>
          <a:bodyPr/>
          <a:lstStyle/>
          <a:p>
            <a:r>
              <a:rPr lang="it-IT" dirty="0" smtClean="0"/>
              <a:t>Top2Vec</a:t>
            </a:r>
            <a:r>
              <a:rPr lang="it-IT" dirty="0"/>
              <a:t/>
            </a:r>
            <a:br>
              <a:rPr lang="it-IT" dirty="0"/>
            </a:br>
            <a:r>
              <a:rPr lang="it-IT" altLang="it-IT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861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27" y="401366"/>
            <a:ext cx="11269308" cy="1538883"/>
          </a:xfrm>
        </p:spPr>
        <p:txBody>
          <a:bodyPr/>
          <a:lstStyle/>
          <a:p>
            <a:r>
              <a:rPr lang="it-IT" dirty="0" err="1" smtClean="0"/>
              <a:t>BERTopic</a:t>
            </a:r>
            <a:r>
              <a:rPr lang="it-IT" b="0" dirty="0"/>
              <a:t/>
            </a:r>
            <a:br>
              <a:rPr lang="it-IT" b="0" dirty="0"/>
            </a:br>
            <a:r>
              <a:rPr lang="it-IT" b="0" dirty="0"/>
              <a:t/>
            </a:r>
            <a:br>
              <a:rPr lang="it-IT" b="0" dirty="0"/>
            </a:br>
            <a:r>
              <a:rPr lang="it-IT" dirty="0"/>
              <a:t/>
            </a:r>
            <a:br>
              <a:rPr lang="it-IT" dirty="0"/>
            </a:br>
            <a:r>
              <a:rPr lang="it-IT" altLang="it-IT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8770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27" y="401366"/>
            <a:ext cx="11269308" cy="1538883"/>
          </a:xfrm>
        </p:spPr>
        <p:txBody>
          <a:bodyPr/>
          <a:lstStyle/>
          <a:p>
            <a:r>
              <a:rPr lang="it-IT" dirty="0" smtClean="0"/>
              <a:t>Llama2</a:t>
            </a:r>
            <a:r>
              <a:rPr lang="it-IT" b="0" dirty="0"/>
              <a:t/>
            </a:r>
            <a:br>
              <a:rPr lang="it-IT" b="0" dirty="0"/>
            </a:br>
            <a:r>
              <a:rPr lang="it-IT" b="0" dirty="0"/>
              <a:t/>
            </a:r>
            <a:br>
              <a:rPr lang="it-IT" b="0" dirty="0"/>
            </a:br>
            <a:r>
              <a:rPr lang="it-IT" dirty="0"/>
              <a:t/>
            </a:r>
            <a:br>
              <a:rPr lang="it-IT" dirty="0"/>
            </a:br>
            <a:r>
              <a:rPr lang="it-IT" altLang="it-IT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3889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27" y="401366"/>
            <a:ext cx="11269308" cy="1538883"/>
          </a:xfrm>
        </p:spPr>
        <p:txBody>
          <a:bodyPr/>
          <a:lstStyle/>
          <a:p>
            <a:r>
              <a:rPr lang="it-IT" dirty="0" err="1" smtClean="0"/>
              <a:t>BERTopic</a:t>
            </a:r>
            <a:r>
              <a:rPr lang="it-IT" dirty="0" smtClean="0"/>
              <a:t> with Llama2</a:t>
            </a:r>
            <a:r>
              <a:rPr lang="it-IT" b="0" dirty="0"/>
              <a:t/>
            </a:r>
            <a:br>
              <a:rPr lang="it-IT" b="0" dirty="0"/>
            </a:br>
            <a:r>
              <a:rPr lang="it-IT" b="0" dirty="0"/>
              <a:t/>
            </a:r>
            <a:br>
              <a:rPr lang="it-IT" b="0" dirty="0"/>
            </a:br>
            <a:r>
              <a:rPr lang="it-IT" dirty="0"/>
              <a:t/>
            </a:r>
            <a:br>
              <a:rPr lang="it-IT" dirty="0"/>
            </a:br>
            <a:r>
              <a:rPr lang="it-IT" altLang="it-IT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012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769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err="1" smtClean="0"/>
              <a:t>Acknowledgements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1691149" y="3016496"/>
            <a:ext cx="88772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</a:t>
            </a:r>
            <a:r>
              <a:rPr lang="it-IT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it-IT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  <a:r>
              <a:rPr lang="it-IT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for </a:t>
            </a:r>
            <a:r>
              <a:rPr lang="it-IT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  <a:r>
              <a:rPr lang="it-IT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it-IT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Attention</a:t>
            </a:r>
            <a:endParaRPr lang="it-IT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677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6" y="1446404"/>
            <a:ext cx="7170770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modeling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type of statistical modeling that uses unsupervised Machine Learning to identify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clusters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groups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similar words within a body of text.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uses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semantic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structures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text to understand unstructured data without predefined tags or training data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discovers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topics within a collection of documents. It is widely used in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Natural Language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rocessing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(NLP) and 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Mining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understand the themes or subjects present in large sets of unstructured text data. </a:t>
            </a: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Topic</a:t>
            </a:r>
            <a:r>
              <a:rPr lang="it-IT" dirty="0" smtClean="0"/>
              <a:t> </a:t>
            </a:r>
            <a:r>
              <a:rPr lang="it-IT" dirty="0" err="1" smtClean="0"/>
              <a:t>Modelling</a:t>
            </a:r>
            <a:r>
              <a:rPr lang="it-IT" dirty="0" smtClean="0"/>
              <a:t>?</a:t>
            </a:r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17" y="1443962"/>
            <a:ext cx="3352186" cy="189384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18" y="3588774"/>
            <a:ext cx="2876124" cy="30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137" y="1197652"/>
            <a:ext cx="11501909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Here’s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more detailed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breakdown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what topic modeling entails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just"/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the </a:t>
            </a:r>
            <a:r>
              <a:rPr lang="it-IT" dirty="0" err="1" smtClean="0"/>
              <a:t>Topic</a:t>
            </a:r>
            <a:r>
              <a:rPr lang="it-IT" dirty="0" smtClean="0"/>
              <a:t> </a:t>
            </a:r>
            <a:r>
              <a:rPr lang="it-IT" dirty="0" err="1" smtClean="0"/>
              <a:t>Modelling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rot="10800000" flipV="1">
            <a:off x="323469" y="1684037"/>
            <a:ext cx="778814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Documents</a:t>
            </a:r>
            <a:r>
              <a:rPr lang="it-IT" alt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alt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</a:t>
            </a:r>
            <a:r>
              <a:rPr lang="it-IT" alt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individual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pieces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text (e.g.,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and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alt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over a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vocabulary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characterized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a set of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frequently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appear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together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seen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pattern of co-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occurrence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Latent</a:t>
            </a:r>
            <a:r>
              <a:rPr lang="it-IT" alt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</a:t>
            </a:r>
            <a:r>
              <a:rPr lang="it-IT" alt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inferred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observed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(the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156" y="2939845"/>
            <a:ext cx="3483084" cy="19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4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31793"/>
            <a:ext cx="11192274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Categorization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Classifying documents into predefined categories based on the identified topics.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Retrieval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Enhancing search engines by indexing documents with topics to improve search relevance.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Recommender Systems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Suggesting articles, books, or other content based on topics of interest.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Sentiment Analysis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Understanding public sentiment by analyzing the topics discussed in social media, reviews, or feedback.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buFontTx/>
              <a:buAutoNum type="arabicParenR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 dirty="0" smtClean="0"/>
              <a:t>Applications of </a:t>
            </a:r>
            <a:r>
              <a:rPr lang="it-IT" altLang="it-IT" dirty="0" err="1" smtClean="0"/>
              <a:t>Topic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Modelling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40" y="4807895"/>
            <a:ext cx="3598307" cy="18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31793"/>
            <a:ext cx="11182331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opic modelling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powerful tool for extracting insights from large text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corpora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enabling a </a:t>
            </a: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deeper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understanding of the underlying themes and patterns in the data</a:t>
            </a:r>
            <a:r>
              <a:rPr lang="en-US" sz="2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buFontTx/>
              <a:buAutoNum type="arabicParenR"/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83811"/>
            <a:ext cx="11269308" cy="384721"/>
          </a:xfrm>
        </p:spPr>
        <p:txBody>
          <a:bodyPr/>
          <a:lstStyle/>
          <a:p>
            <a:r>
              <a:rPr lang="it-IT" altLang="it-IT" dirty="0" err="1" smtClean="0"/>
              <a:t>Challenges</a:t>
            </a:r>
            <a:r>
              <a:rPr lang="it-IT" altLang="it-IT" dirty="0" smtClean="0"/>
              <a:t> in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Topic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Modelling</a:t>
            </a:r>
            <a:endParaRPr lang="it-IT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896" y="2774046"/>
            <a:ext cx="701069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spcCol="36000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Wingdings" panose="05000000000000000000" pitchFamily="2" charset="2"/>
              <a:buChar char="ü"/>
            </a:pPr>
            <a:r>
              <a:rPr lang="it-IT" alt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Choosing</a:t>
            </a:r>
            <a:r>
              <a:rPr lang="it-IT" alt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it-IT" alt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lang="it-IT" alt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it-IT" alt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alt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Determining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optimal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non-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trivial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often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experimentation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Wingdings" panose="05000000000000000000" pitchFamily="2" charset="2"/>
              <a:buChar char="ü"/>
            </a:pPr>
            <a:r>
              <a:rPr lang="it-IT" alt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alt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Interpretability</a:t>
            </a:r>
            <a:r>
              <a:rPr lang="it-IT" alt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Ensuring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sense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challenging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Wingdings" panose="05000000000000000000" pitchFamily="2" charset="2"/>
              <a:buChar char="ü"/>
            </a:pPr>
            <a:r>
              <a:rPr lang="it-IT" alt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Scalability</a:t>
            </a:r>
            <a:r>
              <a:rPr lang="it-IT" alt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Handling large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efficiently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particularly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time and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usage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05" y="2774046"/>
            <a:ext cx="3887598" cy="311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83811"/>
            <a:ext cx="11269308" cy="384721"/>
          </a:xfrm>
        </p:spPr>
        <p:txBody>
          <a:bodyPr/>
          <a:lstStyle/>
          <a:p>
            <a:r>
              <a:rPr lang="it-IT" altLang="it-IT" dirty="0" err="1" smtClean="0"/>
              <a:t>Steps</a:t>
            </a:r>
            <a:r>
              <a:rPr lang="it-IT" altLang="it-IT" dirty="0" smtClean="0"/>
              <a:t> in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Topic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Modelling</a:t>
            </a:r>
            <a:endParaRPr lang="it-I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8895" y="1442445"/>
            <a:ext cx="1126930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spcCol="360000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alt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Preprocessing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text data (e.g.,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stop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tokenize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normalize</a:t>
            </a:r>
            <a:r>
              <a:rPr lang="it-IT" alt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it-IT" altLang="it-IT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alt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</a:t>
            </a:r>
            <a:r>
              <a:rPr lang="it-IT" alt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preprocessed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data.</a:t>
            </a:r>
            <a:endParaRPr lang="it-IT" altLang="it-IT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alt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coherence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human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judgment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or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</a:t>
            </a:r>
            <a:r>
              <a:rPr lang="it-IT" alt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altLang="it-IT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alt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Interpretation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meaningful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02" y="4310038"/>
            <a:ext cx="4746661" cy="24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2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83811"/>
            <a:ext cx="11269308" cy="384721"/>
          </a:xfrm>
        </p:spPr>
        <p:txBody>
          <a:bodyPr/>
          <a:lstStyle/>
          <a:p>
            <a:r>
              <a:rPr lang="it-IT" altLang="it-IT" dirty="0" err="1" smtClean="0"/>
              <a:t>Upsides</a:t>
            </a:r>
            <a:r>
              <a:rPr lang="it-IT" altLang="it-IT" dirty="0" smtClean="0"/>
              <a:t> of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Topic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Modelling</a:t>
            </a:r>
            <a:endParaRPr lang="it-IT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8895" y="1442445"/>
            <a:ext cx="1126930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spcCol="360000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alt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Preprocessing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text data (e.g.,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stop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tokenize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normalize</a:t>
            </a:r>
            <a:r>
              <a:rPr lang="it-IT" alt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it-IT" altLang="it-IT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alt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</a:t>
            </a:r>
            <a:r>
              <a:rPr lang="it-IT" alt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preprocessed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data.</a:t>
            </a:r>
            <a:endParaRPr lang="it-IT" altLang="it-IT" sz="24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alt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coherence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human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judgment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or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metrics</a:t>
            </a:r>
            <a:r>
              <a:rPr lang="it-IT" alt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it-IT" altLang="it-IT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alt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Interpretation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meaningful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it-IT" alt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descriptions</a:t>
            </a:r>
            <a:r>
              <a:rPr lang="it-IT" alt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155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83811"/>
            <a:ext cx="11269308" cy="384721"/>
          </a:xfrm>
        </p:spPr>
        <p:txBody>
          <a:bodyPr/>
          <a:lstStyle/>
          <a:p>
            <a:r>
              <a:rPr lang="it-IT" altLang="it-IT" dirty="0" err="1" smtClean="0"/>
              <a:t>Upsides</a:t>
            </a:r>
            <a:r>
              <a:rPr lang="it-IT" altLang="it-IT" dirty="0" smtClean="0"/>
              <a:t> of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Topic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Modelling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323468" y="1101213"/>
            <a:ext cx="11563731" cy="20397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spcCol="360000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Organization and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Summarization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automatically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categorize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vast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amounts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text data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meaningful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saving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time and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effort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Generation and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Uncovering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Patterns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ability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uncover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latent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within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text data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might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immediately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obvious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Retrieval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indexing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more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Personalization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the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interest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articles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books, or multimedia.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Scalability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Versatility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versatility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be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across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various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academia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business, marketing,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3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83811"/>
            <a:ext cx="11269308" cy="384721"/>
          </a:xfrm>
        </p:spPr>
        <p:txBody>
          <a:bodyPr/>
          <a:lstStyle/>
          <a:p>
            <a:r>
              <a:rPr lang="it-IT" altLang="it-IT" dirty="0" err="1" smtClean="0"/>
              <a:t>Downsides</a:t>
            </a:r>
            <a:r>
              <a:rPr lang="it-IT" altLang="it-IT" dirty="0" smtClean="0"/>
              <a:t> of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Topic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Modelling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245807" y="1317522"/>
            <a:ext cx="11572568" cy="1296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spcCol="360000" anchor="t" anchorCtr="0" compatLnSpc="1">
            <a:prstTxWarp prst="textNoShape">
              <a:avLst/>
            </a:prstTxWarp>
            <a:noAutofit/>
          </a:bodyPr>
          <a:lstStyle/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Choosing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Selecting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optimal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often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arbitrary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trial and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Interpretability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LDA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always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easily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interpretable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sets of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associated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might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clearly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convey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coherent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making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difficult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</a:t>
            </a:r>
            <a:endParaRPr lang="it-IT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Vague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Mixed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Sometimes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don't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coherent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idea </a:t>
            </a:r>
          </a:p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Judgment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Often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human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interpretation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sense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</a:t>
            </a:r>
            <a:r>
              <a:rPr lang="it-IT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just" fontAlgn="t">
              <a:spcAft>
                <a:spcPts val="1200"/>
              </a:spcAft>
              <a:buClr>
                <a:srgbClr val="CC2A2A"/>
              </a:buClr>
              <a:buSzPct val="100000"/>
              <a:buFont typeface="+mj-lt"/>
              <a:buAutoNum type="arabicPeriod"/>
            </a:pP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Scalability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Computational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  <a:r>
              <a:rPr lang="it-IT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large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datasets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 be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computationally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expensive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time-</a:t>
            </a:r>
            <a:r>
              <a:rPr lang="it-IT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consuming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55877"/>
      </p:ext>
    </p:extLst>
  </p:cSld>
  <p:clrMapOvr>
    <a:masterClrMapping/>
  </p:clrMapOvr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azioni di grigio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459159c4-d20a-4ff3-9b11-fbd127bd52e5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c58f2efd-82a8-4ecf-b395-8c25e928921d"/>
    <ds:schemaRef ds:uri="679261c3-551f-4e86-913f-177e0e529669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9309</TotalTime>
  <Words>827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Topic Modelling Tutorial</vt:lpstr>
      <vt:lpstr>What is the Topic Modelling?</vt:lpstr>
      <vt:lpstr>What is the Topic Modelling?</vt:lpstr>
      <vt:lpstr>Applications of Topic Modelling</vt:lpstr>
      <vt:lpstr>Challenges in Topic Modelling</vt:lpstr>
      <vt:lpstr>Steps in Topic Modelling</vt:lpstr>
      <vt:lpstr>Upsides of Topic Modelling</vt:lpstr>
      <vt:lpstr>Upsides of Topic Modelling</vt:lpstr>
      <vt:lpstr>Downsides of Topic Modelling</vt:lpstr>
      <vt:lpstr>Latent Dirichlet Allocation - LDA </vt:lpstr>
      <vt:lpstr>Hierarchical Dirichlet Process - HDP  </vt:lpstr>
      <vt:lpstr>Non-Negative Matrix Factorization – NMF   </vt:lpstr>
      <vt:lpstr>Top2Vec  </vt:lpstr>
      <vt:lpstr>BERTopic    </vt:lpstr>
      <vt:lpstr>Llama2    </vt:lpstr>
      <vt:lpstr>BERTopic with Llama2    </vt:lpstr>
      <vt:lpstr>References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441</cp:revision>
  <dcterms:created xsi:type="dcterms:W3CDTF">2020-06-26T06:32:12Z</dcterms:created>
  <dcterms:modified xsi:type="dcterms:W3CDTF">2024-06-13T13:15:34Z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