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5"/>
  </p:notesMasterIdLst>
  <p:sldIdLst>
    <p:sldId id="315" r:id="rId6"/>
    <p:sldId id="342" r:id="rId7"/>
    <p:sldId id="317" r:id="rId8"/>
    <p:sldId id="343" r:id="rId9"/>
    <p:sldId id="336" r:id="rId10"/>
    <p:sldId id="345" r:id="rId11"/>
    <p:sldId id="346" r:id="rId12"/>
    <p:sldId id="347" r:id="rId13"/>
    <p:sldId id="329" r:id="rId14"/>
    <p:sldId id="331" r:id="rId15"/>
    <p:sldId id="333" r:id="rId16"/>
    <p:sldId id="332" r:id="rId17"/>
    <p:sldId id="334" r:id="rId18"/>
    <p:sldId id="335" r:id="rId19"/>
    <p:sldId id="337" r:id="rId20"/>
    <p:sldId id="340" r:id="rId21"/>
    <p:sldId id="338" r:id="rId22"/>
    <p:sldId id="339" r:id="rId23"/>
    <p:sldId id="327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2"/>
    <a:srgbClr val="FF6600"/>
    <a:srgbClr val="C00000"/>
    <a:srgbClr val="932338"/>
    <a:srgbClr val="7B7C7E"/>
    <a:srgbClr val="7F7F7F"/>
    <a:srgbClr val="C7C7C7"/>
    <a:srgbClr val="C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5748" autoAdjust="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05t-SqKArY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opic-modeling-with-latent-dirichlet-allocation-e7ff75290f8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angelov/Top2Vec?tab=readme-ov-fi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owardsdatascience.com/a-guide-to-word-embeddings-8a23817ab60f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angelov/Top2Vec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Gr/BERTopic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frpuglie@istat.it" TargetMode="External"/><Relationship Id="rId2" Type="http://schemas.openxmlformats.org/officeDocument/2006/relationships/hyperlink" Target="mailto:mbruno@istat.i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francesco.ortame@istat.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tat-methodology/TopicModelingLa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dirty="0"/>
              <a:t>CARMA 2024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it-IT" dirty="0"/>
              <a:t>Valencia, 26-28 </a:t>
            </a:r>
            <a:r>
              <a:rPr lang="it-IT" dirty="0" err="1"/>
              <a:t>June</a:t>
            </a:r>
            <a:r>
              <a:rPr lang="it-IT" dirty="0"/>
              <a:t>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Istat | DCME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it-IT" dirty="0"/>
              <a:t>M. BRUNO, F. PUGLIESE, E. CATANESE, F. ORTAME</a:t>
            </a:r>
          </a:p>
        </p:txBody>
      </p:sp>
      <p:pic>
        <p:nvPicPr>
          <p:cNvPr id="2050" name="Picture 2" descr="CARMA Conference (@carmaconf) /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39" y="4906877"/>
            <a:ext cx="4382686" cy="15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8D6A70-7A54-1B2C-7899-037948304896}"/>
              </a:ext>
            </a:extLst>
          </p:cNvPr>
          <p:cNvSpPr txBox="1"/>
          <p:nvPr/>
        </p:nvSpPr>
        <p:spPr>
          <a:xfrm>
            <a:off x="360328" y="2774149"/>
            <a:ext cx="6096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400" b="1" dirty="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TOPIC MODELING LAB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45BEDF-468F-339C-9423-7247DCBF57D2}"/>
              </a:ext>
            </a:extLst>
          </p:cNvPr>
          <p:cNvSpPr txBox="1"/>
          <p:nvPr/>
        </p:nvSpPr>
        <p:spPr>
          <a:xfrm>
            <a:off x="418838" y="3625856"/>
            <a:ext cx="10053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A</a:t>
            </a:r>
            <a:r>
              <a:rPr lang="it-IT" sz="2400" b="1" dirty="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HANDS-ON </a:t>
            </a:r>
            <a:r>
              <a:rPr lang="it-IT" sz="2400" dirty="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REVIEW OF THE MOST POPULAR TOPIC MODELING TECHNIQUES</a:t>
            </a:r>
            <a:endParaRPr lang="it-IT" sz="2400" b="1" dirty="0">
              <a:solidFill>
                <a:srgbClr val="C00000"/>
              </a:solidFill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Latent</a:t>
            </a:r>
            <a:r>
              <a:rPr lang="it-IT" altLang="it-IT" dirty="0"/>
              <a:t> </a:t>
            </a:r>
            <a:r>
              <a:rPr lang="it-IT" altLang="it-IT" dirty="0" err="1"/>
              <a:t>Dirichlet</a:t>
            </a:r>
            <a:r>
              <a:rPr lang="it-IT" altLang="it-IT" dirty="0"/>
              <a:t> </a:t>
            </a:r>
            <a:r>
              <a:rPr lang="it-IT" altLang="it-IT" dirty="0" err="1"/>
              <a:t>Allocation</a:t>
            </a:r>
            <a:r>
              <a:rPr lang="it-IT" altLang="it-IT" dirty="0"/>
              <a:t> (LDA)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7" cy="4472526"/>
          </a:xfrm>
        </p:spPr>
        <p:txBody>
          <a:bodyPr/>
          <a:lstStyle/>
          <a:p>
            <a:r>
              <a:rPr lang="en-US" sz="2000" i="1" dirty="0"/>
              <a:t>Latent </a:t>
            </a:r>
            <a:r>
              <a:rPr lang="en-US" sz="2000" i="1" dirty="0" err="1"/>
              <a:t>Dirichlet</a:t>
            </a:r>
            <a:r>
              <a:rPr lang="en-US" sz="2000" i="1" dirty="0"/>
              <a:t> Allocation </a:t>
            </a:r>
            <a:r>
              <a:rPr lang="en-US" sz="2000" dirty="0"/>
              <a:t>(LDA) is a generative probabilistic model that assumes documents to be mixtures of topics, and topics to be mixtures of words.</a:t>
            </a:r>
          </a:p>
          <a:p>
            <a:r>
              <a:rPr lang="en-US" sz="2000" dirty="0"/>
              <a:t>LDA involves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Parameter Initialization</a:t>
            </a:r>
            <a:r>
              <a:rPr lang="en-US" sz="2000" dirty="0"/>
              <a:t>: LDA initializes the topics, the topic distribution for each document, and the word distribution for each topic.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Training</a:t>
            </a:r>
            <a:r>
              <a:rPr lang="en-US" sz="2000" dirty="0"/>
              <a:t>: Using an iterative process (usually Gibbs sampling), LDA refines these distributions to fit the observed data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Topic Inference</a:t>
            </a:r>
            <a:r>
              <a:rPr lang="en-US" sz="2000" dirty="0"/>
              <a:t>: After several iterations, LDA infers the topic distribution for each document and the word distribution for each topic.</a:t>
            </a:r>
          </a:p>
          <a:p>
            <a:r>
              <a:rPr lang="en-US" sz="2000" dirty="0"/>
              <a:t>In LDA, the number of latent topics to be extracted needs to be defined </a:t>
            </a:r>
            <a:r>
              <a:rPr lang="en-US" sz="2000" i="1" dirty="0"/>
              <a:t>a priori</a:t>
            </a:r>
            <a:r>
              <a:rPr lang="en-US" sz="20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</p:spTree>
    <p:extLst>
      <p:ext uri="{BB962C8B-B14F-4D97-AF65-F5344CB8AC3E}">
        <p14:creationId xmlns:p14="http://schemas.microsoft.com/office/powerpoint/2010/main" val="63725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LDA </a:t>
            </a:r>
            <a:r>
              <a:rPr lang="it-IT" dirty="0" err="1"/>
              <a:t>Intuition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630632" y="6062022"/>
            <a:ext cx="267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Source: 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>
                <a:hlinkClick r:id="rId2"/>
              </a:rPr>
              <a:t>Serrano Academy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/>
          <a:srcRect t="5809" b="6762"/>
          <a:stretch/>
        </p:blipFill>
        <p:spPr>
          <a:xfrm>
            <a:off x="1506953" y="1184334"/>
            <a:ext cx="8926489" cy="48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LDA Statistical </a:t>
            </a:r>
            <a:r>
              <a:rPr lang="it-IT" altLang="it-IT" dirty="0" err="1"/>
              <a:t>Process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pic>
        <p:nvPicPr>
          <p:cNvPr id="4098" name="Picture 2" descr="Topic Modeling with Latent Dirichlet Allocation | by Haaya Naushan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14" y="1422230"/>
            <a:ext cx="9911670" cy="40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596694" y="5827546"/>
            <a:ext cx="30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Source: </a:t>
            </a:r>
            <a:r>
              <a:rPr lang="it-IT" dirty="0" err="1">
                <a:solidFill>
                  <a:srgbClr val="0070C0"/>
                </a:solidFill>
                <a:hlinkClick r:id="rId3"/>
              </a:rPr>
              <a:t>Towards</a:t>
            </a:r>
            <a:r>
              <a:rPr lang="it-IT" dirty="0">
                <a:solidFill>
                  <a:srgbClr val="0070C0"/>
                </a:solidFill>
                <a:hlinkClick r:id="rId3"/>
              </a:rPr>
              <a:t> Data Science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2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Hierarchical</a:t>
            </a:r>
            <a:r>
              <a:rPr lang="it-IT" altLang="it-IT" dirty="0"/>
              <a:t> </a:t>
            </a:r>
            <a:r>
              <a:rPr lang="it-IT" altLang="it-IT" dirty="0" err="1"/>
              <a:t>Dirichlet</a:t>
            </a:r>
            <a:r>
              <a:rPr lang="it-IT" altLang="it-IT" dirty="0"/>
              <a:t> </a:t>
            </a:r>
            <a:r>
              <a:rPr lang="it-IT" altLang="it-IT" dirty="0" err="1"/>
              <a:t>Process</a:t>
            </a:r>
            <a:r>
              <a:rPr lang="it-IT" altLang="it-IT" dirty="0"/>
              <a:t> (HDP)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7" cy="4472526"/>
          </a:xfrm>
        </p:spPr>
        <p:txBody>
          <a:bodyPr/>
          <a:lstStyle/>
          <a:p>
            <a:r>
              <a:rPr lang="en-US" sz="2000" i="1" dirty="0"/>
              <a:t>Hierarchical </a:t>
            </a:r>
            <a:r>
              <a:rPr lang="en-US" sz="2000" i="1" dirty="0" err="1"/>
              <a:t>Dirichlet</a:t>
            </a:r>
            <a:r>
              <a:rPr lang="en-US" sz="2000" i="1" dirty="0"/>
              <a:t> Process</a:t>
            </a:r>
            <a:r>
              <a:rPr lang="en-US" sz="2000" dirty="0"/>
              <a:t> (HDP) is a non-parametric Bayesian approach to topic modeling. Unlike LDA, HDP automatically determines the number of topics based on the data.</a:t>
            </a:r>
          </a:p>
          <a:p>
            <a:r>
              <a:rPr lang="en-US" sz="2000" dirty="0"/>
              <a:t>HDP involves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Initialization</a:t>
            </a:r>
            <a:r>
              <a:rPr lang="en-US" sz="2000" dirty="0"/>
              <a:t>: HDP starts with an initial guess on the topic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Iterative Refinement</a:t>
            </a:r>
            <a:r>
              <a:rPr lang="en-US" sz="2000" dirty="0"/>
              <a:t>: Using a hierarchical process, HDP refines the topic distribution at both the document and corpus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Dynamic Topic Adjustment</a:t>
            </a:r>
            <a:r>
              <a:rPr lang="en-US" sz="2000" dirty="0"/>
              <a:t>: HDP adjusts the number of topics dynamically as more data is processed.</a:t>
            </a:r>
          </a:p>
          <a:p>
            <a:r>
              <a:rPr lang="en-US" sz="2000" dirty="0"/>
              <a:t>In HDP, the number of latent topics to be extracted is </a:t>
            </a:r>
            <a:r>
              <a:rPr lang="en-US" sz="2000" i="1" dirty="0"/>
              <a:t>not</a:t>
            </a:r>
            <a:r>
              <a:rPr lang="en-US" sz="2000" dirty="0"/>
              <a:t> defined </a:t>
            </a:r>
            <a:r>
              <a:rPr lang="en-US" sz="2000" i="1" dirty="0"/>
              <a:t>a priori</a:t>
            </a:r>
            <a:r>
              <a:rPr lang="en-US" sz="20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</p:spTree>
    <p:extLst>
      <p:ext uri="{BB962C8B-B14F-4D97-AF65-F5344CB8AC3E}">
        <p14:creationId xmlns:p14="http://schemas.microsoft.com/office/powerpoint/2010/main" val="416538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Non-negative Matrix </a:t>
            </a:r>
            <a:r>
              <a:rPr lang="it-IT" dirty="0" err="1"/>
              <a:t>Factorization</a:t>
            </a:r>
            <a:r>
              <a:rPr lang="it-IT" dirty="0"/>
              <a:t> (NMF)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7" cy="4944136"/>
          </a:xfrm>
        </p:spPr>
        <p:txBody>
          <a:bodyPr/>
          <a:lstStyle/>
          <a:p>
            <a:r>
              <a:rPr lang="en-US" sz="2000" dirty="0"/>
              <a:t>Non-negative Matrix Factorization (NMF) is a non-probabilistic technique, particularly suitable for large, sparse datasets. Unlike probabilistic models like LDA and HDP, </a:t>
            </a:r>
            <a:r>
              <a:rPr lang="en-US" sz="2000" b="1" dirty="0"/>
              <a:t>NMF is a linear algebra-based method</a:t>
            </a:r>
            <a:r>
              <a:rPr lang="en-US" sz="2000" dirty="0"/>
              <a:t> that decomposes the document-term matrix into two lower-dimensional matrices, one representing the topics and the other representing the topic distribution for each document.</a:t>
            </a:r>
          </a:p>
          <a:p>
            <a:r>
              <a:rPr lang="en-US" sz="2000" dirty="0"/>
              <a:t>NMF involves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Matrix Decomposition</a:t>
            </a:r>
            <a:r>
              <a:rPr lang="en-US" sz="2000" dirty="0"/>
              <a:t>: NMF decomposes the document-term matrix into two non-negative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Iterative Optimization</a:t>
            </a:r>
            <a:r>
              <a:rPr lang="en-US" sz="2000" dirty="0"/>
              <a:t>: Using iterative optimization techniques, NMF refines these matrices to minimize the reconstruction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Topic Extraction</a:t>
            </a:r>
            <a:r>
              <a:rPr lang="en-US" sz="2000" dirty="0"/>
              <a:t>: The resulting matrices are used to extract the topics and their distribution across documents.</a:t>
            </a:r>
          </a:p>
          <a:p>
            <a:r>
              <a:rPr lang="en-US" sz="2000" dirty="0"/>
              <a:t>Likewise LDA, NMF requires the number of topics to extract to be defined </a:t>
            </a:r>
            <a:r>
              <a:rPr lang="en-US" sz="2000" i="1" dirty="0"/>
              <a:t>a priori</a:t>
            </a:r>
            <a:r>
              <a:rPr lang="en-US" sz="20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</p:spTree>
    <p:extLst>
      <p:ext uri="{BB962C8B-B14F-4D97-AF65-F5344CB8AC3E}">
        <p14:creationId xmlns:p14="http://schemas.microsoft.com/office/powerpoint/2010/main" val="264197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Clustering </a:t>
            </a:r>
            <a:r>
              <a:rPr lang="it-IT" altLang="it-IT" dirty="0" err="1"/>
              <a:t>Algorithms</a:t>
            </a:r>
            <a:r>
              <a:rPr lang="it-IT" altLang="it-IT" dirty="0"/>
              <a:t> on </a:t>
            </a:r>
            <a:r>
              <a:rPr lang="it-IT" altLang="it-IT" dirty="0" err="1"/>
              <a:t>Embedding</a:t>
            </a:r>
            <a:r>
              <a:rPr lang="it-IT" altLang="it-IT" dirty="0"/>
              <a:t> </a:t>
            </a:r>
            <a:r>
              <a:rPr lang="it-IT" altLang="it-IT" dirty="0" err="1"/>
              <a:t>Spaces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4" y="1410388"/>
            <a:ext cx="5627105" cy="2454041"/>
          </a:xfrm>
        </p:spPr>
        <p:txBody>
          <a:bodyPr/>
          <a:lstStyle/>
          <a:p>
            <a:r>
              <a:rPr lang="en-US" sz="2000" dirty="0"/>
              <a:t>Unlike traditional techniques, clustering algorithms on embedding spaces leverage </a:t>
            </a:r>
            <a:r>
              <a:rPr lang="en-US" sz="2000" b="1" dirty="0">
                <a:solidFill>
                  <a:srgbClr val="C00000"/>
                </a:solidFill>
              </a:rPr>
              <a:t>neural network-based word embeddings to discover latent topics in text data</a:t>
            </a:r>
            <a:r>
              <a:rPr lang="en-US" sz="2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These approaches rely on dense word representations to capture </a:t>
            </a:r>
            <a:r>
              <a:rPr lang="en-US" sz="2000" b="1" dirty="0">
                <a:solidFill>
                  <a:srgbClr val="C00000"/>
                </a:solidFill>
              </a:rPr>
              <a:t>semantic relationships </a:t>
            </a:r>
            <a:r>
              <a:rPr lang="en-US" sz="2000" dirty="0"/>
              <a:t>more effectively.</a:t>
            </a:r>
            <a:endParaRPr lang="it-IT" sz="2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16116" t="9623" r="13133" b="6287"/>
          <a:stretch/>
        </p:blipFill>
        <p:spPr>
          <a:xfrm>
            <a:off x="6407378" y="1381023"/>
            <a:ext cx="5614626" cy="417069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571806" y="5683811"/>
            <a:ext cx="328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Top2Vec (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CD34848B-79E5-9B9B-03D3-6A73922E6509}"/>
              </a:ext>
            </a:extLst>
          </p:cNvPr>
          <p:cNvSpPr txBox="1">
            <a:spLocks/>
          </p:cNvSpPr>
          <p:nvPr/>
        </p:nvSpPr>
        <p:spPr bwMode="auto">
          <a:xfrm>
            <a:off x="508978" y="4098027"/>
            <a:ext cx="2493658" cy="125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buNone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2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explore</a:t>
            </a:r>
            <a:r>
              <a:rPr lang="it-IT" sz="2000" dirty="0"/>
              <a:t>:</a:t>
            </a:r>
          </a:p>
          <a:p>
            <a:pPr marL="342900" indent="-342900" eaLnBrk="1" hangingPunct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2000" b="1" dirty="0"/>
              <a:t>Top2Vec</a:t>
            </a:r>
          </a:p>
          <a:p>
            <a:pPr marL="342900" indent="-342900" eaLnBrk="1" hangingPunct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it-IT" sz="2000" b="1" dirty="0" err="1"/>
              <a:t>BERTopic</a:t>
            </a:r>
            <a:endParaRPr lang="it-IT" alt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21278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Word </a:t>
            </a:r>
            <a:r>
              <a:rPr lang="it-IT" altLang="it-IT" dirty="0" err="1"/>
              <a:t>Embeddings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319504" y="6005072"/>
            <a:ext cx="33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Towards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Data Science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A Guide to Word Embedding. What are they? How are they more useful… | by  Shraddha Anala | Towards Data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4"/>
          <a:stretch/>
        </p:blipFill>
        <p:spPr bwMode="auto">
          <a:xfrm>
            <a:off x="1001485" y="2404207"/>
            <a:ext cx="9822769" cy="341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35134A-FF67-6034-29FF-39859CC43525}"/>
              </a:ext>
            </a:extLst>
          </p:cNvPr>
          <p:cNvSpPr txBox="1"/>
          <p:nvPr/>
        </p:nvSpPr>
        <p:spPr>
          <a:xfrm>
            <a:off x="468895" y="1329763"/>
            <a:ext cx="10967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dense </a:t>
            </a:r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words, </a:t>
            </a:r>
            <a:r>
              <a:rPr 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  <a:r>
              <a:rPr 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semantic </a:t>
            </a:r>
            <a:r>
              <a:rPr 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placing</a:t>
            </a:r>
            <a:r>
              <a:rPr 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words </a:t>
            </a:r>
            <a:r>
              <a:rPr 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large text corpora to </a:t>
            </a:r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000" dirty="0" err="1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lang="it-IT" sz="2000" dirty="0">
                <a:solidFill>
                  <a:srgbClr val="6364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25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Top2Vec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7" cy="4472526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Top2Vec</a:t>
            </a:r>
            <a:r>
              <a:rPr lang="en-US" sz="2000" dirty="0"/>
              <a:t> is an algorithm that simultaneously learns the topic representations and the word </a:t>
            </a:r>
            <a:r>
              <a:rPr lang="en-US" sz="2000" dirty="0" err="1"/>
              <a:t>embeddings</a:t>
            </a:r>
            <a:r>
              <a:rPr lang="en-US" sz="2000" dirty="0"/>
              <a:t>. By mapping documents to a continuous vector space, </a:t>
            </a:r>
            <a:r>
              <a:rPr lang="en-US" sz="2000" b="1" dirty="0">
                <a:solidFill>
                  <a:srgbClr val="C00000"/>
                </a:solidFill>
              </a:rPr>
              <a:t>Top2Vec identifies clusters of documents that share similar themes without requiring a pre-defined number of topics</a:t>
            </a:r>
            <a:r>
              <a:rPr lang="en-US" sz="2000" dirty="0"/>
              <a:t>. This approach allows for the discovery of natural and meaningful topics directly from the data.</a:t>
            </a:r>
          </a:p>
          <a:p>
            <a:r>
              <a:rPr lang="en-US" sz="2000" dirty="0"/>
              <a:t>Top2Vec involves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Embedding Creation</a:t>
            </a:r>
            <a:r>
              <a:rPr lang="en-US" sz="2000" dirty="0"/>
              <a:t>: Top2Vec uses word </a:t>
            </a:r>
            <a:r>
              <a:rPr lang="en-US" sz="2000" dirty="0" err="1"/>
              <a:t>embeddings</a:t>
            </a:r>
            <a:r>
              <a:rPr lang="en-US" sz="2000" dirty="0"/>
              <a:t> to create document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Dimensionality Reduction</a:t>
            </a:r>
            <a:r>
              <a:rPr lang="en-US" sz="2000" dirty="0"/>
              <a:t>: The document vectors are reduced to a lower-dimensional space using techniques like UMAP.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Clustering</a:t>
            </a:r>
            <a:r>
              <a:rPr lang="en-US" sz="2000" dirty="0"/>
              <a:t>: The reduced vectors are clustered to identify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Topic Words Identification</a:t>
            </a:r>
            <a:r>
              <a:rPr lang="en-US" sz="2000" dirty="0"/>
              <a:t>: The algorithm finds words that are closest to the cluster centroids, representing the topics.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</p:spTree>
    <p:extLst>
      <p:ext uri="{BB962C8B-B14F-4D97-AF65-F5344CB8AC3E}">
        <p14:creationId xmlns:p14="http://schemas.microsoft.com/office/powerpoint/2010/main" val="319972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BERTopic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7" cy="4472526"/>
          </a:xfrm>
        </p:spPr>
        <p:txBody>
          <a:bodyPr/>
          <a:lstStyle/>
          <a:p>
            <a:r>
              <a:rPr lang="en-US" sz="2000" dirty="0" err="1">
                <a:hlinkClick r:id="rId2"/>
              </a:rPr>
              <a:t>BERTopic</a:t>
            </a:r>
            <a:r>
              <a:rPr lang="en-US" sz="2000" dirty="0"/>
              <a:t> leverages transformer-based </a:t>
            </a:r>
            <a:r>
              <a:rPr lang="en-US" sz="2000" dirty="0" err="1"/>
              <a:t>embeddings</a:t>
            </a:r>
            <a:r>
              <a:rPr lang="en-US" sz="2000" dirty="0"/>
              <a:t> to create document representations and applies clustering algorithms to discover topics. It combines BERT </a:t>
            </a:r>
            <a:r>
              <a:rPr lang="en-US" sz="2000" dirty="0" err="1"/>
              <a:t>embeddings</a:t>
            </a:r>
            <a:r>
              <a:rPr lang="en-US" sz="2000" dirty="0"/>
              <a:t> with clustering techniques like HDBSCAN and dimensionality reduction methods like UMAP to generate coherent topics from text data.</a:t>
            </a:r>
          </a:p>
          <a:p>
            <a:r>
              <a:rPr lang="en-US" sz="2000" dirty="0" err="1"/>
              <a:t>BERTopic</a:t>
            </a:r>
            <a:r>
              <a:rPr lang="en-US" sz="2000" dirty="0"/>
              <a:t> involves the following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Embedding Creation</a:t>
            </a:r>
            <a:r>
              <a:rPr lang="en-US" sz="2000" dirty="0"/>
              <a:t>: </a:t>
            </a:r>
            <a:r>
              <a:rPr lang="en-US" sz="2000" dirty="0" err="1"/>
              <a:t>BERTopic</a:t>
            </a:r>
            <a:r>
              <a:rPr lang="en-US" sz="2000" dirty="0"/>
              <a:t> uses transformer models to create document </a:t>
            </a:r>
            <a:r>
              <a:rPr lang="en-US" sz="2000" dirty="0" err="1"/>
              <a:t>embeddings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Dimensionality Reduction</a:t>
            </a:r>
            <a:r>
              <a:rPr lang="en-US" sz="2000" dirty="0"/>
              <a:t>: The </a:t>
            </a:r>
            <a:r>
              <a:rPr lang="en-US" sz="2000" dirty="0" err="1"/>
              <a:t>embeddings</a:t>
            </a:r>
            <a:r>
              <a:rPr lang="en-US" sz="2000" dirty="0"/>
              <a:t> are reduced in dimensionality using UMAP.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Clustering</a:t>
            </a:r>
            <a:r>
              <a:rPr lang="en-US" sz="2000" dirty="0"/>
              <a:t>: Density-based clustering algorithm such as HDBSCAN are applied to form clusters from the reduced </a:t>
            </a:r>
            <a:r>
              <a:rPr lang="en-US" sz="2000" dirty="0" err="1"/>
              <a:t>embeddings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Topic Representation</a:t>
            </a:r>
            <a:r>
              <a:rPr lang="en-US" sz="2000" dirty="0"/>
              <a:t>: The algorithm generates topics based on the clustered documents and their </a:t>
            </a:r>
            <a:r>
              <a:rPr lang="en-US" sz="2000" dirty="0" err="1"/>
              <a:t>embeddings</a:t>
            </a:r>
            <a:r>
              <a:rPr lang="en-US" sz="2000" dirty="0"/>
              <a:t>. In this step, LLMs can be used for automatic and meaningful topic labeling.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</p:spTree>
    <p:extLst>
      <p:ext uri="{BB962C8B-B14F-4D97-AF65-F5344CB8AC3E}">
        <p14:creationId xmlns:p14="http://schemas.microsoft.com/office/powerpoint/2010/main" val="55663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79" y="806302"/>
            <a:ext cx="11283042" cy="1839433"/>
          </a:xfrm>
        </p:spPr>
        <p:txBody>
          <a:bodyPr/>
          <a:lstStyle/>
          <a:p>
            <a:r>
              <a:rPr lang="it-IT" dirty="0" err="1"/>
              <a:t>Thank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BF4289-BFB5-87FD-D76C-6EE03C2EAE8F}"/>
              </a:ext>
            </a:extLst>
          </p:cNvPr>
          <p:cNvSpPr txBox="1"/>
          <p:nvPr/>
        </p:nvSpPr>
        <p:spPr>
          <a:xfrm>
            <a:off x="3385963" y="3069770"/>
            <a:ext cx="54200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Mauro Bruno |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mbruno@istat.it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Francesco Pugliese |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frpuglie@istat.it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Francesco </a:t>
            </a:r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Ortame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francesco.ortame@istat.it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Elena Catanese | catanese@istat.it</a:t>
            </a:r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What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Topic</a:t>
            </a:r>
            <a:r>
              <a:rPr lang="it-IT" altLang="it-IT" dirty="0"/>
              <a:t> </a:t>
            </a:r>
            <a:r>
              <a:rPr lang="it-IT" altLang="it-IT" dirty="0" err="1"/>
              <a:t>Modeling</a:t>
            </a:r>
            <a:r>
              <a:rPr lang="it-IT" altLang="it-IT" dirty="0"/>
              <a:t>?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6040899" cy="3733119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000" dirty="0"/>
              <a:t>Topic modeling is a type of statistical modeling used to discover </a:t>
            </a:r>
            <a:r>
              <a:rPr lang="en-US" sz="2000" b="1" dirty="0">
                <a:solidFill>
                  <a:srgbClr val="C00000"/>
                </a:solidFill>
              </a:rPr>
              <a:t>abstract topics within a collection of documents</a:t>
            </a:r>
            <a:r>
              <a:rPr lang="en-US" sz="2000" dirty="0"/>
              <a:t>.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This technique is widely used in natural language processing (NLP) to uncover </a:t>
            </a:r>
            <a:r>
              <a:rPr lang="en-US" sz="2000" b="1" dirty="0"/>
              <a:t>hidden patterns</a:t>
            </a:r>
            <a:r>
              <a:rPr lang="en-US" sz="2000" dirty="0"/>
              <a:t> and structure in large textual datasets. 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The primary goal of topic modeling is to automatically identify topics present in a corpus and to organize the documents accordin</a:t>
            </a:r>
            <a:r>
              <a:rPr lang="en-US" dirty="0"/>
              <a:t>g to these topics.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pic>
        <p:nvPicPr>
          <p:cNvPr id="3076" name="Picture 4" descr="What Is Topic Modeling? A Beginner's Gui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8" t="14255" r="10616" b="11776"/>
          <a:stretch/>
        </p:blipFill>
        <p:spPr bwMode="auto">
          <a:xfrm>
            <a:off x="7433581" y="1742395"/>
            <a:ext cx="4086226" cy="2743200"/>
          </a:xfrm>
          <a:prstGeom prst="round2DiagRect">
            <a:avLst>
              <a:gd name="adj1" fmla="val 16667"/>
              <a:gd name="adj2" fmla="val 2187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84F91D-A8ED-A07F-9DE1-1C3BB1670AA5}"/>
              </a:ext>
            </a:extLst>
          </p:cNvPr>
          <p:cNvSpPr txBox="1"/>
          <p:nvPr/>
        </p:nvSpPr>
        <p:spPr>
          <a:xfrm>
            <a:off x="748919" y="5610537"/>
            <a:ext cx="613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code of the lab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available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</a:t>
            </a:r>
            <a:r>
              <a:rPr lang="it-IT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!!</a:t>
            </a:r>
            <a:endParaRPr lang="it-IT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few</a:t>
            </a:r>
            <a:r>
              <a:rPr lang="it-IT" altLang="it-IT" dirty="0"/>
              <a:t> </a:t>
            </a:r>
            <a:r>
              <a:rPr lang="it-IT" altLang="it-IT" dirty="0" err="1"/>
              <a:t>key</a:t>
            </a:r>
            <a:r>
              <a:rPr lang="it-IT" altLang="it-IT" dirty="0"/>
              <a:t> </a:t>
            </a:r>
            <a:r>
              <a:rPr lang="it-IT" altLang="it-IT" dirty="0" err="1"/>
              <a:t>concepts</a:t>
            </a:r>
            <a:r>
              <a:rPr lang="it-IT" altLang="it-IT" dirty="0"/>
              <a:t>…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01" y="1372276"/>
            <a:ext cx="10934028" cy="47971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</a:rPr>
              <a:t>- Documents and Words (Tokens)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The basic units of topic modeling. Documents are the individual pieces of text (e.g., Tweets, reviews...), and words are the tokens or terms within these documents.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</a:rPr>
              <a:t>- Corpus</a:t>
            </a:r>
          </a:p>
          <a:p>
            <a:r>
              <a:rPr lang="en-US" sz="2000" dirty="0"/>
              <a:t>A corpus is a collection of documents. Topic modeling algorithms analyze the corpus to identify the topics.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</a:rPr>
              <a:t>- Topics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A topic is a </a:t>
            </a:r>
            <a:r>
              <a:rPr lang="en-US" sz="2000" b="1" dirty="0"/>
              <a:t>distribution over a fixed vocabulary</a:t>
            </a:r>
            <a:r>
              <a:rPr lang="en-US" sz="2000" dirty="0"/>
              <a:t>. It is characterized by a set of words that frequently appear together. </a:t>
            </a:r>
            <a:r>
              <a:rPr lang="en-US" sz="2000" b="1" dirty="0">
                <a:solidFill>
                  <a:srgbClr val="C00000"/>
                </a:solidFill>
              </a:rPr>
              <a:t>Each topic can be seen as a pattern of co-occurrence of words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C00000"/>
                </a:solidFill>
              </a:rPr>
              <a:t>- Latent Variables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These are variables that are not directly observed (e.g., </a:t>
            </a:r>
            <a:r>
              <a:rPr lang="en-US" sz="2000" b="1" dirty="0"/>
              <a:t>the topics</a:t>
            </a:r>
            <a:r>
              <a:rPr lang="en-US" sz="2000" dirty="0"/>
              <a:t>) but are inferred from other variables that are observed (e.g., </a:t>
            </a:r>
            <a:r>
              <a:rPr lang="en-US" sz="2000" b="1" dirty="0"/>
              <a:t>the words</a:t>
            </a:r>
            <a:r>
              <a:rPr lang="en-US" sz="2000" dirty="0"/>
              <a:t>).</a:t>
            </a:r>
          </a:p>
          <a:p>
            <a:pPr>
              <a:spcBef>
                <a:spcPts val="0"/>
              </a:spcBef>
              <a:defRPr/>
            </a:pPr>
            <a:endParaRPr lang="it-IT" alt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1498235" y="1485891"/>
            <a:ext cx="9207866" cy="18688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/>
              <a:t>Data processing pipeline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339F46-1D24-41E2-AFD4-D7622122A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1498235" y="3876672"/>
            <a:ext cx="9207866" cy="2273755"/>
          </a:xfrm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1) Pre-processing</a:t>
            </a:r>
            <a:r>
              <a:rPr lang="en-US" sz="2000" dirty="0"/>
              <a:t>: Clean the text data (e.g., remove </a:t>
            </a:r>
            <a:r>
              <a:rPr lang="en-US" sz="2000" dirty="0" err="1"/>
              <a:t>stopwords</a:t>
            </a:r>
            <a:r>
              <a:rPr lang="en-US" sz="2000" dirty="0"/>
              <a:t> and tokenize)</a:t>
            </a:r>
          </a:p>
          <a:p>
            <a:r>
              <a:rPr lang="en-US" sz="2000" b="1" dirty="0">
                <a:solidFill>
                  <a:srgbClr val="FF6600"/>
                </a:solidFill>
              </a:rPr>
              <a:t>2) Model Training</a:t>
            </a:r>
            <a:r>
              <a:rPr lang="en-US" sz="2000" dirty="0"/>
              <a:t>: Apply a topic modeling algorithm to the preprocessed data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3) Evaluation</a:t>
            </a:r>
            <a:r>
              <a:rPr lang="en-US" sz="2000" dirty="0"/>
              <a:t>: Assess the quality of the topics using </a:t>
            </a:r>
            <a:r>
              <a:rPr lang="en-US" sz="2000" b="1" dirty="0"/>
              <a:t>coherence scores</a:t>
            </a:r>
            <a:r>
              <a:rPr lang="en-US" sz="2000" dirty="0"/>
              <a:t>, </a:t>
            </a:r>
            <a:r>
              <a:rPr lang="en-US" sz="2000" b="1" dirty="0"/>
              <a:t>human judgement</a:t>
            </a:r>
            <a:r>
              <a:rPr lang="en-US" sz="2000" dirty="0"/>
              <a:t>, or other metrics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4) Interpretation</a:t>
            </a:r>
            <a:r>
              <a:rPr lang="en-US" sz="2000" dirty="0"/>
              <a:t>: Analyze the topics and assign meaningful labels or descriptions</a:t>
            </a:r>
          </a:p>
          <a:p>
            <a:endParaRPr lang="it-IT" sz="2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5" r="6691"/>
          <a:stretch/>
        </p:blipFill>
        <p:spPr>
          <a:xfrm>
            <a:off x="1839730" y="1571617"/>
            <a:ext cx="8524875" cy="16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Data </a:t>
            </a:r>
            <a:r>
              <a:rPr lang="it-IT" altLang="it-IT" dirty="0" err="1"/>
              <a:t>pre</a:t>
            </a:r>
            <a:r>
              <a:rPr lang="it-IT" altLang="it-IT" dirty="0"/>
              <a:t>-processing for </a:t>
            </a:r>
            <a:r>
              <a:rPr lang="it-IT" altLang="it-IT" dirty="0" err="1"/>
              <a:t>traditional</a:t>
            </a:r>
            <a:r>
              <a:rPr lang="it-IT" altLang="it-IT" dirty="0"/>
              <a:t> </a:t>
            </a:r>
            <a:r>
              <a:rPr lang="it-IT" altLang="it-IT" dirty="0" err="1"/>
              <a:t>methods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8" cy="38472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000" dirty="0"/>
              <a:t>Before training our models, we need to ensure that the data is in the correct format.</a:t>
            </a:r>
            <a:endParaRPr lang="it-IT" altLang="it-IT" sz="20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E72ECE3-44A6-D956-D085-DA8C3CC12A94}"/>
              </a:ext>
            </a:extLst>
          </p:cNvPr>
          <p:cNvGrpSpPr/>
          <p:nvPr/>
        </p:nvGrpSpPr>
        <p:grpSpPr>
          <a:xfrm>
            <a:off x="572450" y="2207431"/>
            <a:ext cx="3331832" cy="3240180"/>
            <a:chOff x="572450" y="2207431"/>
            <a:chExt cx="3331832" cy="324018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2C06136C-C69E-3469-D22C-76AA380A7576}"/>
                </a:ext>
              </a:extLst>
            </p:cNvPr>
            <p:cNvSpPr/>
            <p:nvPr/>
          </p:nvSpPr>
          <p:spPr>
            <a:xfrm>
              <a:off x="574294" y="2729624"/>
              <a:ext cx="3293513" cy="9170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it-IT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  <a:r>
                <a:rPr lang="it-IT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eats</a:t>
              </a:r>
              <a:r>
                <a:rPr lang="it-IT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the mouse</a:t>
              </a:r>
            </a:p>
            <a:p>
              <a:pPr algn="ctr"/>
              <a:r>
                <a:rPr lang="it-IT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How can i open a bank account?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1F10FB1-B169-6770-B945-A4100362943B}"/>
                </a:ext>
              </a:extLst>
            </p:cNvPr>
            <p:cNvSpPr/>
            <p:nvPr/>
          </p:nvSpPr>
          <p:spPr>
            <a:xfrm>
              <a:off x="572450" y="4530583"/>
              <a:ext cx="3293513" cy="9170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  <a:r>
                <a:rPr lang="it-IT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eats</a:t>
              </a:r>
              <a:r>
                <a:rPr lang="it-IT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mouse</a:t>
              </a:r>
            </a:p>
            <a:p>
              <a:pPr algn="ctr"/>
              <a:r>
                <a:rPr lang="it-IT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bank account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9B670CA6-22B2-C1E5-43CC-D058F3800ED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219207" y="3646652"/>
              <a:ext cx="1844" cy="8839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18D0167-4CCF-FCBB-D9FE-DF8525A52B20}"/>
                </a:ext>
              </a:extLst>
            </p:cNvPr>
            <p:cNvSpPr txBox="1"/>
            <p:nvPr/>
          </p:nvSpPr>
          <p:spPr>
            <a:xfrm>
              <a:off x="1216367" y="2207431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TEXT CLEANING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E9877B9-B956-C65C-A9EA-E73DC5263EC3}"/>
                </a:ext>
              </a:extLst>
            </p:cNvPr>
            <p:cNvSpPr txBox="1"/>
            <p:nvPr/>
          </p:nvSpPr>
          <p:spPr>
            <a:xfrm>
              <a:off x="2219205" y="3774238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- Filter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stopwords</a:t>
              </a:r>
              <a:endParaRPr lang="it-I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Remove</a:t>
              </a:r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t-IT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punctuation</a:t>
              </a:r>
              <a:endParaRPr lang="it-IT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C005AEC7-B048-E748-4E52-799F0CA07E04}"/>
              </a:ext>
            </a:extLst>
          </p:cNvPr>
          <p:cNvGrpSpPr/>
          <p:nvPr/>
        </p:nvGrpSpPr>
        <p:grpSpPr>
          <a:xfrm>
            <a:off x="4324893" y="2207690"/>
            <a:ext cx="3293515" cy="3239921"/>
            <a:chOff x="4324893" y="2207690"/>
            <a:chExt cx="3293515" cy="3239921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582B05F-75C4-173E-5266-DCFCC6EEE562}"/>
                </a:ext>
              </a:extLst>
            </p:cNvPr>
            <p:cNvSpPr txBox="1"/>
            <p:nvPr/>
          </p:nvSpPr>
          <p:spPr>
            <a:xfrm>
              <a:off x="4858929" y="2207690"/>
              <a:ext cx="1914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TOKENIZATION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019F25A-CA05-B212-BDD2-5EEDEEA43F20}"/>
                </a:ext>
              </a:extLst>
            </p:cNvPr>
            <p:cNvSpPr/>
            <p:nvPr/>
          </p:nvSpPr>
          <p:spPr>
            <a:xfrm>
              <a:off x="4324895" y="2729624"/>
              <a:ext cx="3293513" cy="5687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</a:rPr>
                <a:t>open bank account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62E66EE-EBAB-3EA3-F700-BFADFAA31F36}"/>
                </a:ext>
              </a:extLst>
            </p:cNvPr>
            <p:cNvSpPr/>
            <p:nvPr/>
          </p:nvSpPr>
          <p:spPr>
            <a:xfrm>
              <a:off x="4324893" y="3726650"/>
              <a:ext cx="3293513" cy="6463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</a:rPr>
                <a:t>[‘open’, ‘bank’, ‘account’]</a:t>
              </a:r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3F89A17C-50EB-CE61-5540-745909E554A0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971650" y="3298351"/>
              <a:ext cx="2" cy="4282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9F0AD794-6DB8-F993-8B66-CF176ECEA5DA}"/>
                </a:ext>
              </a:extLst>
            </p:cNvPr>
            <p:cNvSpPr/>
            <p:nvPr/>
          </p:nvSpPr>
          <p:spPr>
            <a:xfrm>
              <a:off x="4324894" y="4801280"/>
              <a:ext cx="3293513" cy="6463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ysClr val="windowText" lastClr="000000"/>
                  </a:solidFill>
                </a:rPr>
                <a:t>[351, 1243, 712]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D15A1D15-828F-2470-13BD-789117D0A35E}"/>
                </a:ext>
              </a:extLst>
            </p:cNvPr>
            <p:cNvCxnSpPr>
              <a:cxnSpLocks/>
              <a:stCxn id="16" idx="2"/>
              <a:endCxn id="21" idx="0"/>
            </p:cNvCxnSpPr>
            <p:nvPr/>
          </p:nvCxnSpPr>
          <p:spPr>
            <a:xfrm>
              <a:off x="5971650" y="4372981"/>
              <a:ext cx="1" cy="4282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9C0B276-7953-2DCD-23EA-53F06CF87642}"/>
              </a:ext>
            </a:extLst>
          </p:cNvPr>
          <p:cNvSpPr txBox="1"/>
          <p:nvPr/>
        </p:nvSpPr>
        <p:spPr>
          <a:xfrm>
            <a:off x="7625884" y="2207431"/>
            <a:ext cx="413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VECTOR-SPACE REPRESENTATION</a:t>
            </a:r>
          </a:p>
          <a:p>
            <a:pPr algn="ctr"/>
            <a:r>
              <a:rPr lang="it-IT" i="1" dirty="0" err="1"/>
              <a:t>Term-Document</a:t>
            </a:r>
            <a:r>
              <a:rPr lang="it-IT" i="1" dirty="0"/>
              <a:t> Matrix</a:t>
            </a: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CBBA3D8A-1412-70B7-893E-0FD17F8C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41607"/>
              </p:ext>
            </p:extLst>
          </p:nvPr>
        </p:nvGraphicFramePr>
        <p:xfrm>
          <a:off x="8079182" y="2887291"/>
          <a:ext cx="322363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770">
                  <a:extLst>
                    <a:ext uri="{9D8B030D-6E8A-4147-A177-3AD203B41FA5}">
                      <a16:colId xmlns:a16="http://schemas.microsoft.com/office/drawing/2014/main" val="3633163343"/>
                    </a:ext>
                  </a:extLst>
                </a:gridCol>
                <a:gridCol w="833904">
                  <a:extLst>
                    <a:ext uri="{9D8B030D-6E8A-4147-A177-3AD203B41FA5}">
                      <a16:colId xmlns:a16="http://schemas.microsoft.com/office/drawing/2014/main" val="3566538584"/>
                    </a:ext>
                  </a:extLst>
                </a:gridCol>
                <a:gridCol w="918962">
                  <a:extLst>
                    <a:ext uri="{9D8B030D-6E8A-4147-A177-3AD203B41FA5}">
                      <a16:colId xmlns:a16="http://schemas.microsoft.com/office/drawing/2014/main" val="2007561285"/>
                    </a:ext>
                  </a:extLst>
                </a:gridCol>
              </a:tblGrid>
              <a:tr h="35478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14094"/>
                  </a:ext>
                </a:extLst>
              </a:tr>
              <a:tr h="354785">
                <a:tc>
                  <a:txBody>
                    <a:bodyPr/>
                    <a:lstStyle/>
                    <a:p>
                      <a:r>
                        <a:rPr lang="it-IT" dirty="0"/>
                        <a:t>712 (</a:t>
                      </a:r>
                      <a:r>
                        <a:rPr lang="it-IT" i="1" dirty="0"/>
                        <a:t>account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84084"/>
                  </a:ext>
                </a:extLst>
              </a:tr>
              <a:tr h="354785">
                <a:tc>
                  <a:txBody>
                    <a:bodyPr/>
                    <a:lstStyle/>
                    <a:p>
                      <a:r>
                        <a:rPr lang="it-IT" dirty="0"/>
                        <a:t>1243 (</a:t>
                      </a:r>
                      <a:r>
                        <a:rPr lang="it-IT" i="1" dirty="0"/>
                        <a:t>bank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3075"/>
                  </a:ext>
                </a:extLst>
              </a:tr>
              <a:tr h="354785">
                <a:tc>
                  <a:txBody>
                    <a:bodyPr/>
                    <a:lstStyle/>
                    <a:p>
                      <a:r>
                        <a:rPr lang="it-IT" dirty="0"/>
                        <a:t>145 (</a:t>
                      </a:r>
                      <a:r>
                        <a:rPr lang="it-IT" i="1" dirty="0" err="1"/>
                        <a:t>cat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9916"/>
                  </a:ext>
                </a:extLst>
              </a:tr>
              <a:tr h="354785">
                <a:tc>
                  <a:txBody>
                    <a:bodyPr/>
                    <a:lstStyle/>
                    <a:p>
                      <a:r>
                        <a:rPr lang="it-IT" dirty="0"/>
                        <a:t>1378 (</a:t>
                      </a:r>
                      <a:r>
                        <a:rPr lang="it-IT" i="1" dirty="0" err="1"/>
                        <a:t>eats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541"/>
                  </a:ext>
                </a:extLst>
              </a:tr>
              <a:tr h="354785">
                <a:tc>
                  <a:txBody>
                    <a:bodyPr/>
                    <a:lstStyle/>
                    <a:p>
                      <a:r>
                        <a:rPr lang="it-IT" dirty="0"/>
                        <a:t>449 (</a:t>
                      </a:r>
                      <a:r>
                        <a:rPr lang="it-IT" i="1" dirty="0"/>
                        <a:t>mouse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8893"/>
                  </a:ext>
                </a:extLst>
              </a:tr>
              <a:tr h="354785">
                <a:tc>
                  <a:txBody>
                    <a:bodyPr/>
                    <a:lstStyle/>
                    <a:p>
                      <a:r>
                        <a:rPr lang="it-IT" dirty="0"/>
                        <a:t>351 (</a:t>
                      </a:r>
                      <a:r>
                        <a:rPr lang="it-IT" i="1" dirty="0"/>
                        <a:t>open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3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Data </a:t>
            </a:r>
            <a:r>
              <a:rPr lang="it-IT" altLang="it-IT" dirty="0" err="1"/>
              <a:t>pre</a:t>
            </a:r>
            <a:r>
              <a:rPr lang="it-IT" altLang="it-IT" dirty="0"/>
              <a:t>-processing for </a:t>
            </a:r>
            <a:r>
              <a:rPr lang="it-IT" altLang="it-IT" dirty="0" err="1"/>
              <a:t>traditional</a:t>
            </a:r>
            <a:r>
              <a:rPr lang="it-IT" altLang="it-IT" dirty="0"/>
              <a:t> </a:t>
            </a:r>
            <a:r>
              <a:rPr lang="it-IT" altLang="it-IT" dirty="0" err="1"/>
              <a:t>methods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8" cy="47649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rgbClr val="C00000"/>
                </a:solidFill>
              </a:rPr>
              <a:t>Document Term Matrix (DTM):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sp>
        <p:nvSpPr>
          <p:cNvPr id="19" name="Segnaposto testo 1">
            <a:extLst>
              <a:ext uri="{FF2B5EF4-FFF2-40B4-BE49-F238E27FC236}">
                <a16:creationId xmlns:a16="http://schemas.microsoft.com/office/drawing/2014/main" id="{D78A7DE2-8F08-252D-A463-AE00BA18770A}"/>
              </a:ext>
            </a:extLst>
          </p:cNvPr>
          <p:cNvSpPr txBox="1">
            <a:spLocks/>
          </p:cNvSpPr>
          <p:nvPr/>
        </p:nvSpPr>
        <p:spPr bwMode="auto">
          <a:xfrm>
            <a:off x="468894" y="2181809"/>
            <a:ext cx="5485592" cy="35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buNone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2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In a </a:t>
            </a:r>
            <a:r>
              <a:rPr lang="it-IT" altLang="it-IT" sz="2000" dirty="0" err="1"/>
              <a:t>typical</a:t>
            </a:r>
            <a:r>
              <a:rPr lang="it-IT" altLang="it-IT" sz="2000" dirty="0"/>
              <a:t> NLP task, DTM can be </a:t>
            </a:r>
            <a:r>
              <a:rPr lang="it-IT" altLang="it-IT" sz="2000" dirty="0" err="1"/>
              <a:t>huge</a:t>
            </a:r>
            <a:r>
              <a:rPr lang="it-IT" altLang="it-IT" sz="2000" dirty="0"/>
              <a:t>!!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More </a:t>
            </a:r>
            <a:r>
              <a:rPr lang="it-IT" altLang="it-IT" sz="2000" dirty="0" err="1"/>
              <a:t>precisely</a:t>
            </a:r>
            <a:r>
              <a:rPr lang="it-IT" altLang="it-IT" sz="2000" dirty="0"/>
              <a:t>: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b="1" dirty="0" err="1"/>
              <a:t>Rows</a:t>
            </a:r>
            <a:r>
              <a:rPr lang="it-IT" altLang="it-IT" sz="2000" dirty="0"/>
              <a:t>: </a:t>
            </a:r>
            <a:r>
              <a:rPr lang="it-IT" altLang="it-IT" sz="2000" dirty="0" err="1"/>
              <a:t>documents</a:t>
            </a:r>
            <a:r>
              <a:rPr lang="it-IT" altLang="it-IT" sz="2000" dirty="0"/>
              <a:t> in the corpus (</a:t>
            </a:r>
            <a:r>
              <a:rPr lang="it-IT" altLang="it-IT" sz="2000" b="1" dirty="0"/>
              <a:t>N</a:t>
            </a:r>
            <a:r>
              <a:rPr lang="it-IT" altLang="it-IT" sz="2000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b="1" dirty="0" err="1"/>
              <a:t>Columns</a:t>
            </a:r>
            <a:r>
              <a:rPr lang="it-IT" altLang="it-IT" sz="2000" dirty="0"/>
              <a:t>: </a:t>
            </a:r>
            <a:r>
              <a:rPr lang="en-US" altLang="it-IT" sz="2000" dirty="0"/>
              <a:t>The columns represent </a:t>
            </a:r>
            <a:r>
              <a:rPr lang="en-US" altLang="it-IT" sz="2000" b="1" dirty="0"/>
              <a:t>unique words</a:t>
            </a:r>
            <a:r>
              <a:rPr lang="en-US" altLang="it-IT" sz="2000" dirty="0"/>
              <a:t>, which means, of course, each word only shows up one time (</a:t>
            </a:r>
            <a:r>
              <a:rPr lang="en-US" altLang="it-IT" sz="2000" b="1" dirty="0"/>
              <a:t>M</a:t>
            </a:r>
            <a:r>
              <a:rPr lang="en-US" altLang="it-IT" sz="2000" dirty="0"/>
              <a:t>).</a:t>
            </a:r>
          </a:p>
          <a:p>
            <a:pPr eaLnBrk="1" hangingPunct="1">
              <a:spcAft>
                <a:spcPts val="600"/>
              </a:spcAft>
            </a:pPr>
            <a:endParaRPr lang="en-US" altLang="it-IT" sz="2000" dirty="0"/>
          </a:p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In </a:t>
            </a:r>
            <a:r>
              <a:rPr lang="it-IT" altLang="it-IT" sz="2000" dirty="0" err="1"/>
              <a:t>our</a:t>
            </a:r>
            <a:r>
              <a:rPr lang="it-IT" altLang="it-IT" sz="2000" dirty="0"/>
              <a:t> lab </a:t>
            </a:r>
            <a:r>
              <a:rPr lang="it-IT" altLang="it-IT" sz="2000" dirty="0" err="1"/>
              <a:t>we</a:t>
            </a:r>
            <a:r>
              <a:rPr lang="it-IT" altLang="it-IT" sz="2000" dirty="0"/>
              <a:t> </a:t>
            </a:r>
            <a:r>
              <a:rPr lang="it-IT" altLang="it-IT" sz="2000" dirty="0" err="1"/>
              <a:t>will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analyze</a:t>
            </a:r>
            <a:r>
              <a:rPr lang="it-IT" altLang="it-IT" sz="2000" dirty="0"/>
              <a:t> a dataset of </a:t>
            </a:r>
            <a:r>
              <a:rPr lang="it-IT" altLang="it-IT" sz="2000" b="1" dirty="0"/>
              <a:t>100k </a:t>
            </a:r>
            <a:r>
              <a:rPr lang="it-IT" altLang="it-IT" sz="2000" dirty="0"/>
              <a:t>Tweets, the size of the </a:t>
            </a:r>
            <a:r>
              <a:rPr lang="it-IT" altLang="it-IT" sz="2000" dirty="0" err="1"/>
              <a:t>vocabulary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is</a:t>
            </a:r>
            <a:r>
              <a:rPr lang="it-IT" altLang="it-IT" sz="2000" dirty="0"/>
              <a:t> more or </a:t>
            </a:r>
            <a:r>
              <a:rPr lang="it-IT" altLang="it-IT" sz="2000" dirty="0" err="1"/>
              <a:t>less</a:t>
            </a:r>
            <a:r>
              <a:rPr lang="it-IT" altLang="it-IT" sz="2000" dirty="0"/>
              <a:t> </a:t>
            </a:r>
            <a:r>
              <a:rPr lang="it-IT" altLang="it-IT" sz="2000" b="1" dirty="0"/>
              <a:t>50k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1057DBE-E61C-7F66-E0A0-D66D6A19BCF7}"/>
              </a:ext>
            </a:extLst>
          </p:cNvPr>
          <p:cNvSpPr txBox="1"/>
          <p:nvPr/>
        </p:nvSpPr>
        <p:spPr>
          <a:xfrm>
            <a:off x="370920" y="5871150"/>
            <a:ext cx="3776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</a:pPr>
            <a:r>
              <a:rPr lang="it-IT" alt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DTM = (</a:t>
            </a:r>
            <a:r>
              <a:rPr lang="it-IT" alt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r>
              <a:rPr lang="it-IT" alt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100K x 50K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F727302-F150-F172-D1DA-031D0D28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63" y="2157835"/>
            <a:ext cx="6394223" cy="32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9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Data </a:t>
            </a:r>
            <a:r>
              <a:rPr lang="it-IT" altLang="it-IT" dirty="0" err="1"/>
              <a:t>pre</a:t>
            </a:r>
            <a:r>
              <a:rPr lang="it-IT" altLang="it-IT" dirty="0"/>
              <a:t>-processing for </a:t>
            </a:r>
            <a:r>
              <a:rPr lang="it-IT" altLang="it-IT" dirty="0" err="1"/>
              <a:t>traditional</a:t>
            </a:r>
            <a:r>
              <a:rPr lang="it-IT" altLang="it-IT" dirty="0"/>
              <a:t> </a:t>
            </a:r>
            <a:r>
              <a:rPr lang="it-IT" altLang="it-IT" dirty="0" err="1"/>
              <a:t>methods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8" cy="47649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rgbClr val="C00000"/>
                </a:solidFill>
              </a:rPr>
              <a:t>Document Term Matrix (DTM):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sp>
        <p:nvSpPr>
          <p:cNvPr id="19" name="Segnaposto testo 1">
            <a:extLst>
              <a:ext uri="{FF2B5EF4-FFF2-40B4-BE49-F238E27FC236}">
                <a16:creationId xmlns:a16="http://schemas.microsoft.com/office/drawing/2014/main" id="{D78A7DE2-8F08-252D-A463-AE00BA18770A}"/>
              </a:ext>
            </a:extLst>
          </p:cNvPr>
          <p:cNvSpPr txBox="1">
            <a:spLocks/>
          </p:cNvSpPr>
          <p:nvPr/>
        </p:nvSpPr>
        <p:spPr bwMode="auto">
          <a:xfrm>
            <a:off x="468894" y="2181809"/>
            <a:ext cx="5485592" cy="35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buNone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2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In a </a:t>
            </a:r>
            <a:r>
              <a:rPr lang="it-IT" altLang="it-IT" sz="2000" dirty="0" err="1"/>
              <a:t>typical</a:t>
            </a:r>
            <a:r>
              <a:rPr lang="it-IT" altLang="it-IT" sz="2000" dirty="0"/>
              <a:t> NLP task, DTM can be </a:t>
            </a:r>
            <a:r>
              <a:rPr lang="it-IT" altLang="it-IT" sz="2000" dirty="0" err="1"/>
              <a:t>huge</a:t>
            </a:r>
            <a:r>
              <a:rPr lang="it-IT" altLang="it-IT" sz="2000" dirty="0"/>
              <a:t>!!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More </a:t>
            </a:r>
            <a:r>
              <a:rPr lang="it-IT" altLang="it-IT" sz="2000" dirty="0" err="1"/>
              <a:t>precisely</a:t>
            </a:r>
            <a:r>
              <a:rPr lang="it-IT" altLang="it-IT" sz="2000" dirty="0"/>
              <a:t>: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b="1" dirty="0" err="1"/>
              <a:t>Rows</a:t>
            </a:r>
            <a:r>
              <a:rPr lang="it-IT" altLang="it-IT" sz="2000" dirty="0"/>
              <a:t>: </a:t>
            </a:r>
            <a:r>
              <a:rPr lang="it-IT" altLang="it-IT" sz="2000" dirty="0" err="1"/>
              <a:t>documents</a:t>
            </a:r>
            <a:r>
              <a:rPr lang="it-IT" altLang="it-IT" sz="2000" dirty="0"/>
              <a:t> in the corpus (</a:t>
            </a:r>
            <a:r>
              <a:rPr lang="it-IT" altLang="it-IT" sz="2000" b="1" dirty="0"/>
              <a:t>N</a:t>
            </a:r>
            <a:r>
              <a:rPr lang="it-IT" altLang="it-IT" sz="2000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b="1" dirty="0" err="1"/>
              <a:t>Columns</a:t>
            </a:r>
            <a:r>
              <a:rPr lang="it-IT" altLang="it-IT" sz="2000" dirty="0"/>
              <a:t>: </a:t>
            </a:r>
            <a:r>
              <a:rPr lang="en-US" altLang="it-IT" sz="2000" dirty="0"/>
              <a:t>The columns represent </a:t>
            </a:r>
            <a:r>
              <a:rPr lang="en-US" altLang="it-IT" sz="2000" b="1" dirty="0"/>
              <a:t>unique words</a:t>
            </a:r>
            <a:r>
              <a:rPr lang="en-US" altLang="it-IT" sz="2000" dirty="0"/>
              <a:t>, which means, of course, each word only shows up one time (</a:t>
            </a:r>
            <a:r>
              <a:rPr lang="en-US" altLang="it-IT" sz="2000" b="1" dirty="0"/>
              <a:t>M</a:t>
            </a:r>
            <a:r>
              <a:rPr lang="en-US" altLang="it-IT" sz="2000" dirty="0"/>
              <a:t>).</a:t>
            </a:r>
          </a:p>
          <a:p>
            <a:pPr eaLnBrk="1" hangingPunct="1">
              <a:spcAft>
                <a:spcPts val="600"/>
              </a:spcAft>
            </a:pPr>
            <a:endParaRPr lang="en-US" altLang="it-IT" sz="2000" dirty="0"/>
          </a:p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In </a:t>
            </a:r>
            <a:r>
              <a:rPr lang="it-IT" altLang="it-IT" sz="2000" dirty="0" err="1"/>
              <a:t>our</a:t>
            </a:r>
            <a:r>
              <a:rPr lang="it-IT" altLang="it-IT" sz="2000" dirty="0"/>
              <a:t> lab </a:t>
            </a:r>
            <a:r>
              <a:rPr lang="it-IT" altLang="it-IT" sz="2000" dirty="0" err="1"/>
              <a:t>we</a:t>
            </a:r>
            <a:r>
              <a:rPr lang="it-IT" altLang="it-IT" sz="2000" dirty="0"/>
              <a:t> </a:t>
            </a:r>
            <a:r>
              <a:rPr lang="it-IT" altLang="it-IT" sz="2000" dirty="0" err="1"/>
              <a:t>will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analyze</a:t>
            </a:r>
            <a:r>
              <a:rPr lang="it-IT" altLang="it-IT" sz="2000" dirty="0"/>
              <a:t> a dataset of </a:t>
            </a:r>
            <a:r>
              <a:rPr lang="it-IT" altLang="it-IT" sz="2000" b="1" dirty="0"/>
              <a:t>100k </a:t>
            </a:r>
            <a:r>
              <a:rPr lang="it-IT" altLang="it-IT" sz="2000" dirty="0"/>
              <a:t>Tweets, the size of the </a:t>
            </a:r>
            <a:r>
              <a:rPr lang="it-IT" altLang="it-IT" sz="2000" dirty="0" err="1"/>
              <a:t>vocabulary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is</a:t>
            </a:r>
            <a:r>
              <a:rPr lang="it-IT" altLang="it-IT" sz="2000" dirty="0"/>
              <a:t> more or </a:t>
            </a:r>
            <a:r>
              <a:rPr lang="it-IT" altLang="it-IT" sz="2000" dirty="0" err="1"/>
              <a:t>less</a:t>
            </a:r>
            <a:r>
              <a:rPr lang="it-IT" altLang="it-IT" sz="2000" dirty="0"/>
              <a:t> </a:t>
            </a:r>
            <a:r>
              <a:rPr lang="it-IT" altLang="it-IT" sz="2000" b="1" dirty="0"/>
              <a:t>50k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1057DBE-E61C-7F66-E0A0-D66D6A19BCF7}"/>
              </a:ext>
            </a:extLst>
          </p:cNvPr>
          <p:cNvSpPr txBox="1"/>
          <p:nvPr/>
        </p:nvSpPr>
        <p:spPr>
          <a:xfrm>
            <a:off x="370920" y="5871150"/>
            <a:ext cx="3776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</a:pPr>
            <a:r>
              <a:rPr lang="it-IT" alt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DTM = (</a:t>
            </a:r>
            <a:r>
              <a:rPr lang="it-IT" alt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r>
              <a:rPr lang="it-IT" alt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100K x 50K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F1AA78-B356-E530-BEF0-A3AC72B23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7"/>
          <a:stretch/>
        </p:blipFill>
        <p:spPr>
          <a:xfrm>
            <a:off x="6096000" y="2035205"/>
            <a:ext cx="5887312" cy="32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4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Data </a:t>
            </a:r>
            <a:r>
              <a:rPr lang="it-IT" altLang="it-IT" dirty="0" err="1"/>
              <a:t>pre</a:t>
            </a:r>
            <a:r>
              <a:rPr lang="it-IT" altLang="it-IT" dirty="0"/>
              <a:t>-processing for </a:t>
            </a:r>
            <a:r>
              <a:rPr lang="it-IT" altLang="it-IT" dirty="0" err="1"/>
              <a:t>traditional</a:t>
            </a:r>
            <a:r>
              <a:rPr lang="it-IT" altLang="it-IT" dirty="0"/>
              <a:t> </a:t>
            </a:r>
            <a:r>
              <a:rPr lang="it-IT" altLang="it-IT" dirty="0" err="1"/>
              <a:t>methods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8" cy="476497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rgbClr val="C00000"/>
                </a:solidFill>
              </a:rPr>
              <a:t>Document Term Matrix (DTM):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  <p:sp>
        <p:nvSpPr>
          <p:cNvPr id="19" name="Segnaposto testo 1">
            <a:extLst>
              <a:ext uri="{FF2B5EF4-FFF2-40B4-BE49-F238E27FC236}">
                <a16:creationId xmlns:a16="http://schemas.microsoft.com/office/drawing/2014/main" id="{D78A7DE2-8F08-252D-A463-AE00BA18770A}"/>
              </a:ext>
            </a:extLst>
          </p:cNvPr>
          <p:cNvSpPr txBox="1">
            <a:spLocks/>
          </p:cNvSpPr>
          <p:nvPr/>
        </p:nvSpPr>
        <p:spPr bwMode="auto">
          <a:xfrm>
            <a:off x="468894" y="2181809"/>
            <a:ext cx="5485592" cy="356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buNone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2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8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In a </a:t>
            </a:r>
            <a:r>
              <a:rPr lang="it-IT" altLang="it-IT" sz="2000" dirty="0" err="1"/>
              <a:t>typical</a:t>
            </a:r>
            <a:r>
              <a:rPr lang="it-IT" altLang="it-IT" sz="2000" dirty="0"/>
              <a:t> NLP task, DTM can be </a:t>
            </a:r>
            <a:r>
              <a:rPr lang="it-IT" altLang="it-IT" sz="2000" dirty="0" err="1"/>
              <a:t>huge</a:t>
            </a:r>
            <a:r>
              <a:rPr lang="it-IT" altLang="it-IT" sz="2000" dirty="0"/>
              <a:t>!!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More </a:t>
            </a:r>
            <a:r>
              <a:rPr lang="it-IT" altLang="it-IT" sz="2000" dirty="0" err="1"/>
              <a:t>precisely</a:t>
            </a:r>
            <a:r>
              <a:rPr lang="it-IT" altLang="it-IT" sz="2000" dirty="0"/>
              <a:t>: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b="1" dirty="0" err="1"/>
              <a:t>Rows</a:t>
            </a:r>
            <a:r>
              <a:rPr lang="it-IT" altLang="it-IT" sz="2000" dirty="0"/>
              <a:t>: </a:t>
            </a:r>
            <a:r>
              <a:rPr lang="it-IT" altLang="it-IT" sz="2000" dirty="0" err="1"/>
              <a:t>documents</a:t>
            </a:r>
            <a:r>
              <a:rPr lang="it-IT" altLang="it-IT" sz="2000" dirty="0"/>
              <a:t> in the corpus (</a:t>
            </a:r>
            <a:r>
              <a:rPr lang="it-IT" altLang="it-IT" sz="2000" b="1" dirty="0"/>
              <a:t>N</a:t>
            </a:r>
            <a:r>
              <a:rPr lang="it-IT" altLang="it-IT" sz="2000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it-IT" altLang="it-IT" sz="2000" b="1" dirty="0" err="1"/>
              <a:t>Columns</a:t>
            </a:r>
            <a:r>
              <a:rPr lang="it-IT" altLang="it-IT" sz="2000" dirty="0"/>
              <a:t>: </a:t>
            </a:r>
            <a:r>
              <a:rPr lang="en-US" altLang="it-IT" sz="2000" dirty="0"/>
              <a:t>The columns represent </a:t>
            </a:r>
            <a:r>
              <a:rPr lang="en-US" altLang="it-IT" sz="2000" b="1" dirty="0"/>
              <a:t>unique words</a:t>
            </a:r>
            <a:r>
              <a:rPr lang="en-US" altLang="it-IT" sz="2000" dirty="0"/>
              <a:t>, which means, of course, each word only shows up one time (</a:t>
            </a:r>
            <a:r>
              <a:rPr lang="en-US" altLang="it-IT" sz="2000" b="1" dirty="0"/>
              <a:t>M</a:t>
            </a:r>
            <a:r>
              <a:rPr lang="en-US" altLang="it-IT" sz="2000" dirty="0"/>
              <a:t>).</a:t>
            </a:r>
          </a:p>
          <a:p>
            <a:pPr eaLnBrk="1" hangingPunct="1">
              <a:spcAft>
                <a:spcPts val="600"/>
              </a:spcAft>
            </a:pPr>
            <a:endParaRPr lang="en-US" altLang="it-IT" sz="2000" dirty="0"/>
          </a:p>
          <a:p>
            <a:pPr eaLnBrk="1" hangingPunct="1">
              <a:spcAft>
                <a:spcPts val="600"/>
              </a:spcAft>
            </a:pPr>
            <a:r>
              <a:rPr lang="it-IT" altLang="it-IT" sz="2000" dirty="0"/>
              <a:t>In </a:t>
            </a:r>
            <a:r>
              <a:rPr lang="it-IT" altLang="it-IT" sz="2000" dirty="0" err="1"/>
              <a:t>our</a:t>
            </a:r>
            <a:r>
              <a:rPr lang="it-IT" altLang="it-IT" sz="2000" dirty="0"/>
              <a:t> lab </a:t>
            </a:r>
            <a:r>
              <a:rPr lang="it-IT" altLang="it-IT" sz="2000" dirty="0" err="1"/>
              <a:t>we</a:t>
            </a:r>
            <a:r>
              <a:rPr lang="it-IT" altLang="it-IT" sz="2000" dirty="0"/>
              <a:t> </a:t>
            </a:r>
            <a:r>
              <a:rPr lang="it-IT" altLang="it-IT" sz="2000" dirty="0" err="1"/>
              <a:t>will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analyze</a:t>
            </a:r>
            <a:r>
              <a:rPr lang="it-IT" altLang="it-IT" sz="2000" dirty="0"/>
              <a:t> a dataset of </a:t>
            </a:r>
            <a:r>
              <a:rPr lang="it-IT" altLang="it-IT" sz="2000" b="1" dirty="0"/>
              <a:t>100k </a:t>
            </a:r>
            <a:r>
              <a:rPr lang="it-IT" altLang="it-IT" sz="2000" dirty="0"/>
              <a:t>Tweets, the size of the </a:t>
            </a:r>
            <a:r>
              <a:rPr lang="it-IT" altLang="it-IT" sz="2000" dirty="0" err="1"/>
              <a:t>vocabulary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is</a:t>
            </a:r>
            <a:r>
              <a:rPr lang="it-IT" altLang="it-IT" sz="2000" dirty="0"/>
              <a:t> more or </a:t>
            </a:r>
            <a:r>
              <a:rPr lang="it-IT" altLang="it-IT" sz="2000" dirty="0" err="1"/>
              <a:t>less</a:t>
            </a:r>
            <a:r>
              <a:rPr lang="it-IT" altLang="it-IT" sz="2000" dirty="0"/>
              <a:t> </a:t>
            </a:r>
            <a:r>
              <a:rPr lang="it-IT" altLang="it-IT" sz="2000" b="1" dirty="0"/>
              <a:t>50k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1057DBE-E61C-7F66-E0A0-D66D6A19BCF7}"/>
              </a:ext>
            </a:extLst>
          </p:cNvPr>
          <p:cNvSpPr txBox="1"/>
          <p:nvPr/>
        </p:nvSpPr>
        <p:spPr>
          <a:xfrm>
            <a:off x="370920" y="5871150"/>
            <a:ext cx="3776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ts val="600"/>
              </a:spcAft>
            </a:pPr>
            <a:r>
              <a:rPr lang="it-IT" alt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DTM = (</a:t>
            </a:r>
            <a:r>
              <a:rPr lang="it-IT" altLang="it-IT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r>
              <a:rPr lang="it-IT" altLang="it-IT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100K x 50K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8A7879E-00FA-F328-4EE8-9E71DC5A0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/>
          <a:stretch/>
        </p:blipFill>
        <p:spPr>
          <a:xfrm>
            <a:off x="6030684" y="2005009"/>
            <a:ext cx="5986654" cy="33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1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Traditional</a:t>
            </a:r>
            <a:r>
              <a:rPr lang="it-IT" altLang="it-IT" dirty="0"/>
              <a:t> </a:t>
            </a:r>
            <a:r>
              <a:rPr lang="it-IT" altLang="it-IT" dirty="0" err="1"/>
              <a:t>Topic</a:t>
            </a:r>
            <a:r>
              <a:rPr lang="it-IT" altLang="it-IT" dirty="0"/>
              <a:t> </a:t>
            </a:r>
            <a:r>
              <a:rPr lang="it-IT" altLang="it-IT" dirty="0" err="1"/>
              <a:t>Modeling</a:t>
            </a:r>
            <a:r>
              <a:rPr lang="it-IT" altLang="it-IT" dirty="0"/>
              <a:t> </a:t>
            </a:r>
            <a:r>
              <a:rPr lang="it-IT" altLang="it-IT" dirty="0" err="1"/>
              <a:t>Techniques</a:t>
            </a:r>
            <a:endParaRPr lang="it-IT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410389"/>
            <a:ext cx="11269308" cy="307452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it-IT" sz="2200" dirty="0" err="1"/>
              <a:t>Traditional</a:t>
            </a:r>
            <a:r>
              <a:rPr lang="it-IT" sz="2200" dirty="0"/>
              <a:t> </a:t>
            </a:r>
            <a:r>
              <a:rPr lang="it-IT" sz="2200" dirty="0" err="1"/>
              <a:t>topic</a:t>
            </a:r>
            <a:r>
              <a:rPr lang="it-IT" sz="2200" dirty="0"/>
              <a:t> </a:t>
            </a:r>
            <a:r>
              <a:rPr lang="it-IT" sz="2200" dirty="0" err="1"/>
              <a:t>modeling</a:t>
            </a:r>
            <a:r>
              <a:rPr lang="it-IT" sz="2200" dirty="0"/>
              <a:t> </a:t>
            </a:r>
            <a:r>
              <a:rPr lang="it-IT" sz="2200" dirty="0" err="1"/>
              <a:t>techniques</a:t>
            </a:r>
            <a:r>
              <a:rPr lang="it-IT" sz="2200" dirty="0"/>
              <a:t> </a:t>
            </a:r>
            <a:r>
              <a:rPr lang="it-IT" sz="2200" dirty="0" err="1"/>
              <a:t>rely</a:t>
            </a:r>
            <a:r>
              <a:rPr lang="it-IT" sz="2200" dirty="0"/>
              <a:t> on </a:t>
            </a:r>
            <a:r>
              <a:rPr lang="it-IT" sz="2200" dirty="0" err="1"/>
              <a:t>statistical</a:t>
            </a:r>
            <a:r>
              <a:rPr lang="it-IT" sz="2200" dirty="0"/>
              <a:t> </a:t>
            </a:r>
            <a:r>
              <a:rPr lang="it-IT" sz="2200" dirty="0" err="1"/>
              <a:t>methods</a:t>
            </a:r>
            <a:r>
              <a:rPr lang="it-IT" sz="2200" dirty="0"/>
              <a:t> to </a:t>
            </a:r>
            <a:r>
              <a:rPr lang="it-IT" sz="2200" dirty="0" err="1"/>
              <a:t>uncover</a:t>
            </a:r>
            <a:r>
              <a:rPr lang="it-IT" sz="2200" dirty="0"/>
              <a:t> </a:t>
            </a:r>
            <a:r>
              <a:rPr lang="it-IT" sz="2200" dirty="0" err="1"/>
              <a:t>hidden</a:t>
            </a:r>
            <a:r>
              <a:rPr lang="it-IT" sz="2200" dirty="0"/>
              <a:t> </a:t>
            </a:r>
            <a:r>
              <a:rPr lang="it-IT" sz="2200" dirty="0" err="1"/>
              <a:t>topics</a:t>
            </a:r>
            <a:r>
              <a:rPr lang="it-IT" sz="2200" dirty="0"/>
              <a:t> in a corpus.</a:t>
            </a:r>
          </a:p>
          <a:p>
            <a:r>
              <a:rPr lang="it-IT" sz="2200" dirty="0" err="1"/>
              <a:t>We</a:t>
            </a:r>
            <a:r>
              <a:rPr lang="it-IT" sz="2200" dirty="0"/>
              <a:t> </a:t>
            </a:r>
            <a:r>
              <a:rPr lang="it-IT" sz="2200" dirty="0" err="1"/>
              <a:t>will</a:t>
            </a:r>
            <a:r>
              <a:rPr lang="it-IT" sz="2200" dirty="0"/>
              <a:t> </a:t>
            </a:r>
            <a:r>
              <a:rPr lang="it-IT" sz="2200" dirty="0" err="1"/>
              <a:t>explore</a:t>
            </a:r>
            <a:r>
              <a:rPr lang="it-IT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 err="1"/>
              <a:t>Latent</a:t>
            </a:r>
            <a:r>
              <a:rPr lang="it-IT" sz="2200" b="1" dirty="0"/>
              <a:t> </a:t>
            </a:r>
            <a:r>
              <a:rPr lang="it-IT" sz="2200" b="1" dirty="0" err="1"/>
              <a:t>Dirichlet</a:t>
            </a:r>
            <a:r>
              <a:rPr lang="it-IT" sz="2200" b="1" dirty="0"/>
              <a:t> </a:t>
            </a:r>
            <a:r>
              <a:rPr lang="it-IT" sz="2200" b="1" dirty="0" err="1"/>
              <a:t>Allocation</a:t>
            </a:r>
            <a:r>
              <a:rPr lang="it-IT" sz="2200" b="1" dirty="0"/>
              <a:t> </a:t>
            </a:r>
            <a:r>
              <a:rPr lang="it-IT" sz="2200" dirty="0"/>
              <a:t>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 err="1"/>
              <a:t>Hierarchical</a:t>
            </a:r>
            <a:r>
              <a:rPr lang="it-IT" sz="2200" b="1" dirty="0"/>
              <a:t> </a:t>
            </a:r>
            <a:r>
              <a:rPr lang="it-IT" sz="2200" b="1" dirty="0" err="1"/>
              <a:t>Dirichlet</a:t>
            </a:r>
            <a:r>
              <a:rPr lang="it-IT" sz="2200" b="1" dirty="0"/>
              <a:t> </a:t>
            </a:r>
            <a:r>
              <a:rPr lang="it-IT" sz="2200" b="1" dirty="0" err="1"/>
              <a:t>Process</a:t>
            </a:r>
            <a:r>
              <a:rPr lang="it-IT" sz="2200" b="1" dirty="0"/>
              <a:t> </a:t>
            </a:r>
            <a:r>
              <a:rPr lang="it-IT" sz="2200" dirty="0"/>
              <a:t>(HDP)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Non-negative Matrix </a:t>
            </a:r>
            <a:r>
              <a:rPr lang="it-IT" sz="2200" b="1" dirty="0" err="1"/>
              <a:t>Factorization</a:t>
            </a:r>
            <a:r>
              <a:rPr lang="it-IT" sz="2200" b="1" dirty="0"/>
              <a:t> </a:t>
            </a:r>
            <a:r>
              <a:rPr lang="it-IT" sz="2200" dirty="0"/>
              <a:t>(NMF)</a:t>
            </a:r>
            <a:endParaRPr lang="it-IT" altLang="it-IT" sz="22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REVIEW OF THE MOST POPULAR TOPIC MODELING TECHNIQUES | M. BRUNO, F. PUGLIESE, E. CATANESE, F. ORTAME</a:t>
            </a:r>
          </a:p>
        </p:txBody>
      </p:sp>
    </p:spTree>
    <p:extLst>
      <p:ext uri="{BB962C8B-B14F-4D97-AF65-F5344CB8AC3E}">
        <p14:creationId xmlns:p14="http://schemas.microsoft.com/office/powerpoint/2010/main" val="295128202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Presentazione PPT e guide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https://intranet.istat.it/StandardLineeGuida/_layouts/15/DocIdRedir.aspx?ID=INTRANET-14-174</Url>
      <Description>INTRANET-14-174</Description>
    </_dlc_DocIdUrl>
    <Ordine xmlns="679261c3-551f-4e86-913f-177e0e529669">1</Ordine>
    <_dlc_DocIdPersistId xmlns="459159c4-d20a-4ff3-9b11-fbd127bd52e5">false</_dlc_DocIdPersistId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8" ma:contentTypeDescription="Creare un nuovo documento." ma:contentTypeScope="" ma:versionID="712972785ddf96ae2b7210b64b9cd3a1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9be6648372e492db490f60de5922eb2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7- Sfondi virtuali" ma:format="Dropdown" ma:internalName="Categoria">
      <xsd:simpleType>
        <xsd:restriction base="dms:Choice">
          <xsd:enumeration value="7- 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  <xsd:enumeration value="8- Personalizzazione uffici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Immagini PNG/EPS"/>
          <xsd:enumeration value="FIle .DOC"/>
          <xsd:enumeration value="Presentazione PPT e guide"/>
          <xsd:enumeration value="Fogli di stile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schemas.microsoft.com/office/infopath/2007/PartnerControls"/>
    <ds:schemaRef ds:uri="679261c3-551f-4e86-913f-177e0e529669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9159c4-d20a-4ff3-9b11-fbd127bd52e5"/>
    <ds:schemaRef ds:uri="c58f2efd-82a8-4ecf-b395-8c25e928921d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12DEB8D-829B-4620-9CFC-DB96A7E8E3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2956</TotalTime>
  <Words>1954</Words>
  <Application>Microsoft Office PowerPoint</Application>
  <PresentationFormat>Widescreen</PresentationFormat>
  <Paragraphs>185</Paragraphs>
  <Slides>19</Slides>
  <Notes>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Courier New</vt:lpstr>
      <vt:lpstr>Gill Sans MT</vt:lpstr>
      <vt:lpstr>Wingdings 2</vt:lpstr>
      <vt:lpstr>elenco puntato</vt:lpstr>
      <vt:lpstr>Presentazione standard di PowerPoint</vt:lpstr>
      <vt:lpstr>What is Topic Modeling?</vt:lpstr>
      <vt:lpstr>A few key concepts…</vt:lpstr>
      <vt:lpstr>Data processing pipeline</vt:lpstr>
      <vt:lpstr>Data pre-processing for traditional methods</vt:lpstr>
      <vt:lpstr>Data pre-processing for traditional methods</vt:lpstr>
      <vt:lpstr>Data pre-processing for traditional methods</vt:lpstr>
      <vt:lpstr>Data pre-processing for traditional methods</vt:lpstr>
      <vt:lpstr>Traditional Topic Modeling Techniques</vt:lpstr>
      <vt:lpstr>Latent Dirichlet Allocation (LDA)</vt:lpstr>
      <vt:lpstr>The LDA Intuition</vt:lpstr>
      <vt:lpstr>LDA Statistical Process</vt:lpstr>
      <vt:lpstr>Hierarchical Dirichlet Process (HDP)</vt:lpstr>
      <vt:lpstr>Non-negative Matrix Factorization (NMF)</vt:lpstr>
      <vt:lpstr>Clustering Algorithms on Embedding Spaces</vt:lpstr>
      <vt:lpstr>Word Embeddings</vt:lpstr>
      <vt:lpstr>Top2Vec</vt:lpstr>
      <vt:lpstr>BERTopic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Mauro Bruno</cp:lastModifiedBy>
  <cp:revision>316</cp:revision>
  <dcterms:created xsi:type="dcterms:W3CDTF">2020-06-26T06:32:12Z</dcterms:created>
  <dcterms:modified xsi:type="dcterms:W3CDTF">2024-06-27T10:57:09Z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  <property fmtid="{D5CDD505-2E9C-101B-9397-08002B2CF9AE}" pid="4" name="Order">
    <vt:r8>17400</vt:r8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