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21" r:id="rId6"/>
    <p:sldId id="322" r:id="rId7"/>
    <p:sldId id="323" r:id="rId8"/>
    <p:sldId id="324" r:id="rId9"/>
    <p:sldId id="308" r:id="rId10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ussen, R.R. (Remco)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2B"/>
    <a:srgbClr val="ADF556"/>
    <a:srgbClr val="D53AB1"/>
    <a:srgbClr val="135714"/>
    <a:srgbClr val="5E913C"/>
    <a:srgbClr val="0749B6"/>
    <a:srgbClr val="AC0003"/>
    <a:srgbClr val="94F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7" autoAdjust="0"/>
    <p:restoredTop sz="93135" autoAdjust="0"/>
  </p:normalViewPr>
  <p:slideViewPr>
    <p:cSldViewPr snapToGrid="0">
      <p:cViewPr varScale="1">
        <p:scale>
          <a:sx n="61" d="100"/>
          <a:sy n="61" d="100"/>
        </p:scale>
        <p:origin x="10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86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499765"/>
            <a:ext cx="1433945" cy="644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11 MARCH 2021</a:t>
            </a:r>
          </a:p>
        </p:txBody>
      </p:sp>
      <p:sp>
        <p:nvSpPr>
          <p:cNvPr id="6" name="Segnaposto piè di pagina 3"/>
          <p:cNvSpPr txBox="1">
            <a:spLocks/>
          </p:cNvSpPr>
          <p:nvPr/>
        </p:nvSpPr>
        <p:spPr>
          <a:xfrm>
            <a:off x="2667000" y="8506691"/>
            <a:ext cx="1433945" cy="644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nl-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/>
              <a:t>NTTS 2021</a:t>
            </a:r>
          </a:p>
        </p:txBody>
      </p:sp>
      <p:sp>
        <p:nvSpPr>
          <p:cNvPr id="8" name="Segnaposto piè di pagina 3"/>
          <p:cNvSpPr txBox="1">
            <a:spLocks/>
          </p:cNvSpPr>
          <p:nvPr/>
        </p:nvSpPr>
        <p:spPr>
          <a:xfrm>
            <a:off x="4187536" y="8499764"/>
            <a:ext cx="2292928" cy="644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nl-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/>
              <a:t>FRANCESCO PUGLIESE</a:t>
            </a:r>
          </a:p>
        </p:txBody>
      </p:sp>
    </p:spTree>
    <p:extLst>
      <p:ext uri="{BB962C8B-B14F-4D97-AF65-F5344CB8AC3E}">
        <p14:creationId xmlns:p14="http://schemas.microsoft.com/office/powerpoint/2010/main" val="3868151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4DA50-C9B7-46F0-9D01-79274515219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11 MARCH 2021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D7EA5-5B3F-46B9-BF91-185753D960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3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7721E3D-2078-4B07-B1FC-C6FD5DDF8AC0}" type="slidenum">
              <a:rPr lang="it-I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5EFAD-8AE9-2D4C-9823-BA7B303E2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D7EA5-5B3F-46B9-BF91-185753D960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9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marR="0" indent="-457200" algn="just" defTabSz="449580">
              <a:buFont typeface="Wingdings" pitchFamily="2" charset="2"/>
              <a:buChar char="§"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lang="en-GB" alt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6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marR="0" indent="-457200" algn="just" defTabSz="449580">
              <a:buFont typeface="Wingdings" pitchFamily="2" charset="2"/>
              <a:buChar char="§"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lang="en-GB" alt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6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marR="0" indent="-457200" algn="just" defTabSz="449580">
              <a:buFont typeface="Wingdings" pitchFamily="2" charset="2"/>
              <a:buChar char="§"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lang="en-GB" alt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01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marR="0" indent="-457200" algn="just" defTabSz="449580">
              <a:buFont typeface="Wingdings" pitchFamily="2" charset="2"/>
              <a:buChar char="§"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 lang="en-GB" alt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5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7721E3D-2078-4B07-B1FC-C6FD5DDF8AC0}" type="slidenum">
              <a:rPr lang="it-I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6</a:t>
            </a:fld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FAC6D-3C85-AF48-B597-3E9390E3C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D7EA5-5B3F-46B9-BF91-185753D960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4BA5-4DA5-47A1-843A-6C69CE8E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7" name="Immagine 6" descr="marchio 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48" y="6450068"/>
            <a:ext cx="806786" cy="3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2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>
            <a:extLst>
              <a:ext uri="{FF2B5EF4-FFF2-40B4-BE49-F238E27FC236}">
                <a16:creationId xmlns:a16="http://schemas.microsoft.com/office/drawing/2014/main" id="{EBC08A07-065F-1B46-A6D1-FC407C9DC7A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17095" y="6425999"/>
            <a:ext cx="11376000" cy="0"/>
          </a:xfrm>
          <a:prstGeom prst="line">
            <a:avLst/>
          </a:prstGeom>
          <a:ln w="6350">
            <a:solidFill>
              <a:srgbClr val="0070C0"/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it-IT" sz="2400"/>
          </a:p>
        </p:txBody>
      </p:sp>
      <p:pic>
        <p:nvPicPr>
          <p:cNvPr id="17" name="Immagine 16" descr="marchio 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48" y="6450068"/>
            <a:ext cx="806786" cy="335805"/>
          </a:xfrm>
          <a:prstGeom prst="rect">
            <a:avLst/>
          </a:prstGeom>
        </p:spPr>
      </p:pic>
      <p:sp>
        <p:nvSpPr>
          <p:cNvPr id="20" name="Segnaposto titolo 1"/>
          <p:cNvSpPr>
            <a:spLocks noGrp="1"/>
          </p:cNvSpPr>
          <p:nvPr>
            <p:ph type="title"/>
          </p:nvPr>
        </p:nvSpPr>
        <p:spPr>
          <a:xfrm>
            <a:off x="580943" y="0"/>
            <a:ext cx="11413136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noProof="0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  <p:sp>
        <p:nvSpPr>
          <p:cNvPr id="21" name="Segnaposto testo 2"/>
          <p:cNvSpPr>
            <a:spLocks noGrp="1"/>
          </p:cNvSpPr>
          <p:nvPr>
            <p:ph idx="1"/>
          </p:nvPr>
        </p:nvSpPr>
        <p:spPr>
          <a:xfrm>
            <a:off x="582197" y="903514"/>
            <a:ext cx="11411881" cy="527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281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500322C-2078-464D-B455-D20E5748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A2A0298-5266-496C-9570-A513FD09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A7351F-ACE1-46C3-A96E-8420F551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5" name="Immagine 4" descr="marchio 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48" y="6450068"/>
            <a:ext cx="806786" cy="3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marchio 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48" y="6450068"/>
            <a:ext cx="806786" cy="3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63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B223CB3-FAA0-4E33-B895-B2D5E87D5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title style</a:t>
            </a:r>
            <a:endParaRPr lang="nl-NL" altLang="nl-BE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457BA20-6A8E-4B6C-BE73-9E7B4782C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dirty="0"/>
              <a:t>Edit Master text styles</a:t>
            </a:r>
          </a:p>
          <a:p>
            <a:pPr lvl="1"/>
            <a:r>
              <a:rPr lang="en-US" altLang="nl-BE" dirty="0"/>
              <a:t>Second level</a:t>
            </a:r>
          </a:p>
          <a:p>
            <a:pPr lvl="2"/>
            <a:r>
              <a:rPr lang="en-US" altLang="nl-BE" dirty="0"/>
              <a:t>Third level</a:t>
            </a:r>
          </a:p>
          <a:p>
            <a:pPr lvl="3"/>
            <a:r>
              <a:rPr lang="en-US" altLang="nl-BE" dirty="0"/>
              <a:t>Fourth level</a:t>
            </a:r>
          </a:p>
          <a:p>
            <a:pPr lvl="4"/>
            <a:r>
              <a:rPr lang="en-US" altLang="nl-BE" dirty="0"/>
              <a:t>Fifth level</a:t>
            </a:r>
            <a:endParaRPr lang="nl-NL" alt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6DCB-EDAF-4045-AE09-AD62DB9D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2"/>
          <p:cNvSpPr/>
          <p:nvPr/>
        </p:nvSpPr>
        <p:spPr>
          <a:xfrm>
            <a:off x="2253218" y="2295363"/>
            <a:ext cx="7673580" cy="1185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3200" b="1" spc="-1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Land Cover Pipeline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F77AE0-C529-DD43-AF9B-F086B3147E28}"/>
              </a:ext>
            </a:extLst>
          </p:cNvPr>
          <p:cNvSpPr/>
          <p:nvPr/>
        </p:nvSpPr>
        <p:spPr>
          <a:xfrm>
            <a:off x="3042761" y="3649769"/>
            <a:ext cx="60745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u="sng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Fabrizio De Fausti, </a:t>
            </a:r>
            <a:r>
              <a:rPr lang="it-IT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Angela Pappagallo, Erika Cerasti, Francesco Pugliese, </a:t>
            </a:r>
            <a:r>
              <a:rPr lang="it-IT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Mauro </a:t>
            </a:r>
            <a:r>
              <a:rPr lang="it-IT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Bruno, Monica </a:t>
            </a:r>
            <a:r>
              <a:rPr lang="it-IT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Scannapieco</a:t>
            </a:r>
            <a:endParaRPr lang="it-IT" sz="20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Istat – DCME</a:t>
            </a:r>
          </a:p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MEC</a:t>
            </a:r>
          </a:p>
          <a:p>
            <a:pPr algn="ctr">
              <a:lnSpc>
                <a:spcPct val="100000"/>
              </a:lnSpc>
            </a:pPr>
            <a:endParaRPr lang="it-IT" sz="2000" b="1" spc="-1" dirty="0">
              <a:solidFill>
                <a:schemeClr val="accent5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1" spc="-1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18</a:t>
            </a:r>
            <a:r>
              <a:rPr lang="it-IT" sz="2000" b="1" spc="-1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Febbraio 2022</a:t>
            </a:r>
            <a:endParaRPr lang="it-IT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9CD0B4-6751-A844-9628-569CA1EAE9A1}"/>
              </a:ext>
            </a:extLst>
          </p:cNvPr>
          <p:cNvCxnSpPr/>
          <p:nvPr/>
        </p:nvCxnSpPr>
        <p:spPr>
          <a:xfrm>
            <a:off x="1428763" y="3421254"/>
            <a:ext cx="9272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1E4C1B-483A-B44B-80CB-99770A4E3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82" y="414258"/>
            <a:ext cx="3842895" cy="15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14"/>
    </mc:Choice>
    <mc:Fallback xmlns="">
      <p:transition spd="slow" advTm="5301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olo"/>
          <p:cNvSpPr txBox="1"/>
          <p:nvPr/>
        </p:nvSpPr>
        <p:spPr>
          <a:xfrm>
            <a:off x="562369" y="560332"/>
            <a:ext cx="3785394" cy="56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marR="0" indent="0" defTabSz="820737">
              <a:defRPr sz="6400">
                <a:solidFill>
                  <a:srgbClr val="3B4152"/>
                </a:solidFill>
                <a:uFillTx/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3200" dirty="0"/>
          </a:p>
        </p:txBody>
      </p:sp>
      <p:sp>
        <p:nvSpPr>
          <p:cNvPr id="47" name="Sottotitolo"/>
          <p:cNvSpPr txBox="1"/>
          <p:nvPr/>
        </p:nvSpPr>
        <p:spPr>
          <a:xfrm>
            <a:off x="562369" y="1547769"/>
            <a:ext cx="3785394" cy="33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marR="0" indent="0" defTabSz="820737">
              <a:defRPr sz="3400">
                <a:solidFill>
                  <a:srgbClr val="3B4152"/>
                </a:solidFill>
                <a:uFillTx/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700" dirty="0"/>
          </a:p>
        </p:txBody>
      </p:sp>
      <p:sp>
        <p:nvSpPr>
          <p:cNvPr id="21" name="Shape 128"/>
          <p:cNvSpPr>
            <a:spLocks noGrp="1"/>
          </p:cNvSpPr>
          <p:nvPr>
            <p:ph type="sldNum" sz="quarter" idx="4294967295"/>
          </p:nvPr>
        </p:nvSpPr>
        <p:spPr>
          <a:xfrm>
            <a:off x="8170886" y="3264482"/>
            <a:ext cx="1066800" cy="1346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600">
                <a:solidFill>
                  <a:srgbClr val="888888"/>
                </a:solidFill>
              </a:rPr>
              <a:t>2</a:t>
            </a:fld>
            <a:endParaRPr sz="600" dirty="0">
              <a:solidFill>
                <a:srgbClr val="888888"/>
              </a:solidFill>
            </a:endParaRPr>
          </a:p>
        </p:txBody>
      </p:sp>
      <p:sp>
        <p:nvSpPr>
          <p:cNvPr id="16" name="Shape 53"/>
          <p:cNvSpPr txBox="1">
            <a:spLocks/>
          </p:cNvSpPr>
          <p:nvPr/>
        </p:nvSpPr>
        <p:spPr>
          <a:xfrm>
            <a:off x="1021270" y="85009"/>
            <a:ext cx="11149779" cy="58477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2400" b="1">
                <a:solidFill>
                  <a:srgbClr val="7F142A"/>
                </a:solidFill>
              </a:defRPr>
            </a:lvl1pPr>
          </a:lstStyle>
          <a:p>
            <a:r>
              <a:rPr lang="it-IT" sz="3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Land Cover System – Pipeline Architecture</a:t>
            </a:r>
            <a:endParaRPr lang="fr-FR" dirty="0"/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F16C50F5-1AA4-6245-A671-91C4142A7F59}"/>
              </a:ext>
            </a:extLst>
          </p:cNvPr>
          <p:cNvSpPr/>
          <p:nvPr/>
        </p:nvSpPr>
        <p:spPr>
          <a:xfrm>
            <a:off x="417094" y="783773"/>
            <a:ext cx="11366501" cy="564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689547" y="1408602"/>
            <a:ext cx="2218544" cy="600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schemeClr val="bg1"/>
              </a:solidFill>
            </a:endParaRP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EuroSAT Training Set</a:t>
            </a:r>
            <a:endParaRPr lang="it-IT">
              <a:solidFill>
                <a:schemeClr val="bg1"/>
              </a:solidFill>
            </a:endParaRPr>
          </a:p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9547" y="2682212"/>
            <a:ext cx="2218544" cy="56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schemeClr val="bg1"/>
              </a:solidFill>
            </a:endParaRP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Preprocessing</a:t>
            </a:r>
            <a:endParaRPr lang="it-IT">
              <a:solidFill>
                <a:schemeClr val="bg1"/>
              </a:solidFill>
            </a:endParaRPr>
          </a:p>
          <a:p>
            <a:pPr algn="ctr"/>
            <a:endParaRPr lang="it-IT"/>
          </a:p>
        </p:txBody>
      </p:sp>
      <p:sp>
        <p:nvSpPr>
          <p:cNvPr id="5" name="Freccia in giù 4"/>
          <p:cNvSpPr/>
          <p:nvPr/>
        </p:nvSpPr>
        <p:spPr>
          <a:xfrm>
            <a:off x="1215863" y="2098207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689547" y="3938239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schemeClr val="bg1"/>
              </a:solidFill>
            </a:endParaRP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CNN – Inception V3</a:t>
            </a: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Training</a:t>
            </a:r>
            <a:endParaRPr lang="it-IT">
              <a:solidFill>
                <a:schemeClr val="bg1"/>
              </a:solidFill>
            </a:endParaRPr>
          </a:p>
          <a:p>
            <a:pPr algn="ctr"/>
            <a:endParaRPr lang="it-IT"/>
          </a:p>
        </p:txBody>
      </p:sp>
      <p:sp>
        <p:nvSpPr>
          <p:cNvPr id="20" name="Freccia in giù 19"/>
          <p:cNvSpPr/>
          <p:nvPr/>
        </p:nvSpPr>
        <p:spPr>
          <a:xfrm>
            <a:off x="1215863" y="3342216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689547" y="5371949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CNN model saved</a:t>
            </a:r>
            <a:endParaRPr lang="it-IT"/>
          </a:p>
        </p:txBody>
      </p:sp>
      <p:sp>
        <p:nvSpPr>
          <p:cNvPr id="23" name="Freccia in giù 22"/>
          <p:cNvSpPr/>
          <p:nvPr/>
        </p:nvSpPr>
        <p:spPr>
          <a:xfrm>
            <a:off x="1215863" y="4775926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3420250" y="1411102"/>
            <a:ext cx="2218544" cy="600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schemeClr val="bg1"/>
              </a:solidFill>
            </a:endParaRP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UNET Training Set (Rivers+Highways)</a:t>
            </a:r>
            <a:endParaRPr lang="it-IT">
              <a:solidFill>
                <a:schemeClr val="bg1"/>
              </a:solidFill>
            </a:endParaRPr>
          </a:p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3512233" y="2756332"/>
            <a:ext cx="2218544" cy="56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schemeClr val="bg1"/>
              </a:solidFill>
            </a:endParaRP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Preprocessing</a:t>
            </a:r>
            <a:endParaRPr lang="it-IT">
              <a:solidFill>
                <a:schemeClr val="bg1"/>
              </a:solidFill>
            </a:endParaRPr>
          </a:p>
          <a:p>
            <a:pPr algn="ctr"/>
            <a:endParaRPr lang="it-IT"/>
          </a:p>
        </p:txBody>
      </p:sp>
      <p:sp>
        <p:nvSpPr>
          <p:cNvPr id="26" name="Freccia in giù 25"/>
          <p:cNvSpPr/>
          <p:nvPr/>
        </p:nvSpPr>
        <p:spPr>
          <a:xfrm>
            <a:off x="3946566" y="2100707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3420250" y="3940739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schemeClr val="bg1"/>
              </a:solidFill>
            </a:endParaRP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UNET</a:t>
            </a: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Training</a:t>
            </a:r>
            <a:endParaRPr lang="it-IT">
              <a:solidFill>
                <a:schemeClr val="bg1"/>
              </a:solidFill>
            </a:endParaRPr>
          </a:p>
          <a:p>
            <a:pPr algn="ctr"/>
            <a:endParaRPr lang="it-IT"/>
          </a:p>
        </p:txBody>
      </p:sp>
      <p:sp>
        <p:nvSpPr>
          <p:cNvPr id="28" name="Freccia in giù 27"/>
          <p:cNvSpPr/>
          <p:nvPr/>
        </p:nvSpPr>
        <p:spPr>
          <a:xfrm>
            <a:off x="3946566" y="3344716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3420250" y="5374449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UNET model saved</a:t>
            </a:r>
            <a:endParaRPr lang="it-IT"/>
          </a:p>
        </p:txBody>
      </p:sp>
      <p:sp>
        <p:nvSpPr>
          <p:cNvPr id="30" name="Freccia in giù 29"/>
          <p:cNvSpPr/>
          <p:nvPr/>
        </p:nvSpPr>
        <p:spPr>
          <a:xfrm>
            <a:off x="3946566" y="4778426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/>
          <p:cNvCxnSpPr>
            <a:stCxn id="17" idx="0"/>
            <a:endCxn id="17" idx="2"/>
          </p:cNvCxnSpPr>
          <p:nvPr/>
        </p:nvCxnSpPr>
        <p:spPr>
          <a:xfrm>
            <a:off x="6100345" y="783773"/>
            <a:ext cx="0" cy="564209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166377" y="840551"/>
            <a:ext cx="331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0070C0"/>
                </a:solidFill>
              </a:rPr>
              <a:t>TRAINING</a:t>
            </a:r>
            <a:r>
              <a:rPr lang="it-IT" smtClean="0"/>
              <a:t> </a:t>
            </a:r>
            <a:r>
              <a:rPr lang="it-IT" sz="2400">
                <a:solidFill>
                  <a:srgbClr val="0070C0"/>
                </a:solidFill>
              </a:rPr>
              <a:t>STAGE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7849626" y="840551"/>
            <a:ext cx="331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smtClean="0">
                <a:solidFill>
                  <a:srgbClr val="0070C0"/>
                </a:solidFill>
              </a:rPr>
              <a:t>INFERENCE</a:t>
            </a:r>
            <a:r>
              <a:rPr lang="it-IT" smtClean="0"/>
              <a:t> </a:t>
            </a:r>
            <a:r>
              <a:rPr lang="it-IT" sz="2400">
                <a:solidFill>
                  <a:srgbClr val="0070C0"/>
                </a:solidFill>
              </a:rPr>
              <a:t>STAGE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7849626" y="1361490"/>
            <a:ext cx="2218544" cy="600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Sentinel-2 Picture</a:t>
            </a:r>
            <a:endParaRPr lang="it-IT"/>
          </a:p>
        </p:txBody>
      </p:sp>
      <p:sp>
        <p:nvSpPr>
          <p:cNvPr id="10" name="Freccia a sinistra 9"/>
          <p:cNvSpPr/>
          <p:nvPr/>
        </p:nvSpPr>
        <p:spPr>
          <a:xfrm rot="19022458">
            <a:off x="7321545" y="2334344"/>
            <a:ext cx="1486962" cy="74735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sinistra 35"/>
          <p:cNvSpPr/>
          <p:nvPr/>
        </p:nvSpPr>
        <p:spPr>
          <a:xfrm rot="13607436">
            <a:off x="9126658" y="2362952"/>
            <a:ext cx="1486962" cy="74735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/>
          <p:cNvSpPr/>
          <p:nvPr/>
        </p:nvSpPr>
        <p:spPr>
          <a:xfrm>
            <a:off x="6259936" y="3346251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Classify-and-Count by CNN</a:t>
            </a:r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9278913" y="3363516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Segment-and-Count by UNET</a:t>
            </a:r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6282104" y="4779961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8 classes Map and Statistics</a:t>
            </a:r>
            <a:endParaRPr lang="it-IT"/>
          </a:p>
        </p:txBody>
      </p:sp>
      <p:sp>
        <p:nvSpPr>
          <p:cNvPr id="42" name="Freccia in giù 41"/>
          <p:cNvSpPr/>
          <p:nvPr/>
        </p:nvSpPr>
        <p:spPr>
          <a:xfrm>
            <a:off x="6808420" y="4183938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9278913" y="4779961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2</a:t>
            </a:r>
            <a:r>
              <a:rPr lang="it-IT" smtClean="0">
                <a:solidFill>
                  <a:schemeClr val="bg1"/>
                </a:solidFill>
              </a:rPr>
              <a:t> classes Map and Statistics</a:t>
            </a:r>
            <a:endParaRPr lang="it-IT"/>
          </a:p>
        </p:txBody>
      </p:sp>
      <p:sp>
        <p:nvSpPr>
          <p:cNvPr id="44" name="Freccia in giù 43"/>
          <p:cNvSpPr/>
          <p:nvPr/>
        </p:nvSpPr>
        <p:spPr>
          <a:xfrm>
            <a:off x="9805229" y="4183938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/>
          <p:cNvSpPr/>
          <p:nvPr/>
        </p:nvSpPr>
        <p:spPr>
          <a:xfrm>
            <a:off x="7849626" y="5638185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Merged Map and Statistics</a:t>
            </a:r>
            <a:endParaRPr lang="it-IT"/>
          </a:p>
        </p:txBody>
      </p:sp>
      <p:sp>
        <p:nvSpPr>
          <p:cNvPr id="48" name="Freccia a sinistra 47"/>
          <p:cNvSpPr/>
          <p:nvPr/>
        </p:nvSpPr>
        <p:spPr>
          <a:xfrm rot="13607436">
            <a:off x="7128725" y="5588972"/>
            <a:ext cx="692038" cy="74735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sinistra 48"/>
          <p:cNvSpPr/>
          <p:nvPr/>
        </p:nvSpPr>
        <p:spPr>
          <a:xfrm rot="19022458">
            <a:off x="10063591" y="5606420"/>
            <a:ext cx="754510" cy="70119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in giù 49"/>
          <p:cNvSpPr/>
          <p:nvPr/>
        </p:nvSpPr>
        <p:spPr>
          <a:xfrm>
            <a:off x="1215863" y="2096839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in giù 50"/>
          <p:cNvSpPr/>
          <p:nvPr/>
        </p:nvSpPr>
        <p:spPr>
          <a:xfrm>
            <a:off x="3946566" y="2099339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7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10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ottotitolo"/>
          <p:cNvSpPr txBox="1"/>
          <p:nvPr/>
        </p:nvSpPr>
        <p:spPr>
          <a:xfrm>
            <a:off x="489078" y="1599743"/>
            <a:ext cx="3785394" cy="33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marR="0" indent="0" defTabSz="820737">
              <a:defRPr sz="3400">
                <a:solidFill>
                  <a:srgbClr val="3B4152"/>
                </a:solidFill>
                <a:uFillTx/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700" dirty="0"/>
          </a:p>
        </p:txBody>
      </p:sp>
      <p:sp>
        <p:nvSpPr>
          <p:cNvPr id="16" name="Shape 53"/>
          <p:cNvSpPr txBox="1">
            <a:spLocks/>
          </p:cNvSpPr>
          <p:nvPr/>
        </p:nvSpPr>
        <p:spPr>
          <a:xfrm>
            <a:off x="1021270" y="85009"/>
            <a:ext cx="11149779" cy="58477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2400" b="1">
                <a:solidFill>
                  <a:srgbClr val="7F142A"/>
                </a:solidFill>
              </a:defRPr>
            </a:lvl1pPr>
          </a:lstStyle>
          <a:p>
            <a:r>
              <a:rPr lang="it-IT" sz="3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Land Cover System – Pipeline Architecture</a:t>
            </a:r>
            <a:endParaRPr lang="fr-FR" dirty="0"/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F16C50F5-1AA4-6245-A671-91C4142A7F59}"/>
              </a:ext>
            </a:extLst>
          </p:cNvPr>
          <p:cNvSpPr/>
          <p:nvPr/>
        </p:nvSpPr>
        <p:spPr>
          <a:xfrm>
            <a:off x="417094" y="783773"/>
            <a:ext cx="11366501" cy="564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689547" y="1408602"/>
            <a:ext cx="2218544" cy="600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schemeClr val="bg1"/>
              </a:solidFill>
            </a:endParaRP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EuroSAT Training Set</a:t>
            </a:r>
            <a:endParaRPr lang="it-IT">
              <a:solidFill>
                <a:schemeClr val="bg1"/>
              </a:solidFill>
            </a:endParaRPr>
          </a:p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9547" y="2632204"/>
            <a:ext cx="2218544" cy="56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schemeClr val="bg1"/>
              </a:solidFill>
            </a:endParaRP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Preprocessing</a:t>
            </a:r>
            <a:endParaRPr lang="it-IT">
              <a:solidFill>
                <a:schemeClr val="bg1"/>
              </a:solidFill>
            </a:endParaRPr>
          </a:p>
          <a:p>
            <a:pPr algn="ctr"/>
            <a:endParaRPr lang="it-IT"/>
          </a:p>
        </p:txBody>
      </p:sp>
      <p:sp>
        <p:nvSpPr>
          <p:cNvPr id="5" name="Freccia in giù 4"/>
          <p:cNvSpPr/>
          <p:nvPr/>
        </p:nvSpPr>
        <p:spPr>
          <a:xfrm>
            <a:off x="1215863" y="2098207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689547" y="3938239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schemeClr val="bg1"/>
              </a:solidFill>
            </a:endParaRP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CNN – Inception V3</a:t>
            </a: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Training</a:t>
            </a:r>
            <a:endParaRPr lang="it-IT">
              <a:solidFill>
                <a:schemeClr val="bg1"/>
              </a:solidFill>
            </a:endParaRPr>
          </a:p>
          <a:p>
            <a:pPr algn="ctr"/>
            <a:endParaRPr lang="it-IT"/>
          </a:p>
        </p:txBody>
      </p:sp>
      <p:sp>
        <p:nvSpPr>
          <p:cNvPr id="20" name="Freccia in giù 19"/>
          <p:cNvSpPr/>
          <p:nvPr/>
        </p:nvSpPr>
        <p:spPr>
          <a:xfrm>
            <a:off x="1215863" y="3342216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689547" y="5371949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CNN model saved</a:t>
            </a:r>
            <a:endParaRPr lang="it-IT"/>
          </a:p>
        </p:txBody>
      </p:sp>
      <p:sp>
        <p:nvSpPr>
          <p:cNvPr id="23" name="Freccia in giù 22"/>
          <p:cNvSpPr/>
          <p:nvPr/>
        </p:nvSpPr>
        <p:spPr>
          <a:xfrm>
            <a:off x="1215863" y="4775926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166377" y="840551"/>
            <a:ext cx="331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0070C0"/>
                </a:solidFill>
              </a:rPr>
              <a:t>TRAINING</a:t>
            </a:r>
            <a:r>
              <a:rPr lang="it-IT" smtClean="0"/>
              <a:t> </a:t>
            </a:r>
            <a:r>
              <a:rPr lang="it-IT" sz="2400">
                <a:solidFill>
                  <a:srgbClr val="0070C0"/>
                </a:solidFill>
              </a:rPr>
              <a:t>STAGE</a:t>
            </a:r>
          </a:p>
        </p:txBody>
      </p:sp>
      <p:sp>
        <p:nvSpPr>
          <p:cNvPr id="50" name="Freccia in giù 49"/>
          <p:cNvSpPr/>
          <p:nvPr/>
        </p:nvSpPr>
        <p:spPr>
          <a:xfrm>
            <a:off x="1215863" y="2096839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3085879" y="1446198"/>
            <a:ext cx="4259964" cy="52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209610" y="1343295"/>
            <a:ext cx="6712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mtClean="0"/>
              <a:t>Input:</a:t>
            </a:r>
            <a:r>
              <a:rPr lang="it-IT" sz="1400" b="1" smtClean="0"/>
              <a:t> </a:t>
            </a:r>
          </a:p>
          <a:p>
            <a:r>
              <a:rPr lang="it-IT" sz="1400" b="1" smtClean="0"/>
              <a:t>EuroSAT_RGB_tci</a:t>
            </a:r>
            <a:r>
              <a:rPr lang="it-IT" sz="1400" smtClean="0"/>
              <a:t> – 146 Mb (JPG) – 30046 files </a:t>
            </a:r>
          </a:p>
          <a:p>
            <a:r>
              <a:rPr lang="it-IT" sz="1400" b="1" smtClean="0"/>
              <a:t>EuroSATAllBands</a:t>
            </a:r>
            <a:r>
              <a:rPr lang="it-IT" sz="1400" smtClean="0"/>
              <a:t> – 2.8 Gb (TIFF) – 27042 files</a:t>
            </a:r>
          </a:p>
          <a:p>
            <a:r>
              <a:rPr lang="it-IT" sz="1400" smtClean="0"/>
              <a:t>landcover_run.py –c conffile.ini –m mode [0,1,2,3,4], Init.py, Settings.py</a:t>
            </a:r>
            <a:endParaRPr lang="it-IT" sz="1400"/>
          </a:p>
        </p:txBody>
      </p:sp>
      <p:sp>
        <p:nvSpPr>
          <p:cNvPr id="54" name="CasellaDiTesto 53"/>
          <p:cNvSpPr txBox="1"/>
          <p:nvPr/>
        </p:nvSpPr>
        <p:spPr>
          <a:xfrm>
            <a:off x="3209610" y="2400665"/>
            <a:ext cx="4951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1400"/>
            </a:lvl1pPr>
          </a:lstStyle>
          <a:p>
            <a:r>
              <a:rPr lang="en-US" smtClean="0"/>
              <a:t>Input: </a:t>
            </a:r>
            <a:r>
              <a:rPr lang="en-US" b="1"/>
              <a:t>EuroSAT4Bands</a:t>
            </a:r>
          </a:p>
          <a:p>
            <a:r>
              <a:rPr lang="en-US" smtClean="0"/>
              <a:t>lc_preprocessing.py</a:t>
            </a:r>
            <a:r>
              <a:rPr lang="it-IT" smtClean="0"/>
              <a:t>, data_loading.py</a:t>
            </a:r>
          </a:p>
          <a:p>
            <a:r>
              <a:rPr lang="it-IT" smtClean="0"/>
              <a:t>Es. Output: </a:t>
            </a:r>
            <a:endParaRPr lang="it-IT">
              <a:solidFill>
                <a:schemeClr val="bg1"/>
              </a:solidFill>
            </a:endParaRPr>
          </a:p>
          <a:p>
            <a:r>
              <a:rPr lang="it-IT"/>
              <a:t>Training Set: Es</a:t>
            </a:r>
            <a:r>
              <a:rPr lang="it-IT"/>
              <a:t>. </a:t>
            </a:r>
            <a:r>
              <a:rPr lang="it-IT" b="1" smtClean="0"/>
              <a:t>Training_EuroSAT4Bands </a:t>
            </a:r>
            <a:r>
              <a:rPr lang="it-IT" smtClean="0"/>
              <a:t>– 288 Mb - </a:t>
            </a:r>
            <a:r>
              <a:rPr lang="it-IT"/>
              <a:t>16534 files</a:t>
            </a:r>
          </a:p>
          <a:p>
            <a:r>
              <a:rPr lang="it-IT" smtClean="0"/>
              <a:t>Validation </a:t>
            </a:r>
            <a:r>
              <a:rPr lang="it-IT"/>
              <a:t>Set</a:t>
            </a:r>
            <a:r>
              <a:rPr lang="it-IT"/>
              <a:t>: </a:t>
            </a:r>
            <a:r>
              <a:rPr lang="it-IT" b="1" smtClean="0"/>
              <a:t>Validation_EuroSAT4Bands </a:t>
            </a:r>
            <a:r>
              <a:rPr lang="it-IT" smtClean="0"/>
              <a:t>– </a:t>
            </a:r>
            <a:r>
              <a:rPr lang="it-IT"/>
              <a:t>96 Mb – </a:t>
            </a:r>
            <a:r>
              <a:rPr lang="it-IT"/>
              <a:t>5534 </a:t>
            </a:r>
            <a:r>
              <a:rPr lang="it-IT" smtClean="0"/>
              <a:t>files</a:t>
            </a:r>
            <a:endParaRPr lang="it-IT"/>
          </a:p>
        </p:txBody>
      </p:sp>
      <p:sp>
        <p:nvSpPr>
          <p:cNvPr id="56" name="CasellaDiTesto 55"/>
          <p:cNvSpPr txBox="1"/>
          <p:nvPr/>
        </p:nvSpPr>
        <p:spPr>
          <a:xfrm>
            <a:off x="3209610" y="3805667"/>
            <a:ext cx="86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1400"/>
            </a:lvl1pPr>
          </a:lstStyle>
          <a:p>
            <a:r>
              <a:rPr lang="en-US" smtClean="0"/>
              <a:t>Es. Input: </a:t>
            </a:r>
            <a:endParaRPr lang="en-US" b="1"/>
          </a:p>
          <a:p>
            <a:r>
              <a:rPr lang="it-IT"/>
              <a:t>Training Set: Es. </a:t>
            </a:r>
            <a:r>
              <a:rPr lang="it-IT" b="1"/>
              <a:t>Training_EuroSAT4Bands</a:t>
            </a:r>
          </a:p>
          <a:p>
            <a:r>
              <a:rPr lang="it-IT"/>
              <a:t>Validation Set: </a:t>
            </a:r>
            <a:r>
              <a:rPr lang="it-IT" b="1"/>
              <a:t>Validation_EuroSAT4Bands</a:t>
            </a:r>
            <a:endParaRPr lang="it-IT"/>
          </a:p>
          <a:p>
            <a:r>
              <a:rPr lang="en-US" smtClean="0"/>
              <a:t>lc_training.py, advanced_cv_model.py, utils.py</a:t>
            </a:r>
            <a:endParaRPr lang="it-IT" smtClean="0"/>
          </a:p>
        </p:txBody>
      </p:sp>
      <p:sp>
        <p:nvSpPr>
          <p:cNvPr id="8" name="Rettangolo 7"/>
          <p:cNvSpPr/>
          <p:nvPr/>
        </p:nvSpPr>
        <p:spPr>
          <a:xfrm>
            <a:off x="3209610" y="5277907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Es. Output: </a:t>
            </a:r>
          </a:p>
          <a:p>
            <a:r>
              <a:rPr lang="it-IT" sz="1400"/>
              <a:t>Trained Model: Es. </a:t>
            </a:r>
            <a:r>
              <a:rPr lang="it-IT" sz="1400" b="1"/>
              <a:t>tesla_v100_linux_139_height_500_epochs_model_inception_InceptionRGB_4B.hdf5</a:t>
            </a:r>
          </a:p>
        </p:txBody>
      </p:sp>
    </p:spTree>
    <p:extLst>
      <p:ext uri="{BB962C8B-B14F-4D97-AF65-F5344CB8AC3E}">
        <p14:creationId xmlns:p14="http://schemas.microsoft.com/office/powerpoint/2010/main" val="20501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olo"/>
          <p:cNvSpPr txBox="1"/>
          <p:nvPr/>
        </p:nvSpPr>
        <p:spPr>
          <a:xfrm>
            <a:off x="562369" y="560332"/>
            <a:ext cx="3785394" cy="56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marR="0" indent="0" defTabSz="820737">
              <a:defRPr sz="6400">
                <a:solidFill>
                  <a:srgbClr val="3B4152"/>
                </a:solidFill>
                <a:uFillTx/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3200" dirty="0"/>
          </a:p>
        </p:txBody>
      </p:sp>
      <p:sp>
        <p:nvSpPr>
          <p:cNvPr id="47" name="Sottotitolo"/>
          <p:cNvSpPr txBox="1"/>
          <p:nvPr/>
        </p:nvSpPr>
        <p:spPr>
          <a:xfrm>
            <a:off x="562369" y="1547769"/>
            <a:ext cx="3785394" cy="33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marR="0" indent="0" defTabSz="820737">
              <a:defRPr sz="3400">
                <a:solidFill>
                  <a:srgbClr val="3B4152"/>
                </a:solidFill>
                <a:uFillTx/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700" dirty="0"/>
          </a:p>
        </p:txBody>
      </p:sp>
      <p:sp>
        <p:nvSpPr>
          <p:cNvPr id="21" name="Shape 128"/>
          <p:cNvSpPr>
            <a:spLocks noGrp="1"/>
          </p:cNvSpPr>
          <p:nvPr>
            <p:ph type="sldNum" sz="quarter" idx="4294967295"/>
          </p:nvPr>
        </p:nvSpPr>
        <p:spPr>
          <a:xfrm>
            <a:off x="8170886" y="3264482"/>
            <a:ext cx="1066800" cy="1346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600">
                <a:solidFill>
                  <a:srgbClr val="888888"/>
                </a:solidFill>
              </a:rPr>
              <a:t>4</a:t>
            </a:fld>
            <a:endParaRPr sz="600" dirty="0">
              <a:solidFill>
                <a:srgbClr val="888888"/>
              </a:solidFill>
            </a:endParaRPr>
          </a:p>
        </p:txBody>
      </p:sp>
      <p:sp>
        <p:nvSpPr>
          <p:cNvPr id="16" name="Shape 53"/>
          <p:cNvSpPr txBox="1">
            <a:spLocks/>
          </p:cNvSpPr>
          <p:nvPr/>
        </p:nvSpPr>
        <p:spPr>
          <a:xfrm>
            <a:off x="1021270" y="85009"/>
            <a:ext cx="11149779" cy="58477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2400" b="1">
                <a:solidFill>
                  <a:srgbClr val="7F142A"/>
                </a:solidFill>
              </a:defRPr>
            </a:lvl1pPr>
          </a:lstStyle>
          <a:p>
            <a:r>
              <a:rPr lang="it-IT" sz="3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Land Cover System – Pipeline Architecture</a:t>
            </a:r>
            <a:endParaRPr lang="fr-FR" dirty="0"/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F16C50F5-1AA4-6245-A671-91C4142A7F59}"/>
              </a:ext>
            </a:extLst>
          </p:cNvPr>
          <p:cNvSpPr/>
          <p:nvPr/>
        </p:nvSpPr>
        <p:spPr>
          <a:xfrm>
            <a:off x="417094" y="783773"/>
            <a:ext cx="11366501" cy="564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3420250" y="1411102"/>
            <a:ext cx="2218544" cy="600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schemeClr val="bg1"/>
              </a:solidFill>
            </a:endParaRP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UNET Training Set (Rivers+Highways)</a:t>
            </a:r>
            <a:endParaRPr lang="it-IT">
              <a:solidFill>
                <a:schemeClr val="bg1"/>
              </a:solidFill>
            </a:endParaRPr>
          </a:p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3420250" y="2684712"/>
            <a:ext cx="2218544" cy="56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schemeClr val="bg1"/>
              </a:solidFill>
            </a:endParaRP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Preprocessing</a:t>
            </a:r>
            <a:endParaRPr lang="it-IT">
              <a:solidFill>
                <a:schemeClr val="bg1"/>
              </a:solidFill>
            </a:endParaRPr>
          </a:p>
          <a:p>
            <a:pPr algn="ctr"/>
            <a:endParaRPr lang="it-IT"/>
          </a:p>
        </p:txBody>
      </p:sp>
      <p:sp>
        <p:nvSpPr>
          <p:cNvPr id="26" name="Freccia in giù 25"/>
          <p:cNvSpPr/>
          <p:nvPr/>
        </p:nvSpPr>
        <p:spPr>
          <a:xfrm>
            <a:off x="3946566" y="2100707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3420250" y="3940739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schemeClr val="bg1"/>
              </a:solidFill>
            </a:endParaRP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UNET</a:t>
            </a:r>
          </a:p>
          <a:p>
            <a:pPr algn="ctr"/>
            <a:r>
              <a:rPr lang="it-IT" smtClean="0">
                <a:solidFill>
                  <a:schemeClr val="bg1"/>
                </a:solidFill>
              </a:rPr>
              <a:t>Training</a:t>
            </a:r>
            <a:endParaRPr lang="it-IT">
              <a:solidFill>
                <a:schemeClr val="bg1"/>
              </a:solidFill>
            </a:endParaRPr>
          </a:p>
          <a:p>
            <a:pPr algn="ctr"/>
            <a:endParaRPr lang="it-IT"/>
          </a:p>
        </p:txBody>
      </p:sp>
      <p:sp>
        <p:nvSpPr>
          <p:cNvPr id="28" name="Freccia in giù 27"/>
          <p:cNvSpPr/>
          <p:nvPr/>
        </p:nvSpPr>
        <p:spPr>
          <a:xfrm>
            <a:off x="3946566" y="3344716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3420250" y="5374449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UNET model saved</a:t>
            </a:r>
            <a:endParaRPr lang="it-IT"/>
          </a:p>
        </p:txBody>
      </p:sp>
      <p:sp>
        <p:nvSpPr>
          <p:cNvPr id="30" name="Freccia in giù 29"/>
          <p:cNvSpPr/>
          <p:nvPr/>
        </p:nvSpPr>
        <p:spPr>
          <a:xfrm>
            <a:off x="3946566" y="4778426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2166377" y="840551"/>
            <a:ext cx="331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0070C0"/>
                </a:solidFill>
              </a:rPr>
              <a:t>TRAINING</a:t>
            </a:r>
            <a:r>
              <a:rPr lang="it-IT" smtClean="0"/>
              <a:t> </a:t>
            </a:r>
            <a:r>
              <a:rPr lang="it-IT" sz="2400">
                <a:solidFill>
                  <a:srgbClr val="0070C0"/>
                </a:solidFill>
              </a:rPr>
              <a:t>STAGE</a:t>
            </a:r>
          </a:p>
        </p:txBody>
      </p:sp>
      <p:sp>
        <p:nvSpPr>
          <p:cNvPr id="51" name="Freccia in giù 50"/>
          <p:cNvSpPr/>
          <p:nvPr/>
        </p:nvSpPr>
        <p:spPr>
          <a:xfrm>
            <a:off x="3946566" y="2099339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9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olo"/>
          <p:cNvSpPr txBox="1"/>
          <p:nvPr/>
        </p:nvSpPr>
        <p:spPr>
          <a:xfrm>
            <a:off x="562369" y="560332"/>
            <a:ext cx="3785394" cy="56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marR="0" indent="0" defTabSz="820737">
              <a:defRPr sz="6400">
                <a:solidFill>
                  <a:srgbClr val="3B4152"/>
                </a:solidFill>
                <a:uFillTx/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3200" dirty="0"/>
          </a:p>
        </p:txBody>
      </p:sp>
      <p:sp>
        <p:nvSpPr>
          <p:cNvPr id="47" name="Sottotitolo"/>
          <p:cNvSpPr txBox="1"/>
          <p:nvPr/>
        </p:nvSpPr>
        <p:spPr>
          <a:xfrm>
            <a:off x="562369" y="1547769"/>
            <a:ext cx="3785394" cy="33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marR="0" indent="0" defTabSz="820737">
              <a:defRPr sz="3400">
                <a:solidFill>
                  <a:srgbClr val="3B4152"/>
                </a:solidFill>
                <a:uFillTx/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700" dirty="0"/>
          </a:p>
        </p:txBody>
      </p:sp>
      <p:sp>
        <p:nvSpPr>
          <p:cNvPr id="21" name="Shape 128"/>
          <p:cNvSpPr>
            <a:spLocks noGrp="1"/>
          </p:cNvSpPr>
          <p:nvPr>
            <p:ph type="sldNum" sz="quarter" idx="4294967295"/>
          </p:nvPr>
        </p:nvSpPr>
        <p:spPr>
          <a:xfrm>
            <a:off x="8170886" y="3264482"/>
            <a:ext cx="1066800" cy="1346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600">
                <a:solidFill>
                  <a:srgbClr val="888888"/>
                </a:solidFill>
              </a:rPr>
              <a:t>5</a:t>
            </a:fld>
            <a:endParaRPr sz="600" dirty="0">
              <a:solidFill>
                <a:srgbClr val="888888"/>
              </a:solidFill>
            </a:endParaRPr>
          </a:p>
        </p:txBody>
      </p:sp>
      <p:sp>
        <p:nvSpPr>
          <p:cNvPr id="16" name="Shape 53"/>
          <p:cNvSpPr txBox="1">
            <a:spLocks/>
          </p:cNvSpPr>
          <p:nvPr/>
        </p:nvSpPr>
        <p:spPr>
          <a:xfrm>
            <a:off x="1021270" y="85009"/>
            <a:ext cx="11149779" cy="58477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2400" b="1">
                <a:solidFill>
                  <a:srgbClr val="7F142A"/>
                </a:solidFill>
              </a:defRPr>
            </a:lvl1pPr>
          </a:lstStyle>
          <a:p>
            <a:r>
              <a:rPr lang="it-IT" sz="3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j-ea"/>
                <a:cs typeface="Arial" panose="020B0604020202020204" pitchFamily="34" charset="0"/>
              </a:rPr>
              <a:t>Land Cover System – Pipeline Architecture</a:t>
            </a:r>
            <a:endParaRPr lang="fr-FR" dirty="0"/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F16C50F5-1AA4-6245-A671-91C4142A7F59}"/>
              </a:ext>
            </a:extLst>
          </p:cNvPr>
          <p:cNvSpPr/>
          <p:nvPr/>
        </p:nvSpPr>
        <p:spPr>
          <a:xfrm>
            <a:off x="417094" y="783773"/>
            <a:ext cx="11366501" cy="564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7849626" y="840551"/>
            <a:ext cx="331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smtClean="0">
                <a:solidFill>
                  <a:srgbClr val="0070C0"/>
                </a:solidFill>
              </a:rPr>
              <a:t>INFERENCE</a:t>
            </a:r>
            <a:r>
              <a:rPr lang="it-IT" smtClean="0"/>
              <a:t> </a:t>
            </a:r>
            <a:r>
              <a:rPr lang="it-IT" sz="2400">
                <a:solidFill>
                  <a:srgbClr val="0070C0"/>
                </a:solidFill>
              </a:rPr>
              <a:t>STAGE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7849626" y="1361490"/>
            <a:ext cx="2218544" cy="600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Sentinel-2 Picture</a:t>
            </a:r>
            <a:endParaRPr lang="it-IT"/>
          </a:p>
        </p:txBody>
      </p:sp>
      <p:sp>
        <p:nvSpPr>
          <p:cNvPr id="10" name="Freccia a sinistra 9"/>
          <p:cNvSpPr/>
          <p:nvPr/>
        </p:nvSpPr>
        <p:spPr>
          <a:xfrm rot="19022458">
            <a:off x="7321545" y="2334344"/>
            <a:ext cx="1486962" cy="74735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sinistra 35"/>
          <p:cNvSpPr/>
          <p:nvPr/>
        </p:nvSpPr>
        <p:spPr>
          <a:xfrm rot="13607436">
            <a:off x="9126658" y="2362952"/>
            <a:ext cx="1486962" cy="74735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/>
          <p:cNvSpPr/>
          <p:nvPr/>
        </p:nvSpPr>
        <p:spPr>
          <a:xfrm>
            <a:off x="6259936" y="3346251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Classify-and-Count by CNN</a:t>
            </a:r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9278913" y="3363516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Segment-and-Count by UNET</a:t>
            </a:r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6282104" y="4779961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8 classes Map and Statistics</a:t>
            </a:r>
            <a:endParaRPr lang="it-IT"/>
          </a:p>
        </p:txBody>
      </p:sp>
      <p:sp>
        <p:nvSpPr>
          <p:cNvPr id="42" name="Freccia in giù 41"/>
          <p:cNvSpPr/>
          <p:nvPr/>
        </p:nvSpPr>
        <p:spPr>
          <a:xfrm>
            <a:off x="6808420" y="4183938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9278913" y="4779961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2</a:t>
            </a:r>
            <a:r>
              <a:rPr lang="it-IT" smtClean="0">
                <a:solidFill>
                  <a:schemeClr val="bg1"/>
                </a:solidFill>
              </a:rPr>
              <a:t> classes Map and Statistics</a:t>
            </a:r>
            <a:endParaRPr lang="it-IT"/>
          </a:p>
        </p:txBody>
      </p:sp>
      <p:sp>
        <p:nvSpPr>
          <p:cNvPr id="44" name="Freccia in giù 43"/>
          <p:cNvSpPr/>
          <p:nvPr/>
        </p:nvSpPr>
        <p:spPr>
          <a:xfrm>
            <a:off x="9805229" y="4183938"/>
            <a:ext cx="1165912" cy="5063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/>
          <p:cNvSpPr/>
          <p:nvPr/>
        </p:nvSpPr>
        <p:spPr>
          <a:xfrm>
            <a:off x="7849626" y="5638185"/>
            <a:ext cx="2218544" cy="72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bg1"/>
                </a:solidFill>
              </a:rPr>
              <a:t>Merged Map and Statistics</a:t>
            </a:r>
            <a:endParaRPr lang="it-IT"/>
          </a:p>
        </p:txBody>
      </p:sp>
      <p:sp>
        <p:nvSpPr>
          <p:cNvPr id="48" name="Freccia a sinistra 47"/>
          <p:cNvSpPr/>
          <p:nvPr/>
        </p:nvSpPr>
        <p:spPr>
          <a:xfrm rot="13607436">
            <a:off x="7128725" y="5588972"/>
            <a:ext cx="692038" cy="74735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sinistra 48"/>
          <p:cNvSpPr/>
          <p:nvPr/>
        </p:nvSpPr>
        <p:spPr>
          <a:xfrm rot="19022458">
            <a:off x="10063591" y="5606420"/>
            <a:ext cx="754510" cy="70119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3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0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2"/>
          <p:cNvSpPr/>
          <p:nvPr/>
        </p:nvSpPr>
        <p:spPr>
          <a:xfrm>
            <a:off x="1428764" y="2986098"/>
            <a:ext cx="9272588" cy="1185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000" strike="noStrike" spc="-1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 for your attention</a:t>
            </a:r>
            <a:endParaRPr lang="it-IT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101789-6833-0947-99C9-8F3905BFC79F}"/>
              </a:ext>
            </a:extLst>
          </p:cNvPr>
          <p:cNvCxnSpPr>
            <a:cxnSpLocks/>
          </p:cNvCxnSpPr>
          <p:nvPr/>
        </p:nvCxnSpPr>
        <p:spPr>
          <a:xfrm>
            <a:off x="2566739" y="3787831"/>
            <a:ext cx="7262616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92832E3-A576-7447-BDE0-FC0B79908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82" y="414258"/>
            <a:ext cx="3842895" cy="15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"/>
    </mc:Choice>
    <mc:Fallback xmlns="">
      <p:transition spd="slow" advTm="198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66DCBD85607945BED09514FF3FC83C" ma:contentTypeVersion="4" ma:contentTypeDescription="Creare un nuovo documento." ma:contentTypeScope="" ma:versionID="b27f20eebaaf5ae286ef8da3b2066bb8">
  <xsd:schema xmlns:xsd="http://www.w3.org/2001/XMLSchema" xmlns:xs="http://www.w3.org/2001/XMLSchema" xmlns:p="http://schemas.microsoft.com/office/2006/metadata/properties" xmlns:ns2="6826e1d4-f6ea-4d8d-910f-8928fb759b6e" targetNamespace="http://schemas.microsoft.com/office/2006/metadata/properties" ma:root="true" ma:fieldsID="8e3776fb36a943f9ff5cf21fbe3d6921" ns2:_="">
    <xsd:import namespace="6826e1d4-f6ea-4d8d-910f-8928fb759b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6e1d4-f6ea-4d8d-910f-8928fb759b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1E56A6-9E33-4B1E-9150-6E6BA065C10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826e1d4-f6ea-4d8d-910f-8928fb759b6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2692B1-4931-497B-A562-96F12C4CB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6578E3-6676-408A-8318-181C03FF2D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26e1d4-f6ea-4d8d-910f-8928fb759b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5313</TotalTime>
  <Words>262</Words>
  <Application>Microsoft Office PowerPoint</Application>
  <PresentationFormat>Widescreen</PresentationFormat>
  <Paragraphs>82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Montserrat Bold</vt:lpstr>
      <vt:lpstr>Tahoma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Paulussen, R.R. (Remco)</dc:creator>
  <cp:lastModifiedBy>francesco</cp:lastModifiedBy>
  <cp:revision>430</cp:revision>
  <dcterms:created xsi:type="dcterms:W3CDTF">2020-04-01T07:43:47Z</dcterms:created>
  <dcterms:modified xsi:type="dcterms:W3CDTF">2022-02-17T11:11:23Z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0x010100A366DCBD85607945BED09514FF3FC83C</vt:lpwstr>
  </property>
</Properties>
</file>