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8" r:id="rId3"/>
    <p:sldId id="375" r:id="rId5"/>
    <p:sldId id="263" r:id="rId6"/>
    <p:sldId id="300" r:id="rId7"/>
    <p:sldId id="376" r:id="rId8"/>
    <p:sldId id="386" r:id="rId9"/>
    <p:sldId id="302" r:id="rId10"/>
    <p:sldId id="377" r:id="rId11"/>
    <p:sldId id="378" r:id="rId12"/>
    <p:sldId id="379" r:id="rId13"/>
    <p:sldId id="327" r:id="rId14"/>
    <p:sldId id="340" r:id="rId15"/>
    <p:sldId id="344"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7186B5"/>
    <a:srgbClr val="AAC5DC"/>
    <a:srgbClr val="DCE0EC"/>
    <a:srgbClr val="B5BDD7"/>
    <a:srgbClr val="B9C4DB"/>
    <a:srgbClr val="4E68A2"/>
    <a:srgbClr val="595959"/>
    <a:srgbClr val="4E68A3"/>
    <a:srgbClr val="FBFBFB"/>
    <a:srgbClr val="2237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654" y="13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7.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BB3CA-3609-4056-9B23-4049BCB39C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5CCEA-3F45-46FD-873C-10FB1242F40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buFont typeface="Arial" panose="020B0604020202020204" pitchFamily="34" charset="0"/>
              <a:buNone/>
            </a:pPr>
            <a:fld id="{F8637F4D-B819-4485-96A3-55A48EB6F3ED}"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buFont typeface="Arial" panose="020B0604020202020204" pitchFamily="34" charset="0"/>
              <a:buNone/>
            </a:pPr>
            <a:fld id="{E99AA3BE-C2F8-4C8D-A3F1-70DA2356D4F9}"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buFont typeface="Arial" panose="020B0604020202020204" pitchFamily="34" charset="0"/>
              <a:buNone/>
            </a:pPr>
            <a:fld id="{F8637F4D-B819-4485-96A3-55A48EB6F3ED}"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smtClean="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eaLnBrk="1" hangingPunct="1">
              <a:buFont typeface="Arial" panose="020B0604020202020204" pitchFamily="34" charset="0"/>
              <a:buNone/>
            </a:pPr>
            <a:fld id="{2567195B-69B2-4569-BF76-E1A1A8B13EF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795DCD-EFCC-4862-B595-0A233B6EF9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2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3206976" y="3642529"/>
            <a:ext cx="5153701" cy="2008692"/>
          </a:xfrm>
          <a:custGeom>
            <a:avLst/>
            <a:gdLst>
              <a:gd name="connsiteX0" fmla="*/ 3282886 w 5153701"/>
              <a:gd name="connsiteY0" fmla="*/ 0 h 2008692"/>
              <a:gd name="connsiteX1" fmla="*/ 5153701 w 5153701"/>
              <a:gd name="connsiteY1" fmla="*/ 725628 h 2008692"/>
              <a:gd name="connsiteX2" fmla="*/ 1870815 w 5153701"/>
              <a:gd name="connsiteY2" fmla="*/ 2008692 h 2008692"/>
              <a:gd name="connsiteX3" fmla="*/ 0 w 5153701"/>
              <a:gd name="connsiteY3" fmla="*/ 1283064 h 2008692"/>
            </a:gdLst>
            <a:ahLst/>
            <a:cxnLst>
              <a:cxn ang="0">
                <a:pos x="connsiteX0" y="connsiteY0"/>
              </a:cxn>
              <a:cxn ang="0">
                <a:pos x="connsiteX1" y="connsiteY1"/>
              </a:cxn>
              <a:cxn ang="0">
                <a:pos x="connsiteX2" y="connsiteY2"/>
              </a:cxn>
              <a:cxn ang="0">
                <a:pos x="connsiteX3" y="connsiteY3"/>
              </a:cxn>
            </a:cxnLst>
            <a:rect l="l" t="t" r="r" b="b"/>
            <a:pathLst>
              <a:path w="5153701" h="2008692">
                <a:moveTo>
                  <a:pt x="3282886" y="0"/>
                </a:moveTo>
                <a:lnTo>
                  <a:pt x="5153701" y="725628"/>
                </a:lnTo>
                <a:lnTo>
                  <a:pt x="1870815" y="2008692"/>
                </a:lnTo>
                <a:lnTo>
                  <a:pt x="0" y="128306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275022" y="1604549"/>
            <a:ext cx="2307772" cy="4392488"/>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716939" y="1604549"/>
            <a:ext cx="2307772" cy="4392488"/>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163073" y="1604549"/>
            <a:ext cx="2307772" cy="4392488"/>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8609207" y="1604549"/>
            <a:ext cx="2307772" cy="4392488"/>
          </a:xfrm>
          <a:custGeom>
            <a:avLst/>
            <a:gdLst>
              <a:gd name="connsiteX0" fmla="*/ 0 w 2307772"/>
              <a:gd name="connsiteY0" fmla="*/ 0 h 4392488"/>
              <a:gd name="connsiteX1" fmla="*/ 2307772 w 2307772"/>
              <a:gd name="connsiteY1" fmla="*/ 0 h 4392488"/>
              <a:gd name="connsiteX2" fmla="*/ 2307772 w 2307772"/>
              <a:gd name="connsiteY2" fmla="*/ 4392488 h 4392488"/>
              <a:gd name="connsiteX3" fmla="*/ 0 w 2307772"/>
              <a:gd name="connsiteY3" fmla="*/ 4392488 h 4392488"/>
            </a:gdLst>
            <a:ahLst/>
            <a:cxnLst>
              <a:cxn ang="0">
                <a:pos x="connsiteX0" y="connsiteY0"/>
              </a:cxn>
              <a:cxn ang="0">
                <a:pos x="connsiteX1" y="connsiteY1"/>
              </a:cxn>
              <a:cxn ang="0">
                <a:pos x="connsiteX2" y="connsiteY2"/>
              </a:cxn>
              <a:cxn ang="0">
                <a:pos x="connsiteX3" y="connsiteY3"/>
              </a:cxn>
            </a:cxnLst>
            <a:rect l="l" t="t" r="r" b="b"/>
            <a:pathLst>
              <a:path w="2307772" h="4392488">
                <a:moveTo>
                  <a:pt x="0" y="0"/>
                </a:moveTo>
                <a:lnTo>
                  <a:pt x="2307772" y="0"/>
                </a:lnTo>
                <a:lnTo>
                  <a:pt x="2307772" y="4392488"/>
                </a:lnTo>
                <a:lnTo>
                  <a:pt x="0" y="4392488"/>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3783010" y="1685926"/>
            <a:ext cx="2363161" cy="2123312"/>
          </a:xfrm>
          <a:custGeom>
            <a:avLst/>
            <a:gdLst>
              <a:gd name="connsiteX0" fmla="*/ 0 w 2363161"/>
              <a:gd name="connsiteY0" fmla="*/ 0 h 2123312"/>
              <a:gd name="connsiteX1" fmla="*/ 2363161 w 2363161"/>
              <a:gd name="connsiteY1" fmla="*/ 0 h 2123312"/>
              <a:gd name="connsiteX2" fmla="*/ 2363161 w 2363161"/>
              <a:gd name="connsiteY2" fmla="*/ 2123312 h 2123312"/>
              <a:gd name="connsiteX3" fmla="*/ 0 w 2363161"/>
              <a:gd name="connsiteY3" fmla="*/ 2123312 h 2123312"/>
            </a:gdLst>
            <a:ahLst/>
            <a:cxnLst>
              <a:cxn ang="0">
                <a:pos x="connsiteX0" y="connsiteY0"/>
              </a:cxn>
              <a:cxn ang="0">
                <a:pos x="connsiteX1" y="connsiteY1"/>
              </a:cxn>
              <a:cxn ang="0">
                <a:pos x="connsiteX2" y="connsiteY2"/>
              </a:cxn>
              <a:cxn ang="0">
                <a:pos x="connsiteX3" y="connsiteY3"/>
              </a:cxn>
            </a:cxnLst>
            <a:rect l="l" t="t" r="r" b="b"/>
            <a:pathLst>
              <a:path w="2363161" h="2123312">
                <a:moveTo>
                  <a:pt x="0" y="0"/>
                </a:moveTo>
                <a:lnTo>
                  <a:pt x="2363161" y="0"/>
                </a:lnTo>
                <a:lnTo>
                  <a:pt x="2363161" y="2123312"/>
                </a:lnTo>
                <a:lnTo>
                  <a:pt x="0" y="2123312"/>
                </a:ln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3783010" y="3794364"/>
            <a:ext cx="2363161" cy="2140046"/>
          </a:xfrm>
          <a:custGeom>
            <a:avLst/>
            <a:gdLst>
              <a:gd name="connsiteX0" fmla="*/ 0 w 2363161"/>
              <a:gd name="connsiteY0" fmla="*/ 0 h 2140046"/>
              <a:gd name="connsiteX1" fmla="*/ 2363161 w 2363161"/>
              <a:gd name="connsiteY1" fmla="*/ 0 h 2140046"/>
              <a:gd name="connsiteX2" fmla="*/ 2363161 w 2363161"/>
              <a:gd name="connsiteY2" fmla="*/ 2140046 h 2140046"/>
              <a:gd name="connsiteX3" fmla="*/ 0 w 2363161"/>
              <a:gd name="connsiteY3" fmla="*/ 2140046 h 2140046"/>
            </a:gdLst>
            <a:ahLst/>
            <a:cxnLst>
              <a:cxn ang="0">
                <a:pos x="connsiteX0" y="connsiteY0"/>
              </a:cxn>
              <a:cxn ang="0">
                <a:pos x="connsiteX1" y="connsiteY1"/>
              </a:cxn>
              <a:cxn ang="0">
                <a:pos x="connsiteX2" y="connsiteY2"/>
              </a:cxn>
              <a:cxn ang="0">
                <a:pos x="connsiteX3" y="connsiteY3"/>
              </a:cxn>
            </a:cxnLst>
            <a:rect l="l" t="t" r="r" b="b"/>
            <a:pathLst>
              <a:path w="2363161" h="2140046">
                <a:moveTo>
                  <a:pt x="0" y="0"/>
                </a:moveTo>
                <a:lnTo>
                  <a:pt x="2363161" y="0"/>
                </a:lnTo>
                <a:lnTo>
                  <a:pt x="2363161" y="2140046"/>
                </a:lnTo>
                <a:lnTo>
                  <a:pt x="0" y="2140046"/>
                </a:lnTo>
                <a:close/>
              </a:path>
            </a:pathLst>
          </a:custGeom>
        </p:spPr>
        <p:txBody>
          <a:bodyPr wrap="square">
            <a:noAutofit/>
          </a:bodyPr>
          <a:lstStyle/>
          <a:p>
            <a:endParaRPr lang="zh-CN" altLang="en-US"/>
          </a:p>
        </p:txBody>
      </p:sp>
      <p:sp>
        <p:nvSpPr>
          <p:cNvPr id="10" name="图片占位符 9"/>
          <p:cNvSpPr>
            <a:spLocks noGrp="1"/>
          </p:cNvSpPr>
          <p:nvPr>
            <p:ph type="pic" sz="quarter" idx="12"/>
          </p:nvPr>
        </p:nvSpPr>
        <p:spPr>
          <a:xfrm>
            <a:off x="6146171" y="3794364"/>
            <a:ext cx="2374316" cy="2140046"/>
          </a:xfrm>
          <a:custGeom>
            <a:avLst/>
            <a:gdLst>
              <a:gd name="connsiteX0" fmla="*/ 0 w 2374316"/>
              <a:gd name="connsiteY0" fmla="*/ 0 h 2140046"/>
              <a:gd name="connsiteX1" fmla="*/ 2374316 w 2374316"/>
              <a:gd name="connsiteY1" fmla="*/ 0 h 2140046"/>
              <a:gd name="connsiteX2" fmla="*/ 2374316 w 2374316"/>
              <a:gd name="connsiteY2" fmla="*/ 2140046 h 2140046"/>
              <a:gd name="connsiteX3" fmla="*/ 0 w 2374316"/>
              <a:gd name="connsiteY3" fmla="*/ 2140046 h 2140046"/>
            </a:gdLst>
            <a:ahLst/>
            <a:cxnLst>
              <a:cxn ang="0">
                <a:pos x="connsiteX0" y="connsiteY0"/>
              </a:cxn>
              <a:cxn ang="0">
                <a:pos x="connsiteX1" y="connsiteY1"/>
              </a:cxn>
              <a:cxn ang="0">
                <a:pos x="connsiteX2" y="connsiteY2"/>
              </a:cxn>
              <a:cxn ang="0">
                <a:pos x="connsiteX3" y="connsiteY3"/>
              </a:cxn>
            </a:cxnLst>
            <a:rect l="l" t="t" r="r" b="b"/>
            <a:pathLst>
              <a:path w="2374316" h="2140046">
                <a:moveTo>
                  <a:pt x="0" y="0"/>
                </a:moveTo>
                <a:lnTo>
                  <a:pt x="2374316" y="0"/>
                </a:lnTo>
                <a:lnTo>
                  <a:pt x="2374316" y="2140046"/>
                </a:lnTo>
                <a:lnTo>
                  <a:pt x="0" y="2140046"/>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855787" y="2347371"/>
            <a:ext cx="1602276" cy="1233788"/>
          </a:xfrm>
          <a:custGeom>
            <a:avLst/>
            <a:gdLst>
              <a:gd name="connsiteX0" fmla="*/ 0 w 1602276"/>
              <a:gd name="connsiteY0" fmla="*/ 0 h 1233788"/>
              <a:gd name="connsiteX1" fmla="*/ 1602276 w 1602276"/>
              <a:gd name="connsiteY1" fmla="*/ 0 h 1233788"/>
              <a:gd name="connsiteX2" fmla="*/ 1602276 w 1602276"/>
              <a:gd name="connsiteY2" fmla="*/ 1233788 h 1233788"/>
              <a:gd name="connsiteX3" fmla="*/ 0 w 1602276"/>
              <a:gd name="connsiteY3" fmla="*/ 1233788 h 1233788"/>
            </a:gdLst>
            <a:ahLst/>
            <a:cxnLst>
              <a:cxn ang="0">
                <a:pos x="connsiteX0" y="connsiteY0"/>
              </a:cxn>
              <a:cxn ang="0">
                <a:pos x="connsiteX1" y="connsiteY1"/>
              </a:cxn>
              <a:cxn ang="0">
                <a:pos x="connsiteX2" y="connsiteY2"/>
              </a:cxn>
              <a:cxn ang="0">
                <a:pos x="connsiteX3" y="connsiteY3"/>
              </a:cxn>
            </a:cxnLst>
            <a:rect l="l" t="t" r="r" b="b"/>
            <a:pathLst>
              <a:path w="1602276" h="1233788">
                <a:moveTo>
                  <a:pt x="0" y="0"/>
                </a:moveTo>
                <a:lnTo>
                  <a:pt x="1602276" y="0"/>
                </a:lnTo>
                <a:lnTo>
                  <a:pt x="1602276" y="1233788"/>
                </a:lnTo>
                <a:lnTo>
                  <a:pt x="0" y="1233788"/>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9618" y="4440006"/>
            <a:ext cx="1602276" cy="1233788"/>
          </a:xfrm>
          <a:custGeom>
            <a:avLst/>
            <a:gdLst>
              <a:gd name="connsiteX0" fmla="*/ 0 w 1602276"/>
              <a:gd name="connsiteY0" fmla="*/ 0 h 1233788"/>
              <a:gd name="connsiteX1" fmla="*/ 1602276 w 1602276"/>
              <a:gd name="connsiteY1" fmla="*/ 0 h 1233788"/>
              <a:gd name="connsiteX2" fmla="*/ 1602276 w 1602276"/>
              <a:gd name="connsiteY2" fmla="*/ 1233788 h 1233788"/>
              <a:gd name="connsiteX3" fmla="*/ 0 w 1602276"/>
              <a:gd name="connsiteY3" fmla="*/ 1233788 h 1233788"/>
            </a:gdLst>
            <a:ahLst/>
            <a:cxnLst>
              <a:cxn ang="0">
                <a:pos x="connsiteX0" y="connsiteY0"/>
              </a:cxn>
              <a:cxn ang="0">
                <a:pos x="connsiteX1" y="connsiteY1"/>
              </a:cxn>
              <a:cxn ang="0">
                <a:pos x="connsiteX2" y="connsiteY2"/>
              </a:cxn>
              <a:cxn ang="0">
                <a:pos x="connsiteX3" y="connsiteY3"/>
              </a:cxn>
            </a:cxnLst>
            <a:rect l="l" t="t" r="r" b="b"/>
            <a:pathLst>
              <a:path w="1602276" h="1233788">
                <a:moveTo>
                  <a:pt x="0" y="0"/>
                </a:moveTo>
                <a:lnTo>
                  <a:pt x="1602276" y="0"/>
                </a:lnTo>
                <a:lnTo>
                  <a:pt x="1602276" y="1233788"/>
                </a:lnTo>
                <a:lnTo>
                  <a:pt x="0" y="1233788"/>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6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277258" y="2102236"/>
            <a:ext cx="4150305" cy="2433744"/>
          </a:xfrm>
          <a:custGeom>
            <a:avLst/>
            <a:gdLst>
              <a:gd name="connsiteX0" fmla="*/ 177031 w 4150305"/>
              <a:gd name="connsiteY0" fmla="*/ 0 h 2433744"/>
              <a:gd name="connsiteX1" fmla="*/ 3973274 w 4150305"/>
              <a:gd name="connsiteY1" fmla="*/ 0 h 2433744"/>
              <a:gd name="connsiteX2" fmla="*/ 4150305 w 4150305"/>
              <a:gd name="connsiteY2" fmla="*/ 177031 h 2433744"/>
              <a:gd name="connsiteX3" fmla="*/ 4150305 w 4150305"/>
              <a:gd name="connsiteY3" fmla="*/ 2256713 h 2433744"/>
              <a:gd name="connsiteX4" fmla="*/ 3973274 w 4150305"/>
              <a:gd name="connsiteY4" fmla="*/ 2433744 h 2433744"/>
              <a:gd name="connsiteX5" fmla="*/ 177031 w 4150305"/>
              <a:gd name="connsiteY5" fmla="*/ 2433744 h 2433744"/>
              <a:gd name="connsiteX6" fmla="*/ 0 w 4150305"/>
              <a:gd name="connsiteY6" fmla="*/ 2256713 h 2433744"/>
              <a:gd name="connsiteX7" fmla="*/ 0 w 4150305"/>
              <a:gd name="connsiteY7" fmla="*/ 177031 h 2433744"/>
              <a:gd name="connsiteX8" fmla="*/ 177031 w 4150305"/>
              <a:gd name="connsiteY8" fmla="*/ 0 h 243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0305" h="2433744">
                <a:moveTo>
                  <a:pt x="177031" y="0"/>
                </a:moveTo>
                <a:lnTo>
                  <a:pt x="3973274" y="0"/>
                </a:lnTo>
                <a:cubicBezTo>
                  <a:pt x="4071046" y="0"/>
                  <a:pt x="4150305" y="79259"/>
                  <a:pt x="4150305" y="177031"/>
                </a:cubicBezTo>
                <a:lnTo>
                  <a:pt x="4150305" y="2256713"/>
                </a:lnTo>
                <a:cubicBezTo>
                  <a:pt x="4150305" y="2354485"/>
                  <a:pt x="4071046" y="2433744"/>
                  <a:pt x="3973274" y="2433744"/>
                </a:cubicBezTo>
                <a:lnTo>
                  <a:pt x="177031" y="2433744"/>
                </a:lnTo>
                <a:cubicBezTo>
                  <a:pt x="79259" y="2433744"/>
                  <a:pt x="0" y="2354485"/>
                  <a:pt x="0" y="2256713"/>
                </a:cubicBezTo>
                <a:lnTo>
                  <a:pt x="0" y="177031"/>
                </a:lnTo>
                <a:cubicBezTo>
                  <a:pt x="0" y="79259"/>
                  <a:pt x="79259" y="0"/>
                  <a:pt x="177031" y="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6764439" y="2102236"/>
            <a:ext cx="4150305" cy="2433744"/>
          </a:xfrm>
          <a:custGeom>
            <a:avLst/>
            <a:gdLst>
              <a:gd name="connsiteX0" fmla="*/ 202439 w 4150305"/>
              <a:gd name="connsiteY0" fmla="*/ 0 h 2433744"/>
              <a:gd name="connsiteX1" fmla="*/ 3947866 w 4150305"/>
              <a:gd name="connsiteY1" fmla="*/ 0 h 2433744"/>
              <a:gd name="connsiteX2" fmla="*/ 4150305 w 4150305"/>
              <a:gd name="connsiteY2" fmla="*/ 202439 h 2433744"/>
              <a:gd name="connsiteX3" fmla="*/ 4150305 w 4150305"/>
              <a:gd name="connsiteY3" fmla="*/ 2231305 h 2433744"/>
              <a:gd name="connsiteX4" fmla="*/ 3947866 w 4150305"/>
              <a:gd name="connsiteY4" fmla="*/ 2433744 h 2433744"/>
              <a:gd name="connsiteX5" fmla="*/ 202439 w 4150305"/>
              <a:gd name="connsiteY5" fmla="*/ 2433744 h 2433744"/>
              <a:gd name="connsiteX6" fmla="*/ 0 w 4150305"/>
              <a:gd name="connsiteY6" fmla="*/ 2231305 h 2433744"/>
              <a:gd name="connsiteX7" fmla="*/ 0 w 4150305"/>
              <a:gd name="connsiteY7" fmla="*/ 202439 h 2433744"/>
              <a:gd name="connsiteX8" fmla="*/ 202439 w 4150305"/>
              <a:gd name="connsiteY8" fmla="*/ 0 h 243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0305" h="2433744">
                <a:moveTo>
                  <a:pt x="202439" y="0"/>
                </a:moveTo>
                <a:lnTo>
                  <a:pt x="3947866" y="0"/>
                </a:lnTo>
                <a:cubicBezTo>
                  <a:pt x="4059670" y="0"/>
                  <a:pt x="4150305" y="90635"/>
                  <a:pt x="4150305" y="202439"/>
                </a:cubicBezTo>
                <a:lnTo>
                  <a:pt x="4150305" y="2231305"/>
                </a:lnTo>
                <a:cubicBezTo>
                  <a:pt x="4150305" y="2343109"/>
                  <a:pt x="4059670" y="2433744"/>
                  <a:pt x="3947866" y="2433744"/>
                </a:cubicBezTo>
                <a:lnTo>
                  <a:pt x="202439" y="2433744"/>
                </a:lnTo>
                <a:cubicBezTo>
                  <a:pt x="90635" y="2433744"/>
                  <a:pt x="0" y="2343109"/>
                  <a:pt x="0" y="2231305"/>
                </a:cubicBezTo>
                <a:lnTo>
                  <a:pt x="0" y="202439"/>
                </a:lnTo>
                <a:cubicBezTo>
                  <a:pt x="0" y="90635"/>
                  <a:pt x="90635" y="0"/>
                  <a:pt x="202439"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9.xml"/><Relationship Id="rId3" Type="http://schemas.openxmlformats.org/officeDocument/2006/relationships/tags" Target="../tags/tag6.xml"/><Relationship Id="rId2" Type="http://schemas.openxmlformats.org/officeDocument/2006/relationships/image" Target="../media/image12.png"/><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2.xml"/><Relationship Id="rId2" Type="http://schemas.openxmlformats.org/officeDocument/2006/relationships/image" Target="../media/image2.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4.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hqprint"/>
          <a:srcRect/>
          <a:stretch>
            <a:fillRect/>
          </a:stretch>
        </p:blipFill>
        <p:spPr>
          <a:xfrm>
            <a:off x="3785707" y="1"/>
            <a:ext cx="8406293" cy="5014452"/>
          </a:xfrm>
          <a:prstGeom prst="rect">
            <a:avLst/>
          </a:prstGeom>
        </p:spPr>
      </p:pic>
      <p:grpSp>
        <p:nvGrpSpPr>
          <p:cNvPr id="20" name="组合 19"/>
          <p:cNvGrpSpPr/>
          <p:nvPr/>
        </p:nvGrpSpPr>
        <p:grpSpPr>
          <a:xfrm rot="0">
            <a:off x="1036320" y="2738120"/>
            <a:ext cx="9192895" cy="1512570"/>
            <a:chOff x="1458" y="4706"/>
            <a:chExt cx="14477" cy="2382"/>
          </a:xfrm>
        </p:grpSpPr>
        <p:sp>
          <p:nvSpPr>
            <p:cNvPr id="3" name="文本框 2"/>
            <p:cNvSpPr txBox="1"/>
            <p:nvPr/>
          </p:nvSpPr>
          <p:spPr>
            <a:xfrm>
              <a:off x="1458" y="5878"/>
              <a:ext cx="14477" cy="121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4400" b="1" dirty="0" smtClean="0">
                  <a:solidFill>
                    <a:schemeClr val="tx1">
                      <a:lumMod val="75000"/>
                      <a:lumOff val="25000"/>
                    </a:schemeClr>
                  </a:solidFill>
                  <a:latin typeface="微软雅黑" panose="020B0503020204020204" pitchFamily="34" charset="-122"/>
                  <a:ea typeface="微软雅黑" panose="020B0503020204020204" pitchFamily="34" charset="-122"/>
                </a:rPr>
                <a:t>user's manual</a:t>
              </a:r>
              <a:endParaRPr lang="zh-CN" altLang="en-US" sz="4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458" y="4706"/>
              <a:ext cx="9180" cy="1598"/>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6000" b="1" noProof="0" dirty="0" smtClean="0">
                  <a:solidFill>
                    <a:srgbClr val="4E68A2"/>
                  </a:solidFill>
                  <a:latin typeface="微软雅黑" panose="020B0503020204020204" pitchFamily="34" charset="-122"/>
                  <a:ea typeface="微软雅黑" panose="020B0503020204020204" pitchFamily="34" charset="-122"/>
                </a:rPr>
                <a:t>UDS Client</a:t>
              </a:r>
              <a:endParaRPr lang="en-US" altLang="zh-CN" sz="6000" b="1" noProof="0" dirty="0" smtClean="0">
                <a:solidFill>
                  <a:srgbClr val="4E68A2"/>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rot="0">
            <a:off x="1149985" y="4410710"/>
            <a:ext cx="2173605" cy="402590"/>
            <a:chOff x="1653" y="8621"/>
            <a:chExt cx="2618" cy="588"/>
          </a:xfrm>
        </p:grpSpPr>
        <p:sp>
          <p:nvSpPr>
            <p:cNvPr id="6" name="圆角矩形 5"/>
            <p:cNvSpPr/>
            <p:nvPr/>
          </p:nvSpPr>
          <p:spPr>
            <a:xfrm>
              <a:off x="1653" y="8621"/>
              <a:ext cx="2420" cy="588"/>
            </a:xfrm>
            <a:prstGeom prst="roundRect">
              <a:avLst>
                <a:gd name="adj" fmla="val 50000"/>
              </a:avLst>
            </a:prstGeom>
            <a:solidFill>
              <a:srgbClr val="4E6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1851" y="8639"/>
              <a:ext cx="2420" cy="493"/>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作者：isteelcx</a:t>
              </a:r>
              <a:endParaRPr kumimoji="0" lang="zh-CN" altLang="en-US" sz="16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 name="组合 11"/>
          <p:cNvGrpSpPr/>
          <p:nvPr/>
        </p:nvGrpSpPr>
        <p:grpSpPr>
          <a:xfrm rot="0">
            <a:off x="1149350" y="4864735"/>
            <a:ext cx="2173605" cy="402590"/>
            <a:chOff x="4638" y="8621"/>
            <a:chExt cx="2618" cy="588"/>
          </a:xfrm>
        </p:grpSpPr>
        <p:sp>
          <p:nvSpPr>
            <p:cNvPr id="7" name="圆角矩形 6"/>
            <p:cNvSpPr/>
            <p:nvPr/>
          </p:nvSpPr>
          <p:spPr>
            <a:xfrm>
              <a:off x="4638" y="8621"/>
              <a:ext cx="2420" cy="588"/>
            </a:xfrm>
            <a:prstGeom prst="roundRect">
              <a:avLst>
                <a:gd name="adj" fmla="val 50000"/>
              </a:avLst>
            </a:prstGeom>
            <a:solidFill>
              <a:srgbClr val="4E6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4836" y="8639"/>
              <a:ext cx="2420" cy="49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日期</a:t>
              </a:r>
              <a:r>
                <a:rPr kumimoji="0" lang="zh-CN"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2021/3/</a:t>
              </a:r>
              <a:r>
                <a:rPr kumimoji="0" lang="en-US"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endParaRPr kumimoji="0" lang="en-US"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3" name="组合 12"/>
          <p:cNvGrpSpPr/>
          <p:nvPr/>
        </p:nvGrpSpPr>
        <p:grpSpPr>
          <a:xfrm rot="0">
            <a:off x="1149350" y="5772785"/>
            <a:ext cx="3502660" cy="402590"/>
            <a:chOff x="4638" y="8621"/>
            <a:chExt cx="2092" cy="588"/>
          </a:xfrm>
        </p:grpSpPr>
        <p:sp>
          <p:nvSpPr>
            <p:cNvPr id="14" name="圆角矩形 13"/>
            <p:cNvSpPr/>
            <p:nvPr/>
          </p:nvSpPr>
          <p:spPr>
            <a:xfrm>
              <a:off x="4638" y="8621"/>
              <a:ext cx="2092" cy="588"/>
            </a:xfrm>
            <a:prstGeom prst="roundRect">
              <a:avLst>
                <a:gd name="adj" fmla="val 50000"/>
              </a:avLst>
            </a:prstGeom>
            <a:solidFill>
              <a:srgbClr val="4E6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4728" y="8639"/>
              <a:ext cx="2002" cy="492"/>
            </a:xfrm>
            <a:prstGeom prst="rect">
              <a:avLst/>
            </a:prstGeom>
            <a:noFill/>
          </p:spPr>
          <p:txBody>
            <a:bodyPr wrap="square" rtlCol="0">
              <a:spAutoFit/>
              <a:scene3d>
                <a:camera prst="orthographicFront"/>
                <a:lightRig rig="threePt" dir="t"/>
              </a:scene3d>
              <a:sp3d contourW="12700"/>
            </a:bodyPr>
            <a:p>
              <a:pPr marL="0" marR="0" lvl="0" indent="0" algn="l" defTabSz="914400" rtl="0" eaLnBrk="1" fontAlgn="auto" latinLnBrk="0" hangingPunct="1">
                <a:lnSpc>
                  <a:spcPct val="100000"/>
                </a:lnSpc>
                <a:spcBef>
                  <a:spcPts val="0"/>
                </a:spcBef>
                <a:spcAft>
                  <a:spcPts val="0"/>
                </a:spcAft>
                <a:buClrTx/>
                <a:buSzTx/>
                <a:buFontTx/>
                <a:buNone/>
                <a:defRPr/>
              </a:pPr>
              <a:r>
                <a:rPr kumimoji="0"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邮箱</a:t>
              </a:r>
              <a:r>
                <a:rPr kumimoji="0" lang="zh-CN"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isteelcx@foxmail.com</a:t>
              </a:r>
              <a:endParaRPr kumimoji="0"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6" name="组合 15"/>
          <p:cNvGrpSpPr/>
          <p:nvPr/>
        </p:nvGrpSpPr>
        <p:grpSpPr>
          <a:xfrm rot="0">
            <a:off x="1149350" y="5318760"/>
            <a:ext cx="2173605" cy="402590"/>
            <a:chOff x="4638" y="8621"/>
            <a:chExt cx="2618" cy="588"/>
          </a:xfrm>
        </p:grpSpPr>
        <p:sp>
          <p:nvSpPr>
            <p:cNvPr id="17" name="圆角矩形 16"/>
            <p:cNvSpPr/>
            <p:nvPr/>
          </p:nvSpPr>
          <p:spPr>
            <a:xfrm>
              <a:off x="4638" y="8621"/>
              <a:ext cx="2420" cy="588"/>
            </a:xfrm>
            <a:prstGeom prst="roundRect">
              <a:avLst>
                <a:gd name="adj" fmla="val 50000"/>
              </a:avLst>
            </a:prstGeom>
            <a:solidFill>
              <a:srgbClr val="4E6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8" name="文本框 17"/>
            <p:cNvSpPr txBox="1"/>
            <p:nvPr/>
          </p:nvSpPr>
          <p:spPr>
            <a:xfrm>
              <a:off x="4836" y="8639"/>
              <a:ext cx="2420" cy="492"/>
            </a:xfrm>
            <a:prstGeom prst="rect">
              <a:avLst/>
            </a:prstGeom>
            <a:noFill/>
          </p:spPr>
          <p:txBody>
            <a:bodyPr wrap="square" rtlCol="0">
              <a:spAutoFit/>
              <a:scene3d>
                <a:camera prst="orthographicFront"/>
                <a:lightRig rig="threePt" dir="t"/>
              </a:scene3d>
              <a:sp3d contourW="12700"/>
            </a:bodyPr>
            <a:p>
              <a:pPr marL="0" marR="0" lvl="0" indent="0" algn="l" defTabSz="914400" rtl="0" eaLnBrk="1" fontAlgn="auto" latinLnBrk="0" hangingPunct="1">
                <a:lnSpc>
                  <a:spcPct val="100000"/>
                </a:lnSpc>
                <a:spcBef>
                  <a:spcPts val="0"/>
                </a:spcBef>
                <a:spcAft>
                  <a:spcPts val="0"/>
                </a:spcAft>
                <a:buClrTx/>
                <a:buSzTx/>
                <a:buFontTx/>
                <a:buNone/>
                <a:defRPr/>
              </a:pPr>
              <a:r>
                <a:rPr kumimoji="0"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微信</a:t>
              </a:r>
              <a:r>
                <a:rPr kumimoji="0" lang="zh-CN"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isteelc</a:t>
              </a:r>
              <a:endParaRPr kumimoji="0"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18"/>
          <p:cNvSpPr/>
          <p:nvPr/>
        </p:nvSpPr>
        <p:spPr>
          <a:xfrm>
            <a:off x="8194675" y="4834890"/>
            <a:ext cx="3738880" cy="1600200"/>
          </a:xfrm>
          <a:prstGeom prst="rect">
            <a:avLst/>
          </a:prstGeom>
          <a:solidFill>
            <a:schemeClr val="accent2">
              <a:alpha val="17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dirty="0"/>
          </a:p>
        </p:txBody>
      </p:sp>
      <p:sp>
        <p:nvSpPr>
          <p:cNvPr id="4" name="Rectangle 5"/>
          <p:cNvSpPr/>
          <p:nvPr/>
        </p:nvSpPr>
        <p:spPr>
          <a:xfrm>
            <a:off x="577215" y="4143375"/>
            <a:ext cx="11036935" cy="1439545"/>
          </a:xfrm>
          <a:prstGeom prst="rect">
            <a:avLst/>
          </a:prstGeom>
          <a:solidFill>
            <a:schemeClr val="bg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a:p>
        </p:txBody>
      </p:sp>
      <p:sp>
        <p:nvSpPr>
          <p:cNvPr id="9" name="Rectangle 5"/>
          <p:cNvSpPr/>
          <p:nvPr/>
        </p:nvSpPr>
        <p:spPr>
          <a:xfrm>
            <a:off x="577215" y="4143375"/>
            <a:ext cx="11036935" cy="1439545"/>
          </a:xfrm>
          <a:prstGeom prst="rect">
            <a:avLst/>
          </a:prstGeom>
          <a:solidFill>
            <a:schemeClr val="accent1">
              <a:alpha val="80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a:p>
        </p:txBody>
      </p:sp>
      <p:pic>
        <p:nvPicPr>
          <p:cNvPr id="10242" name="内容占位符 5"/>
          <p:cNvPicPr>
            <a:picLocks noGrp="1" noChangeAspect="1"/>
          </p:cNvPicPr>
          <p:nvPr/>
        </p:nvPicPr>
        <p:blipFill>
          <a:blip r:embed="rId1"/>
          <a:stretch>
            <a:fillRect/>
          </a:stretch>
        </p:blipFill>
        <p:spPr>
          <a:xfrm>
            <a:off x="577215" y="1349375"/>
            <a:ext cx="11037570" cy="2746375"/>
          </a:xfrm>
          <a:prstGeom prst="rect">
            <a:avLst/>
          </a:prstGeom>
          <a:noFill/>
          <a:ln w="9525">
            <a:noFill/>
          </a:ln>
        </p:spPr>
      </p:pic>
      <p:graphicFrame>
        <p:nvGraphicFramePr>
          <p:cNvPr id="7" name="表格 6"/>
          <p:cNvGraphicFramePr/>
          <p:nvPr/>
        </p:nvGraphicFramePr>
        <p:xfrm>
          <a:off x="836295" y="4365625"/>
          <a:ext cx="10519410" cy="830580"/>
        </p:xfrm>
        <a:graphic>
          <a:graphicData uri="http://schemas.openxmlformats.org/drawingml/2006/table">
            <a:tbl>
              <a:tblPr firstRow="1" bandRow="1">
                <a:tableStyleId>{5C22544A-7EE6-4342-B048-85BDC9FD1C3A}</a:tableStyleId>
              </a:tblPr>
              <a:tblGrid>
                <a:gridCol w="10519410"/>
              </a:tblGrid>
              <a:tr h="830580">
                <a:tc>
                  <a:txBody>
                    <a:bodyPr/>
                    <a:p>
                      <a:pPr>
                        <a:lnSpc>
                          <a:spcPct val="140000"/>
                        </a:lnSpc>
                        <a:buNone/>
                      </a:pPr>
                      <a:r>
                        <a:rPr lang="en-US" altLang="zh-CN" sz="1600">
                          <a:solidFill>
                            <a:schemeClr val="bg1"/>
                          </a:solidFill>
                        </a:rPr>
                        <a:t>       </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该模块为服务请求单元的执行模块，界面内容</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包括但不限于</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请求数据和响应数据、传输进度条、否定应答码的含义显示、服务执行状态</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，且支持数据保存。</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a:noFill/>
                    </a:lnL>
                    <a:lnR>
                      <a:noFill/>
                    </a:lnR>
                    <a:lnT>
                      <a:noFill/>
                    </a:lnT>
                    <a:lnB>
                      <a:noFill/>
                    </a:lnB>
                    <a:lnTlToBr>
                      <a:noFill/>
                    </a:lnTlToBr>
                    <a:lnBlToTr>
                      <a:noFill/>
                    </a:lnBlToTr>
                    <a:noFill/>
                  </a:tcPr>
                </a:tc>
              </a:tr>
            </a:tbl>
          </a:graphicData>
        </a:graphic>
      </p:graphicFrame>
      <p:sp>
        <p:nvSpPr>
          <p:cNvPr id="5" name="矩形 4"/>
          <p:cNvSpPr/>
          <p:nvPr/>
        </p:nvSpPr>
        <p:spPr>
          <a:xfrm rot="10800000">
            <a:off x="463550" y="0"/>
            <a:ext cx="876300" cy="9455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42290" y="171450"/>
            <a:ext cx="4705985" cy="583565"/>
          </a:xfrm>
          <a:prstGeom prst="rect">
            <a:avLst/>
          </a:prstGeom>
          <a:noFill/>
        </p:spPr>
        <p:txBody>
          <a:bodyPr wrap="none" rtlCol="0">
            <a:spAutoFit/>
            <a:scene3d>
              <a:camera prst="orthographicFront"/>
              <a:lightRig rig="threePt" dir="t"/>
            </a:scene3d>
            <a:sp3d contourW="12700"/>
          </a:bodyPr>
          <a:p>
            <a:pPr algn="l"/>
            <a:r>
              <a:rPr lang="en-US" altLang="zh-CN" sz="32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综艺体简" panose="02010609000101010101" pitchFamily="49" charset="-122"/>
              </a:rPr>
              <a:t>07</a:t>
            </a:r>
            <a:r>
              <a:rPr lang="en-US" altLang="zh-CN" sz="3200" b="1" dirty="0" smtClean="0">
                <a:solidFill>
                  <a:schemeClr val="tx1">
                    <a:lumMod val="75000"/>
                    <a:lumOff val="25000"/>
                  </a:schemeClr>
                </a:solidFill>
                <a:latin typeface="+mn-ea"/>
                <a:cs typeface="经典综艺体简" panose="02010609000101010101" pitchFamily="49" charset="-122"/>
              </a:rPr>
              <a:t>   </a:t>
            </a:r>
            <a:r>
              <a:rPr lang="zh-CN" altLang="en-US" sz="3200" b="1" dirty="0" smtClean="0">
                <a:solidFill>
                  <a:schemeClr val="tx1">
                    <a:lumMod val="75000"/>
                    <a:lumOff val="25000"/>
                  </a:schemeClr>
                </a:solidFill>
                <a:latin typeface="+mn-ea"/>
                <a:cs typeface="经典综艺体简" panose="02010609000101010101" pitchFamily="49" charset="-122"/>
              </a:rPr>
              <a:t>服务请求执行器模块</a:t>
            </a:r>
            <a:endParaRPr lang="zh-CN" altLang="en-US" sz="3200" b="1" dirty="0" smtClean="0">
              <a:solidFill>
                <a:schemeClr val="tx1">
                  <a:lumMod val="75000"/>
                  <a:lumOff val="25000"/>
                </a:schemeClr>
              </a:solidFill>
              <a:latin typeface="+mn-ea"/>
              <a:cs typeface="经典综艺体简" panose="02010609000101010101" pitchFamily="49" charset="-122"/>
            </a:endParaRPr>
          </a:p>
        </p:txBody>
      </p:sp>
      <p:grpSp>
        <p:nvGrpSpPr>
          <p:cNvPr id="15" name="组合 14"/>
          <p:cNvGrpSpPr/>
          <p:nvPr/>
        </p:nvGrpSpPr>
        <p:grpSpPr>
          <a:xfrm>
            <a:off x="11212195" y="-25400"/>
            <a:ext cx="980440" cy="970280"/>
            <a:chOff x="16663" y="-40"/>
            <a:chExt cx="2538" cy="2804"/>
          </a:xfrm>
        </p:grpSpPr>
        <p:sp>
          <p:nvSpPr>
            <p:cNvPr id="12" name="矩形 11"/>
            <p:cNvSpPr/>
            <p:nvPr/>
          </p:nvSpPr>
          <p:spPr>
            <a:xfrm>
              <a:off x="17835" y="-40"/>
              <a:ext cx="1366" cy="2272"/>
            </a:xfrm>
            <a:prstGeom prst="rect">
              <a:avLst/>
            </a:prstGeom>
            <a:solidFill>
              <a:srgbClr val="AA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6663" y="1100"/>
              <a:ext cx="1867" cy="1664"/>
            </a:xfrm>
            <a:prstGeom prst="rect">
              <a:avLst/>
            </a:prstGeom>
            <a:solidFill>
              <a:srgbClr val="DCE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5"/>
          <p:cNvSpPr/>
          <p:nvPr/>
        </p:nvSpPr>
        <p:spPr>
          <a:xfrm>
            <a:off x="7663815" y="991870"/>
            <a:ext cx="3739515" cy="4270375"/>
          </a:xfrm>
          <a:prstGeom prst="rect">
            <a:avLst/>
          </a:prstGeom>
          <a:solidFill>
            <a:schemeClr val="accent1">
              <a:alpha val="80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a:p>
        </p:txBody>
      </p:sp>
      <p:sp>
        <p:nvSpPr>
          <p:cNvPr id="4" name="矩形 3"/>
          <p:cNvSpPr/>
          <p:nvPr/>
        </p:nvSpPr>
        <p:spPr>
          <a:xfrm>
            <a:off x="7743190" y="3092450"/>
            <a:ext cx="1281430" cy="45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8503285" y="2717165"/>
            <a:ext cx="2820670" cy="826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7743190" y="1939925"/>
            <a:ext cx="26193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077" name="MH_Other_2"/>
          <p:cNvCxnSpPr>
            <a:cxnSpLocks noChangeShapeType="1"/>
          </p:cNvCxnSpPr>
          <p:nvPr>
            <p:custDataLst>
              <p:tags r:id="rId1"/>
            </p:custDataLst>
          </p:nvPr>
        </p:nvCxnSpPr>
        <p:spPr bwMode="auto">
          <a:xfrm>
            <a:off x="7535545" y="991870"/>
            <a:ext cx="0" cy="5209540"/>
          </a:xfrm>
          <a:prstGeom prst="line">
            <a:avLst/>
          </a:prstGeom>
          <a:noFill/>
          <a:ln w="38100">
            <a:solidFill>
              <a:srgbClr val="B5BDD7"/>
            </a:solidFill>
            <a:round/>
          </a:ln>
          <a:extLst>
            <a:ext uri="{909E8E84-426E-40DD-AFC4-6F175D3DCCD1}">
              <a14:hiddenFill xmlns:a14="http://schemas.microsoft.com/office/drawing/2010/main">
                <a:noFill/>
              </a14:hiddenFill>
            </a:ext>
          </a:extLst>
        </p:spPr>
      </p:cxnSp>
      <p:pic>
        <p:nvPicPr>
          <p:cNvPr id="11266" name="内容占位符 3"/>
          <p:cNvPicPr>
            <a:picLocks noGrp="1" noChangeAspect="1"/>
          </p:cNvPicPr>
          <p:nvPr/>
        </p:nvPicPr>
        <p:blipFill>
          <a:blip r:embed="rId2"/>
          <a:stretch>
            <a:fillRect/>
          </a:stretch>
        </p:blipFill>
        <p:spPr>
          <a:xfrm>
            <a:off x="829310" y="991870"/>
            <a:ext cx="6635750" cy="5419090"/>
          </a:xfrm>
          <a:prstGeom prst="rect">
            <a:avLst/>
          </a:prstGeom>
          <a:noFill/>
          <a:ln w="9525">
            <a:noFill/>
          </a:ln>
        </p:spPr>
      </p:pic>
      <p:graphicFrame>
        <p:nvGraphicFramePr>
          <p:cNvPr id="7" name="表格 6"/>
          <p:cNvGraphicFramePr/>
          <p:nvPr/>
        </p:nvGraphicFramePr>
        <p:xfrm>
          <a:off x="7743190" y="1465580"/>
          <a:ext cx="3581400" cy="2199640"/>
        </p:xfrm>
        <a:graphic>
          <a:graphicData uri="http://schemas.openxmlformats.org/drawingml/2006/table">
            <a:tbl>
              <a:tblPr firstRow="1" bandRow="1">
                <a:tableStyleId>{5C22544A-7EE6-4342-B048-85BDC9FD1C3A}</a:tableStyleId>
              </a:tblPr>
              <a:tblGrid>
                <a:gridCol w="3581400"/>
              </a:tblGrid>
              <a:tr h="2199640">
                <a:tc>
                  <a:txBody>
                    <a:bodyPr/>
                    <a:p>
                      <a:pPr algn="just">
                        <a:lnSpc>
                          <a:spcPct val="150000"/>
                        </a:lnSpc>
                        <a:buNone/>
                      </a:pP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目前支持包括但</a:t>
                      </a:r>
                      <a:r>
                        <a:rPr lang="zh-CN" altLang="en-US" sz="16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不限于</a:t>
                      </a:r>
                      <a:r>
                        <a:rPr lang="en-US" altLang="zh-CN" sz="180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srec(s19)</a:t>
                      </a:r>
                      <a:r>
                        <a:rPr lang="zh-CN" altLang="en-US" sz="180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hex，bin </a:t>
                      </a:r>
                      <a:r>
                        <a:rPr lang="en-US" altLang="zh-CN" sz="1800">
                          <a:solidFill>
                            <a:srgbClr val="7186B5"/>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等格式的程序数据存储文件，且可在服务中直接点击</a:t>
                      </a:r>
                      <a:r>
                        <a:rPr lang="zh-CN" altLang="en-US" sz="1600">
                          <a:solidFill>
                            <a:srgbClr val="7186B5"/>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800">
                          <a:solidFill>
                            <a:srgbClr val="7186B5"/>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预览信息，可以搭配各种需求的预处理，如查看数据内容</a:t>
                      </a:r>
                      <a:r>
                        <a:rPr lang="en-US" altLang="zh-CN" sz="1800">
                          <a:solidFill>
                            <a:srgbClr val="C0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16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a:noFill/>
                    </a:lnL>
                    <a:lnR>
                      <a:noFill/>
                    </a:lnR>
                    <a:lnT>
                      <a:noFill/>
                    </a:lnT>
                    <a:lnB>
                      <a:noFill/>
                    </a:lnB>
                    <a:lnTlToBr>
                      <a:noFill/>
                    </a:lnTlToBr>
                    <a:lnBlToTr>
                      <a:noFill/>
                    </a:lnBlToTr>
                    <a:noFill/>
                  </a:tcPr>
                </a:tc>
              </a:tr>
            </a:tbl>
          </a:graphicData>
        </a:graphic>
      </p:graphicFrame>
      <p:sp>
        <p:nvSpPr>
          <p:cNvPr id="5" name="矩形 4"/>
          <p:cNvSpPr/>
          <p:nvPr/>
        </p:nvSpPr>
        <p:spPr>
          <a:xfrm rot="10800000">
            <a:off x="463550" y="0"/>
            <a:ext cx="876300" cy="9455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42290" y="171450"/>
            <a:ext cx="5112385" cy="583565"/>
          </a:xfrm>
          <a:prstGeom prst="rect">
            <a:avLst/>
          </a:prstGeom>
          <a:noFill/>
        </p:spPr>
        <p:txBody>
          <a:bodyPr wrap="none" rtlCol="0">
            <a:spAutoFit/>
            <a:scene3d>
              <a:camera prst="orthographicFront"/>
              <a:lightRig rig="threePt" dir="t"/>
            </a:scene3d>
            <a:sp3d contourW="12700"/>
          </a:bodyPr>
          <a:p>
            <a:pPr algn="l"/>
            <a:r>
              <a:rPr lang="en-US" altLang="zh-CN" sz="32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综艺体简" panose="02010609000101010101" pitchFamily="49" charset="-122"/>
              </a:rPr>
              <a:t>08</a:t>
            </a:r>
            <a:r>
              <a:rPr lang="en-US" altLang="zh-CN" sz="3200" b="1" dirty="0" smtClean="0">
                <a:solidFill>
                  <a:schemeClr val="tx1">
                    <a:lumMod val="75000"/>
                    <a:lumOff val="25000"/>
                  </a:schemeClr>
                </a:solidFill>
                <a:latin typeface="+mn-ea"/>
                <a:cs typeface="经典综艺体简" panose="02010609000101010101" pitchFamily="49" charset="-122"/>
              </a:rPr>
              <a:t>   </a:t>
            </a:r>
            <a:r>
              <a:rPr lang="zh-CN" altLang="en-US" sz="3200" b="1" dirty="0" smtClean="0">
                <a:solidFill>
                  <a:schemeClr val="tx1">
                    <a:lumMod val="75000"/>
                    <a:lumOff val="25000"/>
                  </a:schemeClr>
                </a:solidFill>
                <a:latin typeface="+mn-ea"/>
                <a:cs typeface="经典综艺体简" panose="02010609000101010101" pitchFamily="49" charset="-122"/>
              </a:rPr>
              <a:t>多种文件类型解析支持</a:t>
            </a:r>
            <a:endParaRPr lang="zh-CN" altLang="en-US" sz="3200" b="1" dirty="0" smtClean="0">
              <a:solidFill>
                <a:schemeClr val="tx1">
                  <a:lumMod val="75000"/>
                  <a:lumOff val="25000"/>
                </a:schemeClr>
              </a:solidFill>
              <a:latin typeface="+mn-ea"/>
              <a:cs typeface="经典综艺体简" panose="02010609000101010101" pitchFamily="49" charset="-122"/>
            </a:endParaRPr>
          </a:p>
        </p:txBody>
      </p:sp>
      <p:grpSp>
        <p:nvGrpSpPr>
          <p:cNvPr id="15" name="组合 14"/>
          <p:cNvGrpSpPr/>
          <p:nvPr/>
        </p:nvGrpSpPr>
        <p:grpSpPr>
          <a:xfrm>
            <a:off x="11212195" y="-25400"/>
            <a:ext cx="980440" cy="970280"/>
            <a:chOff x="16663" y="-40"/>
            <a:chExt cx="2538" cy="2804"/>
          </a:xfrm>
        </p:grpSpPr>
        <p:sp>
          <p:nvSpPr>
            <p:cNvPr id="12" name="矩形 11"/>
            <p:cNvSpPr/>
            <p:nvPr/>
          </p:nvSpPr>
          <p:spPr>
            <a:xfrm>
              <a:off x="17835" y="-40"/>
              <a:ext cx="1366" cy="2272"/>
            </a:xfrm>
            <a:prstGeom prst="rect">
              <a:avLst/>
            </a:prstGeom>
            <a:solidFill>
              <a:srgbClr val="AA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6663" y="1100"/>
              <a:ext cx="1867" cy="1664"/>
            </a:xfrm>
            <a:prstGeom prst="rect">
              <a:avLst/>
            </a:prstGeom>
            <a:solidFill>
              <a:srgbClr val="DCE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Rectangle 18"/>
          <p:cNvSpPr/>
          <p:nvPr/>
        </p:nvSpPr>
        <p:spPr>
          <a:xfrm>
            <a:off x="7663815" y="5330825"/>
            <a:ext cx="3738880" cy="870585"/>
          </a:xfrm>
          <a:prstGeom prst="rect">
            <a:avLst/>
          </a:prstGeom>
          <a:solidFill>
            <a:schemeClr val="accent2">
              <a:alpha val="17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内容占位符 3"/>
          <p:cNvPicPr>
            <a:picLocks noGrp="1" noChangeAspect="1"/>
          </p:cNvPicPr>
          <p:nvPr/>
        </p:nvPicPr>
        <p:blipFill>
          <a:blip r:embed="rId1"/>
          <a:stretch>
            <a:fillRect/>
          </a:stretch>
        </p:blipFill>
        <p:spPr>
          <a:xfrm>
            <a:off x="1078230" y="1071245"/>
            <a:ext cx="6428740" cy="5538470"/>
          </a:xfrm>
          <a:prstGeom prst="rect">
            <a:avLst/>
          </a:prstGeom>
          <a:noFill/>
          <a:ln w="9525">
            <a:noFill/>
          </a:ln>
        </p:spPr>
      </p:pic>
      <p:sp>
        <p:nvSpPr>
          <p:cNvPr id="24" name="Rectangle 5"/>
          <p:cNvSpPr/>
          <p:nvPr/>
        </p:nvSpPr>
        <p:spPr>
          <a:xfrm>
            <a:off x="5865495" y="2797175"/>
            <a:ext cx="5346700" cy="2255520"/>
          </a:xfrm>
          <a:prstGeom prst="rect">
            <a:avLst/>
          </a:prstGeom>
          <a:solidFill>
            <a:schemeClr val="accent1">
              <a:alpha val="80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a:p>
        </p:txBody>
      </p:sp>
      <p:sp>
        <p:nvSpPr>
          <p:cNvPr id="9" name="矩形 8"/>
          <p:cNvSpPr/>
          <p:nvPr/>
        </p:nvSpPr>
        <p:spPr>
          <a:xfrm>
            <a:off x="9164955" y="3730625"/>
            <a:ext cx="1456690" cy="323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6409055" y="4121150"/>
            <a:ext cx="716915" cy="323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7973695" y="3321050"/>
            <a:ext cx="533400" cy="323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Rectangle 18"/>
          <p:cNvSpPr/>
          <p:nvPr/>
        </p:nvSpPr>
        <p:spPr>
          <a:xfrm>
            <a:off x="9995535" y="4524375"/>
            <a:ext cx="1589405" cy="844550"/>
          </a:xfrm>
          <a:prstGeom prst="rect">
            <a:avLst/>
          </a:prstGeom>
          <a:solidFill>
            <a:schemeClr val="accent2">
              <a:alpha val="17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dirty="0"/>
          </a:p>
        </p:txBody>
      </p:sp>
      <p:graphicFrame>
        <p:nvGraphicFramePr>
          <p:cNvPr id="11" name="表格 10"/>
          <p:cNvGraphicFramePr/>
          <p:nvPr/>
        </p:nvGraphicFramePr>
        <p:xfrm>
          <a:off x="6409055" y="3179445"/>
          <a:ext cx="4259580" cy="1320165"/>
        </p:xfrm>
        <a:graphic>
          <a:graphicData uri="http://schemas.openxmlformats.org/drawingml/2006/table">
            <a:tbl>
              <a:tblPr firstRow="1" bandRow="1">
                <a:tableStyleId>{5C22544A-7EE6-4342-B048-85BDC9FD1C3A}</a:tableStyleId>
              </a:tblPr>
              <a:tblGrid>
                <a:gridCol w="4259580"/>
              </a:tblGrid>
              <a:tr h="1320165">
                <a:tc>
                  <a:txBody>
                    <a:bodyPr/>
                    <a:p>
                      <a:pPr>
                        <a:lnSpc>
                          <a:spcPct val="150000"/>
                        </a:lnSpc>
                        <a:buNone/>
                      </a:pP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客户</a:t>
                      </a:r>
                      <a:r>
                        <a:rPr lang="zh-CN" altLang="en-US" sz="16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端支持 </a:t>
                      </a:r>
                      <a:r>
                        <a:rPr lang="en-US" altLang="zh-CN" sz="1800">
                          <a:solidFill>
                            <a:srgbClr val="7186B5"/>
                          </a:solidFill>
                          <a:effectLst/>
                          <a:latin typeface="微软雅黑" panose="020B0503020204020204" pitchFamily="34" charset="-122"/>
                          <a:ea typeface="微软雅黑" panose="020B0503020204020204" pitchFamily="34" charset="-122"/>
                          <a:cs typeface="微软雅黑" panose="020B0503020204020204" pitchFamily="34" charset="-122"/>
                        </a:rPr>
                        <a:t>快速</a:t>
                      </a:r>
                      <a:r>
                        <a:rPr lang="en-US" altLang="zh-CN" sz="1800">
                          <a:solidFill>
                            <a:srgbClr val="C00000"/>
                          </a:solidFill>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进行</a:t>
                      </a:r>
                      <a:r>
                        <a:rPr lang="zh-CN" altLang="en-US" sz="16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各种常用文件格式的保存和读取选择，目前已有  </a:t>
                      </a:r>
                      <a:r>
                        <a:rPr lang="en-US" altLang="zh-CN" sz="1800" b="1">
                          <a:solidFill>
                            <a:srgbClr val="7186B5"/>
                          </a:solidFill>
                          <a:effectLst/>
                          <a:latin typeface="微软雅黑" panose="020B0503020204020204" pitchFamily="34" charset="-122"/>
                          <a:ea typeface="微软雅黑" panose="020B0503020204020204" pitchFamily="34" charset="-122"/>
                          <a:cs typeface="微软雅黑" panose="020B0503020204020204" pitchFamily="34" charset="-122"/>
                        </a:rPr>
                        <a:t>xml、csv和excel </a:t>
                      </a:r>
                      <a:r>
                        <a:rPr lang="zh-CN" altLang="en-US" sz="16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rPr>
                        <a:t>三种数据格式。</a:t>
                      </a:r>
                      <a:endParaRPr lang="zh-CN" altLang="en-US" sz="1600">
                        <a:solidFill>
                          <a:schemeClr val="bg1"/>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a:lnL>
                      <a:noFill/>
                    </a:lnL>
                    <a:lnR>
                      <a:noFill/>
                    </a:lnR>
                    <a:lnT>
                      <a:noFill/>
                    </a:lnT>
                    <a:lnB>
                      <a:noFill/>
                    </a:lnB>
                    <a:lnTlToBr>
                      <a:noFill/>
                    </a:lnTlToBr>
                    <a:lnBlToTr>
                      <a:noFill/>
                    </a:lnBlToTr>
                    <a:noFill/>
                  </a:tcPr>
                </a:tc>
              </a:tr>
            </a:tbl>
          </a:graphicData>
        </a:graphic>
      </p:graphicFrame>
      <p:sp>
        <p:nvSpPr>
          <p:cNvPr id="5" name="矩形 4"/>
          <p:cNvSpPr/>
          <p:nvPr/>
        </p:nvSpPr>
        <p:spPr>
          <a:xfrm rot="10800000">
            <a:off x="463550" y="0"/>
            <a:ext cx="876300" cy="9455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42290" y="171450"/>
            <a:ext cx="5112385" cy="583565"/>
          </a:xfrm>
          <a:prstGeom prst="rect">
            <a:avLst/>
          </a:prstGeom>
          <a:noFill/>
        </p:spPr>
        <p:txBody>
          <a:bodyPr wrap="none" rtlCol="0">
            <a:spAutoFit/>
            <a:scene3d>
              <a:camera prst="orthographicFront"/>
              <a:lightRig rig="threePt" dir="t"/>
            </a:scene3d>
            <a:sp3d contourW="12700"/>
          </a:bodyPr>
          <a:p>
            <a:pPr algn="l"/>
            <a:r>
              <a:rPr lang="en-US" altLang="zh-CN" sz="32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综艺体简" panose="02010609000101010101" pitchFamily="49" charset="-122"/>
              </a:rPr>
              <a:t>09</a:t>
            </a:r>
            <a:r>
              <a:rPr lang="en-US" altLang="zh-CN" sz="3200" b="1" dirty="0" smtClean="0">
                <a:solidFill>
                  <a:schemeClr val="tx1">
                    <a:lumMod val="75000"/>
                    <a:lumOff val="25000"/>
                  </a:schemeClr>
                </a:solidFill>
                <a:latin typeface="+mn-ea"/>
                <a:cs typeface="经典综艺体简" panose="02010609000101010101" pitchFamily="49" charset="-122"/>
              </a:rPr>
              <a:t>   </a:t>
            </a:r>
            <a:r>
              <a:rPr lang="zh-CN" altLang="en-US" sz="3200" b="1" dirty="0" smtClean="0">
                <a:solidFill>
                  <a:schemeClr val="tx1">
                    <a:lumMod val="75000"/>
                    <a:lumOff val="25000"/>
                  </a:schemeClr>
                </a:solidFill>
                <a:latin typeface="+mn-ea"/>
                <a:cs typeface="经典综艺体简" panose="02010609000101010101" pitchFamily="49" charset="-122"/>
              </a:rPr>
              <a:t>多种文件类型保存支持</a:t>
            </a:r>
            <a:endParaRPr lang="zh-CN" altLang="en-US" sz="3200" b="1" dirty="0" smtClean="0">
              <a:solidFill>
                <a:schemeClr val="tx1">
                  <a:lumMod val="75000"/>
                  <a:lumOff val="25000"/>
                </a:schemeClr>
              </a:solidFill>
              <a:latin typeface="+mn-ea"/>
              <a:cs typeface="经典综艺体简" panose="02010609000101010101" pitchFamily="49" charset="-122"/>
            </a:endParaRPr>
          </a:p>
        </p:txBody>
      </p:sp>
      <p:grpSp>
        <p:nvGrpSpPr>
          <p:cNvPr id="2" name="组合 1"/>
          <p:cNvGrpSpPr/>
          <p:nvPr/>
        </p:nvGrpSpPr>
        <p:grpSpPr>
          <a:xfrm>
            <a:off x="11212195" y="-25400"/>
            <a:ext cx="980440" cy="970280"/>
            <a:chOff x="16663" y="-40"/>
            <a:chExt cx="2538" cy="2804"/>
          </a:xfrm>
        </p:grpSpPr>
        <p:sp>
          <p:nvSpPr>
            <p:cNvPr id="3" name="矩形 2"/>
            <p:cNvSpPr/>
            <p:nvPr/>
          </p:nvSpPr>
          <p:spPr>
            <a:xfrm>
              <a:off x="17835" y="-40"/>
              <a:ext cx="1366" cy="2272"/>
            </a:xfrm>
            <a:prstGeom prst="rect">
              <a:avLst/>
            </a:prstGeom>
            <a:solidFill>
              <a:srgbClr val="AA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16663" y="1100"/>
              <a:ext cx="1867" cy="1664"/>
            </a:xfrm>
            <a:prstGeom prst="rect">
              <a:avLst/>
            </a:prstGeom>
            <a:solidFill>
              <a:srgbClr val="DCE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hqprint"/>
          <a:srcRect/>
          <a:stretch>
            <a:fillRect/>
          </a:stretch>
        </p:blipFill>
        <p:spPr>
          <a:xfrm>
            <a:off x="3785707" y="1"/>
            <a:ext cx="8406293" cy="5014452"/>
          </a:xfrm>
          <a:prstGeom prst="rect">
            <a:avLst/>
          </a:prstGeom>
        </p:spPr>
      </p:pic>
      <p:sp>
        <p:nvSpPr>
          <p:cNvPr id="3" name="文本框 2"/>
          <p:cNvSpPr txBox="1"/>
          <p:nvPr/>
        </p:nvSpPr>
        <p:spPr>
          <a:xfrm>
            <a:off x="925830" y="3885565"/>
            <a:ext cx="8606155" cy="76835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4400" b="1" noProof="0" dirty="0" smtClean="0">
                <a:solidFill>
                  <a:schemeClr val="tx1">
                    <a:lumMod val="75000"/>
                    <a:lumOff val="25000"/>
                  </a:schemeClr>
                </a:solidFill>
                <a:latin typeface="微软雅黑" panose="020B0503020204020204" pitchFamily="34" charset="-122"/>
                <a:ea typeface="微软雅黑" panose="020B0503020204020204" pitchFamily="34" charset="-122"/>
              </a:rPr>
              <a:t>软件优化是无止尽的，多谢支持！</a:t>
            </a:r>
            <a:endParaRPr lang="zh-CN" altLang="en-US" sz="4400" b="1" noProof="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25513" y="3073785"/>
            <a:ext cx="4052887" cy="82994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4800" b="1" noProof="0" dirty="0" smtClean="0">
                <a:solidFill>
                  <a:srgbClr val="4E68A2"/>
                </a:solidFill>
                <a:latin typeface="Arial" panose="020B0604020202020204"/>
                <a:ea typeface="微软雅黑" panose="020B0503020204020204" pitchFamily="34" charset="-122"/>
              </a:rPr>
              <a:t>谢谢观看！</a:t>
            </a:r>
            <a:endParaRPr lang="en-US" altLang="zh-CN" sz="4800" b="1" noProof="0" dirty="0" smtClean="0">
              <a:solidFill>
                <a:srgbClr val="4E68A2"/>
              </a:solidFill>
              <a:latin typeface="Arial" panose="020B0604020202020204"/>
              <a:ea typeface="微软雅黑" panose="020B0503020204020204" pitchFamily="34" charset="-122"/>
            </a:endParaRPr>
          </a:p>
        </p:txBody>
      </p:sp>
      <p:grpSp>
        <p:nvGrpSpPr>
          <p:cNvPr id="16" name="组合 15"/>
          <p:cNvGrpSpPr/>
          <p:nvPr/>
        </p:nvGrpSpPr>
        <p:grpSpPr>
          <a:xfrm>
            <a:off x="1080135" y="4894580"/>
            <a:ext cx="2173605" cy="856615"/>
            <a:chOff x="1810" y="6946"/>
            <a:chExt cx="3423" cy="1349"/>
          </a:xfrm>
        </p:grpSpPr>
        <p:grpSp>
          <p:nvGrpSpPr>
            <p:cNvPr id="11" name="组合 10"/>
            <p:cNvGrpSpPr/>
            <p:nvPr/>
          </p:nvGrpSpPr>
          <p:grpSpPr>
            <a:xfrm rot="0">
              <a:off x="1811" y="6946"/>
              <a:ext cx="3423" cy="634"/>
              <a:chOff x="1653" y="8621"/>
              <a:chExt cx="2618" cy="588"/>
            </a:xfrm>
          </p:grpSpPr>
          <p:sp>
            <p:nvSpPr>
              <p:cNvPr id="10" name="圆角矩形 9"/>
              <p:cNvSpPr/>
              <p:nvPr/>
            </p:nvSpPr>
            <p:spPr>
              <a:xfrm>
                <a:off x="1653" y="8621"/>
                <a:ext cx="2420" cy="588"/>
              </a:xfrm>
              <a:prstGeom prst="roundRect">
                <a:avLst>
                  <a:gd name="adj" fmla="val 50000"/>
                </a:avLst>
              </a:prstGeom>
              <a:solidFill>
                <a:srgbClr val="4E6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p:cNvSpPr txBox="1"/>
              <p:nvPr/>
            </p:nvSpPr>
            <p:spPr>
              <a:xfrm>
                <a:off x="1851" y="8639"/>
                <a:ext cx="2420" cy="493"/>
              </a:xfrm>
              <a:prstGeom prst="rect">
                <a:avLst/>
              </a:prstGeom>
              <a:noFill/>
            </p:spPr>
            <p:txBody>
              <a:bodyPr wrap="square" rtlCol="0">
                <a:spAutoFit/>
                <a:scene3d>
                  <a:camera prst="orthographicFront"/>
                  <a:lightRig rig="threePt" dir="t"/>
                </a:scene3d>
                <a:sp3d contourW="12700"/>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作者：isteelcx</a:t>
                </a:r>
                <a:endParaRPr kumimoji="0" lang="zh-CN" altLang="en-US" sz="16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3" name="组合 12"/>
            <p:cNvGrpSpPr/>
            <p:nvPr/>
          </p:nvGrpSpPr>
          <p:grpSpPr>
            <a:xfrm rot="0">
              <a:off x="1810" y="7661"/>
              <a:ext cx="3423" cy="634"/>
              <a:chOff x="4638" y="8621"/>
              <a:chExt cx="2618" cy="588"/>
            </a:xfrm>
          </p:grpSpPr>
          <p:sp>
            <p:nvSpPr>
              <p:cNvPr id="14" name="圆角矩形 13"/>
              <p:cNvSpPr/>
              <p:nvPr/>
            </p:nvSpPr>
            <p:spPr>
              <a:xfrm>
                <a:off x="4638" y="8621"/>
                <a:ext cx="2420" cy="588"/>
              </a:xfrm>
              <a:prstGeom prst="roundRect">
                <a:avLst>
                  <a:gd name="adj" fmla="val 50000"/>
                </a:avLst>
              </a:prstGeom>
              <a:solidFill>
                <a:srgbClr val="4E6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4836" y="8639"/>
                <a:ext cx="2420" cy="492"/>
              </a:xfrm>
              <a:prstGeom prst="rect">
                <a:avLst/>
              </a:prstGeom>
              <a:noFill/>
            </p:spPr>
            <p:txBody>
              <a:bodyPr wrap="square" rtlCol="0">
                <a:spAutoFit/>
                <a:scene3d>
                  <a:camera prst="orthographicFront"/>
                  <a:lightRig rig="threePt" dir="t"/>
                </a:scene3d>
                <a:sp3d contourW="12700"/>
              </a:bodyPr>
              <a:p>
                <a:pPr marL="0" marR="0" lvl="0" indent="0" algn="l" defTabSz="914400" rtl="0" eaLnBrk="1" fontAlgn="auto" latinLnBrk="0" hangingPunct="1">
                  <a:lnSpc>
                    <a:spcPct val="100000"/>
                  </a:lnSpc>
                  <a:spcBef>
                    <a:spcPts val="0"/>
                  </a:spcBef>
                  <a:spcAft>
                    <a:spcPts val="0"/>
                  </a:spcAft>
                  <a:buClrTx/>
                  <a:buSzTx/>
                  <a:buFontTx/>
                  <a:buNone/>
                  <a:defRPr/>
                </a:pPr>
                <a:r>
                  <a:rPr kumimoji="0"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日期</a:t>
                </a:r>
                <a:r>
                  <a:rPr kumimoji="0" lang="zh-CN"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2021/3/</a:t>
                </a:r>
                <a:r>
                  <a:rPr kumimoji="0" lang="en-US"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endParaRPr kumimoji="0" lang="en-US"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bldLst>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6350" y="0"/>
            <a:ext cx="12204065" cy="91059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0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2552701" y="70982"/>
            <a:ext cx="7086598" cy="768350"/>
          </a:xfrm>
          <a:prstGeom prst="rect">
            <a:avLst/>
          </a:prstGeom>
          <a:noFill/>
        </p:spPr>
        <p:txBody>
          <a:bodyPr wrap="square" rtlCol="0">
            <a:spAutoFit/>
            <a:scene3d>
              <a:camera prst="orthographicFront"/>
              <a:lightRig rig="threePt" dir="t"/>
            </a:scene3d>
            <a:sp3d contourW="12700"/>
          </a:bodyPr>
          <a:p>
            <a:pPr algn="ctr"/>
            <a:r>
              <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 览</a:t>
            </a:r>
            <a:endPar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descr="3394b0ae2e74237f25d0327f44195b9"/>
          <p:cNvPicPr>
            <a:picLocks noChangeAspect="1"/>
          </p:cNvPicPr>
          <p:nvPr>
            <p:custDataLst>
              <p:tags r:id="rId1"/>
            </p:custDataLst>
          </p:nvPr>
        </p:nvPicPr>
        <p:blipFill>
          <a:blip r:embed="rId2"/>
          <a:stretch>
            <a:fillRect/>
          </a:stretch>
        </p:blipFill>
        <p:spPr>
          <a:xfrm>
            <a:off x="0" y="180340"/>
            <a:ext cx="12192000" cy="649732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hqprint"/>
          <a:srcRect/>
          <a:stretch>
            <a:fillRect/>
          </a:stretch>
        </p:blipFill>
        <p:spPr>
          <a:xfrm>
            <a:off x="0" y="0"/>
            <a:ext cx="7068185" cy="6858000"/>
          </a:xfrm>
          <a:prstGeom prst="rect">
            <a:avLst/>
          </a:prstGeom>
        </p:spPr>
      </p:pic>
      <p:sp>
        <p:nvSpPr>
          <p:cNvPr id="15" name="文本框 14"/>
          <p:cNvSpPr txBox="1"/>
          <p:nvPr/>
        </p:nvSpPr>
        <p:spPr>
          <a:xfrm>
            <a:off x="3341398" y="4398795"/>
            <a:ext cx="2926080" cy="922020"/>
          </a:xfrm>
          <a:prstGeom prst="rect">
            <a:avLst/>
          </a:prstGeom>
          <a:noFill/>
        </p:spPr>
        <p:txBody>
          <a:bodyPr wrap="square" rtlCol="0">
            <a:spAutoFit/>
          </a:bodyPr>
          <a:lstStyle/>
          <a:p>
            <a:pPr algn="ctr"/>
            <a:r>
              <a:rPr lang="zh-CN" altLang="en-US" sz="5400" b="1" dirty="0">
                <a:solidFill>
                  <a:schemeClr val="tx1">
                    <a:lumMod val="65000"/>
                    <a:lumOff val="35000"/>
                  </a:schemeClr>
                </a:solidFill>
                <a:latin typeface="Impact" panose="020B0806030902050204" pitchFamily="34" charset="0"/>
              </a:rPr>
              <a:t>设计摘要</a:t>
            </a:r>
            <a:endParaRPr lang="zh-CN" altLang="en-US" sz="5400" b="1" dirty="0">
              <a:solidFill>
                <a:schemeClr val="tx1">
                  <a:lumMod val="65000"/>
                  <a:lumOff val="35000"/>
                </a:schemeClr>
              </a:solidFill>
              <a:latin typeface="Impact" panose="020B0806030902050204" pitchFamily="34" charset="0"/>
            </a:endParaRPr>
          </a:p>
        </p:txBody>
      </p:sp>
      <p:grpSp>
        <p:nvGrpSpPr>
          <p:cNvPr id="5" name="组合 4"/>
          <p:cNvGrpSpPr/>
          <p:nvPr/>
        </p:nvGrpSpPr>
        <p:grpSpPr>
          <a:xfrm>
            <a:off x="7158990" y="494030"/>
            <a:ext cx="4243070" cy="5697220"/>
            <a:chOff x="11247" y="1202"/>
            <a:chExt cx="6682" cy="8972"/>
          </a:xfrm>
        </p:grpSpPr>
        <p:sp>
          <p:nvSpPr>
            <p:cNvPr id="16" name="矩形 15"/>
            <p:cNvSpPr/>
            <p:nvPr/>
          </p:nvSpPr>
          <p:spPr>
            <a:xfrm>
              <a:off x="11247" y="5272"/>
              <a:ext cx="6237" cy="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1247" y="3358"/>
              <a:ext cx="6237" cy="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11247" y="7186"/>
              <a:ext cx="6237" cy="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11247" y="9100"/>
              <a:ext cx="6237" cy="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11247" y="1444"/>
              <a:ext cx="6237" cy="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11247" y="4315"/>
              <a:ext cx="6237" cy="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1247" y="6229"/>
              <a:ext cx="6237" cy="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11247" y="8143"/>
              <a:ext cx="6237" cy="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1247" y="2401"/>
              <a:ext cx="6237" cy="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98" name="内容占位符 2"/>
            <p:cNvSpPr>
              <a:spLocks noGrp="1"/>
            </p:cNvSpPr>
            <p:nvPr/>
          </p:nvSpPr>
          <p:spPr>
            <a:xfrm>
              <a:off x="11247" y="1202"/>
              <a:ext cx="6682" cy="8972"/>
            </a:xfrm>
            <a:prstGeom prst="rect">
              <a:avLst/>
            </a:prstGeom>
            <a:noFill/>
            <a:ln w="9525">
              <a:noFill/>
            </a:ln>
          </p:spPr>
          <p:txBody>
            <a:bodyPr anchor="t"/>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400050" indent="-400050">
                <a:lnSpc>
                  <a:spcPct val="180000"/>
                </a:lnSpc>
                <a:buFont typeface="+mj-ea"/>
                <a:buAutoNum type="ea1JpnChsDbPeriod"/>
              </a:pP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多种设备数据通道支持</a:t>
              </a:r>
              <a:endPar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indent="-400050">
                <a:lnSpc>
                  <a:spcPct val="180000"/>
                </a:lnSpc>
                <a:buFont typeface="+mj-ea"/>
                <a:buAutoNum type="ea1JpnChsDbPeriod"/>
              </a:pP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trace</a:t>
              </a: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模块</a:t>
              </a:r>
              <a:endPar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indent="-400050">
                <a:lnSpc>
                  <a:spcPct val="180000"/>
                </a:lnSpc>
                <a:buFont typeface="+mj-ea"/>
                <a:buAutoNum type="ea1JpnChsDbPeriod"/>
              </a:pP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量产级高稳定性</a:t>
              </a:r>
              <a:r>
                <a:rPr lang="en-US" altLang="zh-CN"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ISO TP</a:t>
              </a:r>
              <a:endPar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indent="-400050">
                <a:lnSpc>
                  <a:spcPct val="180000"/>
                </a:lnSpc>
                <a:buFont typeface="+mj-ea"/>
                <a:buAutoNum type="ea1JpnChsDbPeriod"/>
              </a:pP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诊断参数配置模块</a:t>
              </a:r>
              <a:endParaRPr lang="en-US" altLang="zh-CN"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indent="-400050">
                <a:lnSpc>
                  <a:spcPct val="180000"/>
                </a:lnSpc>
                <a:buFont typeface="+mj-ea"/>
                <a:buAutoNum type="ea1JpnChsDbPeriod"/>
              </a:pP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基础服务诊断模块</a:t>
              </a:r>
              <a:endPar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indent="-400050">
                <a:lnSpc>
                  <a:spcPct val="180000"/>
                </a:lnSpc>
                <a:buFont typeface="+mj-ea"/>
                <a:buAutoNum type="ea1JpnChsDbPeriod"/>
              </a:pP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多服务</a:t>
              </a:r>
              <a:r>
                <a:rPr lang="en-US" altLang="zh-CN"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flow</a:t>
              </a: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执行序列模块</a:t>
              </a:r>
              <a:endPar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indent="-400050">
                <a:lnSpc>
                  <a:spcPct val="180000"/>
                </a:lnSpc>
                <a:buFont typeface="+mj-ea"/>
                <a:buAutoNum type="ea1JpnChsDbPeriod"/>
              </a:pP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服务请求执行器模块</a:t>
              </a:r>
              <a:endPar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indent="-400050">
                <a:lnSpc>
                  <a:spcPct val="180000"/>
                </a:lnSpc>
                <a:buFont typeface="+mj-ea"/>
                <a:buAutoNum type="ea1JpnChsDbPeriod"/>
              </a:pPr>
              <a:r>
                <a:rPr lang="en-US" altLang="zh-CN"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多种文件类型解析支持</a:t>
              </a:r>
              <a:endPar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marL="400050" indent="-400050">
                <a:lnSpc>
                  <a:spcPct val="180000"/>
                </a:lnSpc>
                <a:buFont typeface="+mj-ea"/>
                <a:buAutoNum type="ea1JpnChsDbPeriod"/>
              </a:pPr>
              <a:r>
                <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多种文件类型保存支持</a:t>
              </a:r>
              <a:endParaRPr lang="zh-CN" altLang="en-US" sz="20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p:nvPr/>
        </p:nvSpPr>
        <p:spPr>
          <a:xfrm>
            <a:off x="4147185" y="1079500"/>
            <a:ext cx="7145655" cy="4712970"/>
          </a:xfrm>
          <a:prstGeom prst="rect">
            <a:avLst/>
          </a:prstGeom>
          <a:solidFill>
            <a:schemeClr val="accent1">
              <a:alpha val="80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a:p>
        </p:txBody>
      </p:sp>
      <p:pic>
        <p:nvPicPr>
          <p:cNvPr id="5122" name="内容占位符 4"/>
          <p:cNvPicPr>
            <a:picLocks noGrp="1" noChangeAspect="1"/>
          </p:cNvPicPr>
          <p:nvPr/>
        </p:nvPicPr>
        <p:blipFill>
          <a:blip r:embed="rId1"/>
          <a:stretch>
            <a:fillRect/>
          </a:stretch>
        </p:blipFill>
        <p:spPr>
          <a:xfrm>
            <a:off x="1017270" y="1079500"/>
            <a:ext cx="2994660" cy="5452110"/>
          </a:xfrm>
          <a:prstGeom prst="rect">
            <a:avLst/>
          </a:prstGeom>
          <a:noFill/>
          <a:ln w="9525">
            <a:noFill/>
          </a:ln>
        </p:spPr>
      </p:pic>
      <p:graphicFrame>
        <p:nvGraphicFramePr>
          <p:cNvPr id="5" name="表格 4"/>
          <p:cNvGraphicFramePr/>
          <p:nvPr/>
        </p:nvGraphicFramePr>
        <p:xfrm>
          <a:off x="4339908" y="1360170"/>
          <a:ext cx="6760210" cy="3961130"/>
        </p:xfrm>
        <a:graphic>
          <a:graphicData uri="http://schemas.openxmlformats.org/drawingml/2006/table">
            <a:tbl>
              <a:tblPr firstRow="1" bandRow="1">
                <a:tableStyleId>{5C22544A-7EE6-4342-B048-85BDC9FD1C3A}</a:tableStyleId>
              </a:tblPr>
              <a:tblGrid>
                <a:gridCol w="6760210"/>
              </a:tblGrid>
              <a:tr h="2236470">
                <a:tc>
                  <a:txBody>
                    <a:bodyPr/>
                    <a:p>
                      <a:pPr>
                        <a:lnSpc>
                          <a:spcPct val="150000"/>
                        </a:lnSpc>
                        <a:buNone/>
                      </a:pPr>
                      <a:r>
                        <a:rPr lang="en-US" altLang="zh-CN" sz="2400" i="1" u="sng">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1.USB CAN</a:t>
                      </a:r>
                      <a:endParaRPr lang="en-US" altLang="zh-CN" sz="2400" i="1" u="sng">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None/>
                      </a:pPr>
                      <a:r>
                        <a:rPr lang="zh-CN" altLang="en-US" sz="1600" b="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1600" b="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客户端将多家设备供应商的CAN设备(目前</a:t>
                      </a:r>
                      <a:r>
                        <a:rPr sz="16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已支持vector、peakcan、因特佩斯、kvaser、周立功以及一些国产设备</a:t>
                      </a:r>
                      <a:r>
                        <a:rPr sz="1600" b="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)集成到一个设备驱动框架下，用户只需在设备类型device复选框中选择即可，且会在interface复选框中展示当前扫描到的有效device通道及名称。</a:t>
                      </a:r>
                      <a:endParaRPr sz="1600" b="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a:noFill/>
                    </a:lnL>
                    <a:lnR>
                      <a:noFill/>
                    </a:lnR>
                    <a:lnT>
                      <a:noFill/>
                    </a:lnT>
                    <a:lnB>
                      <a:noFill/>
                    </a:lnB>
                    <a:lnTlToBr>
                      <a:noFill/>
                    </a:lnTlToBr>
                    <a:lnBlToTr>
                      <a:noFill/>
                    </a:lnBlToTr>
                    <a:noFill/>
                  </a:tcPr>
                </a:tc>
              </a:tr>
              <a:tr h="1724660">
                <a:tc>
                  <a:txBody>
                    <a:bodyPr/>
                    <a:p>
                      <a:pPr>
                        <a:lnSpc>
                          <a:spcPct val="150000"/>
                        </a:lnSpc>
                        <a:buNone/>
                      </a:pPr>
                      <a:r>
                        <a:rPr lang="en-US" altLang="zh-CN" sz="2400" b="1" i="1" u="sng">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2.Local internet</a:t>
                      </a:r>
                      <a:endParaRPr lang="en-US" altLang="zh-CN" sz="2400" b="1" i="1" u="sng">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None/>
                      </a:pPr>
                      <a:r>
                        <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基于特殊的需求，客户端还可支持网络数据通道，可用于离线调试，后台数据输出，当前支持UDP网络通讯。</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a:lnL>
                      <a:noFill/>
                    </a:lnL>
                    <a:lnR>
                      <a:noFill/>
                    </a:lnR>
                    <a:lnT>
                      <a:noFill/>
                    </a:lnT>
                    <a:lnB>
                      <a:noFill/>
                    </a:lnB>
                    <a:lnTlToBr>
                      <a:noFill/>
                    </a:lnTlToBr>
                    <a:lnBlToTr>
                      <a:noFill/>
                    </a:lnBlToTr>
                    <a:noFill/>
                  </a:tcPr>
                </a:tc>
              </a:tr>
            </a:tbl>
          </a:graphicData>
        </a:graphic>
      </p:graphicFrame>
      <p:sp>
        <p:nvSpPr>
          <p:cNvPr id="10" name="Rectangle 18"/>
          <p:cNvSpPr/>
          <p:nvPr/>
        </p:nvSpPr>
        <p:spPr>
          <a:xfrm>
            <a:off x="4147185" y="5871210"/>
            <a:ext cx="7145655" cy="659765"/>
          </a:xfrm>
          <a:prstGeom prst="rect">
            <a:avLst/>
          </a:prstGeom>
          <a:solidFill>
            <a:schemeClr val="accent2">
              <a:alpha val="17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dirty="0"/>
          </a:p>
        </p:txBody>
      </p:sp>
      <p:sp>
        <p:nvSpPr>
          <p:cNvPr id="2" name="矩形 1"/>
          <p:cNvSpPr/>
          <p:nvPr/>
        </p:nvSpPr>
        <p:spPr>
          <a:xfrm rot="10800000">
            <a:off x="463550" y="0"/>
            <a:ext cx="876300" cy="9455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542290" y="171450"/>
            <a:ext cx="5112385" cy="583565"/>
          </a:xfrm>
          <a:prstGeom prst="rect">
            <a:avLst/>
          </a:prstGeom>
          <a:noFill/>
        </p:spPr>
        <p:txBody>
          <a:bodyPr wrap="none" rtlCol="0">
            <a:spAutoFit/>
            <a:scene3d>
              <a:camera prst="orthographicFront"/>
              <a:lightRig rig="threePt" dir="t"/>
            </a:scene3d>
            <a:sp3d contourW="12700"/>
          </a:bodyPr>
          <a:lstStyle/>
          <a:p>
            <a:pPr algn="l"/>
            <a:r>
              <a:rPr lang="en-US" altLang="zh-CN" sz="32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综艺体简" panose="02010609000101010101" pitchFamily="49" charset="-122"/>
              </a:rPr>
              <a:t>01</a:t>
            </a:r>
            <a:r>
              <a:rPr lang="en-US" altLang="zh-CN" sz="3200" b="1" dirty="0" smtClean="0">
                <a:solidFill>
                  <a:schemeClr val="tx1">
                    <a:lumMod val="75000"/>
                    <a:lumOff val="25000"/>
                  </a:schemeClr>
                </a:solidFill>
                <a:latin typeface="+mn-ea"/>
                <a:cs typeface="经典综艺体简" panose="02010609000101010101" pitchFamily="49" charset="-122"/>
              </a:rPr>
              <a:t>   </a:t>
            </a:r>
            <a:r>
              <a:rPr lang="zh-CN" altLang="en-US" sz="3200" b="1" dirty="0" smtClean="0">
                <a:solidFill>
                  <a:schemeClr val="tx1">
                    <a:lumMod val="75000"/>
                    <a:lumOff val="25000"/>
                  </a:schemeClr>
                </a:solidFill>
                <a:latin typeface="+mn-ea"/>
                <a:cs typeface="经典综艺体简" panose="02010609000101010101" pitchFamily="49" charset="-122"/>
              </a:rPr>
              <a:t>多种设备数据通道支持</a:t>
            </a:r>
            <a:endParaRPr lang="zh-CN" altLang="en-US" sz="3200" b="1" dirty="0" smtClean="0">
              <a:solidFill>
                <a:schemeClr val="tx1">
                  <a:lumMod val="75000"/>
                  <a:lumOff val="25000"/>
                </a:schemeClr>
              </a:solidFill>
              <a:latin typeface="+mn-ea"/>
              <a:cs typeface="经典综艺体简" panose="02010609000101010101" pitchFamily="49" charset="-122"/>
            </a:endParaRPr>
          </a:p>
        </p:txBody>
      </p:sp>
      <p:grpSp>
        <p:nvGrpSpPr>
          <p:cNvPr id="15" name="组合 14"/>
          <p:cNvGrpSpPr/>
          <p:nvPr/>
        </p:nvGrpSpPr>
        <p:grpSpPr>
          <a:xfrm>
            <a:off x="11212195" y="-25400"/>
            <a:ext cx="980440" cy="970280"/>
            <a:chOff x="16663" y="-40"/>
            <a:chExt cx="2538" cy="2804"/>
          </a:xfrm>
        </p:grpSpPr>
        <p:sp>
          <p:nvSpPr>
            <p:cNvPr id="3" name="矩形 2"/>
            <p:cNvSpPr/>
            <p:nvPr/>
          </p:nvSpPr>
          <p:spPr>
            <a:xfrm>
              <a:off x="17835" y="-40"/>
              <a:ext cx="1366" cy="2272"/>
            </a:xfrm>
            <a:prstGeom prst="rect">
              <a:avLst/>
            </a:prstGeom>
            <a:solidFill>
              <a:srgbClr val="AA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6663" y="1100"/>
              <a:ext cx="1867" cy="1664"/>
            </a:xfrm>
            <a:prstGeom prst="rect">
              <a:avLst/>
            </a:prstGeom>
            <a:solidFill>
              <a:srgbClr val="DCE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 5"/>
          <p:cNvSpPr/>
          <p:nvPr/>
        </p:nvSpPr>
        <p:spPr>
          <a:xfrm>
            <a:off x="3556000" y="3158490"/>
            <a:ext cx="7694930" cy="1782445"/>
          </a:xfrm>
          <a:prstGeom prst="rect">
            <a:avLst/>
          </a:prstGeom>
          <a:solidFill>
            <a:schemeClr val="accent1">
              <a:alpha val="80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a:p>
        </p:txBody>
      </p:sp>
      <p:pic>
        <p:nvPicPr>
          <p:cNvPr id="6146" name="内容占位符 3"/>
          <p:cNvPicPr>
            <a:picLocks noGrp="1" noChangeAspect="1"/>
          </p:cNvPicPr>
          <p:nvPr/>
        </p:nvPicPr>
        <p:blipFill>
          <a:blip r:embed="rId1"/>
          <a:stretch>
            <a:fillRect/>
          </a:stretch>
        </p:blipFill>
        <p:spPr>
          <a:xfrm>
            <a:off x="694690" y="1036955"/>
            <a:ext cx="10803255" cy="1431925"/>
          </a:xfrm>
          <a:prstGeom prst="rect">
            <a:avLst/>
          </a:prstGeom>
          <a:noFill/>
          <a:ln w="9525">
            <a:noFill/>
          </a:ln>
        </p:spPr>
      </p:pic>
      <p:graphicFrame>
        <p:nvGraphicFramePr>
          <p:cNvPr id="5" name="表格 4"/>
          <p:cNvGraphicFramePr/>
          <p:nvPr/>
        </p:nvGraphicFramePr>
        <p:xfrm>
          <a:off x="4400868" y="3441700"/>
          <a:ext cx="6005195" cy="1100455"/>
        </p:xfrm>
        <a:graphic>
          <a:graphicData uri="http://schemas.openxmlformats.org/drawingml/2006/table">
            <a:tbl>
              <a:tblPr firstRow="1" bandRow="1">
                <a:tableStyleId>{5C22544A-7EE6-4342-B048-85BDC9FD1C3A}</a:tableStyleId>
              </a:tblPr>
              <a:tblGrid>
                <a:gridCol w="6005195"/>
              </a:tblGrid>
              <a:tr h="1100455">
                <a:tc>
                  <a:txBody>
                    <a:bodyPr/>
                    <a:p>
                      <a:pPr>
                        <a:lnSpc>
                          <a:spcPct val="190000"/>
                        </a:lnSpc>
                        <a:buNone/>
                      </a:pP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can数据trace以</a:t>
                      </a:r>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表格形式实时滚动显示</a:t>
                      </a:r>
                      <a:r>
                        <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，且可支持报文过滤， 过滤方式是右键添加过滤单元，过滤内容可增删改及保存。</a:t>
                      </a:r>
                      <a:endParaRPr lang="en-US" alt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a:lnL>
                      <a:noFill/>
                    </a:lnL>
                    <a:lnR>
                      <a:noFill/>
                    </a:lnR>
                    <a:lnT>
                      <a:noFill/>
                    </a:lnT>
                    <a:lnB>
                      <a:noFill/>
                    </a:lnB>
                    <a:lnTlToBr>
                      <a:noFill/>
                    </a:lnTlToBr>
                    <a:lnBlToTr>
                      <a:noFill/>
                    </a:lnBlToTr>
                    <a:noFill/>
                  </a:tcPr>
                </a:tc>
              </a:tr>
            </a:tbl>
          </a:graphicData>
        </a:graphic>
      </p:graphicFrame>
      <p:pic>
        <p:nvPicPr>
          <p:cNvPr id="6153" name="图片 5"/>
          <p:cNvPicPr>
            <a:picLocks noChangeAspect="1"/>
          </p:cNvPicPr>
          <p:nvPr/>
        </p:nvPicPr>
        <p:blipFill>
          <a:blip r:embed="rId2"/>
          <a:stretch>
            <a:fillRect/>
          </a:stretch>
        </p:blipFill>
        <p:spPr>
          <a:xfrm>
            <a:off x="1003935" y="2574290"/>
            <a:ext cx="2395220" cy="3718560"/>
          </a:xfrm>
          <a:prstGeom prst="rect">
            <a:avLst/>
          </a:prstGeom>
          <a:noFill/>
          <a:ln w="9525">
            <a:noFill/>
          </a:ln>
        </p:spPr>
      </p:pic>
      <p:sp>
        <p:nvSpPr>
          <p:cNvPr id="2" name="矩形 1"/>
          <p:cNvSpPr/>
          <p:nvPr/>
        </p:nvSpPr>
        <p:spPr>
          <a:xfrm rot="10800000">
            <a:off x="463550" y="0"/>
            <a:ext cx="876300" cy="9455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42290" y="171450"/>
            <a:ext cx="3696335" cy="583565"/>
          </a:xfrm>
          <a:prstGeom prst="rect">
            <a:avLst/>
          </a:prstGeom>
          <a:noFill/>
        </p:spPr>
        <p:txBody>
          <a:bodyPr wrap="none" rtlCol="0">
            <a:spAutoFit/>
            <a:scene3d>
              <a:camera prst="orthographicFront"/>
              <a:lightRig rig="threePt" dir="t"/>
            </a:scene3d>
            <a:sp3d contourW="12700"/>
          </a:bodyPr>
          <a:p>
            <a:pPr algn="l"/>
            <a:r>
              <a:rPr lang="en-US" altLang="zh-CN" sz="32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综艺体简" panose="02010609000101010101" pitchFamily="49" charset="-122"/>
              </a:rPr>
              <a:t>02</a:t>
            </a:r>
            <a:r>
              <a:rPr lang="en-US" altLang="zh-CN" sz="3200" b="1" dirty="0" smtClean="0">
                <a:solidFill>
                  <a:schemeClr val="tx1">
                    <a:lumMod val="75000"/>
                    <a:lumOff val="25000"/>
                  </a:schemeClr>
                </a:solidFill>
                <a:latin typeface="+mn-ea"/>
                <a:cs typeface="经典综艺体简" panose="02010609000101010101" pitchFamily="49" charset="-122"/>
              </a:rPr>
              <a:t>   </a:t>
            </a:r>
            <a:r>
              <a:rPr lang="zh-CN" altLang="en-US" sz="3200" b="1" dirty="0" smtClean="0">
                <a:solidFill>
                  <a:schemeClr val="tx1">
                    <a:lumMod val="75000"/>
                    <a:lumOff val="25000"/>
                  </a:schemeClr>
                </a:solidFill>
                <a:latin typeface="+mn-ea"/>
                <a:cs typeface="经典综艺体简" panose="02010609000101010101" pitchFamily="49" charset="-122"/>
              </a:rPr>
              <a:t>数据trace模块</a:t>
            </a:r>
            <a:endParaRPr lang="zh-CN" altLang="en-US" sz="3200" b="1" dirty="0" smtClean="0">
              <a:solidFill>
                <a:schemeClr val="tx1">
                  <a:lumMod val="75000"/>
                  <a:lumOff val="25000"/>
                </a:schemeClr>
              </a:solidFill>
              <a:latin typeface="+mn-ea"/>
              <a:cs typeface="经典综艺体简" panose="02010609000101010101" pitchFamily="49" charset="-122"/>
            </a:endParaRPr>
          </a:p>
        </p:txBody>
      </p:sp>
      <p:grpSp>
        <p:nvGrpSpPr>
          <p:cNvPr id="15" name="组合 14"/>
          <p:cNvGrpSpPr/>
          <p:nvPr/>
        </p:nvGrpSpPr>
        <p:grpSpPr>
          <a:xfrm>
            <a:off x="11212195" y="-25400"/>
            <a:ext cx="980440" cy="970280"/>
            <a:chOff x="16663" y="-40"/>
            <a:chExt cx="2538" cy="2804"/>
          </a:xfrm>
        </p:grpSpPr>
        <p:sp>
          <p:nvSpPr>
            <p:cNvPr id="4" name="矩形 3"/>
            <p:cNvSpPr/>
            <p:nvPr/>
          </p:nvSpPr>
          <p:spPr>
            <a:xfrm>
              <a:off x="17835" y="-40"/>
              <a:ext cx="1366" cy="2272"/>
            </a:xfrm>
            <a:prstGeom prst="rect">
              <a:avLst/>
            </a:prstGeom>
            <a:solidFill>
              <a:srgbClr val="AA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6663" y="1100"/>
              <a:ext cx="1867" cy="1664"/>
            </a:xfrm>
            <a:prstGeom prst="rect">
              <a:avLst/>
            </a:prstGeom>
            <a:solidFill>
              <a:srgbClr val="DCE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 name="Rectangle 18"/>
          <p:cNvSpPr/>
          <p:nvPr/>
        </p:nvSpPr>
        <p:spPr>
          <a:xfrm>
            <a:off x="3556000" y="4998085"/>
            <a:ext cx="7694930" cy="584200"/>
          </a:xfrm>
          <a:prstGeom prst="rect">
            <a:avLst/>
          </a:prstGeom>
          <a:solidFill>
            <a:schemeClr val="accent2">
              <a:alpha val="17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nvSpPr>
        <p:spPr>
          <a:xfrm>
            <a:off x="0" y="1974850"/>
            <a:ext cx="12204065" cy="258635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0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rot="10800000">
            <a:off x="463550" y="0"/>
            <a:ext cx="876300" cy="9455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542290" y="171450"/>
            <a:ext cx="5249545" cy="583565"/>
          </a:xfrm>
          <a:prstGeom prst="rect">
            <a:avLst/>
          </a:prstGeom>
          <a:noFill/>
        </p:spPr>
        <p:txBody>
          <a:bodyPr wrap="none" rtlCol="0">
            <a:spAutoFit/>
            <a:scene3d>
              <a:camera prst="orthographicFront"/>
              <a:lightRig rig="threePt" dir="t"/>
            </a:scene3d>
            <a:sp3d contourW="12700"/>
          </a:bodyPr>
          <a:p>
            <a:pPr algn="l"/>
            <a:r>
              <a:rPr lang="en-US" altLang="zh-CN" sz="32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综艺体简" panose="02010609000101010101" pitchFamily="49" charset="-122"/>
              </a:rPr>
              <a:t>03</a:t>
            </a:r>
            <a:r>
              <a:rPr lang="en-US" altLang="zh-CN" sz="3200" b="1" dirty="0" smtClean="0">
                <a:solidFill>
                  <a:schemeClr val="tx1">
                    <a:lumMod val="75000"/>
                    <a:lumOff val="25000"/>
                  </a:schemeClr>
                </a:solidFill>
                <a:latin typeface="+mn-ea"/>
                <a:cs typeface="经典综艺体简" panose="02010609000101010101" pitchFamily="49" charset="-122"/>
              </a:rPr>
              <a:t>   </a:t>
            </a:r>
            <a:r>
              <a:rPr lang="zh-CN" altLang="en-US" sz="3200" b="1" dirty="0" smtClean="0">
                <a:solidFill>
                  <a:schemeClr val="tx1">
                    <a:lumMod val="75000"/>
                    <a:lumOff val="25000"/>
                  </a:schemeClr>
                </a:solidFill>
                <a:latin typeface="+mn-ea"/>
                <a:cs typeface="经典综艺体简" panose="02010609000101010101" pitchFamily="49" charset="-122"/>
              </a:rPr>
              <a:t>量产级高稳定性ISO TP</a:t>
            </a:r>
            <a:endParaRPr lang="zh-CN" altLang="en-US" sz="3200" b="1" dirty="0" smtClean="0">
              <a:solidFill>
                <a:schemeClr val="tx1">
                  <a:lumMod val="75000"/>
                  <a:lumOff val="25000"/>
                </a:schemeClr>
              </a:solidFill>
              <a:latin typeface="+mn-ea"/>
              <a:cs typeface="经典综艺体简" panose="02010609000101010101" pitchFamily="49" charset="-122"/>
            </a:endParaRPr>
          </a:p>
        </p:txBody>
      </p:sp>
      <p:grpSp>
        <p:nvGrpSpPr>
          <p:cNvPr id="15" name="组合 14"/>
          <p:cNvGrpSpPr/>
          <p:nvPr/>
        </p:nvGrpSpPr>
        <p:grpSpPr>
          <a:xfrm>
            <a:off x="11212195" y="-25400"/>
            <a:ext cx="980440" cy="970280"/>
            <a:chOff x="16663" y="-40"/>
            <a:chExt cx="2538" cy="2804"/>
          </a:xfrm>
        </p:grpSpPr>
        <p:sp>
          <p:nvSpPr>
            <p:cNvPr id="6" name="矩形 5"/>
            <p:cNvSpPr/>
            <p:nvPr/>
          </p:nvSpPr>
          <p:spPr>
            <a:xfrm>
              <a:off x="17835" y="-40"/>
              <a:ext cx="1366" cy="2272"/>
            </a:xfrm>
            <a:prstGeom prst="rect">
              <a:avLst/>
            </a:prstGeom>
            <a:solidFill>
              <a:srgbClr val="AA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6663" y="1100"/>
              <a:ext cx="1867" cy="1664"/>
            </a:xfrm>
            <a:prstGeom prst="rect">
              <a:avLst/>
            </a:prstGeom>
            <a:solidFill>
              <a:srgbClr val="DCE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9" name="矩形 8"/>
          <p:cNvSpPr/>
          <p:nvPr/>
        </p:nvSpPr>
        <p:spPr>
          <a:xfrm>
            <a:off x="7629525" y="3201035"/>
            <a:ext cx="2748915" cy="34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4654550" y="3201035"/>
            <a:ext cx="1882140" cy="34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3044825" y="2753360"/>
            <a:ext cx="7167880" cy="34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表格 4"/>
          <p:cNvGraphicFramePr/>
          <p:nvPr/>
        </p:nvGraphicFramePr>
        <p:xfrm>
          <a:off x="1687830" y="2616200"/>
          <a:ext cx="8828405" cy="1398905"/>
        </p:xfrm>
        <a:graphic>
          <a:graphicData uri="http://schemas.openxmlformats.org/drawingml/2006/table">
            <a:tbl>
              <a:tblPr firstRow="1" bandRow="1">
                <a:tableStyleId>{5C22544A-7EE6-4342-B048-85BDC9FD1C3A}</a:tableStyleId>
              </a:tblPr>
              <a:tblGrid>
                <a:gridCol w="8828405"/>
              </a:tblGrid>
              <a:tr h="1398905">
                <a:tc>
                  <a:txBody>
                    <a:bodyPr/>
                    <a:p>
                      <a:pPr>
                        <a:lnSpc>
                          <a:spcPct val="160000"/>
                        </a:lnSpc>
                        <a:buNone/>
                      </a:pP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客户端的 </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ISO 15765-2 </a:t>
                      </a:r>
                      <a:r>
                        <a:rPr lang="en-US" altLang="zh-CN"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CAN</a:t>
                      </a:r>
                      <a:r>
                        <a:rPr lang="zh-CN" altLang="en-US"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传输层协议栈基于量产级高稳定性的</a:t>
                      </a:r>
                      <a:r>
                        <a:rPr lang="en-US" altLang="zh-CN"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语言代码</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60000"/>
                        </a:lnSpc>
                        <a:buNone/>
                      </a:pP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且可支持</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CAN FD</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，代码已通过  </a:t>
                      </a:r>
                      <a:r>
                        <a:rPr lang="en-US" altLang="zh-CN"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canoe.Diva</a:t>
                      </a:r>
                      <a:r>
                        <a:rPr lang="zh-CN" altLang="en-US"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测试  </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工具，搭配  </a:t>
                      </a:r>
                      <a:r>
                        <a:rPr lang="en-US" altLang="zh-CN"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1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编写的高性能线程框</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可以完美地高效稳定地为客户端其他模块提供传输数据服务。</a:t>
                      </a:r>
                      <a:endPar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a:noFill/>
                    </a:lnL>
                    <a:lnR>
                      <a:noFill/>
                    </a:lnR>
                    <a:lnT>
                      <a:noFill/>
                    </a:lnT>
                    <a:lnB>
                      <a:noFill/>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8"/>
          <p:cNvSpPr/>
          <p:nvPr/>
        </p:nvSpPr>
        <p:spPr>
          <a:xfrm>
            <a:off x="9226550" y="4699000"/>
            <a:ext cx="2214245" cy="1868170"/>
          </a:xfrm>
          <a:prstGeom prst="rect">
            <a:avLst/>
          </a:prstGeom>
          <a:solidFill>
            <a:schemeClr val="accent2">
              <a:alpha val="17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dirty="0"/>
          </a:p>
        </p:txBody>
      </p:sp>
      <p:sp>
        <p:nvSpPr>
          <p:cNvPr id="24" name="Rectangle 5"/>
          <p:cNvSpPr/>
          <p:nvPr/>
        </p:nvSpPr>
        <p:spPr>
          <a:xfrm>
            <a:off x="6257925" y="912495"/>
            <a:ext cx="3937000" cy="5564505"/>
          </a:xfrm>
          <a:prstGeom prst="rect">
            <a:avLst/>
          </a:prstGeom>
          <a:solidFill>
            <a:schemeClr val="accent1">
              <a:alpha val="80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endParaRPr lang="zh-CN" altLang="en-US"/>
          </a:p>
        </p:txBody>
      </p:sp>
      <p:graphicFrame>
        <p:nvGraphicFramePr>
          <p:cNvPr id="11" name="表格 10"/>
          <p:cNvGraphicFramePr/>
          <p:nvPr/>
        </p:nvGraphicFramePr>
        <p:xfrm>
          <a:off x="6553835" y="1353820"/>
          <a:ext cx="3328035" cy="3192780"/>
        </p:xfrm>
        <a:graphic>
          <a:graphicData uri="http://schemas.openxmlformats.org/drawingml/2006/table">
            <a:tbl>
              <a:tblPr firstRow="1" bandRow="1">
                <a:tableStyleId>{5C22544A-7EE6-4342-B048-85BDC9FD1C3A}</a:tableStyleId>
              </a:tblPr>
              <a:tblGrid>
                <a:gridCol w="3328035"/>
              </a:tblGrid>
              <a:tr h="3192780">
                <a:tc>
                  <a:txBody>
                    <a:bodyPr/>
                    <a:p>
                      <a:pPr algn="just">
                        <a:lnSpc>
                          <a:spcPct val="180000"/>
                        </a:lnSpc>
                        <a:buNone/>
                      </a:pP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该模块基本涵盖了诊断client端用户所需配置的</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UDS ISO14229和传输层ISO15765-2的所有参数</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，且支持保存。特别的，可以配置快速传输模式下的连续帧微秒级帧间隔。</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txBody>
                  <a:tcPr>
                    <a:lnL>
                      <a:noFill/>
                    </a:lnL>
                    <a:lnR>
                      <a:noFill/>
                    </a:lnR>
                    <a:lnT>
                      <a:noFill/>
                    </a:lnT>
                    <a:lnB>
                      <a:noFill/>
                    </a:lnB>
                    <a:lnTlToBr>
                      <a:noFill/>
                    </a:lnTlToBr>
                    <a:lnBlToTr>
                      <a:noFill/>
                    </a:lnBlToTr>
                    <a:noFill/>
                  </a:tcPr>
                </a:tc>
              </a:tr>
            </a:tbl>
          </a:graphicData>
        </a:graphic>
      </p:graphicFrame>
      <p:grpSp>
        <p:nvGrpSpPr>
          <p:cNvPr id="23" name="组合 22"/>
          <p:cNvGrpSpPr/>
          <p:nvPr/>
        </p:nvGrpSpPr>
        <p:grpSpPr>
          <a:xfrm>
            <a:off x="1577340" y="912495"/>
            <a:ext cx="4558030" cy="5564505"/>
            <a:chOff x="1365" y="1836"/>
            <a:chExt cx="5839" cy="7128"/>
          </a:xfrm>
        </p:grpSpPr>
        <p:pic>
          <p:nvPicPr>
            <p:cNvPr id="7176" name="内容占位符 17"/>
            <p:cNvPicPr>
              <a:picLocks noGrp="1" noChangeAspect="1"/>
            </p:cNvPicPr>
            <p:nvPr/>
          </p:nvPicPr>
          <p:blipFill>
            <a:blip r:embed="rId1"/>
            <a:stretch>
              <a:fillRect/>
            </a:stretch>
          </p:blipFill>
          <p:spPr>
            <a:xfrm>
              <a:off x="1365" y="1836"/>
              <a:ext cx="2815" cy="7128"/>
            </a:xfrm>
            <a:prstGeom prst="rect">
              <a:avLst/>
            </a:prstGeom>
            <a:noFill/>
            <a:ln w="9525">
              <a:noFill/>
            </a:ln>
          </p:spPr>
        </p:pic>
        <p:pic>
          <p:nvPicPr>
            <p:cNvPr id="7177" name="图片 18"/>
            <p:cNvPicPr>
              <a:picLocks noChangeAspect="1"/>
            </p:cNvPicPr>
            <p:nvPr/>
          </p:nvPicPr>
          <p:blipFill>
            <a:blip r:embed="rId2"/>
            <a:stretch>
              <a:fillRect/>
            </a:stretch>
          </p:blipFill>
          <p:spPr>
            <a:xfrm>
              <a:off x="4322" y="1836"/>
              <a:ext cx="2882" cy="7128"/>
            </a:xfrm>
            <a:prstGeom prst="rect">
              <a:avLst/>
            </a:prstGeom>
            <a:noFill/>
            <a:ln w="9525">
              <a:noFill/>
            </a:ln>
          </p:spPr>
        </p:pic>
      </p:grpSp>
      <p:sp>
        <p:nvSpPr>
          <p:cNvPr id="5" name="矩形 4"/>
          <p:cNvSpPr/>
          <p:nvPr/>
        </p:nvSpPr>
        <p:spPr>
          <a:xfrm rot="10800000">
            <a:off x="463550" y="0"/>
            <a:ext cx="876300" cy="9455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42290" y="171450"/>
            <a:ext cx="4299585" cy="583565"/>
          </a:xfrm>
          <a:prstGeom prst="rect">
            <a:avLst/>
          </a:prstGeom>
          <a:noFill/>
        </p:spPr>
        <p:txBody>
          <a:bodyPr wrap="none" rtlCol="0">
            <a:spAutoFit/>
            <a:scene3d>
              <a:camera prst="orthographicFront"/>
              <a:lightRig rig="threePt" dir="t"/>
            </a:scene3d>
            <a:sp3d contourW="12700"/>
          </a:bodyPr>
          <a:p>
            <a:pPr algn="l"/>
            <a:r>
              <a:rPr lang="en-US" altLang="zh-CN" sz="32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综艺体简" panose="02010609000101010101" pitchFamily="49" charset="-122"/>
              </a:rPr>
              <a:t>04</a:t>
            </a:r>
            <a:r>
              <a:rPr lang="en-US" altLang="zh-CN" sz="3200" b="1" dirty="0" smtClean="0">
                <a:solidFill>
                  <a:schemeClr val="tx1">
                    <a:lumMod val="75000"/>
                    <a:lumOff val="25000"/>
                  </a:schemeClr>
                </a:solidFill>
                <a:latin typeface="+mn-ea"/>
                <a:cs typeface="经典综艺体简" panose="02010609000101010101" pitchFamily="49" charset="-122"/>
              </a:rPr>
              <a:t>   </a:t>
            </a:r>
            <a:r>
              <a:rPr lang="zh-CN" altLang="en-US" sz="3200" b="1" dirty="0" smtClean="0">
                <a:solidFill>
                  <a:schemeClr val="tx1">
                    <a:lumMod val="75000"/>
                    <a:lumOff val="25000"/>
                  </a:schemeClr>
                </a:solidFill>
                <a:latin typeface="+mn-ea"/>
                <a:cs typeface="经典综艺体简" panose="02010609000101010101" pitchFamily="49" charset="-122"/>
              </a:rPr>
              <a:t>诊断参数配置模块</a:t>
            </a:r>
            <a:endParaRPr lang="zh-CN" altLang="en-US" sz="3200" b="1" dirty="0" smtClean="0">
              <a:solidFill>
                <a:schemeClr val="tx1">
                  <a:lumMod val="75000"/>
                  <a:lumOff val="25000"/>
                </a:schemeClr>
              </a:solidFill>
              <a:latin typeface="+mn-ea"/>
              <a:cs typeface="经典综艺体简" panose="02010609000101010101" pitchFamily="49" charset="-122"/>
            </a:endParaRPr>
          </a:p>
        </p:txBody>
      </p:sp>
      <p:grpSp>
        <p:nvGrpSpPr>
          <p:cNvPr id="15" name="组合 14"/>
          <p:cNvGrpSpPr/>
          <p:nvPr/>
        </p:nvGrpSpPr>
        <p:grpSpPr>
          <a:xfrm>
            <a:off x="11212195" y="-25400"/>
            <a:ext cx="980440" cy="970280"/>
            <a:chOff x="16663" y="-40"/>
            <a:chExt cx="2538" cy="2804"/>
          </a:xfrm>
        </p:grpSpPr>
        <p:sp>
          <p:nvSpPr>
            <p:cNvPr id="12" name="矩形 11"/>
            <p:cNvSpPr/>
            <p:nvPr/>
          </p:nvSpPr>
          <p:spPr>
            <a:xfrm>
              <a:off x="17835" y="-40"/>
              <a:ext cx="1366" cy="2272"/>
            </a:xfrm>
            <a:prstGeom prst="rect">
              <a:avLst/>
            </a:prstGeom>
            <a:solidFill>
              <a:srgbClr val="AA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6663" y="1100"/>
              <a:ext cx="1867" cy="1664"/>
            </a:xfrm>
            <a:prstGeom prst="rect">
              <a:avLst/>
            </a:prstGeom>
            <a:solidFill>
              <a:srgbClr val="DCE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3"/>
    </p:custDataLst>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nvSpPr>
        <p:spPr>
          <a:xfrm>
            <a:off x="8321675" y="-16510"/>
            <a:ext cx="3756025" cy="68745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0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6" name="表格 5"/>
          <p:cNvGraphicFramePr/>
          <p:nvPr/>
        </p:nvGraphicFramePr>
        <p:xfrm>
          <a:off x="8493125" y="404495"/>
          <a:ext cx="3413125" cy="6358890"/>
        </p:xfrm>
        <a:graphic>
          <a:graphicData uri="http://schemas.openxmlformats.org/drawingml/2006/table">
            <a:tbl>
              <a:tblPr firstRow="1" bandRow="1">
                <a:tableStyleId>{5C22544A-7EE6-4342-B048-85BDC9FD1C3A}</a:tableStyleId>
              </a:tblPr>
              <a:tblGrid>
                <a:gridCol w="3413125"/>
              </a:tblGrid>
              <a:tr h="5697220">
                <a:tc>
                  <a:txBody>
                    <a:bodyPr/>
                    <a:p>
                      <a:pPr algn="just">
                        <a:lnSpc>
                          <a:spcPct val="130000"/>
                        </a:lnSpc>
                        <a:buNone/>
                      </a:pPr>
                      <a:r>
                        <a:rPr lang="en-US" altLang="zh-CN" sz="140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      该模块的结构基于</a:t>
                      </a:r>
                      <a:r>
                        <a:rPr lang="en-US" altLang="zh-CN" sz="140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UDS </a:t>
                      </a:r>
                      <a:r>
                        <a:rPr lang="en-US" altLang="zh-CN" sz="140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ISO14229-1中对应用层数据单元A_PDU中参数分布的定义，服务目录将协议中涉及到的所有服务名称以最直观的树状结构展现于左侧，且可以在对应的功能单元下对服务子实例进行增删改查和保存打开，右侧对应的是左侧选择子服务的具体信息，</a:t>
                      </a:r>
                      <a:r>
                        <a:rPr lang="en-US" altLang="zh-CN" sz="140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参数数据以配置表格的形式支持多种输入类型，包括文件(如安全算法dll文件、hex文件、s19文件、bin文件等)、字符串、字节数组和客户端内部自带的CRC校验算法的输出值，基本涵盖了UDS诊断服务请求所涉及的所有数据类别和内容</a:t>
                      </a:r>
                      <a:r>
                        <a:rPr lang="en-US" altLang="zh-CN" sz="140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rPr>
                        <a:t>，数据单元在请求数据组中按照顺序排列，编辑时可以快捷的增删改查，且为用户提供了方便的服务请求数据的二次处理接口，该模块是整个客户端诊断体系的数据来源和单元基础，可以方便地直接插入刷写序列，也可以和刷写序列联动，可以直接为刷写序列中的服务单元更新内容，也可以单个服务直接发送测试下位机。</a:t>
                      </a:r>
                      <a:endParaRPr lang="en-US" altLang="zh-CN" sz="1400">
                        <a:solidFill>
                          <a:schemeClr val="tx1">
                            <a:lumMod val="75000"/>
                            <a:lumOff val="2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a:lnL>
                      <a:noFill/>
                    </a:lnL>
                    <a:lnR>
                      <a:noFill/>
                    </a:lnR>
                    <a:lnT>
                      <a:noFill/>
                    </a:lnT>
                    <a:lnB>
                      <a:noFill/>
                    </a:lnB>
                    <a:lnTlToBr>
                      <a:noFill/>
                    </a:lnTlToBr>
                    <a:lnBlToTr>
                      <a:noFill/>
                    </a:lnBlToTr>
                    <a:noFill/>
                  </a:tcPr>
                </a:tc>
              </a:tr>
            </a:tbl>
          </a:graphicData>
        </a:graphic>
      </p:graphicFrame>
      <p:pic>
        <p:nvPicPr>
          <p:cNvPr id="8200" name="内容占位符 7"/>
          <p:cNvPicPr>
            <a:picLocks noGrp="1" noChangeAspect="1"/>
          </p:cNvPicPr>
          <p:nvPr/>
        </p:nvPicPr>
        <p:blipFill>
          <a:blip r:embed="rId1"/>
          <a:stretch>
            <a:fillRect/>
          </a:stretch>
        </p:blipFill>
        <p:spPr>
          <a:xfrm>
            <a:off x="116840" y="1447800"/>
            <a:ext cx="8115300" cy="4194175"/>
          </a:xfrm>
          <a:prstGeom prst="rect">
            <a:avLst/>
          </a:prstGeom>
          <a:noFill/>
          <a:ln w="9525">
            <a:noFill/>
          </a:ln>
        </p:spPr>
      </p:pic>
      <p:sp>
        <p:nvSpPr>
          <p:cNvPr id="5" name="矩形 4"/>
          <p:cNvSpPr/>
          <p:nvPr/>
        </p:nvSpPr>
        <p:spPr>
          <a:xfrm rot="10800000">
            <a:off x="463550" y="0"/>
            <a:ext cx="876300" cy="9455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542290" y="171450"/>
            <a:ext cx="4299585" cy="583565"/>
          </a:xfrm>
          <a:prstGeom prst="rect">
            <a:avLst/>
          </a:prstGeom>
          <a:noFill/>
        </p:spPr>
        <p:txBody>
          <a:bodyPr wrap="none" rtlCol="0">
            <a:spAutoFit/>
            <a:scene3d>
              <a:camera prst="orthographicFront"/>
              <a:lightRig rig="threePt" dir="t"/>
            </a:scene3d>
            <a:sp3d contourW="12700"/>
          </a:bodyPr>
          <a:p>
            <a:pPr algn="l"/>
            <a:r>
              <a:rPr lang="en-US" altLang="zh-CN" sz="32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综艺体简" panose="02010609000101010101" pitchFamily="49" charset="-122"/>
              </a:rPr>
              <a:t>05</a:t>
            </a:r>
            <a:r>
              <a:rPr lang="en-US" altLang="zh-CN" sz="3200" b="1" dirty="0" smtClean="0">
                <a:solidFill>
                  <a:schemeClr val="tx1">
                    <a:lumMod val="75000"/>
                    <a:lumOff val="25000"/>
                  </a:schemeClr>
                </a:solidFill>
                <a:latin typeface="+mn-ea"/>
                <a:cs typeface="经典综艺体简" panose="02010609000101010101" pitchFamily="49" charset="-122"/>
              </a:rPr>
              <a:t>   </a:t>
            </a:r>
            <a:r>
              <a:rPr lang="zh-CN" altLang="en-US" sz="3200" b="1" dirty="0" smtClean="0">
                <a:solidFill>
                  <a:schemeClr val="tx1">
                    <a:lumMod val="75000"/>
                    <a:lumOff val="25000"/>
                  </a:schemeClr>
                </a:solidFill>
                <a:latin typeface="+mn-ea"/>
                <a:cs typeface="经典综艺体简" panose="02010609000101010101" pitchFamily="49" charset="-122"/>
              </a:rPr>
              <a:t>基础服务诊断模块</a:t>
            </a:r>
            <a:endParaRPr lang="zh-CN" altLang="en-US" sz="3200" b="1" dirty="0" smtClean="0">
              <a:solidFill>
                <a:schemeClr val="tx1">
                  <a:lumMod val="75000"/>
                  <a:lumOff val="25000"/>
                </a:schemeClr>
              </a:solidFill>
              <a:latin typeface="+mn-ea"/>
              <a:cs typeface="经典综艺体简" panose="0201060900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 name="Rectangle 5"/>
          <p:cNvSpPr/>
          <p:nvPr/>
        </p:nvSpPr>
        <p:spPr>
          <a:xfrm>
            <a:off x="445770" y="4878705"/>
            <a:ext cx="11325225" cy="1743075"/>
          </a:xfrm>
          <a:prstGeom prst="rect">
            <a:avLst/>
          </a:prstGeom>
          <a:solidFill>
            <a:schemeClr val="accent1">
              <a:alpha val="80000"/>
            </a:schemeClr>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scene3d>
              <a:camera prst="orthographicFront"/>
              <a:lightRig rig="threePt" dir="t"/>
            </a:scene3d>
            <a:sp3d contourW="12700"/>
          </a:bodyPr>
          <a:p>
            <a:pPr algn="ctr">
              <a:lnSpc>
                <a:spcPct val="140000"/>
              </a:lnSpc>
            </a:pPr>
            <a:endParaRPr lang="zh-CN" altLang="en-US"/>
          </a:p>
        </p:txBody>
      </p:sp>
      <p:graphicFrame>
        <p:nvGraphicFramePr>
          <p:cNvPr id="4" name="表格 3"/>
          <p:cNvGraphicFramePr/>
          <p:nvPr/>
        </p:nvGraphicFramePr>
        <p:xfrm>
          <a:off x="445770" y="4918710"/>
          <a:ext cx="11325860" cy="1840865"/>
        </p:xfrm>
        <a:graphic>
          <a:graphicData uri="http://schemas.openxmlformats.org/drawingml/2006/table">
            <a:tbl>
              <a:tblPr firstRow="1" bandRow="1">
                <a:tableStyleId>{5C22544A-7EE6-4342-B048-85BDC9FD1C3A}</a:tableStyleId>
              </a:tblPr>
              <a:tblGrid>
                <a:gridCol w="11325860"/>
              </a:tblGrid>
              <a:tr h="1840865">
                <a:tc>
                  <a:txBody>
                    <a:bodyPr/>
                    <a:p>
                      <a:pPr algn="just">
                        <a:lnSpc>
                          <a:spcPct val="120000"/>
                        </a:lnSpc>
                        <a:buNone/>
                      </a:pPr>
                      <a:r>
                        <a:rPr lang="en-US" altLang="zh-CN" sz="1400">
                          <a:solidFill>
                            <a:schemeClr val="bg1"/>
                          </a:solidFill>
                        </a:rPr>
                        <a:t>       </a:t>
                      </a:r>
                      <a:r>
                        <a:rPr lang="zh-CN" altLang="en-US" sz="1400">
                          <a:solidFill>
                            <a:schemeClr val="bg1"/>
                          </a:solidFill>
                        </a:rPr>
                        <a:t>该模块</a:t>
                      </a:r>
                      <a:r>
                        <a:rPr lang="zh-CN" altLang="en-US" sz="1400">
                          <a:solidFill>
                            <a:schemeClr val="bg1"/>
                          </a:solidFill>
                          <a:sym typeface="+mn-ea"/>
                        </a:rPr>
                        <a:t>即为</a:t>
                      </a:r>
                      <a:r>
                        <a:rPr lang="zh-CN" altLang="en-US" sz="1400">
                          <a:solidFill>
                            <a:schemeClr val="bg1"/>
                          </a:solidFill>
                        </a:rPr>
                        <a:t>通常意义上的诊断刷写</a:t>
                      </a:r>
                      <a:r>
                        <a:rPr lang="en-US" altLang="zh-CN" sz="1400">
                          <a:solidFill>
                            <a:schemeClr val="bg1"/>
                          </a:solidFill>
                        </a:rPr>
                        <a:t>sequence</a:t>
                      </a:r>
                      <a:r>
                        <a:rPr lang="zh-CN" altLang="en-US" sz="1400">
                          <a:solidFill>
                            <a:schemeClr val="bg1"/>
                          </a:solidFill>
                        </a:rPr>
                        <a:t>。</a:t>
                      </a:r>
                      <a:r>
                        <a:rPr lang="en-US" altLang="zh-CN" sz="1400">
                          <a:solidFill>
                            <a:srgbClr val="FF0000"/>
                          </a:solidFill>
                        </a:rPr>
                        <a:t>sequence</a:t>
                      </a:r>
                      <a:r>
                        <a:rPr lang="zh-CN" altLang="en-US" sz="1400">
                          <a:solidFill>
                            <a:srgbClr val="FF0000"/>
                          </a:solidFill>
                        </a:rPr>
                        <a:t>的编辑方式分三种，</a:t>
                      </a:r>
                      <a:r>
                        <a:rPr lang="en-US" altLang="zh-CN" sz="1400">
                          <a:solidFill>
                            <a:srgbClr val="FF0000"/>
                          </a:solidFill>
                        </a:rPr>
                        <a:t>excel</a:t>
                      </a:r>
                      <a:r>
                        <a:rPr lang="zh-CN" altLang="en-US" sz="1400">
                          <a:solidFill>
                            <a:srgbClr val="FF0000"/>
                          </a:solidFill>
                        </a:rPr>
                        <a:t>中编辑、</a:t>
                      </a:r>
                      <a:r>
                        <a:rPr lang="en-US" altLang="zh-CN" sz="1400">
                          <a:solidFill>
                            <a:srgbClr val="FF0000"/>
                          </a:solidFill>
                        </a:rPr>
                        <a:t>sequence</a:t>
                      </a:r>
                      <a:r>
                        <a:rPr lang="zh-CN" altLang="en-US" sz="1400">
                          <a:solidFill>
                            <a:srgbClr val="FF0000"/>
                          </a:solidFill>
                        </a:rPr>
                        <a:t>模块界面中编辑以及从基础诊断服务模块中选取服务插入</a:t>
                      </a:r>
                      <a:r>
                        <a:rPr lang="zh-CN" altLang="en-US" sz="1400">
                          <a:solidFill>
                            <a:schemeClr val="bg1"/>
                          </a:solidFill>
                        </a:rPr>
                        <a:t>。三种方式各有优点，</a:t>
                      </a:r>
                      <a:r>
                        <a:rPr lang="en-US" altLang="zh-CN" sz="1400">
                          <a:solidFill>
                            <a:schemeClr val="bg1"/>
                          </a:solidFill>
                        </a:rPr>
                        <a:t>excel</a:t>
                      </a:r>
                      <a:r>
                        <a:rPr lang="zh-CN" altLang="en-US" sz="1400">
                          <a:solidFill>
                            <a:schemeClr val="bg1"/>
                          </a:solidFill>
                        </a:rPr>
                        <a:t>最适合组内评审阅读，可以在界面之外快捷方便地编辑，在</a:t>
                      </a:r>
                      <a:r>
                        <a:rPr lang="en-US" altLang="zh-CN" sz="1400">
                          <a:solidFill>
                            <a:schemeClr val="bg1"/>
                          </a:solidFill>
                        </a:rPr>
                        <a:t>sequence</a:t>
                      </a:r>
                      <a:r>
                        <a:rPr lang="zh-CN" altLang="en-US" sz="1400">
                          <a:solidFill>
                            <a:schemeClr val="bg1"/>
                          </a:solidFill>
                        </a:rPr>
                        <a:t>界面中编辑的方式由于可以和基础诊断模块联动，所以体验最佳，动手量最少，由基础诊断服务插入的方式适合在没有任何模板的情况下操作，三种编辑制作方式可由使用者视具体情况而定。特别的，</a:t>
                      </a:r>
                      <a:r>
                        <a:rPr lang="en-US" altLang="zh-CN" sz="1400">
                          <a:solidFill>
                            <a:schemeClr val="bg1"/>
                          </a:solidFill>
                        </a:rPr>
                        <a:t>excel</a:t>
                      </a:r>
                      <a:r>
                        <a:rPr lang="zh-CN" altLang="en-US" sz="1400">
                          <a:solidFill>
                            <a:schemeClr val="bg1"/>
                          </a:solidFill>
                        </a:rPr>
                        <a:t>制作的流程文件可以直接由客户端选择读取，且路径可以保存，界面中的</a:t>
                      </a:r>
                      <a:r>
                        <a:rPr lang="en-US" altLang="zh-CN" sz="1400">
                          <a:solidFill>
                            <a:schemeClr val="bg1"/>
                          </a:solidFill>
                        </a:rPr>
                        <a:t>sequence</a:t>
                      </a:r>
                      <a:r>
                        <a:rPr lang="zh-CN" altLang="en-US" sz="1400">
                          <a:solidFill>
                            <a:schemeClr val="bg1"/>
                          </a:solidFill>
                        </a:rPr>
                        <a:t>内容还支持</a:t>
                      </a:r>
                      <a:r>
                        <a:rPr lang="en-US" altLang="zh-CN" sz="1400">
                          <a:solidFill>
                            <a:schemeClr val="bg1"/>
                          </a:solidFill>
                        </a:rPr>
                        <a:t>xml</a:t>
                      </a:r>
                      <a:r>
                        <a:rPr lang="zh-CN" altLang="en-US" sz="1400">
                          <a:solidFill>
                            <a:schemeClr val="bg1"/>
                          </a:solidFill>
                        </a:rPr>
                        <a:t>的格式保存和读取方式。流程的制作一切准备就绪后，可以一键执行，执行时会在状态框实时地显示执行中服务请求单元出现的所有客户端和服务端的交互信息，包括是否请求成功以及不成功时的原因，与此同时，会在执行器界面显示更多的请求信息。</a:t>
                      </a:r>
                      <a:endParaRPr lang="zh-CN" altLang="en-US" sz="1400">
                        <a:solidFill>
                          <a:schemeClr val="bg1"/>
                        </a:solidFill>
                      </a:endParaRPr>
                    </a:p>
                  </a:txBody>
                  <a:tcPr>
                    <a:lnL>
                      <a:noFill/>
                    </a:lnL>
                    <a:lnR>
                      <a:noFill/>
                    </a:lnR>
                    <a:lnT>
                      <a:noFill/>
                    </a:lnT>
                    <a:lnB>
                      <a:noFill/>
                    </a:lnB>
                    <a:lnTlToBr>
                      <a:noFill/>
                    </a:lnTlToBr>
                    <a:lnBlToTr>
                      <a:noFill/>
                    </a:lnBlToTr>
                    <a:noFill/>
                  </a:tcPr>
                </a:tc>
              </a:tr>
            </a:tbl>
          </a:graphicData>
        </a:graphic>
      </p:graphicFrame>
      <p:sp>
        <p:nvSpPr>
          <p:cNvPr id="5" name="矩形 4"/>
          <p:cNvSpPr/>
          <p:nvPr/>
        </p:nvSpPr>
        <p:spPr>
          <a:xfrm rot="10800000">
            <a:off x="463550" y="0"/>
            <a:ext cx="876300" cy="9455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42290" y="171450"/>
            <a:ext cx="5605145" cy="583565"/>
          </a:xfrm>
          <a:prstGeom prst="rect">
            <a:avLst/>
          </a:prstGeom>
          <a:noFill/>
        </p:spPr>
        <p:txBody>
          <a:bodyPr wrap="none" rtlCol="0">
            <a:spAutoFit/>
            <a:scene3d>
              <a:camera prst="orthographicFront"/>
              <a:lightRig rig="threePt" dir="t"/>
            </a:scene3d>
            <a:sp3d contourW="12700"/>
          </a:bodyPr>
          <a:p>
            <a:pPr algn="l"/>
            <a:r>
              <a:rPr lang="en-US" altLang="zh-CN" sz="3200" b="1"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经典综艺体简" panose="02010609000101010101" pitchFamily="49" charset="-122"/>
              </a:rPr>
              <a:t>06</a:t>
            </a:r>
            <a:r>
              <a:rPr lang="en-US" altLang="zh-CN" sz="3200" b="1" dirty="0" smtClean="0">
                <a:solidFill>
                  <a:schemeClr val="tx1">
                    <a:lumMod val="75000"/>
                    <a:lumOff val="25000"/>
                  </a:schemeClr>
                </a:solidFill>
                <a:latin typeface="+mn-ea"/>
                <a:cs typeface="经典综艺体简" panose="02010609000101010101" pitchFamily="49" charset="-122"/>
              </a:rPr>
              <a:t>   </a:t>
            </a:r>
            <a:r>
              <a:rPr lang="zh-CN" altLang="en-US" sz="3200" b="1" dirty="0" smtClean="0">
                <a:solidFill>
                  <a:schemeClr val="tx1">
                    <a:lumMod val="75000"/>
                    <a:lumOff val="25000"/>
                  </a:schemeClr>
                </a:solidFill>
                <a:latin typeface="+mn-ea"/>
                <a:cs typeface="经典综艺体简" panose="02010609000101010101" pitchFamily="49" charset="-122"/>
              </a:rPr>
              <a:t>多服务flow执行序列模块</a:t>
            </a:r>
            <a:endParaRPr lang="zh-CN" altLang="en-US" sz="3200" b="1" dirty="0" smtClean="0">
              <a:solidFill>
                <a:schemeClr val="tx1">
                  <a:lumMod val="75000"/>
                  <a:lumOff val="25000"/>
                </a:schemeClr>
              </a:solidFill>
              <a:latin typeface="+mn-ea"/>
              <a:cs typeface="经典综艺体简" panose="02010609000101010101" pitchFamily="49" charset="-122"/>
            </a:endParaRPr>
          </a:p>
        </p:txBody>
      </p:sp>
      <p:grpSp>
        <p:nvGrpSpPr>
          <p:cNvPr id="15" name="组合 14"/>
          <p:cNvGrpSpPr/>
          <p:nvPr/>
        </p:nvGrpSpPr>
        <p:grpSpPr>
          <a:xfrm>
            <a:off x="11212195" y="-25400"/>
            <a:ext cx="980440" cy="970280"/>
            <a:chOff x="16663" y="-40"/>
            <a:chExt cx="2538" cy="2804"/>
          </a:xfrm>
        </p:grpSpPr>
        <p:sp>
          <p:nvSpPr>
            <p:cNvPr id="12" name="矩形 11"/>
            <p:cNvSpPr/>
            <p:nvPr/>
          </p:nvSpPr>
          <p:spPr>
            <a:xfrm>
              <a:off x="17835" y="-40"/>
              <a:ext cx="1366" cy="2272"/>
            </a:xfrm>
            <a:prstGeom prst="rect">
              <a:avLst/>
            </a:prstGeom>
            <a:solidFill>
              <a:srgbClr val="AA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6663" y="1100"/>
              <a:ext cx="1867" cy="1664"/>
            </a:xfrm>
            <a:prstGeom prst="rect">
              <a:avLst/>
            </a:prstGeom>
            <a:solidFill>
              <a:srgbClr val="DCE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218" name="内容占位符 1"/>
          <p:cNvPicPr>
            <a:picLocks noGrp="1" noChangeAspect="1"/>
          </p:cNvPicPr>
          <p:nvPr/>
        </p:nvPicPr>
        <p:blipFill>
          <a:blip r:embed="rId1"/>
          <a:stretch>
            <a:fillRect/>
          </a:stretch>
        </p:blipFill>
        <p:spPr>
          <a:xfrm>
            <a:off x="1240155" y="894080"/>
            <a:ext cx="9737725" cy="39319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p:random/>
      </p:transition>
    </mc:Choice>
    <mc:Fallback>
      <p:transition spd="med">
        <p:random/>
      </p:transition>
    </mc:Fallback>
  </mc:AlternateContent>
</p:sld>
</file>

<file path=ppt/tags/tag1.xml><?xml version="1.0" encoding="utf-8"?>
<p:tagLst xmlns:p="http://schemas.openxmlformats.org/presentationml/2006/main">
  <p:tag name="KSO_WM_UNIT_PLACING_PICTURE_USER_VIEWPORT" val="{&quot;height&quot;:10232,&quot;width&quot;:19200}"/>
</p:tagLst>
</file>

<file path=ppt/tags/tag2.xml><?xml version="1.0" encoding="utf-8"?>
<p:tagLst xmlns:p="http://schemas.openxmlformats.org/presentationml/2006/main">
  <p:tag name="MH_TYPE" val="#NeiR#"/>
  <p:tag name="MH_NUMBER" val="4"/>
  <p:tag name="MH_CATEGORY" val="#TuWHP#"/>
  <p:tag name="MH_LAYOUT" val="SubTitleText"/>
  <p:tag name="MH" val="20170705134825"/>
  <p:tag name="MH_LIBRARY" val="GRAPHIC"/>
</p:tagLst>
</file>

<file path=ppt/tags/tag3.xml><?xml version="1.0" encoding="utf-8"?>
<p:tagLst xmlns:p="http://schemas.openxmlformats.org/presentationml/2006/main">
  <p:tag name="MH_TYPE" val="#NeiR#"/>
  <p:tag name="MH_NUMBER" val="3"/>
  <p:tag name="MH_CATEGORY" val="#TuWHP#"/>
  <p:tag name="MH_LAYOUT" val="SubTitleText"/>
  <p:tag name="MH" val="20170705134755"/>
  <p:tag name="MH_LIBRARY" val="GRAPHIC"/>
</p:tagLst>
</file>

<file path=ppt/tags/tag4.xml><?xml version="1.0" encoding="utf-8"?>
<p:tagLst xmlns:p="http://schemas.openxmlformats.org/presentationml/2006/main">
  <p:tag name="MH_TYPE" val="#NeiR#"/>
  <p:tag name="MH_NUMBER" val="4"/>
  <p:tag name="MH_CATEGORY" val="#TuWHP#"/>
  <p:tag name="MH_LAYOUT" val="SubTitleText"/>
  <p:tag name="MH" val="20170705134825"/>
  <p:tag name="MH_LIBRARY" val="GRAPHIC"/>
</p:tagLst>
</file>

<file path=ppt/tags/tag5.xml><?xml version="1.0" encoding="utf-8"?>
<p:tagLst xmlns:p="http://schemas.openxmlformats.org/presentationml/2006/main">
  <p:tag name="MH" val="20170705174652"/>
  <p:tag name="MH_LIBRARY" val="GRAPHIC"/>
  <p:tag name="MH_TYPE" val="Other"/>
  <p:tag name="MH_ORDER" val="2"/>
</p:tagLst>
</file>

<file path=ppt/tags/tag6.xml><?xml version="1.0" encoding="utf-8"?>
<p:tagLst xmlns:p="http://schemas.openxmlformats.org/presentationml/2006/main">
  <p:tag name="MH_TYPE" val="#NeiR#"/>
  <p:tag name="MH_NUMBER" val="2"/>
  <p:tag name="MH_CATEGORY" val="#TuWHP#"/>
  <p:tag name="MH_LAYOUT" val="SubTitleText"/>
  <p:tag name="MH" val="20170705174652"/>
  <p:tag name="MH_LIBRARY" val="GRAPHIC"/>
</p:tagLst>
</file>

<file path=ppt/tags/tag7.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206">
      <a:dk1>
        <a:sysClr val="windowText" lastClr="000000"/>
      </a:dk1>
      <a:lt1>
        <a:sysClr val="window" lastClr="FFFFFF"/>
      </a:lt1>
      <a:dk2>
        <a:srgbClr val="44546A"/>
      </a:dk2>
      <a:lt2>
        <a:srgbClr val="E7E6E6"/>
      </a:lt2>
      <a:accent1>
        <a:srgbClr val="4E68A2"/>
      </a:accent1>
      <a:accent2>
        <a:srgbClr val="595959"/>
      </a:accent2>
      <a:accent3>
        <a:srgbClr val="4E68A2"/>
      </a:accent3>
      <a:accent4>
        <a:srgbClr val="595959"/>
      </a:accent4>
      <a:accent5>
        <a:srgbClr val="4E68A2"/>
      </a:accent5>
      <a:accent6>
        <a:srgbClr val="595959"/>
      </a:accent6>
      <a:hlink>
        <a:srgbClr val="595959"/>
      </a:hlink>
      <a:folHlink>
        <a:srgbClr val="595959"/>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1869</Words>
  <Application>WPS 演示</Application>
  <PresentationFormat>宽屏</PresentationFormat>
  <Paragraphs>76</Paragraphs>
  <Slides>13</Slides>
  <Notes>27</Notes>
  <HiddenSlides>0</HiddenSlides>
  <MMClips>2</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微软雅黑</vt:lpstr>
      <vt:lpstr>Arial Narrow</vt:lpstr>
      <vt:lpstr>Calibri</vt:lpstr>
      <vt:lpstr>Impact</vt:lpstr>
      <vt:lpstr>经典综艺体简</vt:lpstr>
      <vt:lpstr>Arial</vt:lpstr>
      <vt:lpstr>Arial Unicode MS</vt:lpstr>
      <vt:lpstr>等线</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sheweiwei</cp:lastModifiedBy>
  <cp:revision>104</cp:revision>
  <dcterms:created xsi:type="dcterms:W3CDTF">2017-09-25T13:59:00Z</dcterms:created>
  <dcterms:modified xsi:type="dcterms:W3CDTF">2023-04-01T08:08:32Z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88F859B97A8842279AE32F7EBF921349</vt:lpwstr>
  </property>
</Properties>
</file>