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E82-83FB-4CAE-A603-D7B8A7D1C2BD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6890E-EFD9-4899-B58C-929985114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6890E-EFD9-4899-B58C-9299851145E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95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B0A024-D209-23BB-DC51-D92CDB89B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C964A7-FE8A-1997-714D-71F9A4605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76371D-5189-BE44-A8FC-30E0A32E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6C617-3A5A-B89A-66E1-84AB4516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2A267E-44F3-7A27-898C-B027DA82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97C53C-368C-7065-5DCC-A3B6B1CB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6E839D-9770-4764-E619-8BBCCB69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CF6709-28A0-B56F-C27B-6A5B08C1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0933C0-CC84-83D3-D314-1A8795AC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B5EDD1-188B-6EFD-9743-FFD0F06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4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C0175A0-70EA-5BB2-F03A-ADAA3A18F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90E41B-8D60-E1A9-10E0-40C5F52C4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12722B-3613-6958-41BA-EE0942C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FA202-2F4C-06F8-22AE-6EF26CD2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26AE28-968B-AF02-D35D-006156E7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55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1E8FA2-0EB9-E007-C7CE-930D47C2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896236-6A90-C4AF-9B26-1D717446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DC58BF-C776-5826-83CD-7A3F9F77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074AA2-70E9-36A8-C99B-7501933D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BF57E2-3898-8C45-CF02-F8B4EF43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0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4E958-5DBF-274F-2855-41C12AAA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4BE094-43F7-9BAE-6575-EA3D422B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8DE6A9-7E4E-D130-2416-7A656110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E66AFB-1A99-8874-EB4B-63E0801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B54D70-989B-DBF6-17F9-AB6E966F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80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1A9FE-C77D-4865-8AE7-CC370168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F35441-C939-4A98-A21F-10CA8CDDB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4D696C-57FB-4E9D-A410-6236AF1F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C611BF-92C1-3929-B903-52EB0EB7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EDEDE6-7974-991E-8D5E-AF5FF732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BCBD59-EC23-D31A-9525-6785E056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58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BD500A-E254-13B7-FD5C-2E30C4C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DCA5FE-C0DA-5061-4467-50EAE5AC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948C6EA-7ECC-AFD2-5ACC-5A2A536E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4987196-EFA5-27B3-52B7-25532251B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90E237-94B1-9AB8-BE93-416AEE8B5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5698F68-9EFC-6114-CB7A-FBD5FB1B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459D41A-94D5-F090-84EB-54493EF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A8D407-E50D-33B8-9EC2-13422861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59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A926A8-A471-0553-A8C1-A0CE423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32DA3D-7D6C-EB30-6474-2982DB86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E748BB7-E564-9625-D5F6-FC787079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16C109-B7D2-1328-35CA-F75EDDFC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85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0F6B9E-7124-FDB8-502E-7034AC25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3E86824-B768-45D1-F4C0-1C57D61C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F25C5E-2C1E-CD4C-7091-DC2F5490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199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4A1F3C-DA37-A8CF-561E-A4027C46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B9023C-919F-6035-FE5E-D9D145DD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EAB8D20-4A7E-5931-A951-6C99C96D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2EA8E6-1430-22EE-15F8-079FD8B3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067F4A-B9D5-FAC3-1BDE-FD7135A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3DCB75-342C-EFFE-BF2C-3E93371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03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CFFDDA-C9C3-32B5-9B61-B4657C06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C08D2F0-1EC6-8267-DAF4-5641C41E1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B70DD1-B023-F7C3-680F-748EFD93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8088B6-68F0-509A-E18B-267D8256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205D69-5B12-1020-DDC9-5657B00D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6A9F94-A812-8BB3-80F9-8B7CA726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01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4314EFD-A935-6DBE-A3A1-D183BED2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B63D09-F020-9087-73AB-712573E4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66F044-715F-2CA1-61BD-B76A8F8F8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24EF6-6460-4614-9BC2-25D1B424D4CA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E90744-2F68-FCB3-C1B6-3D6E5A93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6B51F0-18C6-24B3-3216-4EA3B99A7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8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BCA755A-B1C8-AD58-1555-80D4C322E3CB}"/>
              </a:ext>
            </a:extLst>
          </p:cNvPr>
          <p:cNvSpPr txBox="1"/>
          <p:nvPr/>
        </p:nvSpPr>
        <p:spPr>
          <a:xfrm>
            <a:off x="890337" y="640080"/>
            <a:ext cx="4190817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latin typeface="+mj-lt"/>
                <a:ea typeface="+mj-ea"/>
                <a:cs typeface="+mj-cs"/>
              </a:rPr>
              <a:t>Hajók</a:t>
            </a:r>
            <a:r>
              <a:rPr lang="en-US" sz="5000" dirty="0"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latin typeface="+mj-lt"/>
                <a:ea typeface="+mj-ea"/>
                <a:cs typeface="+mj-cs"/>
              </a:rPr>
              <a:t>szegmentálása</a:t>
            </a:r>
            <a:r>
              <a:rPr lang="en-US" sz="5000" dirty="0">
                <a:latin typeface="+mj-lt"/>
                <a:ea typeface="+mj-ea"/>
                <a:cs typeface="+mj-cs"/>
              </a:rPr>
              <a:t> </a:t>
            </a:r>
            <a:r>
              <a:rPr lang="hu-HU" sz="5000" dirty="0">
                <a:latin typeface="+mj-lt"/>
                <a:ea typeface="+mj-ea"/>
                <a:cs typeface="+mj-cs"/>
              </a:rPr>
              <a:t>mélytanulás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latin typeface="+mj-lt"/>
                <a:ea typeface="+mj-ea"/>
                <a:cs typeface="+mj-cs"/>
              </a:rPr>
              <a:t>segítségével</a:t>
            </a:r>
            <a:endParaRPr lang="en-US" sz="50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E2D10CF-A2F1-A7AC-B692-9A866DD0DF1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Ctrl-Alt-SegmentAnything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 descr="A képen víz, légi, Légi fotó, Madártávlat látható&#10;&#10;Automatikusan generált leírás">
            <a:extLst>
              <a:ext uri="{FF2B5EF4-FFF2-40B4-BE49-F238E27FC236}">
                <a16:creationId xmlns:a16="http://schemas.microsoft.com/office/drawing/2014/main" id="{5F0B810B-4558-0497-35B5-C05B07707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708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2EB1FB-B8D7-A9EB-7FC2-07FEDAD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Korábbi Megoldások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FBBF1E-F9BA-075A-2850-437BCF40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191"/>
            <a:ext cx="5097780" cy="41340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b="0" i="0" dirty="0" err="1">
                <a:effectLst/>
              </a:rPr>
              <a:t>Hagyományos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képfeldolgozási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technikák</a:t>
            </a:r>
            <a:endParaRPr lang="en-US" b="0" i="0" dirty="0">
              <a:effectLst/>
            </a:endParaRPr>
          </a:p>
          <a:p>
            <a:pPr lvl="1"/>
            <a:r>
              <a:rPr lang="en-US" sz="2800" b="0" i="0" dirty="0" err="1">
                <a:effectLst/>
              </a:rPr>
              <a:t>gyakran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nem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elég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pontosak</a:t>
            </a:r>
            <a:endParaRPr lang="en-US" sz="2800" dirty="0"/>
          </a:p>
          <a:p>
            <a:pPr lvl="1"/>
            <a:r>
              <a:rPr lang="en-US" sz="2800" b="0" i="0" dirty="0" err="1">
                <a:effectLst/>
              </a:rPr>
              <a:t>érzékenyek</a:t>
            </a:r>
            <a:r>
              <a:rPr lang="en-US" sz="2800" b="0" i="0" dirty="0">
                <a:effectLst/>
              </a:rPr>
              <a:t> a </a:t>
            </a:r>
            <a:r>
              <a:rPr lang="en-US" sz="2800" b="0" i="0" dirty="0" err="1">
                <a:effectLst/>
              </a:rPr>
              <a:t>zajra</a:t>
            </a:r>
            <a:endParaRPr lang="en-US" sz="2800" b="0" i="0" dirty="0">
              <a:effectLst/>
            </a:endParaRPr>
          </a:p>
          <a:p>
            <a:r>
              <a:rPr lang="en-US" b="0" i="0" dirty="0" err="1">
                <a:effectLst/>
              </a:rPr>
              <a:t>Különböző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mélytanulási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architektúrák</a:t>
            </a:r>
            <a:endParaRPr lang="en-US" dirty="0"/>
          </a:p>
          <a:p>
            <a:pPr lvl="1"/>
            <a:r>
              <a:rPr lang="en-US" sz="2800" b="0" i="0" dirty="0">
                <a:effectLst/>
              </a:rPr>
              <a:t>U-Net </a:t>
            </a:r>
            <a:r>
              <a:rPr lang="en-US" sz="2800" b="0" i="0" dirty="0" err="1">
                <a:effectLst/>
              </a:rPr>
              <a:t>és</a:t>
            </a:r>
            <a:r>
              <a:rPr lang="en-US" sz="2800" b="0" i="0" dirty="0">
                <a:effectLst/>
              </a:rPr>
              <a:t> Mask R-CNN</a:t>
            </a:r>
          </a:p>
          <a:p>
            <a:pPr lvl="1"/>
            <a:r>
              <a:rPr lang="en-US" sz="2800" b="0" i="0" dirty="0" err="1">
                <a:effectLst/>
              </a:rPr>
              <a:t>jelentős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javulás</a:t>
            </a:r>
            <a:r>
              <a:rPr lang="en-US" sz="2800" b="0" i="0" dirty="0">
                <a:effectLst/>
              </a:rPr>
              <a:t> a </a:t>
            </a:r>
            <a:r>
              <a:rPr lang="en-US" sz="2800" b="0" i="0" dirty="0" err="1">
                <a:effectLst/>
              </a:rPr>
              <a:t>szegmentációs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feladatokban</a:t>
            </a:r>
            <a:endParaRPr lang="en-US" sz="2800" b="0" i="0" dirty="0">
              <a:effectLst/>
            </a:endParaRPr>
          </a:p>
          <a:p>
            <a:endParaRPr lang="en-US" sz="2400" b="0" i="0" dirty="0">
              <a:effectLst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0BA94A2-3D85-90FD-1FAD-F05C4EE15CBA}"/>
              </a:ext>
            </a:extLst>
          </p:cNvPr>
          <p:cNvSpPr txBox="1"/>
          <p:nvPr/>
        </p:nvSpPr>
        <p:spPr>
          <a:xfrm>
            <a:off x="6256020" y="1839191"/>
            <a:ext cx="5097780" cy="4134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Előnyök</a:t>
            </a:r>
            <a:r>
              <a:rPr lang="en-US" sz="2800" b="0" i="0" dirty="0">
                <a:effectLst/>
              </a:rPr>
              <a:t>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automatikusan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felismerés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minimális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emberi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beavatkozással</a:t>
            </a:r>
            <a:endParaRPr lang="en-US" sz="28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n</a:t>
            </a:r>
            <a:r>
              <a:rPr lang="en-US" sz="2800" b="0" i="0" dirty="0" err="1">
                <a:effectLst/>
              </a:rPr>
              <a:t>agy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mennyiségű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adat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feldolgozására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alkalmas</a:t>
            </a:r>
            <a:endParaRPr lang="en-US" sz="28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Hátrányok</a:t>
            </a:r>
            <a:r>
              <a:rPr lang="en-US" sz="28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nagy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számítási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kapacitást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igényel</a:t>
            </a:r>
            <a:endParaRPr lang="en-US" sz="28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adatkészletek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kiegyensúlyozatlansága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876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8A8B77-4F36-14C3-34B4-7A9441B3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hu-HU" b="0" i="0">
                <a:effectLst/>
                <a:latin typeface="gg mono"/>
              </a:rPr>
              <a:t>Adatbázis</a:t>
            </a:r>
            <a:endParaRPr lang="hu-HU"/>
          </a:p>
        </p:txBody>
      </p:sp>
      <p:pic>
        <p:nvPicPr>
          <p:cNvPr id="4" name="Kép 3" descr="A képen víz, légi, Légi fotó, Madártávlat látható&#10;&#10;Automatikusan generált leírás">
            <a:extLst>
              <a:ext uri="{FF2B5EF4-FFF2-40B4-BE49-F238E27FC236}">
                <a16:creationId xmlns:a16="http://schemas.microsoft.com/office/drawing/2014/main" id="{8BB427C2-A762-08C4-B34F-D64ABDF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5" name="Kép 4" descr="A képen fekete, képernyőkép, sötétség, fekete-fehér látható&#10;&#10;Automatikusan generált leírás">
            <a:extLst>
              <a:ext uri="{FF2B5EF4-FFF2-40B4-BE49-F238E27FC236}">
                <a16:creationId xmlns:a16="http://schemas.microsoft.com/office/drawing/2014/main" id="{CB1D0B00-D204-49C4-5918-DF9EC9BFA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EE6BF7-2745-5304-3F46-FC1F6DFD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r>
              <a:rPr lang="hu-HU" b="0" i="0" dirty="0">
                <a:effectLst/>
                <a:latin typeface="gg mono"/>
              </a:rPr>
              <a:t>Adatkészlet: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gg mono"/>
              </a:rPr>
              <a:t>Airbus Ship Detection </a:t>
            </a:r>
            <a:r>
              <a:rPr lang="en-US" b="0" i="0" dirty="0" err="1">
                <a:effectLst/>
                <a:latin typeface="gg mono"/>
              </a:rPr>
              <a:t>verseny</a:t>
            </a:r>
            <a:r>
              <a:rPr lang="en-US" b="0" i="0" dirty="0">
                <a:effectLst/>
                <a:latin typeface="gg mono"/>
              </a:rPr>
              <a:t> </a:t>
            </a:r>
            <a:r>
              <a:rPr lang="en-US" b="0" i="0" dirty="0" err="1">
                <a:effectLst/>
                <a:latin typeface="gg mono"/>
              </a:rPr>
              <a:t>adatai</a:t>
            </a:r>
            <a:endParaRPr lang="hu-HU" b="0" i="0" dirty="0">
              <a:effectLst/>
              <a:latin typeface="gg mono"/>
            </a:endParaRPr>
          </a:p>
          <a:p>
            <a:pPr marL="457200" lvl="1" indent="0">
              <a:buNone/>
            </a:pPr>
            <a:endParaRPr lang="hu-HU" dirty="0">
              <a:latin typeface="gg mono"/>
            </a:endParaRPr>
          </a:p>
          <a:p>
            <a:r>
              <a:rPr lang="hu-HU" b="0" i="0" dirty="0">
                <a:effectLst/>
                <a:latin typeface="gg mono"/>
              </a:rPr>
              <a:t>Adatmegoszlás: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192556 kép elemzése: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   42556 kép hajóval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   150000 kép hajó nélkül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Hajós és hajó nélküli képek aránya: 0.28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6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F04C98-59A7-34E8-4CFD-50170C78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739832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4600" b="0" i="0" dirty="0">
                <a:effectLst/>
                <a:latin typeface="gg mono"/>
              </a:rPr>
              <a:t>Rendszerterv</a:t>
            </a:r>
            <a:endParaRPr lang="hu-HU" sz="46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76FBF5-05AE-E703-0993-A0BAD42A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909891" cy="3702488"/>
          </a:xfrm>
        </p:spPr>
        <p:txBody>
          <a:bodyPr anchor="t">
            <a:normAutofit/>
          </a:bodyPr>
          <a:lstStyle/>
          <a:p>
            <a:r>
              <a:rPr lang="hu-HU" sz="2400" b="0" i="0" dirty="0">
                <a:effectLst/>
                <a:latin typeface="gg mono"/>
              </a:rPr>
              <a:t>DeepLabV3 modell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- ResNet-50 </a:t>
            </a:r>
            <a:r>
              <a:rPr lang="hu-HU" b="0" i="0" dirty="0" err="1">
                <a:effectLst/>
                <a:latin typeface="gg mono"/>
              </a:rPr>
              <a:t>backbone</a:t>
            </a:r>
            <a:endParaRPr lang="hu-HU" b="0" i="0" dirty="0">
              <a:effectLst/>
              <a:latin typeface="gg mono"/>
            </a:endParaRPr>
          </a:p>
          <a:p>
            <a:r>
              <a:rPr lang="hu-HU" sz="2400" b="0" i="0" dirty="0" err="1">
                <a:effectLst/>
                <a:latin typeface="gg mono"/>
              </a:rPr>
              <a:t>Colab</a:t>
            </a:r>
            <a:r>
              <a:rPr lang="hu-HU" sz="2400" b="0" i="0" dirty="0">
                <a:effectLst/>
                <a:latin typeface="gg mono"/>
              </a:rPr>
              <a:t> - GPU</a:t>
            </a:r>
          </a:p>
          <a:p>
            <a:r>
              <a:rPr lang="hu-HU" sz="2400" b="0" i="0" dirty="0">
                <a:effectLst/>
                <a:latin typeface="gg mono"/>
              </a:rPr>
              <a:t>kezdeti szakaszban egy kisebb adathalmaz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modell létrehozása</a:t>
            </a:r>
            <a:endParaRPr lang="hu-HU" dirty="0">
              <a:latin typeface="gg mono"/>
            </a:endParaRPr>
          </a:p>
          <a:p>
            <a:pPr marL="457200" lvl="1" indent="0">
              <a:buNone/>
            </a:pPr>
            <a:r>
              <a:rPr lang="hu-HU" b="0" i="0" dirty="0" err="1">
                <a:effectLst/>
                <a:latin typeface="gg mono"/>
              </a:rPr>
              <a:t>hiperparaméter</a:t>
            </a:r>
            <a:r>
              <a:rPr lang="hu-HU" b="0" i="0" dirty="0">
                <a:effectLst/>
                <a:latin typeface="gg mono"/>
              </a:rPr>
              <a:t> optimalizáció</a:t>
            </a:r>
          </a:p>
          <a:p>
            <a:r>
              <a:rPr lang="hu-HU" sz="2400" dirty="0">
                <a:latin typeface="gg mono"/>
              </a:rPr>
              <a:t>Később teljes adathalmaz</a:t>
            </a:r>
          </a:p>
        </p:txBody>
      </p:sp>
      <p:pic>
        <p:nvPicPr>
          <p:cNvPr id="5" name="Kép 4" descr="A képen szöveg, képernyőkép, diagram látható&#10;&#10;Automatikusan generált leírás">
            <a:extLst>
              <a:ext uri="{FF2B5EF4-FFF2-40B4-BE49-F238E27FC236}">
                <a16:creationId xmlns:a16="http://schemas.microsoft.com/office/drawing/2014/main" id="{DD046716-8A07-4C3E-986E-7CC03CA86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61" y="1721358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9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4F234C-25C6-CA11-DEE2-7E5B89AB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hu-HU" b="0" i="0" dirty="0">
                <a:effectLst/>
                <a:latin typeface="gg mono"/>
              </a:rPr>
              <a:t>Tanítás</a:t>
            </a:r>
            <a:endParaRPr lang="hu-HU" dirty="0"/>
          </a:p>
        </p:txBody>
      </p:sp>
      <p:pic>
        <p:nvPicPr>
          <p:cNvPr id="5" name="Kép 4" descr="A képen képernyőkép, repülés, repülőgép, légi látható&#10;&#10;Automatikusan generált leírás">
            <a:extLst>
              <a:ext uri="{FF2B5EF4-FFF2-40B4-BE49-F238E27FC236}">
                <a16:creationId xmlns:a16="http://schemas.microsoft.com/office/drawing/2014/main" id="{AA4BE2CD-ADF2-F727-EA5F-77039835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13832" y="3520414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7" name="Kép 6" descr="A képen víz, légi, Légi fotó, Madártávlat látható&#10;&#10;Automatikusan generált leírás">
            <a:extLst>
              <a:ext uri="{FF2B5EF4-FFF2-40B4-BE49-F238E27FC236}">
                <a16:creationId xmlns:a16="http://schemas.microsoft.com/office/drawing/2014/main" id="{53A544C4-5E36-02F3-49EE-B6145D9F3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13832" y="218868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6C248D-AFEB-F9A0-4A62-A2EC8B08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682496"/>
            <a:ext cx="7363990" cy="4442079"/>
          </a:xfrm>
        </p:spPr>
        <p:txBody>
          <a:bodyPr>
            <a:noAutofit/>
          </a:bodyPr>
          <a:lstStyle/>
          <a:p>
            <a:r>
              <a:rPr lang="hu-HU" sz="2600" b="0" i="0" dirty="0">
                <a:effectLst/>
                <a:latin typeface="gg mono"/>
              </a:rPr>
              <a:t>Colabon keresztül, A100</a:t>
            </a:r>
          </a:p>
          <a:p>
            <a:endParaRPr lang="hu-HU" sz="2600" dirty="0">
              <a:latin typeface="gg mono"/>
            </a:endParaRPr>
          </a:p>
          <a:p>
            <a:r>
              <a:rPr lang="hu-HU" sz="2600" dirty="0">
                <a:latin typeface="gg mono"/>
              </a:rPr>
              <a:t>72-28%-os „aránytalanság”</a:t>
            </a:r>
            <a:r>
              <a:rPr lang="hu-HU" sz="2600" b="0" i="0" dirty="0">
                <a:effectLst/>
                <a:latin typeface="gg mono"/>
              </a:rPr>
              <a:t> </a:t>
            </a:r>
          </a:p>
          <a:p>
            <a:endParaRPr lang="hu-HU" sz="2600" dirty="0">
              <a:latin typeface="gg mono"/>
            </a:endParaRPr>
          </a:p>
          <a:p>
            <a:r>
              <a:rPr lang="hu-HU" sz="2600" b="0" i="0" dirty="0">
                <a:effectLst/>
                <a:latin typeface="gg mono"/>
              </a:rPr>
              <a:t>Validációs metrika: </a:t>
            </a:r>
            <a:r>
              <a:rPr lang="hu-HU" sz="2600" b="0" i="0" dirty="0" err="1">
                <a:effectLst/>
                <a:latin typeface="gg mono"/>
              </a:rPr>
              <a:t>Intersection</a:t>
            </a:r>
            <a:r>
              <a:rPr lang="hu-HU" sz="2600" b="0" i="0" dirty="0">
                <a:effectLst/>
                <a:latin typeface="gg mono"/>
              </a:rPr>
              <a:t> over Union</a:t>
            </a:r>
          </a:p>
          <a:p>
            <a:endParaRPr lang="hu-HU" sz="2600" b="0" i="0" dirty="0">
              <a:effectLst/>
              <a:latin typeface="gg mono"/>
            </a:endParaRPr>
          </a:p>
          <a:p>
            <a:r>
              <a:rPr lang="hu-HU" sz="2600" b="0" i="0" dirty="0" err="1">
                <a:effectLst/>
                <a:latin typeface="gg mono"/>
              </a:rPr>
              <a:t>Early</a:t>
            </a:r>
            <a:r>
              <a:rPr lang="hu-HU" sz="2600" b="0" i="0" dirty="0">
                <a:effectLst/>
                <a:latin typeface="gg mono"/>
              </a:rPr>
              <a:t> </a:t>
            </a:r>
            <a:r>
              <a:rPr lang="hu-HU" sz="2600" b="0" i="0" dirty="0" err="1">
                <a:effectLst/>
                <a:latin typeface="gg mono"/>
              </a:rPr>
              <a:t>stopping</a:t>
            </a:r>
            <a:r>
              <a:rPr lang="hu-HU" sz="2600" b="0" i="0" dirty="0">
                <a:effectLst/>
                <a:latin typeface="gg mono"/>
              </a:rPr>
              <a:t>: overfitting és a felesleges számítások elkerülése érdekében</a:t>
            </a:r>
            <a:endParaRPr lang="hu-HU" sz="2600" dirty="0"/>
          </a:p>
        </p:txBody>
      </p:sp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DA3CABAC-468B-D6AA-9662-CB7165A60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62" y="990670"/>
            <a:ext cx="1635233" cy="15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7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D639D9-FBC5-55F0-4147-0E9DFDD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hu-HU" sz="4800" b="0" i="0">
                <a:effectLst/>
                <a:latin typeface="gg mono"/>
              </a:rPr>
              <a:t>Eredmények kiértékelése</a:t>
            </a:r>
            <a:endParaRPr lang="hu-HU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419774-6263-19F3-BFAD-F8895F7A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92" y="338328"/>
            <a:ext cx="6923396" cy="2432304"/>
          </a:xfrm>
        </p:spPr>
        <p:txBody>
          <a:bodyPr anchor="ctr">
            <a:normAutofit/>
          </a:bodyPr>
          <a:lstStyle/>
          <a:p>
            <a:endParaRPr lang="hu-HU" sz="2200" b="0" i="0" dirty="0">
              <a:effectLst/>
              <a:latin typeface="gg mono"/>
            </a:endParaRPr>
          </a:p>
          <a:p>
            <a:r>
              <a:rPr lang="hu-HU" sz="1600" b="0" i="0" dirty="0">
                <a:effectLst/>
                <a:latin typeface="gg mono"/>
              </a:rPr>
              <a:t>~90%-os </a:t>
            </a:r>
            <a:r>
              <a:rPr lang="hu-HU" sz="1600" b="0" i="0" dirty="0" err="1">
                <a:effectLst/>
                <a:latin typeface="gg mono"/>
              </a:rPr>
              <a:t>IoU</a:t>
            </a:r>
            <a:r>
              <a:rPr lang="hu-HU" sz="1600" b="0" i="0" dirty="0">
                <a:effectLst/>
                <a:latin typeface="gg mono"/>
              </a:rPr>
              <a:t> érték</a:t>
            </a:r>
          </a:p>
          <a:p>
            <a:r>
              <a:rPr lang="hu-HU" sz="1600" b="0" i="0" dirty="0">
                <a:effectLst/>
                <a:latin typeface="gg mono"/>
              </a:rPr>
              <a:t>jó általánosító képesség</a:t>
            </a:r>
            <a:endParaRPr lang="hu-HU" sz="1600" dirty="0">
              <a:latin typeface="gg mono"/>
            </a:endParaRPr>
          </a:p>
          <a:p>
            <a:r>
              <a:rPr lang="hu-HU" sz="1600" dirty="0">
                <a:latin typeface="gg mono"/>
              </a:rPr>
              <a:t>200 </a:t>
            </a:r>
            <a:r>
              <a:rPr lang="hu-HU" sz="1600" dirty="0" err="1">
                <a:latin typeface="gg mono"/>
              </a:rPr>
              <a:t>ms</a:t>
            </a:r>
            <a:r>
              <a:rPr lang="hu-HU" sz="1600" dirty="0">
                <a:latin typeface="gg mono"/>
              </a:rPr>
              <a:t>-os sebesség (</a:t>
            </a:r>
            <a:r>
              <a:rPr lang="hu-HU" sz="1600" dirty="0" err="1">
                <a:latin typeface="gg mono"/>
              </a:rPr>
              <a:t>inference</a:t>
            </a:r>
            <a:r>
              <a:rPr lang="hu-HU" sz="1600" dirty="0">
                <a:latin typeface="gg mono"/>
              </a:rPr>
              <a:t> </a:t>
            </a:r>
            <a:r>
              <a:rPr lang="hu-HU" sz="1600" dirty="0" err="1">
                <a:latin typeface="gg mono"/>
              </a:rPr>
              <a:t>time</a:t>
            </a:r>
            <a:r>
              <a:rPr lang="hu-HU" sz="1600" dirty="0">
                <a:latin typeface="gg mono"/>
              </a:rPr>
              <a:t>)</a:t>
            </a:r>
          </a:p>
          <a:p>
            <a:endParaRPr lang="hu-HU" sz="2200" dirty="0">
              <a:latin typeface="gg mono"/>
            </a:endParaRPr>
          </a:p>
          <a:p>
            <a:endParaRPr lang="hu-HU" sz="2200" dirty="0"/>
          </a:p>
        </p:txBody>
      </p:sp>
      <p:pic>
        <p:nvPicPr>
          <p:cNvPr id="5" name="Kép 4" descr="A képen sor, Diagram, szöveg, diagram látható&#10;&#10;Automatikusan generált leírás">
            <a:extLst>
              <a:ext uri="{FF2B5EF4-FFF2-40B4-BE49-F238E27FC236}">
                <a16:creationId xmlns:a16="http://schemas.microsoft.com/office/drawing/2014/main" id="{2D040442-C9C5-81AB-4199-3F56A7B9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89" y="2290936"/>
            <a:ext cx="959842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D5401D0-A27D-E699-C823-DE9D3351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5" name="Tartalom helye 4" descr="A képen képernyőkép, szöveg, szoftver, tervezés látható&#10;&#10;Automatikusan generált leírás">
            <a:extLst>
              <a:ext uri="{FF2B5EF4-FFF2-40B4-BE49-F238E27FC236}">
                <a16:creationId xmlns:a16="http://schemas.microsoft.com/office/drawing/2014/main" id="{993AFCAC-19A1-263C-B8F0-F76BD1504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659587"/>
            <a:ext cx="7311981" cy="55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0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D55850-4B9C-A1B5-3D3E-E12EBDA8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hu-HU" sz="5400" dirty="0"/>
              <a:t>Jövőbeli tervek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410B4A-3EA4-3CAD-C6E2-376D9468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hu-HU" sz="2200" dirty="0"/>
          </a:p>
          <a:p>
            <a:r>
              <a:rPr lang="hu-HU" sz="3200" dirty="0" err="1"/>
              <a:t>Hiperparaméter</a:t>
            </a:r>
            <a:r>
              <a:rPr lang="hu-HU" sz="3200" dirty="0"/>
              <a:t> optimalizáció a nagy modellen</a:t>
            </a:r>
          </a:p>
          <a:p>
            <a:endParaRPr lang="hu-HU" sz="3200" dirty="0"/>
          </a:p>
          <a:p>
            <a:r>
              <a:rPr lang="hu-HU" sz="3200" dirty="0" err="1"/>
              <a:t>Adataugmentálás</a:t>
            </a:r>
            <a:endParaRPr lang="hu-HU" sz="3200" dirty="0"/>
          </a:p>
          <a:p>
            <a:endParaRPr lang="hu-HU" sz="3200" dirty="0"/>
          </a:p>
          <a:p>
            <a:r>
              <a:rPr lang="hu-HU" sz="3200" dirty="0"/>
              <a:t>Alternatív modellek</a:t>
            </a:r>
          </a:p>
        </p:txBody>
      </p:sp>
    </p:spTree>
    <p:extLst>
      <p:ext uri="{BB962C8B-B14F-4D97-AF65-F5344CB8AC3E}">
        <p14:creationId xmlns:p14="http://schemas.microsoft.com/office/powerpoint/2010/main" val="52024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9FE3EC3-0FE6-4AFD-7DE6-833B794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162</Words>
  <Application>Microsoft Office PowerPoint</Application>
  <PresentationFormat>Szélesvásznú</PresentationFormat>
  <Paragraphs>56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gg mono</vt:lpstr>
      <vt:lpstr>Office-téma</vt:lpstr>
      <vt:lpstr>PowerPoint-bemutató</vt:lpstr>
      <vt:lpstr>Korábbi Megoldások</vt:lpstr>
      <vt:lpstr>Adatbázis</vt:lpstr>
      <vt:lpstr>Rendszerterv</vt:lpstr>
      <vt:lpstr>Tanítás</vt:lpstr>
      <vt:lpstr>Eredmények kiértékelése</vt:lpstr>
      <vt:lpstr>DEMO</vt:lpstr>
      <vt:lpstr>Jövőbeli tervek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Sára Hugyecz</dc:creator>
  <cp:lastModifiedBy>Géró Kristóf Sándor</cp:lastModifiedBy>
  <cp:revision>32</cp:revision>
  <dcterms:created xsi:type="dcterms:W3CDTF">2024-12-15T19:48:32Z</dcterms:created>
  <dcterms:modified xsi:type="dcterms:W3CDTF">2024-12-17T20:41:27Z</dcterms:modified>
</cp:coreProperties>
</file>