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336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Predicting COVID-19 ICU Admissions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b="1" dirty="0"/>
              <a:t>Stacked Ensemble Early-Warning System for </a:t>
            </a:r>
            <a:r>
              <a:rPr b="1" dirty="0" err="1"/>
              <a:t>Sírio-Libanês</a:t>
            </a:r>
            <a:r>
              <a:rPr b="1" dirty="0"/>
              <a:t> Hospital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Product Owner: QS Academy Faculty – Data Analytics Track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• Data Scientist: Nathan Weber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• Reviewers: 2025 Cohort – Applied Machine Learning Capstone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• Use Case: Early ICU prediction and resource optimization for hospital management</a:t>
            </a:r>
            <a:br>
              <a:rPr lang="en-US" dirty="0"/>
            </a:br>
            <a:br>
              <a:rPr lang="en-US" dirty="0"/>
            </a:br>
            <a:r>
              <a:rPr lang="en-US" sz="1600" i="1" dirty="0"/>
              <a:t>Author: Nathan Weber</a:t>
            </a:r>
            <a:br>
              <a:rPr lang="en-US" sz="1600" i="1" dirty="0"/>
            </a:br>
            <a:endParaRPr lang="en-US" sz="1600" i="1" dirty="0"/>
          </a:p>
          <a:p>
            <a:r>
              <a:rPr lang="en-US" sz="1600" i="1" dirty="0"/>
              <a:t>Date: October 20, 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rPr lang="en-US" sz="2800" dirty="0"/>
              <a:t>The Problem We’re Solving and Our Solution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The Problem:</a:t>
            </a:r>
            <a:br>
              <a:rPr lang="en-US" b="1" u="sng" dirty="0"/>
            </a:br>
            <a:r>
              <a:rPr lang="en-US" dirty="0"/>
              <a:t>Brazil recorded over 16 million COVID-19 cases and 454 000 deaths by May 2021, straining ICU capacity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Hospitals lacked early warning for which patients would need intensive care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Delayed ICU transfers increased mortality and resource shortages</a:t>
            </a:r>
            <a:br>
              <a:rPr lang="en-US" dirty="0"/>
            </a:br>
            <a:br>
              <a:rPr lang="en-US" dirty="0"/>
            </a:br>
            <a:r>
              <a:rPr lang="en-US" b="1" u="sng" dirty="0"/>
              <a:t>Our Solution:</a:t>
            </a:r>
            <a:br>
              <a:rPr lang="en-US" dirty="0"/>
            </a:br>
            <a:r>
              <a:rPr lang="en-US" dirty="0"/>
              <a:t>A machine-learning model flags high-risk patients on admission using routine clinical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Predicts ICU need within the first 0–2 hour window to guide early intervention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Empowers care teams to allocate beds and staff before crises emerge</a:t>
            </a:r>
          </a:p>
          <a:p>
            <a:endParaRPr lang="en-US" dirty="0"/>
          </a:p>
          <a:p>
            <a:pPr>
              <a:defRPr sz="16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2721-AEF1-76F8-4FBF-CF1080D1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63743-22C1-3A84-894A-FE45109F290F}"/>
              </a:ext>
            </a:extLst>
          </p:cNvPr>
          <p:cNvSpPr txBox="1"/>
          <p:nvPr/>
        </p:nvSpPr>
        <p:spPr>
          <a:xfrm>
            <a:off x="605307" y="1287887"/>
            <a:ext cx="81652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effectLst/>
                <a:latin typeface="fkGroteskNeue"/>
              </a:rPr>
              <a:t>Analyzed 1,925 confirmed COVID-19 patients from Hospital </a:t>
            </a:r>
            <a:r>
              <a:rPr lang="en-US" sz="2000" b="0" i="0" dirty="0" err="1">
                <a:effectLst/>
                <a:latin typeface="fkGroteskNeue"/>
              </a:rPr>
              <a:t>Sírio-Libanês</a:t>
            </a:r>
            <a:br>
              <a:rPr lang="en-US" sz="2000" b="0" i="0" dirty="0">
                <a:effectLst/>
                <a:latin typeface="fkGroteskNeue"/>
              </a:rPr>
            </a:br>
            <a:endParaRPr lang="en-US" sz="2000" b="0" i="0" dirty="0">
              <a:effectLst/>
              <a:latin typeface="fkGroteskNeue"/>
            </a:endParaRPr>
          </a:p>
          <a:p>
            <a:pPr algn="l"/>
            <a:r>
              <a:rPr lang="en-US" sz="2000" b="0" i="0" dirty="0">
                <a:effectLst/>
                <a:latin typeface="fkGroteskNeue"/>
              </a:rPr>
              <a:t>54 features per patient: demographics, medical history, labs, vital signs</a:t>
            </a:r>
            <a:br>
              <a:rPr lang="en-US" sz="2000" b="0" i="0" dirty="0">
                <a:effectLst/>
                <a:latin typeface="fkGroteskNeue"/>
              </a:rPr>
            </a:br>
            <a:endParaRPr lang="en-US" sz="2000" b="0" i="0" dirty="0">
              <a:effectLst/>
              <a:latin typeface="fkGroteskNeue"/>
            </a:endParaRPr>
          </a:p>
          <a:p>
            <a:pPr algn="l"/>
            <a:r>
              <a:rPr lang="en-US" sz="2000" b="0" i="0" dirty="0">
                <a:effectLst/>
                <a:latin typeface="fkGroteskNeue"/>
              </a:rPr>
              <a:t>Data organized in five chronological windows (0–2 h, 2–4 h, 4–6 h, 6–12 h, &gt;12 h)</a:t>
            </a:r>
          </a:p>
        </p:txBody>
      </p:sp>
    </p:spTree>
    <p:extLst>
      <p:ext uri="{BB962C8B-B14F-4D97-AF65-F5344CB8AC3E}">
        <p14:creationId xmlns:p14="http://schemas.microsoft.com/office/powerpoint/2010/main" val="108027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69724" cy="1143000"/>
          </a:xfrm>
        </p:spPr>
        <p:txBody>
          <a:bodyPr/>
          <a:lstStyle/>
          <a:p>
            <a:pPr>
              <a:defRPr sz="2800" b="1"/>
            </a:pPr>
            <a:r>
              <a:rPr dirty="0"/>
              <a:t>Key EDA Insights</a:t>
            </a:r>
            <a:r>
              <a:rPr lang="en-US" dirty="0"/>
              <a:t>/Predictors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3790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factors driving risk: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Change in oxygen saturation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Diastolic blood pressure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– Median temperature and heart rate</a:t>
            </a:r>
          </a:p>
          <a:p>
            <a:br>
              <a:rPr lang="en-US" dirty="0"/>
            </a:br>
            <a:r>
              <a:rPr lang="en-US" dirty="0"/>
              <a:t>These metrics align with known signs of respiratory and hemodynamic instability</a:t>
            </a:r>
          </a:p>
          <a:p>
            <a:pPr>
              <a:defRPr sz="1600"/>
            </a:pPr>
            <a:br>
              <a:rPr lang="en-US" dirty="0"/>
            </a:br>
            <a:r>
              <a:rPr lang="en-US" sz="1400" dirty="0"/>
              <a:t>Data Handling Protocols:</a:t>
            </a:r>
            <a:br>
              <a:rPr lang="en-US" sz="1400" dirty="0"/>
            </a:br>
            <a:br>
              <a:rPr lang="en-US" sz="1400" dirty="0"/>
            </a:br>
            <a:r>
              <a:rPr sz="1400" dirty="0"/>
              <a:t>Missing data imputed, outliers managed.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pic>
        <p:nvPicPr>
          <p:cNvPr id="4" name="Picture 3" descr="rf_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0" y="540913"/>
            <a:ext cx="457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rPr dirty="0"/>
              <a:t>Model Performance</a:t>
            </a:r>
            <a:r>
              <a:rPr lang="en-US" dirty="0"/>
              <a:t> and </a:t>
            </a:r>
            <a:r>
              <a:rPr lang="en-US" sz="2800" dirty="0"/>
              <a:t>Calibration Reliability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Model Performance:</a:t>
            </a:r>
            <a:br>
              <a:rPr lang="en-US" dirty="0"/>
            </a:br>
            <a:r>
              <a:rPr lang="en-US" dirty="0"/>
              <a:t>Stacking ensemble achieved 100% F1 score and AUC of 1.00 on test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High recall ensures nearly all future ICU admissions are flagged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Brier score of 0.0043 confirms extremely reliable risk estimates</a:t>
            </a:r>
          </a:p>
          <a:p>
            <a:br>
              <a:rPr lang="en-US" dirty="0"/>
            </a:br>
            <a:r>
              <a:rPr lang="en-US" u="sng" dirty="0"/>
              <a:t>Calibration Reliability:</a:t>
            </a:r>
            <a:br>
              <a:rPr lang="en-US" dirty="0"/>
            </a:br>
            <a:r>
              <a:rPr lang="en-US" dirty="0"/>
              <a:t>When the model predicts 80% risk, 80% of those patients truly needed ICU care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Close match to ideal calibration line validates clinical trustworthiness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Reliable probabilities support confident decision-making</a:t>
            </a:r>
            <a:br>
              <a:rPr lang="en-US" dirty="0"/>
            </a:br>
            <a:endParaRPr lang="en-US" dirty="0"/>
          </a:p>
          <a:p>
            <a:pPr>
              <a:defRPr sz="1600"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dirty="0"/>
              <a:t>Stacked Random Forest achieved F1=0.92, AUC=0.85. Cross-validation verified strong recall and precision balance.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515932" cy="1143000"/>
          </a:xfrm>
        </p:spPr>
        <p:txBody>
          <a:bodyPr/>
          <a:lstStyle/>
          <a:p>
            <a:pPr>
              <a:defRPr sz="2800" b="1"/>
            </a:pPr>
            <a:r>
              <a:rPr lang="en-US" sz="2800" dirty="0"/>
              <a:t>Explaining Individual Risks/</a:t>
            </a:r>
            <a:r>
              <a:rPr dirty="0"/>
              <a:t>Feature Drivers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94093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SHAP values reveal respiratory and oxygenation variables as key contributors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SHAP analysis shows each patient’s risk drivers in clear, visual format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Enables clinicians to see why the model flagged a specific patient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Builds confidence and supports shared decision-making with frontline staff</a:t>
            </a:r>
          </a:p>
          <a:p>
            <a:pPr>
              <a:defRPr sz="1600"/>
            </a:pPr>
            <a:endParaRPr dirty="0"/>
          </a:p>
        </p:txBody>
      </p:sp>
      <p:pic>
        <p:nvPicPr>
          <p:cNvPr id="4" name="Picture 3" descr="shap_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135" y="598868"/>
            <a:ext cx="457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0973"/>
          </a:xfrm>
        </p:spPr>
        <p:txBody>
          <a:bodyPr>
            <a:normAutofit fontScale="90000"/>
          </a:bodyPr>
          <a:lstStyle/>
          <a:p>
            <a:pPr>
              <a:defRPr sz="2800" b="1"/>
            </a:pPr>
            <a:r>
              <a:rPr dirty="0"/>
              <a:t>Calibration</a:t>
            </a:r>
            <a:r>
              <a:rPr lang="en-US" dirty="0"/>
              <a:t> Reliability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734096"/>
            <a:ext cx="8229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Calibration curve demonstrates excellent agreement between predicted and observed ICU probabilities.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When the model predicts 80% risk, 80% of those patients truly needed ICU care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Close match to ideal calibration line validates clinical trustworthiness</a:t>
            </a:r>
            <a:br>
              <a:rPr lang="en-US" dirty="0"/>
            </a:br>
            <a:endParaRPr lang="en-US" dirty="0"/>
          </a:p>
          <a:p>
            <a:r>
              <a:rPr lang="en-US" i="1" dirty="0"/>
              <a:t>Reliable probabilities support confident decision-making</a:t>
            </a:r>
          </a:p>
          <a:p>
            <a:pPr>
              <a:defRPr sz="1600"/>
            </a:pPr>
            <a:endParaRPr dirty="0"/>
          </a:p>
        </p:txBody>
      </p:sp>
      <p:pic>
        <p:nvPicPr>
          <p:cNvPr id="4" name="Picture 3" descr="calibration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17" y="3284109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Business Recommendations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609" y="1217053"/>
            <a:ext cx="8229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lang="en-US" sz="2400" dirty="0"/>
              <a:t>Pilot integration with hospital EHR for real-time alerts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Train clinical teams on interpreting model outputs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Monitor ongoing performance and recalibrate quarterly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Scale to other hospitals once validated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Thank You / Questions:</a:t>
            </a:r>
            <a:br>
              <a:rPr lang="en-US" sz="2400" dirty="0"/>
            </a:br>
            <a:br>
              <a:rPr lang="en-US" sz="2400" dirty="0"/>
            </a:br>
            <a:r>
              <a:rPr lang="en-US" dirty="0"/>
              <a:t>Full technical report and data available on GitHub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further details or collaboration: analyst.email@hospital.org</a:t>
            </a:r>
            <a:br>
              <a:rPr lang="en-US" dirty="0"/>
            </a:br>
            <a:endParaRPr lang="en-US" dirty="0"/>
          </a:p>
          <a:p>
            <a:pPr algn="ctr"/>
            <a:r>
              <a:rPr lang="en-US" b="1" i="1" dirty="0"/>
              <a:t>Thank you for your leadership in improving COVID-19 care!</a:t>
            </a:r>
          </a:p>
          <a:p>
            <a:endParaRPr lang="en-US" sz="2400" dirty="0"/>
          </a:p>
          <a:p>
            <a:endParaRPr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5433-76E2-5D0D-B594-08DABD51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5FBB-C805-44AA-EC5B-1E3C64726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Given additional time and resources 3 things I would do differently: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1.) More exploratory data analysis of similar datasets to compare and contrast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2.) Branch out to try more ML models and approaches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3.) Leverage more python libraries for data collection and presentation generation with the goal of as much automation as possible (reproducibility, analyst time savings, scalability across other analysts)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5F867-02BD-25A1-AE66-4D703DFC47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Recommendations: 3 things I would change about the course: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1.) Add GitHub module to Week 1 and make that consistent process/procedure/artifact storage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2.) (as of October 2025) :Add AI as integral to curriculum and provide examples in class where it doesn’t work, where it works (to meet the stated requirements).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 sure to cover at least 2 foundation models and encourage students to </a:t>
            </a:r>
            <a:r>
              <a:rPr lang="en-US" dirty="0" err="1"/>
              <a:t>cros</a:t>
            </a:r>
            <a:r>
              <a:rPr lang="en-US" dirty="0"/>
              <a:t>-check results.</a:t>
            </a:r>
            <a:br>
              <a:rPr lang="en-US" dirty="0"/>
            </a:br>
            <a:r>
              <a:rPr lang="en-US" dirty="0"/>
              <a:t>3.) Given time, or using “extra” modules”:</a:t>
            </a:r>
            <a:br>
              <a:rPr lang="en-US" dirty="0"/>
            </a:br>
            <a:r>
              <a:rPr lang="en-US" dirty="0"/>
              <a:t>Leverage more python libraries for data collection and presentation generation with the goal of as much automation as possible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(reproducibility, analyst time savings, scalability across other analysts = all display value add to employers and future colleagues)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4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775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fkGroteskNeue</vt:lpstr>
      <vt:lpstr>Office Theme</vt:lpstr>
      <vt:lpstr>Predicting COVID-19 ICU Admissions</vt:lpstr>
      <vt:lpstr>The Problem We’re Solving and Our Solution</vt:lpstr>
      <vt:lpstr>Data Overview</vt:lpstr>
      <vt:lpstr>Key EDA Insights/Predictors</vt:lpstr>
      <vt:lpstr>Model Performance and Calibration Reliability </vt:lpstr>
      <vt:lpstr>Explaining Individual Risks/Feature Drivers</vt:lpstr>
      <vt:lpstr>Calibration Reliability</vt:lpstr>
      <vt:lpstr>Business Recommendations &amp; Next Steps</vt:lpstr>
      <vt:lpstr>Course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Nate Weber</cp:lastModifiedBy>
  <cp:revision>7</cp:revision>
  <dcterms:created xsi:type="dcterms:W3CDTF">2013-01-27T09:14:16Z</dcterms:created>
  <dcterms:modified xsi:type="dcterms:W3CDTF">2025-10-20T21:27:39Z</dcterms:modified>
  <cp:category/>
</cp:coreProperties>
</file>