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3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57200" y="4463568"/>
            <a:ext cx="830580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5/28/2024</a:t>
            </a:fld>
            <a:endParaRPr lang="en-US"/>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ake News Detection | Fake-News-Detection-UsingMachine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70840"/>
            <a:ext cx="6629400" cy="35627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normAutofit/>
          </a:bodyPr>
          <a:lstStyle/>
          <a:p>
            <a:r>
              <a:rPr lang="en-IN" dirty="0" smtClean="0"/>
              <a:t>FAKE NEWS DETECTION</a:t>
            </a:r>
            <a:br>
              <a:rPr lang="en-IN" dirty="0" smtClean="0"/>
            </a:br>
            <a:r>
              <a:rPr lang="en-IN" sz="2400" dirty="0" smtClean="0"/>
              <a:t>(Using Machine Learning)</a:t>
            </a:r>
            <a:endParaRPr lang="en-IN" sz="2400" dirty="0"/>
          </a:p>
        </p:txBody>
      </p:sp>
      <p:sp>
        <p:nvSpPr>
          <p:cNvPr id="3" name="Subtitle 2"/>
          <p:cNvSpPr>
            <a:spLocks noGrp="1"/>
          </p:cNvSpPr>
          <p:nvPr>
            <p:ph type="subTitle" idx="1"/>
          </p:nvPr>
        </p:nvSpPr>
        <p:spPr>
          <a:xfrm>
            <a:off x="304800" y="4038600"/>
            <a:ext cx="6172200" cy="1371600"/>
          </a:xfrm>
        </p:spPr>
        <p:txBody>
          <a:bodyPr/>
          <a:lstStyle/>
          <a:p>
            <a:r>
              <a:rPr lang="en-IN" dirty="0" smtClean="0"/>
              <a:t>By: </a:t>
            </a:r>
            <a:r>
              <a:rPr lang="en-IN" dirty="0" err="1" smtClean="0"/>
              <a:t>Rajat</a:t>
            </a:r>
            <a:r>
              <a:rPr lang="en-IN" dirty="0" smtClean="0"/>
              <a:t> </a:t>
            </a:r>
            <a:r>
              <a:rPr lang="en-IN" dirty="0" err="1" smtClean="0"/>
              <a:t>Upreti</a:t>
            </a:r>
            <a:endParaRPr lang="en-IN" dirty="0" smtClean="0"/>
          </a:p>
          <a:p>
            <a:endParaRPr lang="en-IN" dirty="0"/>
          </a:p>
        </p:txBody>
      </p:sp>
    </p:spTree>
    <p:extLst>
      <p:ext uri="{BB962C8B-B14F-4D97-AF65-F5344CB8AC3E}">
        <p14:creationId xmlns:p14="http://schemas.microsoft.com/office/powerpoint/2010/main" val="177147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a:t>
            </a:r>
            <a:r>
              <a:rPr lang="en-IN" b="1" dirty="0" smtClean="0"/>
              <a:t>Work</a:t>
            </a:r>
            <a:endParaRPr lang="en-IN" dirty="0"/>
          </a:p>
        </p:txBody>
      </p:sp>
      <p:sp>
        <p:nvSpPr>
          <p:cNvPr id="3" name="Content Placeholder 2"/>
          <p:cNvSpPr>
            <a:spLocks noGrp="1"/>
          </p:cNvSpPr>
          <p:nvPr>
            <p:ph idx="1"/>
          </p:nvPr>
        </p:nvSpPr>
        <p:spPr/>
        <p:txBody>
          <a:bodyPr>
            <a:normAutofit/>
          </a:bodyPr>
          <a:lstStyle/>
          <a:p>
            <a:r>
              <a:rPr lang="en-US" b="1" dirty="0"/>
              <a:t>Ensemble </a:t>
            </a:r>
            <a:r>
              <a:rPr lang="en-US" b="1" dirty="0" err="1"/>
              <a:t>Methods:</a:t>
            </a:r>
            <a:r>
              <a:rPr lang="en-US" dirty="0" err="1"/>
              <a:t>Investigate</a:t>
            </a:r>
            <a:r>
              <a:rPr lang="en-US" dirty="0"/>
              <a:t> ensemble learning techniques to combine the strengths of multiple machine learning algorithms for improved fake news detection. </a:t>
            </a:r>
            <a:endParaRPr lang="en-IN" dirty="0" smtClean="0"/>
          </a:p>
          <a:p>
            <a:r>
              <a:rPr lang="en-US" b="1" dirty="0"/>
              <a:t>Deep Learning </a:t>
            </a:r>
            <a:r>
              <a:rPr lang="en-US" b="1" dirty="0" err="1"/>
              <a:t>Architectures:</a:t>
            </a:r>
            <a:r>
              <a:rPr lang="en-US" dirty="0" err="1"/>
              <a:t>Explore</a:t>
            </a:r>
            <a:r>
              <a:rPr lang="en-US" dirty="0"/>
              <a:t> advanced deep learning architectures, including recurrent neural networks (RNNs), long short-term memory (LSTM) networks, and transformer models, </a:t>
            </a:r>
          </a:p>
          <a:p>
            <a:r>
              <a:rPr lang="en-IN" b="1" dirty="0"/>
              <a:t>Real-time </a:t>
            </a:r>
            <a:r>
              <a:rPr lang="en-IN" b="1" dirty="0" smtClean="0"/>
              <a:t>Deployment</a:t>
            </a:r>
            <a:endParaRPr lang="en-IN" dirty="0"/>
          </a:p>
        </p:txBody>
      </p:sp>
    </p:spTree>
    <p:extLst>
      <p:ext uri="{BB962C8B-B14F-4D97-AF65-F5344CB8AC3E}">
        <p14:creationId xmlns:p14="http://schemas.microsoft.com/office/powerpoint/2010/main" val="17945228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handwritten inscription. Hand drawn lettering. Thank You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35" y="1524000"/>
            <a:ext cx="8988425" cy="449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36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ake News Detection using NLP and Machine Learning in Python — Wisdom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
            <a:ext cx="7524750" cy="2505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IN" sz="3200" b="1" dirty="0" smtClean="0"/>
              <a:t>INTRODUCTION</a:t>
            </a:r>
            <a:endParaRPr lang="en-IN" sz="3200" b="1" dirty="0"/>
          </a:p>
        </p:txBody>
      </p:sp>
      <p:sp>
        <p:nvSpPr>
          <p:cNvPr id="3" name="Content Placeholder 2"/>
          <p:cNvSpPr>
            <a:spLocks noGrp="1"/>
          </p:cNvSpPr>
          <p:nvPr>
            <p:ph idx="1"/>
          </p:nvPr>
        </p:nvSpPr>
        <p:spPr>
          <a:xfrm>
            <a:off x="914400" y="2286000"/>
            <a:ext cx="8229600" cy="4525963"/>
          </a:xfrm>
        </p:spPr>
        <p:txBody>
          <a:bodyPr>
            <a:normAutofit/>
          </a:bodyPr>
          <a:lstStyle/>
          <a:p>
            <a:r>
              <a:rPr lang="en-US" b="1" dirty="0"/>
              <a:t>Background:</a:t>
            </a:r>
            <a:endParaRPr lang="en-US" dirty="0"/>
          </a:p>
          <a:p>
            <a:pPr lvl="1"/>
            <a:r>
              <a:rPr lang="en-US" dirty="0"/>
              <a:t>In today's digital age, the proliferation of fake news poses a significant challenge to society. Misinformation, spread rapidly through social media and online platforms, can manipulate public opinion, undermine trust in institutions, and even incite social unrest.</a:t>
            </a:r>
          </a:p>
          <a:p>
            <a:r>
              <a:rPr lang="en-US" b="1" dirty="0"/>
              <a:t>Objective:</a:t>
            </a:r>
            <a:endParaRPr lang="en-US" dirty="0"/>
          </a:p>
          <a:p>
            <a:pPr lvl="1"/>
            <a:r>
              <a:rPr lang="en-US" dirty="0"/>
              <a:t>The objective of this project is to develop a robust machine learning model capable of accurately identifying fake news articles. By leveraging artificial intelligence and natural language processing techniques, we aim to combat the spread of misinformation and promote media literacy.</a:t>
            </a:r>
          </a:p>
          <a:p>
            <a:endParaRPr lang="en-IN" dirty="0"/>
          </a:p>
        </p:txBody>
      </p:sp>
    </p:spTree>
    <p:extLst>
      <p:ext uri="{BB962C8B-B14F-4D97-AF65-F5344CB8AC3E}">
        <p14:creationId xmlns:p14="http://schemas.microsoft.com/office/powerpoint/2010/main" val="2739279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a:xfrm>
            <a:off x="457200" y="1524000"/>
            <a:ext cx="7467600" cy="5029200"/>
          </a:xfrm>
        </p:spPr>
        <p:txBody>
          <a:bodyPr>
            <a:normAutofit/>
          </a:bodyPr>
          <a:lstStyle/>
          <a:p>
            <a:r>
              <a:rPr lang="en-US" b="1" dirty="0"/>
              <a:t>Data </a:t>
            </a:r>
            <a:r>
              <a:rPr lang="en-US" b="1" dirty="0" smtClean="0"/>
              <a:t>Collection: </a:t>
            </a:r>
            <a:r>
              <a:rPr lang="en-US" dirty="0" smtClean="0"/>
              <a:t>News </a:t>
            </a:r>
            <a:r>
              <a:rPr lang="en-US" dirty="0"/>
              <a:t>articles from a variety of sources, including reputable news outlets, social media platforms, and known fake news websites.</a:t>
            </a:r>
          </a:p>
          <a:p>
            <a:endParaRPr lang="en-IN" b="1" dirty="0" smtClean="0"/>
          </a:p>
          <a:p>
            <a:r>
              <a:rPr lang="en-IN" b="1" dirty="0" smtClean="0"/>
              <a:t>Data </a:t>
            </a:r>
            <a:r>
              <a:rPr lang="en-IN" b="1" dirty="0" err="1" smtClean="0"/>
              <a:t>Preprocessing</a:t>
            </a:r>
            <a:r>
              <a:rPr lang="en-IN" b="1" dirty="0" smtClean="0"/>
              <a:t>: </a:t>
            </a:r>
            <a:r>
              <a:rPr lang="en-IN" dirty="0" smtClean="0"/>
              <a:t>R</a:t>
            </a:r>
            <a:r>
              <a:rPr lang="en-US" dirty="0" err="1" smtClean="0"/>
              <a:t>emoving</a:t>
            </a:r>
            <a:r>
              <a:rPr lang="en-US" dirty="0" smtClean="0"/>
              <a:t> </a:t>
            </a:r>
            <a:r>
              <a:rPr lang="en-US" dirty="0"/>
              <a:t>stop words, tokenizing the text, and </a:t>
            </a:r>
            <a:r>
              <a:rPr lang="en-US" dirty="0" err="1"/>
              <a:t>vectorizing</a:t>
            </a:r>
            <a:r>
              <a:rPr lang="en-US" dirty="0"/>
              <a:t> it using techniques like TF-IDF </a:t>
            </a:r>
          </a:p>
          <a:p>
            <a:endParaRPr lang="en-IN" b="1" dirty="0" smtClean="0"/>
          </a:p>
          <a:p>
            <a:r>
              <a:rPr lang="en-IN" b="1" dirty="0" smtClean="0"/>
              <a:t>Machine </a:t>
            </a:r>
            <a:r>
              <a:rPr lang="en-IN" b="1" dirty="0"/>
              <a:t>Learning Algorithms</a:t>
            </a:r>
            <a:r>
              <a:rPr lang="en-IN" b="1" dirty="0" smtClean="0"/>
              <a:t>: </a:t>
            </a:r>
            <a:r>
              <a:rPr lang="en-IN" dirty="0" smtClean="0"/>
              <a:t>Naive </a:t>
            </a:r>
            <a:r>
              <a:rPr lang="en-IN" dirty="0"/>
              <a:t>Bayes, Support Vector Machines (SVM), Random Forest, Gradient Boosting Machines (GBM), and Convolutional Neural Networks (CNN)</a:t>
            </a:r>
          </a:p>
        </p:txBody>
      </p:sp>
    </p:spTree>
    <p:extLst>
      <p:ext uri="{BB962C8B-B14F-4D97-AF65-F5344CB8AC3E}">
        <p14:creationId xmlns:p14="http://schemas.microsoft.com/office/powerpoint/2010/main" val="29451918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r>
              <a:rPr lang="en-IN" b="1" dirty="0"/>
              <a:t>Source </a:t>
            </a:r>
            <a:r>
              <a:rPr lang="en-IN" b="1" dirty="0" smtClean="0"/>
              <a:t>Selection: </a:t>
            </a:r>
            <a:r>
              <a:rPr lang="en-US" dirty="0" smtClean="0"/>
              <a:t>Articles </a:t>
            </a:r>
            <a:r>
              <a:rPr lang="en-US" dirty="0"/>
              <a:t>from established news organizations, popular social media </a:t>
            </a:r>
            <a:r>
              <a:rPr lang="en-US" dirty="0" smtClean="0"/>
              <a:t>platforms.</a:t>
            </a:r>
          </a:p>
          <a:p>
            <a:pPr lvl="1"/>
            <a:endParaRPr lang="en-US" dirty="0" smtClean="0"/>
          </a:p>
          <a:p>
            <a:pPr lvl="1"/>
            <a:r>
              <a:rPr lang="en-US" dirty="0" smtClean="0"/>
              <a:t>Dataset should be </a:t>
            </a:r>
            <a:r>
              <a:rPr lang="en-US" dirty="0"/>
              <a:t>sourced from a wide range of platforms to ensure diversity and representativeness.</a:t>
            </a:r>
            <a:endParaRPr lang="en-IN" b="1" dirty="0" smtClean="0"/>
          </a:p>
          <a:p>
            <a:endParaRPr lang="en-IN" b="1" dirty="0" smtClean="0"/>
          </a:p>
          <a:p>
            <a:r>
              <a:rPr lang="en-IN" b="1" dirty="0" smtClean="0"/>
              <a:t>Labelling </a:t>
            </a:r>
            <a:r>
              <a:rPr lang="en-IN" b="1" dirty="0"/>
              <a:t>Process</a:t>
            </a:r>
            <a:r>
              <a:rPr lang="en-IN" b="1" dirty="0" smtClean="0"/>
              <a:t>: </a:t>
            </a:r>
            <a:r>
              <a:rPr lang="en-US" dirty="0"/>
              <a:t>Domain experts were tasked with manually labeling each article as real or fake based on its content, credibility, and source</a:t>
            </a:r>
            <a:r>
              <a:rPr lang="en-US" dirty="0" smtClean="0"/>
              <a:t>.</a:t>
            </a:r>
          </a:p>
          <a:p>
            <a:pPr lvl="1"/>
            <a:r>
              <a:rPr lang="en-US" dirty="0"/>
              <a:t>This meticulous labeling process was essential to train the machine learning models effectively and ensure accurate classification.</a:t>
            </a:r>
            <a:endParaRPr lang="en-IN" dirty="0"/>
          </a:p>
        </p:txBody>
      </p:sp>
    </p:spTree>
    <p:extLst>
      <p:ext uri="{BB962C8B-B14F-4D97-AF65-F5344CB8AC3E}">
        <p14:creationId xmlns:p14="http://schemas.microsoft.com/office/powerpoint/2010/main" val="3447147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a:t>
            </a:r>
            <a:r>
              <a:rPr lang="en-IN" b="1" dirty="0" err="1" smtClean="0"/>
              <a:t>Preprocessing</a:t>
            </a:r>
            <a:endParaRPr lang="en-IN" dirty="0"/>
          </a:p>
        </p:txBody>
      </p:sp>
      <p:sp>
        <p:nvSpPr>
          <p:cNvPr id="3" name="Content Placeholder 2"/>
          <p:cNvSpPr>
            <a:spLocks noGrp="1"/>
          </p:cNvSpPr>
          <p:nvPr>
            <p:ph idx="1"/>
          </p:nvPr>
        </p:nvSpPr>
        <p:spPr/>
        <p:txBody>
          <a:bodyPr>
            <a:normAutofit/>
          </a:bodyPr>
          <a:lstStyle/>
          <a:p>
            <a:r>
              <a:rPr lang="en-IN" b="1" dirty="0" smtClean="0"/>
              <a:t>Stop </a:t>
            </a:r>
            <a:r>
              <a:rPr lang="en-IN" b="1" dirty="0"/>
              <a:t>Word Removal</a:t>
            </a:r>
            <a:r>
              <a:rPr lang="en-IN" b="1" dirty="0" smtClean="0"/>
              <a:t>: </a:t>
            </a:r>
            <a:r>
              <a:rPr lang="en-US" dirty="0"/>
              <a:t>Stop words are frequently occurring words like "the," "and," and "is" that carry little semantic meaning</a:t>
            </a:r>
            <a:r>
              <a:rPr lang="en-US" dirty="0" smtClean="0"/>
              <a:t>.</a:t>
            </a:r>
          </a:p>
          <a:p>
            <a:endParaRPr lang="en-US" dirty="0"/>
          </a:p>
          <a:p>
            <a:r>
              <a:rPr lang="en-IN" b="1" dirty="0"/>
              <a:t>Tokenization</a:t>
            </a:r>
            <a:r>
              <a:rPr lang="en-IN" b="1" dirty="0" smtClean="0"/>
              <a:t>: </a:t>
            </a:r>
            <a:r>
              <a:rPr lang="en-US" dirty="0"/>
              <a:t>The text data was tokenized, breaking down the articles into individual words or phrases</a:t>
            </a:r>
            <a:r>
              <a:rPr lang="en-US" dirty="0" smtClean="0"/>
              <a:t>.</a:t>
            </a:r>
          </a:p>
          <a:p>
            <a:endParaRPr lang="en-US" dirty="0"/>
          </a:p>
          <a:p>
            <a:r>
              <a:rPr lang="en-IN" b="1" dirty="0"/>
              <a:t>Vectorization</a:t>
            </a:r>
            <a:r>
              <a:rPr lang="en-IN" b="1" dirty="0" smtClean="0"/>
              <a:t>: </a:t>
            </a:r>
            <a:r>
              <a:rPr lang="en-US" dirty="0"/>
              <a:t>To prepare the text data for machine learning algorithms, we employed vectorization techniques such as TF-IDF (Term Frequency-Inverse Document Frequency).</a:t>
            </a:r>
            <a:endParaRPr lang="en-IN" dirty="0"/>
          </a:p>
        </p:txBody>
      </p:sp>
    </p:spTree>
    <p:extLst>
      <p:ext uri="{BB962C8B-B14F-4D97-AF65-F5344CB8AC3E}">
        <p14:creationId xmlns:p14="http://schemas.microsoft.com/office/powerpoint/2010/main" val="2034130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low Chart For Fake News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16" y="1219200"/>
            <a:ext cx="8775622"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274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4" name="Picture 8" descr="Machine Learning Online Course | DevOps Artis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55" y="609600"/>
            <a:ext cx="8305800" cy="553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IN" b="1" dirty="0"/>
              <a:t>Machine Learning </a:t>
            </a:r>
            <a:r>
              <a:rPr lang="en-IN" b="1" dirty="0" smtClean="0"/>
              <a:t>Algorithms</a:t>
            </a:r>
            <a:endParaRPr lang="en-IN" dirty="0"/>
          </a:p>
        </p:txBody>
      </p:sp>
      <p:sp>
        <p:nvSpPr>
          <p:cNvPr id="3" name="Content Placeholder 2"/>
          <p:cNvSpPr>
            <a:spLocks noGrp="1"/>
          </p:cNvSpPr>
          <p:nvPr>
            <p:ph idx="1"/>
          </p:nvPr>
        </p:nvSpPr>
        <p:spPr>
          <a:xfrm>
            <a:off x="457200" y="1984248"/>
            <a:ext cx="7467600" cy="4873752"/>
          </a:xfrm>
        </p:spPr>
        <p:txBody>
          <a:bodyPr/>
          <a:lstStyle/>
          <a:p>
            <a:r>
              <a:rPr lang="en-IN" dirty="0">
                <a:solidFill>
                  <a:schemeClr val="tx1"/>
                </a:solidFill>
              </a:rPr>
              <a:t>Naive </a:t>
            </a:r>
            <a:r>
              <a:rPr lang="en-IN" dirty="0" smtClean="0">
                <a:solidFill>
                  <a:schemeClr val="tx1"/>
                </a:solidFill>
              </a:rPr>
              <a:t>Bayes</a:t>
            </a:r>
          </a:p>
          <a:p>
            <a:r>
              <a:rPr lang="en-US" dirty="0">
                <a:solidFill>
                  <a:schemeClr val="tx1"/>
                </a:solidFill>
              </a:rPr>
              <a:t>TF-IDF (Term Frequency-Inverse Document Frequency)</a:t>
            </a:r>
            <a:endParaRPr lang="en-IN" dirty="0" smtClean="0">
              <a:solidFill>
                <a:schemeClr val="tx1"/>
              </a:solidFill>
            </a:endParaRPr>
          </a:p>
          <a:p>
            <a:r>
              <a:rPr lang="en-IN" dirty="0" smtClean="0">
                <a:solidFill>
                  <a:schemeClr val="tx1"/>
                </a:solidFill>
              </a:rPr>
              <a:t>Support </a:t>
            </a:r>
            <a:r>
              <a:rPr lang="en-IN" dirty="0">
                <a:solidFill>
                  <a:schemeClr val="tx1"/>
                </a:solidFill>
              </a:rPr>
              <a:t>Vector Machines (SVM</a:t>
            </a:r>
            <a:r>
              <a:rPr lang="en-IN" dirty="0" smtClean="0">
                <a:solidFill>
                  <a:schemeClr val="tx1"/>
                </a:solidFill>
              </a:rPr>
              <a:t>)</a:t>
            </a:r>
          </a:p>
          <a:p>
            <a:r>
              <a:rPr lang="en-IN" dirty="0">
                <a:solidFill>
                  <a:schemeClr val="tx1"/>
                </a:solidFill>
              </a:rPr>
              <a:t>Random </a:t>
            </a:r>
            <a:r>
              <a:rPr lang="en-IN" dirty="0" smtClean="0">
                <a:solidFill>
                  <a:schemeClr val="tx1"/>
                </a:solidFill>
              </a:rPr>
              <a:t>Forest</a:t>
            </a:r>
          </a:p>
          <a:p>
            <a:r>
              <a:rPr lang="en-IN" dirty="0">
                <a:solidFill>
                  <a:schemeClr val="tx1"/>
                </a:solidFill>
              </a:rPr>
              <a:t>Gradient Boosting Machines (GBM</a:t>
            </a:r>
            <a:r>
              <a:rPr lang="en-IN" dirty="0" smtClean="0">
                <a:solidFill>
                  <a:schemeClr val="tx1"/>
                </a:solidFill>
              </a:rPr>
              <a:t>)</a:t>
            </a:r>
          </a:p>
          <a:p>
            <a:r>
              <a:rPr lang="en-IN" dirty="0">
                <a:solidFill>
                  <a:schemeClr val="tx1"/>
                </a:solidFill>
              </a:rPr>
              <a:t>Convolutional Neural Networks (CNN)</a:t>
            </a:r>
          </a:p>
        </p:txBody>
      </p:sp>
      <p:sp>
        <p:nvSpPr>
          <p:cNvPr id="4" name="AutoShape 2" descr="Best Practices When Training Machine Learning Models - Contrac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Best Practices When Training Machine Learning Models - Contract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Best Practices When Training Machine Learning Models - Contract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96257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 </a:t>
            </a:r>
            <a:r>
              <a:rPr lang="en-IN" b="1" dirty="0" smtClean="0"/>
              <a:t>Evaluation</a:t>
            </a:r>
            <a:endParaRPr lang="en-IN" dirty="0"/>
          </a:p>
        </p:txBody>
      </p:sp>
      <p:sp>
        <p:nvSpPr>
          <p:cNvPr id="3" name="Content Placeholder 2"/>
          <p:cNvSpPr>
            <a:spLocks noGrp="1"/>
          </p:cNvSpPr>
          <p:nvPr>
            <p:ph idx="1"/>
          </p:nvPr>
        </p:nvSpPr>
        <p:spPr/>
        <p:txBody>
          <a:bodyPr>
            <a:normAutofit/>
          </a:bodyPr>
          <a:lstStyle/>
          <a:p>
            <a:r>
              <a:rPr lang="en-US" b="1" dirty="0"/>
              <a:t>Performance Metrics</a:t>
            </a:r>
            <a:r>
              <a:rPr lang="en-US" b="1" dirty="0" smtClean="0"/>
              <a:t>: </a:t>
            </a:r>
            <a:r>
              <a:rPr lang="en-US" dirty="0" smtClean="0"/>
              <a:t>To </a:t>
            </a:r>
            <a:r>
              <a:rPr lang="en-US" dirty="0"/>
              <a:t>evaluate the performance of the machine learning models, we used a range of metrics including accuracy, precision, recall, and F1-score</a:t>
            </a:r>
            <a:r>
              <a:rPr lang="en-US" dirty="0" smtClean="0"/>
              <a:t>.</a:t>
            </a:r>
          </a:p>
          <a:p>
            <a:endParaRPr lang="en-US" dirty="0"/>
          </a:p>
          <a:p>
            <a:r>
              <a:rPr lang="en-US" b="1" dirty="0"/>
              <a:t>Cross-Validation</a:t>
            </a:r>
            <a:r>
              <a:rPr lang="en-US" b="1" dirty="0" smtClean="0"/>
              <a:t>: </a:t>
            </a:r>
            <a:r>
              <a:rPr lang="en-US" dirty="0" smtClean="0"/>
              <a:t>We </a:t>
            </a:r>
            <a:r>
              <a:rPr lang="en-US" dirty="0"/>
              <a:t>employed cross-validation techniques such as k-fold cross-validation to assess the robustness of the models and mitigate overfitting.</a:t>
            </a:r>
          </a:p>
          <a:p>
            <a:endParaRPr lang="en-US" dirty="0"/>
          </a:p>
          <a:p>
            <a:endParaRPr lang="en-IN" dirty="0"/>
          </a:p>
        </p:txBody>
      </p:sp>
    </p:spTree>
    <p:extLst>
      <p:ext uri="{BB962C8B-B14F-4D97-AF65-F5344CB8AC3E}">
        <p14:creationId xmlns:p14="http://schemas.microsoft.com/office/powerpoint/2010/main" val="27046264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Conclusion</a:t>
            </a:r>
            <a:endParaRPr lang="en-IN" dirty="0"/>
          </a:p>
        </p:txBody>
      </p:sp>
      <p:sp>
        <p:nvSpPr>
          <p:cNvPr id="3" name="Content Placeholder 2"/>
          <p:cNvSpPr>
            <a:spLocks noGrp="1"/>
          </p:cNvSpPr>
          <p:nvPr>
            <p:ph idx="1"/>
          </p:nvPr>
        </p:nvSpPr>
        <p:spPr>
          <a:xfrm>
            <a:off x="457200" y="1752600"/>
            <a:ext cx="7467600" cy="4873752"/>
          </a:xfrm>
        </p:spPr>
        <p:txBody>
          <a:bodyPr>
            <a:normAutofit/>
          </a:bodyPr>
          <a:lstStyle/>
          <a:p>
            <a:r>
              <a:rPr lang="en-US" dirty="0"/>
              <a:t>Based on the results, the Convolutional Neural Network (CNN) model achieved the highest overall performance in terms of accuracy, precision, recall, and F1-score. However, all algorithms demonstrated promising results in distinguishing between real and fake news articles. Further optimization and fine-tuning of the models could potentially enhance their performance even further.</a:t>
            </a:r>
            <a:endParaRPr lang="en-IN" dirty="0"/>
          </a:p>
        </p:txBody>
      </p:sp>
    </p:spTree>
    <p:extLst>
      <p:ext uri="{BB962C8B-B14F-4D97-AF65-F5344CB8AC3E}">
        <p14:creationId xmlns:p14="http://schemas.microsoft.com/office/powerpoint/2010/main" val="2784854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69</TotalTime>
  <Words>520</Words>
  <Application>Microsoft Office PowerPoint</Application>
  <PresentationFormat>On-screen Show (4:3)</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Thatch</vt:lpstr>
      <vt:lpstr>FAKE NEWS DETECTION (Using Machine Learning)</vt:lpstr>
      <vt:lpstr>INTRODUCTION</vt:lpstr>
      <vt:lpstr>METHODOLOGY</vt:lpstr>
      <vt:lpstr>DATA COLLECTION</vt:lpstr>
      <vt:lpstr>Data Preprocessing</vt:lpstr>
      <vt:lpstr>PowerPoint Presentation</vt:lpstr>
      <vt:lpstr>Machine Learning Algorithms</vt:lpstr>
      <vt:lpstr>Model Evaluation</vt:lpstr>
      <vt:lpstr>Conclusion</vt:lpstr>
      <vt:lpstr>Future Work</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HP</dc:creator>
  <cp:lastModifiedBy>HP</cp:lastModifiedBy>
  <cp:revision>5</cp:revision>
  <dcterms:created xsi:type="dcterms:W3CDTF">2006-08-16T00:00:00Z</dcterms:created>
  <dcterms:modified xsi:type="dcterms:W3CDTF">2024-05-28T03:44:10Z</dcterms:modified>
</cp:coreProperties>
</file>