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9" r:id="rId4"/>
    <p:sldId id="262" r:id="rId5"/>
    <p:sldId id="268" r:id="rId6"/>
    <p:sldId id="265" r:id="rId7"/>
    <p:sldId id="269" r:id="rId8"/>
    <p:sldId id="271" r:id="rId9"/>
    <p:sldId id="266" r:id="rId10"/>
    <p:sldId id="27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8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FF8E2-A09F-44D9-AE9B-2C41606B597E}" type="datetimeFigureOut">
              <a:rPr lang="en-IN" smtClean="0"/>
              <a:t>12-12-2024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5B350-A3CC-4EF3-BB76-CAA2865F2A9C}" type="slidenum">
              <a:rPr lang="en-IN" smtClean="0"/>
              <a:t>‹#›</a:t>
            </a:fld>
            <a:endParaRPr lang="en-IN"/>
          </a:p>
        </p:txBody>
      </p:sp>
    </p:spTree>
    <p:extLst>
      <p:ext uri="{BB962C8B-B14F-4D97-AF65-F5344CB8AC3E}">
        <p14:creationId xmlns:p14="http://schemas.microsoft.com/office/powerpoint/2010/main" val="312120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52946E-7841-4BF6-9F97-F379125EE9B8}" type="datetime1">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E160A-476E-47D8-9A2F-658CD5C3FB5B}" type="datetime1">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91B41-3EEB-4974-8496-EBD019263422}" type="datetime1">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B3307-E097-42D2-87A8-3AD15350F4C3}" type="datetime1">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77D14DF-F939-4ED6-B417-989787CC733C}" type="datetime1">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BD50EF-CDD8-4B3B-BCC3-6C78F9BDA585}" type="datetime1">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8883C2-F229-436E-8CF8-CEF703CFCCAF}" type="datetime1">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AD8BB-A968-4792-A584-A1031A7CA39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518C4E-3A04-41C6-ABED-C483A75E2BC1}" type="datetime1">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8AD8BB-A968-4792-A584-A1031A7CA39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A4B4C-E7D4-44F9-A396-F5350E112F85}" type="datetime1">
              <a:rPr lang="en-IN" smtClean="0"/>
              <a:t>12-12-2024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8AD8BB-A968-4792-A584-A1031A7CA39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9BE6A14-4F8B-4194-B146-D430C8E136B0}" type="datetime1">
              <a:rPr lang="en-IN" smtClean="0"/>
              <a:t>12-12-2024</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08AD8BB-A968-4792-A584-A1031A7CA39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B7DDA7-09BC-49E7-ABB4-9FEC6C7A22D0}" type="datetime1">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E4254042-D7A8-4507-AE3D-6B141006403E}" type="datetime1">
              <a:rPr lang="en-IN" smtClean="0"/>
              <a:t>12-12-2024</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08AD8BB-A968-4792-A584-A1031A7CA39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D2A0D-957E-9777-73D3-7B755AE2E2B7}"/>
              </a:ext>
            </a:extLst>
          </p:cNvPr>
          <p:cNvSpPr>
            <a:spLocks noGrp="1"/>
          </p:cNvSpPr>
          <p:nvPr>
            <p:ph type="ctrTitle"/>
          </p:nvPr>
        </p:nvSpPr>
        <p:spPr>
          <a:xfrm>
            <a:off x="1154955" y="983412"/>
            <a:ext cx="8825658" cy="2691441"/>
          </a:xfrm>
        </p:spPr>
        <p:txBody>
          <a:bodyPr/>
          <a:lstStyle/>
          <a:p>
            <a:pPr algn="ctr"/>
            <a:r>
              <a:rPr lang="en-US" sz="9600" b="1" dirty="0">
                <a:latin typeface="Bahnschrift Condensed" panose="020B0502040204020203" pitchFamily="34" charset="0"/>
              </a:rPr>
              <a:t>Web Development Internship</a:t>
            </a:r>
            <a:endParaRPr lang="en-IN" sz="9600" b="1" dirty="0">
              <a:latin typeface="Bahnschrift Condensed" panose="020B0502040204020203" pitchFamily="34" charset="0"/>
            </a:endParaRPr>
          </a:p>
        </p:txBody>
      </p:sp>
      <p:sp>
        <p:nvSpPr>
          <p:cNvPr id="3" name="Subtitle 2">
            <a:extLst>
              <a:ext uri="{FF2B5EF4-FFF2-40B4-BE49-F238E27FC236}">
                <a16:creationId xmlns:a16="http://schemas.microsoft.com/office/drawing/2014/main" xmlns="" id="{A6A9F49D-1162-CE4A-0E49-CF791BB7C1E4}"/>
              </a:ext>
            </a:extLst>
          </p:cNvPr>
          <p:cNvSpPr>
            <a:spLocks noGrp="1"/>
          </p:cNvSpPr>
          <p:nvPr>
            <p:ph type="subTitle" idx="1"/>
          </p:nvPr>
        </p:nvSpPr>
        <p:spPr>
          <a:xfrm>
            <a:off x="1154955" y="3881887"/>
            <a:ext cx="8825658" cy="2406770"/>
          </a:xfrm>
        </p:spPr>
        <p:txBody>
          <a:bodyPr>
            <a:normAutofit/>
          </a:bodyPr>
          <a:lstStyle/>
          <a:p>
            <a:pPr algn="ctr"/>
            <a:r>
              <a:rPr lang="en-US" sz="1600" dirty="0" smtClean="0">
                <a:latin typeface="Bahnschrift Condensed" panose="020B0502040204020203" pitchFamily="34" charset="0"/>
              </a:rPr>
              <a:t>RAJAT UPRETI</a:t>
            </a:r>
            <a:r>
              <a:rPr lang="en-US" sz="1600" dirty="0">
                <a:latin typeface="Bahnschrift Condensed" panose="020B0502040204020203" pitchFamily="34" charset="0"/>
              </a:rPr>
              <a:t>		</a:t>
            </a:r>
            <a:r>
              <a:rPr lang="en-US" sz="1600" dirty="0" smtClean="0">
                <a:latin typeface="Bahnschrift Condensed" panose="020B0502040204020203" pitchFamily="34" charset="0"/>
              </a:rPr>
              <a:t>2019030</a:t>
            </a:r>
            <a:r>
              <a:rPr lang="en-US" sz="1600" dirty="0">
                <a:latin typeface="Bahnschrift Condensed" panose="020B0502040204020203" pitchFamily="34" charset="0"/>
              </a:rPr>
              <a:t>		sec: </a:t>
            </a:r>
            <a:r>
              <a:rPr lang="en-US" sz="1600" dirty="0" smtClean="0">
                <a:latin typeface="Bahnschrift Condensed" panose="020B0502040204020203" pitchFamily="34" charset="0"/>
              </a:rPr>
              <a:t>f</a:t>
            </a:r>
            <a:r>
              <a:rPr lang="en-US" sz="1600" dirty="0">
                <a:latin typeface="Bahnschrift Condensed" panose="020B0502040204020203" pitchFamily="34" charset="0"/>
              </a:rPr>
              <a:t>		7</a:t>
            </a:r>
            <a:r>
              <a:rPr lang="en-US" sz="1600" baseline="30000" dirty="0">
                <a:latin typeface="Bahnschrift Condensed" panose="020B0502040204020203" pitchFamily="34" charset="0"/>
              </a:rPr>
              <a:t>th</a:t>
            </a:r>
            <a:r>
              <a:rPr lang="en-US" sz="1600" dirty="0">
                <a:latin typeface="Bahnschrift Condensed" panose="020B0502040204020203" pitchFamily="34" charset="0"/>
              </a:rPr>
              <a:t> semester	</a:t>
            </a:r>
            <a:r>
              <a:rPr lang="en-US" dirty="0">
                <a:latin typeface="Bahnschrift Condensed" panose="020B0502040204020203" pitchFamily="34" charset="0"/>
              </a:rPr>
              <a:t>	</a:t>
            </a:r>
          </a:p>
          <a:p>
            <a:pPr algn="ctr"/>
            <a:endParaRPr lang="en-US" dirty="0">
              <a:latin typeface="Bahnschrift Condensed" panose="020B0502040204020203" pitchFamily="34" charset="0"/>
            </a:endParaRPr>
          </a:p>
          <a:p>
            <a:pPr algn="ctr"/>
            <a:r>
              <a:rPr lang="en-US" sz="3200" b="1" dirty="0">
                <a:latin typeface="Bahnschrift Condensed" panose="020B0502040204020203" pitchFamily="34" charset="0"/>
              </a:rPr>
              <a:t>Made under the mentorship of</a:t>
            </a:r>
          </a:p>
          <a:p>
            <a:pPr algn="ctr"/>
            <a:r>
              <a:rPr lang="en-US" dirty="0">
                <a:latin typeface="Bahnschrift Condensed" panose="020B0502040204020203" pitchFamily="34" charset="0"/>
              </a:rPr>
              <a:t>Mr. </a:t>
            </a:r>
            <a:r>
              <a:rPr lang="en-US" dirty="0" err="1" smtClean="0">
                <a:latin typeface="Bahnschrift Condensed" panose="020B0502040204020203" pitchFamily="34" charset="0"/>
              </a:rPr>
              <a:t>Arhan</a:t>
            </a:r>
            <a:endParaRPr lang="en-US" dirty="0">
              <a:latin typeface="Bahnschrift Condensed" panose="020B0502040204020203" pitchFamily="34" charset="0"/>
            </a:endParaRPr>
          </a:p>
          <a:p>
            <a:pPr algn="ctr"/>
            <a:r>
              <a:rPr lang="en-IN" dirty="0">
                <a:latin typeface="Bahnschrift Condensed" panose="020B0502040204020203" pitchFamily="34" charset="0"/>
              </a:rPr>
              <a:t>Nova nectar services </a:t>
            </a:r>
            <a:r>
              <a:rPr lang="en-IN" dirty="0" err="1">
                <a:latin typeface="Bahnschrift Condensed" panose="020B0502040204020203" pitchFamily="34" charset="0"/>
              </a:rPr>
              <a:t>pvt.</a:t>
            </a:r>
            <a:r>
              <a:rPr lang="en-IN" dirty="0">
                <a:latin typeface="Bahnschrift Condensed" panose="020B0502040204020203" pitchFamily="34" charset="0"/>
              </a:rPr>
              <a:t> Ltd.</a:t>
            </a:r>
          </a:p>
        </p:txBody>
      </p:sp>
    </p:spTree>
    <p:extLst>
      <p:ext uri="{BB962C8B-B14F-4D97-AF65-F5344CB8AC3E}">
        <p14:creationId xmlns:p14="http://schemas.microsoft.com/office/powerpoint/2010/main" val="273804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9BC3B68-5DB0-2A05-3401-32DF64B9B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85351F4-C3C7-FCD4-B5C2-CD30308EF08B}"/>
              </a:ext>
            </a:extLst>
          </p:cNvPr>
          <p:cNvSpPr>
            <a:spLocks noGrp="1"/>
          </p:cNvSpPr>
          <p:nvPr>
            <p:ph type="title"/>
          </p:nvPr>
        </p:nvSpPr>
        <p:spPr/>
        <p:txBody>
          <a:bodyPr/>
          <a:lstStyle/>
          <a:p>
            <a:r>
              <a:rPr lang="en-GB" sz="6000" dirty="0">
                <a:latin typeface="Bahnschrift Condensed" panose="020B0502040204020203" pitchFamily="34" charset="0"/>
              </a:rPr>
              <a:t>Skills Learned</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xmlns="" id="{9DC189BB-BA17-BB39-9763-8B13C3F581E2}"/>
              </a:ext>
            </a:extLst>
          </p:cNvPr>
          <p:cNvSpPr>
            <a:spLocks noGrp="1"/>
          </p:cNvSpPr>
          <p:nvPr>
            <p:ph idx="1"/>
          </p:nvPr>
        </p:nvSpPr>
        <p:spPr>
          <a:xfrm>
            <a:off x="1103312" y="1443318"/>
            <a:ext cx="9761912" cy="5235388"/>
          </a:xfrm>
        </p:spPr>
        <p:txBody>
          <a:bodyPr>
            <a:normAutofit/>
          </a:bodyPr>
          <a:lstStyle/>
          <a:p>
            <a:r>
              <a:rPr lang="en-US" sz="2400" b="1" dirty="0">
                <a:solidFill>
                  <a:srgbClr val="FF0000"/>
                </a:solidFill>
              </a:rPr>
              <a:t>2. Professional Skills </a:t>
            </a:r>
          </a:p>
          <a:p>
            <a:pPr marL="0" indent="0">
              <a:buNone/>
            </a:pPr>
            <a:r>
              <a:rPr lang="en-US" sz="2000" dirty="0"/>
              <a:t>• </a:t>
            </a:r>
            <a:r>
              <a:rPr lang="en-US" sz="2000" dirty="0">
                <a:solidFill>
                  <a:srgbClr val="FF0000"/>
                </a:solidFill>
              </a:rPr>
              <a:t>Problem-Solving and Debugging: </a:t>
            </a:r>
            <a:r>
              <a:rPr lang="en-US" sz="2000" dirty="0"/>
              <a:t>Enhanced my problem-solving abilities by troubleshooting issues during development and applying effective debugging methods to resolve technical challenges. </a:t>
            </a:r>
          </a:p>
          <a:p>
            <a:pPr marL="0" indent="0">
              <a:buNone/>
            </a:pPr>
            <a:r>
              <a:rPr lang="en-US" sz="2000" dirty="0"/>
              <a:t>• </a:t>
            </a:r>
            <a:r>
              <a:rPr lang="en-US" sz="2000" dirty="0">
                <a:solidFill>
                  <a:srgbClr val="FF0000"/>
                </a:solidFill>
              </a:rPr>
              <a:t>Project Documentation: </a:t>
            </a:r>
            <a:r>
              <a:rPr lang="en-US" sz="2000" dirty="0"/>
              <a:t>Developed skills in maintaining comprehensive documentation, recording development processes, code explanations, and project progress to ensure clear and organized handovers. </a:t>
            </a:r>
          </a:p>
          <a:p>
            <a:pPr marL="0" indent="0">
              <a:buNone/>
            </a:pPr>
            <a:r>
              <a:rPr lang="en-US" sz="2000" dirty="0"/>
              <a:t>• </a:t>
            </a:r>
            <a:r>
              <a:rPr lang="en-US" sz="2000" dirty="0">
                <a:solidFill>
                  <a:srgbClr val="FF0000"/>
                </a:solidFill>
              </a:rPr>
              <a:t>Collaboration and Communication: </a:t>
            </a:r>
            <a:r>
              <a:rPr lang="en-US" sz="2000" dirty="0"/>
              <a:t>Improved my collaboration skills by working closely with team members, sharing ideas, and incorporating feedback to refine projects. </a:t>
            </a:r>
          </a:p>
          <a:p>
            <a:pPr marL="0" indent="0">
              <a:buNone/>
            </a:pPr>
            <a:r>
              <a:rPr lang="en-US" sz="2000" dirty="0"/>
              <a:t>• </a:t>
            </a:r>
            <a:r>
              <a:rPr lang="en-US" sz="2000" dirty="0">
                <a:solidFill>
                  <a:srgbClr val="FF0000"/>
                </a:solidFill>
              </a:rPr>
              <a:t>Time Management: </a:t>
            </a:r>
            <a:r>
              <a:rPr lang="en-US" sz="2000" dirty="0"/>
              <a:t>Learned to manage multiple tasks efficiently, setting priorities and meeting project deadlines without compromising quality. • Attention to Detail Developed a keen eye for detail by ensuring high-quality code and precise design implementations, which contributed to polished and professional final projects.</a:t>
            </a:r>
            <a:endParaRPr lang="en-IN" dirty="0">
              <a:effectLst/>
              <a:latin typeface="Century Gothic" panose="020B0502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xmlns="" id="{B2DDA6BA-C33F-9819-FB9A-62DCD5AEDB59}"/>
              </a:ext>
            </a:extLst>
          </p:cNvPr>
          <p:cNvSpPr>
            <a:spLocks noGrp="1"/>
          </p:cNvSpPr>
          <p:nvPr>
            <p:ph type="sldNum" sz="quarter" idx="12"/>
          </p:nvPr>
        </p:nvSpPr>
        <p:spPr/>
        <p:txBody>
          <a:bodyPr/>
          <a:lstStyle/>
          <a:p>
            <a:fld id="{108AD8BB-A968-4792-A584-A1031A7CA392}" type="slidenum">
              <a:rPr lang="en-IN" smtClean="0"/>
              <a:t>10</a:t>
            </a:fld>
            <a:endParaRPr lang="en-IN"/>
          </a:p>
        </p:txBody>
      </p:sp>
    </p:spTree>
    <p:extLst>
      <p:ext uri="{BB962C8B-B14F-4D97-AF65-F5344CB8AC3E}">
        <p14:creationId xmlns:p14="http://schemas.microsoft.com/office/powerpoint/2010/main" val="225510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2F622-96A8-A737-2B3F-22C2AE796577}"/>
              </a:ext>
            </a:extLst>
          </p:cNvPr>
          <p:cNvSpPr>
            <a:spLocks noGrp="1"/>
          </p:cNvSpPr>
          <p:nvPr>
            <p:ph type="title"/>
          </p:nvPr>
        </p:nvSpPr>
        <p:spPr/>
        <p:txBody>
          <a:bodyPr/>
          <a:lstStyle/>
          <a:p>
            <a:r>
              <a:rPr lang="en-US" sz="6000" dirty="0">
                <a:latin typeface="Bahnschrift Condensed" panose="020B0502040204020203" pitchFamily="34" charset="0"/>
              </a:rPr>
              <a:t>Conclusion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xmlns="" id="{290EF3EF-C614-2A4D-009D-C9F2AE0CDC2F}"/>
              </a:ext>
            </a:extLst>
          </p:cNvPr>
          <p:cNvSpPr>
            <a:spLocks noGrp="1"/>
          </p:cNvSpPr>
          <p:nvPr>
            <p:ph idx="1"/>
          </p:nvPr>
        </p:nvSpPr>
        <p:spPr/>
        <p:txBody>
          <a:bodyPr>
            <a:normAutofit/>
          </a:bodyPr>
          <a:lstStyle/>
          <a:p>
            <a:pPr marL="0" indent="0">
              <a:lnSpc>
                <a:spcPct val="150000"/>
              </a:lnSpc>
              <a:buNone/>
            </a:pPr>
            <a:r>
              <a:rPr lang="en-US" dirty="0"/>
              <a:t>My internship experience at Nova Nectar Services Pvt. Ltd. has been instrumental in my journey as an aspiring web developer. Through practical, hands-on projects and constructive guidance, I had the opportunity to deepen my technical knowledge, sharpen my problem-solving skills, and gain exposure to industry-standard practices.</a:t>
            </a:r>
          </a:p>
          <a:p>
            <a:pPr marL="0" indent="0">
              <a:lnSpc>
                <a:spcPct val="150000"/>
              </a:lnSpc>
              <a:buNone/>
            </a:pPr>
            <a:r>
              <a:rPr lang="en-US" dirty="0"/>
              <a:t>The skills and insights gained from this internship have not only bolstered my confidence but have also prepared me for future roles in the tech industry. I am grateful for the supportive environment at Nova Nectar, where I was encouraged to explore, ask questions, and collaborate with experienced professionals.</a:t>
            </a:r>
            <a:endParaRPr lang="en-IN" dirty="0"/>
          </a:p>
        </p:txBody>
      </p:sp>
      <p:sp>
        <p:nvSpPr>
          <p:cNvPr id="4" name="Slide Number Placeholder 3">
            <a:extLst>
              <a:ext uri="{FF2B5EF4-FFF2-40B4-BE49-F238E27FC236}">
                <a16:creationId xmlns:a16="http://schemas.microsoft.com/office/drawing/2014/main" xmlns="" id="{465FB1C8-A2C4-F681-FA30-EF78046F29E4}"/>
              </a:ext>
            </a:extLst>
          </p:cNvPr>
          <p:cNvSpPr>
            <a:spLocks noGrp="1"/>
          </p:cNvSpPr>
          <p:nvPr>
            <p:ph type="sldNum" sz="quarter" idx="12"/>
          </p:nvPr>
        </p:nvSpPr>
        <p:spPr/>
        <p:txBody>
          <a:bodyPr>
            <a:normAutofit fontScale="85000" lnSpcReduction="20000"/>
          </a:bodyPr>
          <a:lstStyle/>
          <a:p>
            <a:r>
              <a:rPr lang="en-US" sz="3200" dirty="0">
                <a:solidFill>
                  <a:schemeClr val="bg1"/>
                </a:solidFill>
                <a:latin typeface="Bahnschrift Condensed" panose="020B0502040204020203" pitchFamily="34" charset="0"/>
              </a:rPr>
              <a:t>8</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57066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F84BE4-ACE5-4539-176B-C87E06D395E7}"/>
              </a:ext>
            </a:extLst>
          </p:cNvPr>
          <p:cNvSpPr>
            <a:spLocks noGrp="1"/>
          </p:cNvSpPr>
          <p:nvPr>
            <p:ph type="title"/>
          </p:nvPr>
        </p:nvSpPr>
        <p:spPr/>
        <p:txBody>
          <a:bodyPr/>
          <a:lstStyle/>
          <a:p>
            <a:pPr>
              <a:lnSpc>
                <a:spcPct val="150000"/>
              </a:lnSpc>
            </a:pPr>
            <a:r>
              <a:rPr lang="en-US" sz="6000" b="1" dirty="0">
                <a:effectLst/>
                <a:latin typeface="Bahnschrift Condensed" panose="020B0502040204020203" pitchFamily="34" charset="0"/>
                <a:ea typeface="Bookman Old Style" panose="02050604050505020204" pitchFamily="18" charset="0"/>
              </a:rPr>
              <a:t>About The Company</a:t>
            </a:r>
            <a:endParaRPr lang="en-IN" sz="6000" dirty="0">
              <a:effectLst/>
              <a:latin typeface="Bahnschrift Condensed" panose="020B0502040204020203" pitchFamily="34" charset="0"/>
              <a:ea typeface="Calibri" panose="020F0502020204030204" pitchFamily="34" charset="0"/>
            </a:endParaRPr>
          </a:p>
        </p:txBody>
      </p:sp>
      <p:sp>
        <p:nvSpPr>
          <p:cNvPr id="3" name="Content Placeholder 2">
            <a:extLst>
              <a:ext uri="{FF2B5EF4-FFF2-40B4-BE49-F238E27FC236}">
                <a16:creationId xmlns:a16="http://schemas.microsoft.com/office/drawing/2014/main" xmlns="" id="{D03BFDE3-3331-8DAD-9B4A-85E192E5ECD1}"/>
              </a:ext>
            </a:extLst>
          </p:cNvPr>
          <p:cNvSpPr>
            <a:spLocks noGrp="1"/>
          </p:cNvSpPr>
          <p:nvPr>
            <p:ph idx="1"/>
          </p:nvPr>
        </p:nvSpPr>
        <p:spPr>
          <a:xfrm>
            <a:off x="1095562" y="1659520"/>
            <a:ext cx="8946541" cy="4395151"/>
          </a:xfrm>
        </p:spPr>
        <p:txBody>
          <a:bodyPr>
            <a:normAutofit/>
          </a:bodyPr>
          <a:lstStyle/>
          <a:p>
            <a:pPr marL="0" indent="0" algn="just">
              <a:lnSpc>
                <a:spcPct val="150000"/>
              </a:lnSpc>
              <a:buNone/>
            </a:pPr>
            <a:r>
              <a:rPr lang="en-US" dirty="0" err="1"/>
              <a:t>NovaNectar</a:t>
            </a:r>
            <a:r>
              <a:rPr lang="en-US" dirty="0"/>
              <a:t> Services Pvt. Ltd. is a dynamic technology company specializing in software development, web solutions, and digital services. With a strong focus on innovation and quality, </a:t>
            </a:r>
            <a:r>
              <a:rPr lang="en-US" dirty="0" err="1"/>
              <a:t>NovaNectar</a:t>
            </a:r>
            <a:r>
              <a:rPr lang="en-US" dirty="0"/>
              <a:t> Services Pvt. Ltd. offers a range of IT solutions, including web development, mobile app development, and custom software creation. The company is committed to empowering clients by providing tailored digital solutions that meet modern business needs and enhance online presence. At </a:t>
            </a:r>
            <a:r>
              <a:rPr lang="en-US" dirty="0" err="1"/>
              <a:t>NovaNectar</a:t>
            </a:r>
            <a:r>
              <a:rPr lang="en-US" dirty="0"/>
              <a:t> Services Pvt. Ltd., a team of skilled developers, designers, and IT professionals work collaboratively to deliver high-performance, user-friendly applications and websites. The company emphasizes the importance of responsive design, user experience, and scalable technology, enabling businesses to engage their customers effectively across multiple platforms. </a:t>
            </a:r>
            <a:endParaRPr lang="en-IN" dirty="0">
              <a:effectLst/>
              <a:latin typeface="Century Gothic" panose="020B0502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xmlns="" id="{A8AFC472-F8E8-AB22-FA80-BF518E47A5D1}"/>
              </a:ext>
            </a:extLst>
          </p:cNvPr>
          <p:cNvSpPr>
            <a:spLocks noGrp="1"/>
          </p:cNvSpPr>
          <p:nvPr>
            <p:ph type="sldNum" sz="quarter" idx="12"/>
          </p:nvPr>
        </p:nvSpPr>
        <p:spPr>
          <a:xfrm>
            <a:off x="10390640" y="309096"/>
            <a:ext cx="838199" cy="767687"/>
          </a:xfrm>
        </p:spPr>
        <p:txBody>
          <a:bodyPr/>
          <a:lstStyle/>
          <a:p>
            <a:r>
              <a:rPr lang="en-US" sz="3200" dirty="0">
                <a:solidFill>
                  <a:schemeClr val="bg1"/>
                </a:solidFill>
                <a:latin typeface="Bahnschrift Condensed" panose="020B0502040204020203" pitchFamily="34" charset="0"/>
              </a:rPr>
              <a:t>1</a:t>
            </a:r>
          </a:p>
        </p:txBody>
      </p:sp>
    </p:spTree>
    <p:extLst>
      <p:ext uri="{BB962C8B-B14F-4D97-AF65-F5344CB8AC3E}">
        <p14:creationId xmlns:p14="http://schemas.microsoft.com/office/powerpoint/2010/main" val="416234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E5134D-9AAC-6395-665B-1C0637A80E56}"/>
              </a:ext>
            </a:extLst>
          </p:cNvPr>
          <p:cNvSpPr>
            <a:spLocks noGrp="1"/>
          </p:cNvSpPr>
          <p:nvPr>
            <p:ph type="title"/>
          </p:nvPr>
        </p:nvSpPr>
        <p:spPr/>
        <p:txBody>
          <a:bodyPr/>
          <a:lstStyle/>
          <a:p>
            <a:r>
              <a:rPr lang="en-US" sz="6000" dirty="0">
                <a:latin typeface="Bahnschrift Condensed" panose="020B0502040204020203" pitchFamily="34" charset="0"/>
              </a:rPr>
              <a:t>Work Responsibilities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xmlns="" id="{9E5DE03B-7A3C-A190-A4C1-583FF6E812B7}"/>
              </a:ext>
            </a:extLst>
          </p:cNvPr>
          <p:cNvSpPr>
            <a:spLocks noGrp="1"/>
          </p:cNvSpPr>
          <p:nvPr>
            <p:ph idx="1"/>
          </p:nvPr>
        </p:nvSpPr>
        <p:spPr>
          <a:xfrm>
            <a:off x="932330" y="1783976"/>
            <a:ext cx="9117524" cy="4464423"/>
          </a:xfrm>
        </p:spPr>
        <p:txBody>
          <a:bodyPr/>
          <a:lstStyle/>
          <a:p>
            <a:pPr algn="just"/>
            <a:r>
              <a:rPr lang="en-US" sz="2400" b="1" dirty="0">
                <a:solidFill>
                  <a:srgbClr val="FF0000"/>
                </a:solidFill>
              </a:rPr>
              <a:t>Frontend Development:</a:t>
            </a:r>
          </a:p>
          <a:p>
            <a:pPr marL="0" indent="0" algn="just">
              <a:buNone/>
            </a:pPr>
            <a:r>
              <a:rPr lang="en-US" dirty="0"/>
              <a:t>Created and styled web pages using HTML, CSS, and JavaScript to build visually appealing and responsive layouts, enhancing the user experience on various devices. </a:t>
            </a:r>
          </a:p>
          <a:p>
            <a:pPr algn="just"/>
            <a:r>
              <a:rPr lang="en-US" sz="2400" b="1" dirty="0">
                <a:solidFill>
                  <a:srgbClr val="FF0000"/>
                </a:solidFill>
              </a:rPr>
              <a:t>Responsive Design Implementation</a:t>
            </a:r>
          </a:p>
          <a:p>
            <a:pPr marL="0" indent="0" algn="just">
              <a:buNone/>
            </a:pPr>
            <a:r>
              <a:rPr lang="en-US" dirty="0"/>
              <a:t>Developed media queries and responsive grid layouts to ensure that website content was accessible and consistent across mobile, tablet, and desktop screens. • JavaScript Interactivity Integrated dynamic elements such as image sliders, modal pop-ups, and smooth scrolling features to improve user engagement and add functionality to the website.</a:t>
            </a:r>
            <a:endParaRPr lang="en-IN" dirty="0"/>
          </a:p>
        </p:txBody>
      </p:sp>
      <p:sp>
        <p:nvSpPr>
          <p:cNvPr id="4" name="Slide Number Placeholder 3">
            <a:extLst>
              <a:ext uri="{FF2B5EF4-FFF2-40B4-BE49-F238E27FC236}">
                <a16:creationId xmlns:a16="http://schemas.microsoft.com/office/drawing/2014/main" xmlns="" id="{301C955E-1111-1A3C-0E6B-04B8FFD4E9C4}"/>
              </a:ext>
            </a:extLst>
          </p:cNvPr>
          <p:cNvSpPr>
            <a:spLocks noGrp="1"/>
          </p:cNvSpPr>
          <p:nvPr>
            <p:ph type="sldNum" sz="quarter" idx="12"/>
          </p:nvPr>
        </p:nvSpPr>
        <p:spPr/>
        <p:txBody>
          <a:bodyPr>
            <a:normAutofit fontScale="85000" lnSpcReduction="20000"/>
          </a:bodyPr>
          <a:lstStyle/>
          <a:p>
            <a:r>
              <a:rPr lang="en-US" sz="3200" dirty="0">
                <a:solidFill>
                  <a:schemeClr val="bg1"/>
                </a:solidFill>
                <a:latin typeface="Bahnschrift Condensed" panose="020B0502040204020203" pitchFamily="34" charset="0"/>
              </a:rPr>
              <a:t>3</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43051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6F298-4E63-26C7-0F1A-B2D2A0B340FD}"/>
              </a:ext>
            </a:extLst>
          </p:cNvPr>
          <p:cNvSpPr>
            <a:spLocks noGrp="1"/>
          </p:cNvSpPr>
          <p:nvPr>
            <p:ph type="title"/>
          </p:nvPr>
        </p:nvSpPr>
        <p:spPr/>
        <p:txBody>
          <a:bodyPr/>
          <a:lstStyle/>
          <a:p>
            <a:r>
              <a:rPr lang="en-US" sz="6000" dirty="0">
                <a:latin typeface="Bahnschrift Condensed" panose="020B0502040204020203" pitchFamily="34" charset="0"/>
              </a:rPr>
              <a:t>Work Responsibilities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xmlns="" id="{A312E03C-1E52-2739-928E-44E12723D919}"/>
              </a:ext>
            </a:extLst>
          </p:cNvPr>
          <p:cNvSpPr>
            <a:spLocks noGrp="1"/>
          </p:cNvSpPr>
          <p:nvPr>
            <p:ph idx="1"/>
          </p:nvPr>
        </p:nvSpPr>
        <p:spPr>
          <a:xfrm>
            <a:off x="869576" y="1676400"/>
            <a:ext cx="10022542" cy="4993341"/>
          </a:xfrm>
        </p:spPr>
        <p:txBody>
          <a:bodyPr>
            <a:normAutofit/>
          </a:bodyPr>
          <a:lstStyle/>
          <a:p>
            <a:pPr algn="just"/>
            <a:r>
              <a:rPr lang="en-US" sz="2600" b="1" dirty="0">
                <a:solidFill>
                  <a:srgbClr val="FF0000"/>
                </a:solidFill>
              </a:rPr>
              <a:t>JavaScript Interactivity</a:t>
            </a:r>
          </a:p>
          <a:p>
            <a:pPr marL="0" indent="0" algn="just">
              <a:buNone/>
            </a:pPr>
            <a:r>
              <a:rPr lang="en-US" dirty="0"/>
              <a:t>Integrated dynamic elements such as image sliders, modal pop-ups, and smooth scrolling features to improve user engagement and add functionality to the website.</a:t>
            </a:r>
          </a:p>
          <a:p>
            <a:pPr algn="just"/>
            <a:r>
              <a:rPr lang="en-US" sz="2600" b="1" dirty="0">
                <a:solidFill>
                  <a:srgbClr val="FF0000"/>
                </a:solidFill>
              </a:rPr>
              <a:t>UI/UX Optimization</a:t>
            </a:r>
          </a:p>
          <a:p>
            <a:pPr marL="0" indent="0" algn="just">
              <a:buNone/>
            </a:pPr>
            <a:r>
              <a:rPr lang="en-US" dirty="0"/>
              <a:t>Worked with the design team to implement user-friendly layouts and streamline navigation flow, focusing on intuitive features like interactive buttons, icons, and menu structures.</a:t>
            </a:r>
          </a:p>
          <a:p>
            <a:pPr algn="just"/>
            <a:r>
              <a:rPr lang="en-US" sz="2600" b="1" dirty="0">
                <a:solidFill>
                  <a:srgbClr val="FF0000"/>
                </a:solidFill>
              </a:rPr>
              <a:t>Cross-Browser Testing and Troubleshooting</a:t>
            </a:r>
          </a:p>
          <a:p>
            <a:pPr marL="0" indent="0" algn="just">
              <a:buNone/>
            </a:pPr>
            <a:r>
              <a:rPr lang="en-US" dirty="0"/>
              <a:t>Conducted comprehensive testing across different browsers (Chrome, Firefox, Safari) to verify consistency and performance, resolving any issues identified.</a:t>
            </a:r>
          </a:p>
          <a:p>
            <a:pPr algn="just"/>
            <a:r>
              <a:rPr lang="en-US" sz="2600" b="1" dirty="0">
                <a:solidFill>
                  <a:srgbClr val="FF0000"/>
                </a:solidFill>
              </a:rPr>
              <a:t>Content Structuring and Organization </a:t>
            </a:r>
          </a:p>
          <a:p>
            <a:pPr marL="0" indent="0" algn="just">
              <a:buNone/>
            </a:pPr>
            <a:r>
              <a:rPr lang="en-US" dirty="0"/>
              <a:t>Organized and structured content on the website to enhance readability and ease of navigation, and made updates based on client and team feedback.</a:t>
            </a:r>
            <a:endParaRPr lang="en-IN" dirty="0">
              <a:latin typeface="Century Gothic" panose="020B0502020202020204" pitchFamily="34" charset="0"/>
            </a:endParaRPr>
          </a:p>
        </p:txBody>
      </p:sp>
      <p:sp>
        <p:nvSpPr>
          <p:cNvPr id="4" name="Slide Number Placeholder 3">
            <a:extLst>
              <a:ext uri="{FF2B5EF4-FFF2-40B4-BE49-F238E27FC236}">
                <a16:creationId xmlns:a16="http://schemas.microsoft.com/office/drawing/2014/main" xmlns="" id="{83E42D07-039B-2106-6A7A-58876A74AB3C}"/>
              </a:ext>
            </a:extLst>
          </p:cNvPr>
          <p:cNvSpPr>
            <a:spLocks noGrp="1"/>
          </p:cNvSpPr>
          <p:nvPr>
            <p:ph type="sldNum" sz="quarter" idx="12"/>
          </p:nvPr>
        </p:nvSpPr>
        <p:spPr/>
        <p:txBody>
          <a:bodyPr>
            <a:normAutofit fontScale="85000" lnSpcReduction="20000"/>
          </a:bodyPr>
          <a:lstStyle/>
          <a:p>
            <a:r>
              <a:rPr lang="en-US" sz="3200" dirty="0">
                <a:solidFill>
                  <a:schemeClr val="bg1"/>
                </a:solidFill>
                <a:latin typeface="Bahnschrift Condensed" panose="020B0502040204020203" pitchFamily="34" charset="0"/>
              </a:rPr>
              <a:t>6</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0620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4EF71-9120-DD8A-13A5-EAF3E8E421EB}"/>
              </a:ext>
            </a:extLst>
          </p:cNvPr>
          <p:cNvSpPr>
            <a:spLocks noGrp="1"/>
          </p:cNvSpPr>
          <p:nvPr>
            <p:ph type="title"/>
          </p:nvPr>
        </p:nvSpPr>
        <p:spPr/>
        <p:txBody>
          <a:bodyPr/>
          <a:lstStyle/>
          <a:p>
            <a:r>
              <a:rPr lang="en-US" sz="6000" dirty="0">
                <a:latin typeface="Bahnschrift Condensed" panose="020B0502040204020203" pitchFamily="34" charset="0"/>
              </a:rPr>
              <a:t>Work Details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xmlns="" id="{01F388F7-C8C3-A1A0-EE16-4553164A7498}"/>
              </a:ext>
            </a:extLst>
          </p:cNvPr>
          <p:cNvSpPr>
            <a:spLocks noGrp="1"/>
          </p:cNvSpPr>
          <p:nvPr>
            <p:ph idx="1"/>
          </p:nvPr>
        </p:nvSpPr>
        <p:spPr>
          <a:xfrm>
            <a:off x="1019546" y="1399862"/>
            <a:ext cx="9888070" cy="5011270"/>
          </a:xfrm>
        </p:spPr>
        <p:txBody>
          <a:bodyPr>
            <a:normAutofit/>
          </a:bodyPr>
          <a:lstStyle/>
          <a:p>
            <a:pPr marL="0" indent="0">
              <a:buNone/>
            </a:pPr>
            <a:r>
              <a:rPr lang="en-US" sz="2600" b="1" dirty="0">
                <a:solidFill>
                  <a:srgbClr val="FF0000"/>
                </a:solidFill>
              </a:rPr>
              <a:t>1. Landing Page Design</a:t>
            </a:r>
            <a:endParaRPr lang="en-US" sz="2600" b="1" dirty="0"/>
          </a:p>
          <a:p>
            <a:pPr marL="0" indent="0">
              <a:buNone/>
            </a:pPr>
            <a:r>
              <a:rPr lang="en-US" u="sng" dirty="0">
                <a:solidFill>
                  <a:srgbClr val="FF0000"/>
                </a:solidFill>
              </a:rPr>
              <a:t>Project Objective:</a:t>
            </a:r>
            <a:r>
              <a:rPr lang="en-US" dirty="0">
                <a:solidFill>
                  <a:srgbClr val="FF0000"/>
                </a:solidFill>
              </a:rPr>
              <a:t> </a:t>
            </a:r>
            <a:r>
              <a:rPr lang="en-US" dirty="0"/>
              <a:t>To design a visually engaging and informative landing page that captures visitors' attention and provides essential information in a concise format.</a:t>
            </a:r>
          </a:p>
          <a:p>
            <a:pPr marL="0" indent="0">
              <a:buNone/>
            </a:pPr>
            <a:r>
              <a:rPr lang="en-US" sz="2600" b="1" dirty="0">
                <a:solidFill>
                  <a:srgbClr val="FF0000"/>
                </a:solidFill>
              </a:rPr>
              <a:t>2. Travel Website</a:t>
            </a:r>
          </a:p>
          <a:p>
            <a:pPr marL="0" indent="0">
              <a:buNone/>
            </a:pPr>
            <a:r>
              <a:rPr lang="en-US" u="sng" dirty="0">
                <a:solidFill>
                  <a:srgbClr val="FF0000"/>
                </a:solidFill>
              </a:rPr>
              <a:t>Project Objective: </a:t>
            </a:r>
            <a:r>
              <a:rPr lang="en-US" dirty="0"/>
              <a:t>To create an interactive and user-friendly travel website that allows users to explore destinations, view accommodation options, and plan trips.</a:t>
            </a:r>
          </a:p>
          <a:p>
            <a:pPr marL="0" indent="0">
              <a:buNone/>
            </a:pPr>
            <a:r>
              <a:rPr lang="en-US" sz="1700" b="1" i="1" dirty="0">
                <a:solidFill>
                  <a:srgbClr val="FFFF00"/>
                </a:solidFill>
              </a:rPr>
              <a:t>Technical Development:</a:t>
            </a:r>
          </a:p>
          <a:p>
            <a:pPr marL="0" indent="0">
              <a:buNone/>
            </a:pPr>
            <a:r>
              <a:rPr lang="en-US" sz="1700" dirty="0">
                <a:solidFill>
                  <a:srgbClr val="FFFF00"/>
                </a:solidFill>
              </a:rPr>
              <a:t>HTML &amp; CSS:</a:t>
            </a:r>
            <a:r>
              <a:rPr lang="en-US" sz="1700" dirty="0">
                <a:solidFill>
                  <a:srgbClr val="0070C0"/>
                </a:solidFill>
              </a:rPr>
              <a:t> </a:t>
            </a:r>
            <a:r>
              <a:rPr lang="en-US" sz="1700" dirty="0"/>
              <a:t>Structured and styled the page for a clean, professional look, using consistent color schemes and typography.</a:t>
            </a:r>
          </a:p>
          <a:p>
            <a:pPr marL="0" indent="0">
              <a:buNone/>
            </a:pPr>
            <a:r>
              <a:rPr lang="en-US" sz="1700" dirty="0">
                <a:solidFill>
                  <a:srgbClr val="FFFF00"/>
                </a:solidFill>
              </a:rPr>
              <a:t>JavaScript: </a:t>
            </a:r>
            <a:r>
              <a:rPr lang="en-US" sz="1700" dirty="0"/>
              <a:t>Added interactive elements like hover effects, scroll animations, and smooth transitions to enhance the user experience.</a:t>
            </a:r>
          </a:p>
          <a:p>
            <a:pPr marL="0" indent="0">
              <a:buNone/>
            </a:pPr>
            <a:r>
              <a:rPr lang="en-US" sz="1700" dirty="0">
                <a:solidFill>
                  <a:srgbClr val="FFFF00"/>
                </a:solidFill>
              </a:rPr>
              <a:t>Responsive Design: </a:t>
            </a:r>
            <a:r>
              <a:rPr lang="en-US" sz="1700" dirty="0"/>
              <a:t>Ensured compatibility across different screen sizes for accessibility on mobile, tablet, and desktop devices.</a:t>
            </a:r>
            <a:endParaRPr lang="en-IN" sz="1700" dirty="0"/>
          </a:p>
        </p:txBody>
      </p:sp>
      <p:sp>
        <p:nvSpPr>
          <p:cNvPr id="4" name="Slide Number Placeholder 3">
            <a:extLst>
              <a:ext uri="{FF2B5EF4-FFF2-40B4-BE49-F238E27FC236}">
                <a16:creationId xmlns:a16="http://schemas.microsoft.com/office/drawing/2014/main" xmlns="" id="{F538CE6D-6A51-5688-231E-B2C477DB0476}"/>
              </a:ext>
            </a:extLst>
          </p:cNvPr>
          <p:cNvSpPr>
            <a:spLocks noGrp="1"/>
          </p:cNvSpPr>
          <p:nvPr>
            <p:ph type="sldNum" sz="quarter" idx="12"/>
          </p:nvPr>
        </p:nvSpPr>
        <p:spPr/>
        <p:txBody>
          <a:bodyPr/>
          <a:lstStyle/>
          <a:p>
            <a:fld id="{108AD8BB-A968-4792-A584-A1031A7CA392}" type="slidenum">
              <a:rPr lang="en-IN" smtClean="0"/>
              <a:t>5</a:t>
            </a:fld>
            <a:endParaRPr lang="en-IN"/>
          </a:p>
        </p:txBody>
      </p:sp>
    </p:spTree>
    <p:extLst>
      <p:ext uri="{BB962C8B-B14F-4D97-AF65-F5344CB8AC3E}">
        <p14:creationId xmlns:p14="http://schemas.microsoft.com/office/powerpoint/2010/main" val="61799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0BE64A7-50D0-B584-43CA-4D35D1176BAA}"/>
              </a:ext>
            </a:extLst>
          </p:cNvPr>
          <p:cNvSpPr>
            <a:spLocks noGrp="1"/>
          </p:cNvSpPr>
          <p:nvPr>
            <p:ph type="sldNum" sz="quarter" idx="12"/>
          </p:nvPr>
        </p:nvSpPr>
        <p:spPr/>
        <p:txBody>
          <a:bodyPr>
            <a:normAutofit fontScale="85000" lnSpcReduction="20000"/>
          </a:bodyPr>
          <a:lstStyle/>
          <a:p>
            <a:r>
              <a:rPr lang="en-US" sz="3200">
                <a:solidFill>
                  <a:schemeClr val="bg1"/>
                </a:solidFill>
                <a:latin typeface="Bahnschrift Condensed" panose="020B0502040204020203" pitchFamily="34" charset="0"/>
              </a:rPr>
              <a:t>7</a:t>
            </a:r>
            <a:endParaRPr lang="en-IN" sz="3200" dirty="0">
              <a:solidFill>
                <a:schemeClr val="bg1"/>
              </a:solidFill>
              <a:latin typeface="Bahnschrift Condensed" panose="020B0502040204020203" pitchFamily="34" charset="0"/>
            </a:endParaRPr>
          </a:p>
        </p:txBody>
      </p:sp>
      <p:pic>
        <p:nvPicPr>
          <p:cNvPr id="3" name="Picture 2">
            <a:extLst>
              <a:ext uri="{FF2B5EF4-FFF2-40B4-BE49-F238E27FC236}">
                <a16:creationId xmlns:a16="http://schemas.microsoft.com/office/drawing/2014/main" xmlns="" id="{B50C42D5-CC81-0CDB-1006-5697CAF872AF}"/>
              </a:ext>
            </a:extLst>
          </p:cNvPr>
          <p:cNvPicPr>
            <a:picLocks noChangeAspect="1"/>
          </p:cNvPicPr>
          <p:nvPr/>
        </p:nvPicPr>
        <p:blipFill>
          <a:blip r:embed="rId2"/>
          <a:srcRect l="3913" r="1878" b="1960"/>
          <a:stretch/>
        </p:blipFill>
        <p:spPr>
          <a:xfrm>
            <a:off x="134470" y="847406"/>
            <a:ext cx="5396753" cy="3823206"/>
          </a:xfrm>
          <a:prstGeom prst="rect">
            <a:avLst/>
          </a:prstGeom>
        </p:spPr>
      </p:pic>
      <p:pic>
        <p:nvPicPr>
          <p:cNvPr id="11" name="Picture 10">
            <a:extLst>
              <a:ext uri="{FF2B5EF4-FFF2-40B4-BE49-F238E27FC236}">
                <a16:creationId xmlns:a16="http://schemas.microsoft.com/office/drawing/2014/main" xmlns="" id="{9AC5E4A9-D131-A7DF-B334-E1D5722EB2E3}"/>
              </a:ext>
            </a:extLst>
          </p:cNvPr>
          <p:cNvPicPr>
            <a:picLocks noChangeAspect="1"/>
          </p:cNvPicPr>
          <p:nvPr/>
        </p:nvPicPr>
        <p:blipFill>
          <a:blip r:embed="rId3"/>
          <a:stretch>
            <a:fillRect/>
          </a:stretch>
        </p:blipFill>
        <p:spPr>
          <a:xfrm>
            <a:off x="5746377" y="961585"/>
            <a:ext cx="6221506" cy="3594847"/>
          </a:xfrm>
          <a:prstGeom prst="rect">
            <a:avLst/>
          </a:prstGeom>
        </p:spPr>
      </p:pic>
    </p:spTree>
    <p:extLst>
      <p:ext uri="{BB962C8B-B14F-4D97-AF65-F5344CB8AC3E}">
        <p14:creationId xmlns:p14="http://schemas.microsoft.com/office/powerpoint/2010/main" val="428792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7AF89C3-3C71-F2AA-B27E-9FBC053B656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4E08B08-5E3E-0DB2-E300-7ECF37E07AC8}"/>
              </a:ext>
            </a:extLst>
          </p:cNvPr>
          <p:cNvSpPr>
            <a:spLocks noGrp="1"/>
          </p:cNvSpPr>
          <p:nvPr>
            <p:ph type="sldNum" sz="quarter" idx="12"/>
          </p:nvPr>
        </p:nvSpPr>
        <p:spPr/>
        <p:txBody>
          <a:bodyPr>
            <a:normAutofit fontScale="85000" lnSpcReduction="20000"/>
          </a:bodyPr>
          <a:lstStyle/>
          <a:p>
            <a:r>
              <a:rPr lang="en-US" sz="3200">
                <a:solidFill>
                  <a:schemeClr val="bg1"/>
                </a:solidFill>
                <a:latin typeface="Bahnschrift Condensed" panose="020B0502040204020203" pitchFamily="34" charset="0"/>
              </a:rPr>
              <a:t>7</a:t>
            </a:r>
            <a:endParaRPr lang="en-IN" sz="3200" dirty="0">
              <a:solidFill>
                <a:schemeClr val="bg1"/>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xmlns="" id="{4EA4B995-1E85-0F05-88A5-EAC14D22F599}"/>
              </a:ext>
            </a:extLst>
          </p:cNvPr>
          <p:cNvPicPr>
            <a:picLocks noChangeAspect="1"/>
          </p:cNvPicPr>
          <p:nvPr/>
        </p:nvPicPr>
        <p:blipFill>
          <a:blip r:embed="rId2"/>
          <a:stretch>
            <a:fillRect/>
          </a:stretch>
        </p:blipFill>
        <p:spPr>
          <a:xfrm>
            <a:off x="80682" y="154520"/>
            <a:ext cx="6404445" cy="3971365"/>
          </a:xfrm>
          <a:prstGeom prst="rect">
            <a:avLst/>
          </a:prstGeom>
        </p:spPr>
      </p:pic>
      <p:pic>
        <p:nvPicPr>
          <p:cNvPr id="7" name="Picture 6">
            <a:extLst>
              <a:ext uri="{FF2B5EF4-FFF2-40B4-BE49-F238E27FC236}">
                <a16:creationId xmlns:a16="http://schemas.microsoft.com/office/drawing/2014/main" xmlns="" id="{E4500313-DFE1-67B0-D6C8-73D5A28482D2}"/>
              </a:ext>
            </a:extLst>
          </p:cNvPr>
          <p:cNvPicPr>
            <a:picLocks noChangeAspect="1"/>
          </p:cNvPicPr>
          <p:nvPr/>
        </p:nvPicPr>
        <p:blipFill>
          <a:blip r:embed="rId3"/>
          <a:srcRect r="2839"/>
          <a:stretch/>
        </p:blipFill>
        <p:spPr>
          <a:xfrm>
            <a:off x="6585606" y="2920133"/>
            <a:ext cx="5525712" cy="3429000"/>
          </a:xfrm>
          <a:prstGeom prst="rect">
            <a:avLst/>
          </a:prstGeom>
        </p:spPr>
      </p:pic>
    </p:spTree>
    <p:extLst>
      <p:ext uri="{BB962C8B-B14F-4D97-AF65-F5344CB8AC3E}">
        <p14:creationId xmlns:p14="http://schemas.microsoft.com/office/powerpoint/2010/main" val="98288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8AD8BB-A968-4792-A584-A1031A7CA392}" type="slidenum">
              <a:rPr lang="en-IN" smtClean="0"/>
              <a:t>8</a:t>
            </a:fld>
            <a:endParaRPr lang="en-IN"/>
          </a:p>
        </p:txBody>
      </p:sp>
      <p:pic>
        <p:nvPicPr>
          <p:cNvPr id="1026" name="Picture 2" descr="C:\Users\HP\Pictures\Screenshots\Screenshot 2024-11-06 22394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228" y="218058"/>
            <a:ext cx="6416298" cy="325843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Pictures\Screenshots\Screenshot 2024-11-06 2239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9063" y="3634732"/>
            <a:ext cx="5677761" cy="288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23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3B125-574C-AF32-F323-B10236429B53}"/>
              </a:ext>
            </a:extLst>
          </p:cNvPr>
          <p:cNvSpPr>
            <a:spLocks noGrp="1"/>
          </p:cNvSpPr>
          <p:nvPr>
            <p:ph type="title"/>
          </p:nvPr>
        </p:nvSpPr>
        <p:spPr/>
        <p:txBody>
          <a:bodyPr/>
          <a:lstStyle/>
          <a:p>
            <a:r>
              <a:rPr lang="en-GB" sz="6000" dirty="0">
                <a:latin typeface="Bahnschrift Condensed" panose="020B0502040204020203" pitchFamily="34" charset="0"/>
              </a:rPr>
              <a:t>Skills Learned</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xmlns="" id="{2CB8EB3D-9E2B-E201-0319-41CFE707BEE5}"/>
              </a:ext>
            </a:extLst>
          </p:cNvPr>
          <p:cNvSpPr>
            <a:spLocks noGrp="1"/>
          </p:cNvSpPr>
          <p:nvPr>
            <p:ph idx="1"/>
          </p:nvPr>
        </p:nvSpPr>
        <p:spPr>
          <a:xfrm>
            <a:off x="1103312" y="1443318"/>
            <a:ext cx="8946541" cy="5235388"/>
          </a:xfrm>
        </p:spPr>
        <p:txBody>
          <a:bodyPr>
            <a:normAutofit/>
          </a:bodyPr>
          <a:lstStyle/>
          <a:p>
            <a:r>
              <a:rPr lang="en-US" sz="2400" b="1" dirty="0">
                <a:solidFill>
                  <a:srgbClr val="FF0000"/>
                </a:solidFill>
              </a:rPr>
              <a:t>1. Technical Skills </a:t>
            </a:r>
          </a:p>
          <a:p>
            <a:pPr marL="0" indent="0">
              <a:buNone/>
            </a:pPr>
            <a:r>
              <a:rPr lang="en-US" dirty="0"/>
              <a:t>• </a:t>
            </a:r>
            <a:r>
              <a:rPr lang="en-US" dirty="0">
                <a:solidFill>
                  <a:srgbClr val="FF0000"/>
                </a:solidFill>
              </a:rPr>
              <a:t>Frontend Development: </a:t>
            </a:r>
            <a:r>
              <a:rPr lang="en-US" dirty="0"/>
              <a:t>Gained hands-on experience with HTML, CSS, and JavaScript to structure, style, and add interactivity to web pages, creating user-friendly and visually appealing interfaces.</a:t>
            </a:r>
          </a:p>
          <a:p>
            <a:pPr marL="0" indent="0">
              <a:buNone/>
            </a:pPr>
            <a:r>
              <a:rPr lang="en-US" dirty="0"/>
              <a:t>• </a:t>
            </a:r>
            <a:r>
              <a:rPr lang="en-US" dirty="0">
                <a:solidFill>
                  <a:srgbClr val="FF0000"/>
                </a:solidFill>
              </a:rPr>
              <a:t>Responsive Web Design: </a:t>
            </a:r>
            <a:r>
              <a:rPr lang="en-US" dirty="0"/>
              <a:t>Learned to implement responsive layouts using CSS grid, flexbox, and media queries, ensuring consistent display across mobile, tablet, and desktop devices. </a:t>
            </a:r>
          </a:p>
          <a:p>
            <a:pPr marL="0" indent="0">
              <a:buNone/>
            </a:pPr>
            <a:r>
              <a:rPr lang="en-US" dirty="0"/>
              <a:t>• </a:t>
            </a:r>
            <a:r>
              <a:rPr lang="en-US" dirty="0">
                <a:solidFill>
                  <a:srgbClr val="FF0000"/>
                </a:solidFill>
              </a:rPr>
              <a:t>JavaScript Functionality: </a:t>
            </a:r>
            <a:r>
              <a:rPr lang="en-US" dirty="0"/>
              <a:t>Developed proficiency in using JavaScript for interactive elements such as image sliders, modals, and task management function, enhancing user engagement. </a:t>
            </a:r>
          </a:p>
          <a:p>
            <a:pPr marL="0" indent="0">
              <a:buNone/>
            </a:pPr>
            <a:r>
              <a:rPr lang="en-US" dirty="0"/>
              <a:t>• </a:t>
            </a:r>
            <a:r>
              <a:rPr lang="en-US" dirty="0">
                <a:solidFill>
                  <a:srgbClr val="FF0000"/>
                </a:solidFill>
              </a:rPr>
              <a:t>User Interface (UI): </a:t>
            </a:r>
            <a:r>
              <a:rPr lang="en-US" dirty="0"/>
              <a:t>Design Principles Enhanced understanding of UI design principles, focusing on intuitive navigation, button placements, and optimized layouts to improve user experience.</a:t>
            </a:r>
          </a:p>
          <a:p>
            <a:pPr marL="0" indent="0">
              <a:buNone/>
            </a:pPr>
            <a:r>
              <a:rPr lang="en-US" dirty="0"/>
              <a:t>• </a:t>
            </a:r>
            <a:r>
              <a:rPr lang="en-US" dirty="0">
                <a:solidFill>
                  <a:srgbClr val="FF0000"/>
                </a:solidFill>
              </a:rPr>
              <a:t>Cross-Browser Testing and Debugging: </a:t>
            </a:r>
            <a:r>
              <a:rPr lang="en-US" dirty="0"/>
              <a:t>Conducted testing across various browsers to ensure compatibility and consistent performance, and learned debugging techniques to resolve cross-browser issues.</a:t>
            </a:r>
            <a:endParaRPr lang="en-IN" dirty="0">
              <a:effectLst/>
              <a:latin typeface="Century Gothic" panose="020B0502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xmlns="" id="{E40FA4B6-0A83-F981-2E7D-26EDCA601321}"/>
              </a:ext>
            </a:extLst>
          </p:cNvPr>
          <p:cNvSpPr>
            <a:spLocks noGrp="1"/>
          </p:cNvSpPr>
          <p:nvPr>
            <p:ph type="sldNum" sz="quarter" idx="12"/>
          </p:nvPr>
        </p:nvSpPr>
        <p:spPr/>
        <p:txBody>
          <a:bodyPr/>
          <a:lstStyle/>
          <a:p>
            <a:fld id="{108AD8BB-A968-4792-A584-A1031A7CA392}" type="slidenum">
              <a:rPr lang="en-IN" smtClean="0"/>
              <a:t>9</a:t>
            </a:fld>
            <a:endParaRPr lang="en-IN"/>
          </a:p>
        </p:txBody>
      </p:sp>
    </p:spTree>
    <p:extLst>
      <p:ext uri="{BB962C8B-B14F-4D97-AF65-F5344CB8AC3E}">
        <p14:creationId xmlns:p14="http://schemas.microsoft.com/office/powerpoint/2010/main" val="2605857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597</TotalTime>
  <Words>890</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Web Development Internship</vt:lpstr>
      <vt:lpstr>About The Company</vt:lpstr>
      <vt:lpstr>Work Responsibilities</vt:lpstr>
      <vt:lpstr>Work Responsibilities</vt:lpstr>
      <vt:lpstr>Work Details</vt:lpstr>
      <vt:lpstr>PowerPoint Presentation</vt:lpstr>
      <vt:lpstr>PowerPoint Presentation</vt:lpstr>
      <vt:lpstr>PowerPoint Presentation</vt:lpstr>
      <vt:lpstr>Skills Learned</vt:lpstr>
      <vt:lpstr>Skills Learned</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Agnihotry</dc:creator>
  <cp:lastModifiedBy>HP</cp:lastModifiedBy>
  <cp:revision>25</cp:revision>
  <dcterms:created xsi:type="dcterms:W3CDTF">2023-01-27T18:21:10Z</dcterms:created>
  <dcterms:modified xsi:type="dcterms:W3CDTF">2024-12-12T05:45:17Z</dcterms:modified>
</cp:coreProperties>
</file>