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6858000" cx="9144000"/>
  <p:notesSz cx="7099300" cy="10234600"/>
  <p:embeddedFontLst>
    <p:embeddedFont>
      <p:font typeface="Corbel"/>
      <p:regular r:id="rId51"/>
      <p:bold r:id="rId52"/>
      <p:italic r:id="rId53"/>
      <p:boldItalic r:id="rId54"/>
    </p:embeddedFont>
    <p:embeddedFont>
      <p:font typeface="Oi"/>
      <p:regular r:id="rId55"/>
    </p:embeddedFont>
    <p:embeddedFont>
      <p:font typeface="Arial Black"/>
      <p:regular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7" roundtripDataSignature="AMtx7mhgFnthXiViwrsKYFO0vic9zC8c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8A92F7-4F55-4B28-A371-CCA2B5157CAE}">
  <a:tblStyle styleId="{088A92F7-4F55-4B28-A371-CCA2B5157CA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Corbel-regular.fntdata"/><Relationship Id="rId50" Type="http://schemas.openxmlformats.org/officeDocument/2006/relationships/slide" Target="slides/slide43.xml"/><Relationship Id="rId53" Type="http://schemas.openxmlformats.org/officeDocument/2006/relationships/font" Target="fonts/Corbel-italic.fntdata"/><Relationship Id="rId52" Type="http://schemas.openxmlformats.org/officeDocument/2006/relationships/font" Target="fonts/Corbel-bold.fntdata"/><Relationship Id="rId11" Type="http://schemas.openxmlformats.org/officeDocument/2006/relationships/slide" Target="slides/slide4.xml"/><Relationship Id="rId55" Type="http://schemas.openxmlformats.org/officeDocument/2006/relationships/font" Target="fonts/Oi-regular.fntdata"/><Relationship Id="rId10" Type="http://schemas.openxmlformats.org/officeDocument/2006/relationships/slide" Target="slides/slide3.xml"/><Relationship Id="rId54" Type="http://schemas.openxmlformats.org/officeDocument/2006/relationships/font" Target="fonts/Corbel-boldItalic.fntdata"/><Relationship Id="rId13" Type="http://schemas.openxmlformats.org/officeDocument/2006/relationships/slide" Target="slides/slide6.xml"/><Relationship Id="rId57" Type="http://customschemas.google.com/relationships/presentationmetadata" Target="metadata"/><Relationship Id="rId12" Type="http://schemas.openxmlformats.org/officeDocument/2006/relationships/slide" Target="slides/slide5.xml"/><Relationship Id="rId56" Type="http://schemas.openxmlformats.org/officeDocument/2006/relationships/font" Target="fonts/ArialBlack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1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1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1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1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1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1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1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1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1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1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2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2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2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2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2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2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2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2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2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3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3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3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Google Shape;605;p3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6" name="Google Shape;616;p3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3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Google Shape;638;p3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0" name="Google Shape;650;p3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2" name="Google Shape;662;p3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4" name="Google Shape;674;p4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Google Shape;704;p4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4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4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3" name="Google Shape;743;p4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009725044c_1_0:notes"/>
          <p:cNvSpPr txBox="1"/>
          <p:nvPr/>
        </p:nvSpPr>
        <p:spPr>
          <a:xfrm>
            <a:off x="0" y="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3009725044c_1_0:notes"/>
          <p:cNvSpPr txBox="1"/>
          <p:nvPr/>
        </p:nvSpPr>
        <p:spPr>
          <a:xfrm>
            <a:off x="4022725" y="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3009725044c_1_0:notes"/>
          <p:cNvSpPr txBox="1"/>
          <p:nvPr/>
        </p:nvSpPr>
        <p:spPr>
          <a:xfrm>
            <a:off x="0" y="9723437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3009725044c_1_0:notes"/>
          <p:cNvSpPr txBox="1"/>
          <p:nvPr/>
        </p:nvSpPr>
        <p:spPr>
          <a:xfrm>
            <a:off x="4022725" y="9723437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3009725044c_1_0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g3009725044c_1_0:notes"/>
          <p:cNvSpPr txBox="1"/>
          <p:nvPr>
            <p:ph idx="1" type="body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4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4"/>
          <p:cNvSpPr txBox="1"/>
          <p:nvPr>
            <p:ph idx="1" type="subTitle"/>
          </p:nvPr>
        </p:nvSpPr>
        <p:spPr>
          <a:xfrm>
            <a:off x="2409825" y="2924175"/>
            <a:ext cx="5832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4"/>
          <p:cNvSpPr txBox="1"/>
          <p:nvPr>
            <p:ph idx="1" type="body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3" name="Google Shape;73;p144"/>
          <p:cNvSpPr txBox="1"/>
          <p:nvPr>
            <p:ph idx="2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4" name="Google Shape;74;p144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8" name="Google Shape;78;p145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136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7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8"/>
          <p:cNvSpPr txBox="1"/>
          <p:nvPr>
            <p:ph type="title"/>
          </p:nvPr>
        </p:nvSpPr>
        <p:spPr>
          <a:xfrm rot="5400000">
            <a:off x="4876007" y="2158206"/>
            <a:ext cx="6091238" cy="2066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8"/>
          <p:cNvSpPr txBox="1"/>
          <p:nvPr>
            <p:ph idx="1" type="body"/>
          </p:nvPr>
        </p:nvSpPr>
        <p:spPr>
          <a:xfrm rot="5400000">
            <a:off x="664369" y="165894"/>
            <a:ext cx="6091238" cy="605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6" name="Google Shape;46;p138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9"/>
          <p:cNvSpPr txBox="1"/>
          <p:nvPr>
            <p:ph idx="1" type="body"/>
          </p:nvPr>
        </p:nvSpPr>
        <p:spPr>
          <a:xfrm rot="5400000">
            <a:off x="2263774" y="-454025"/>
            <a:ext cx="5111750" cy="827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139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5" name="Google Shape;55;p140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9" name="Google Shape;59;p1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0" name="Google Shape;60;p141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2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6" name="Google Shape;66;p1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7" name="Google Shape;67;p1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8" name="Google Shape;68;p1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9" name="Google Shape;69;p143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3"/>
          <p:cNvSpPr txBox="1"/>
          <p:nvPr/>
        </p:nvSpPr>
        <p:spPr>
          <a:xfrm>
            <a:off x="1619250" y="1125537"/>
            <a:ext cx="28575" cy="57324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3"/>
          <p:cNvSpPr txBox="1"/>
          <p:nvPr/>
        </p:nvSpPr>
        <p:spPr>
          <a:xfrm>
            <a:off x="1981200" y="19875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3"/>
          <p:cNvSpPr txBox="1"/>
          <p:nvPr/>
        </p:nvSpPr>
        <p:spPr>
          <a:xfrm>
            <a:off x="1763712" y="2708275"/>
            <a:ext cx="7380287" cy="73025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3"/>
          <p:cNvSpPr txBox="1"/>
          <p:nvPr/>
        </p:nvSpPr>
        <p:spPr>
          <a:xfrm>
            <a:off x="0" y="0"/>
            <a:ext cx="9144000" cy="112553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3"/>
          <p:cNvSpPr txBox="1"/>
          <p:nvPr/>
        </p:nvSpPr>
        <p:spPr>
          <a:xfrm>
            <a:off x="0" y="1125537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3"/>
          <p:cNvSpPr txBox="1"/>
          <p:nvPr/>
        </p:nvSpPr>
        <p:spPr>
          <a:xfrm>
            <a:off x="1619250" y="549275"/>
            <a:ext cx="28575" cy="576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 (2).png" id="16" name="Google Shape;16;p1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0825" y="261937"/>
            <a:ext cx="1155700" cy="64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133"/>
          <p:cNvGrpSpPr/>
          <p:nvPr/>
        </p:nvGrpSpPr>
        <p:grpSpPr>
          <a:xfrm>
            <a:off x="1774825" y="104775"/>
            <a:ext cx="6084887" cy="868362"/>
            <a:chOff x="1774113" y="104757"/>
            <a:chExt cx="6084936" cy="868541"/>
          </a:xfrm>
        </p:grpSpPr>
        <p:sp>
          <p:nvSpPr>
            <p:cNvPr id="18" name="Google Shape;18;p133"/>
            <p:cNvSpPr txBox="1"/>
            <p:nvPr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b="1" i="0" lang="en-US" sz="3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COMPUTER ORGANIZATION AND 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33"/>
            <p:cNvSpPr txBox="1"/>
            <p:nvPr/>
          </p:nvSpPr>
          <p:spPr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Hardware/Software Interface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33"/>
          <p:cNvGrpSpPr/>
          <p:nvPr/>
        </p:nvGrpSpPr>
        <p:grpSpPr>
          <a:xfrm>
            <a:off x="8004175" y="82550"/>
            <a:ext cx="935037" cy="935037"/>
            <a:chOff x="8004175" y="82550"/>
            <a:chExt cx="935038" cy="935038"/>
          </a:xfrm>
        </p:grpSpPr>
        <p:sp>
          <p:nvSpPr>
            <p:cNvPr id="21" name="Google Shape;21;p133"/>
            <p:cNvSpPr/>
            <p:nvPr/>
          </p:nvSpPr>
          <p:spPr>
            <a:xfrm>
              <a:off x="8004175" y="82550"/>
              <a:ext cx="935038" cy="935038"/>
            </a:xfrm>
            <a:prstGeom prst="star32">
              <a:avLst>
                <a:gd fmla="val 37500" name="adj"/>
              </a:avLst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3"/>
            <p:cNvSpPr txBox="1"/>
            <p:nvPr/>
          </p:nvSpPr>
          <p:spPr>
            <a:xfrm>
              <a:off x="8016875" y="293688"/>
              <a:ext cx="912813" cy="614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Black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RISC-V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3" name="Google Shape;23;p133"/>
            <p:cNvSpPr txBox="1"/>
            <p:nvPr/>
          </p:nvSpPr>
          <p:spPr>
            <a:xfrm>
              <a:off x="8112125" y="482600"/>
              <a:ext cx="731838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baseline="3000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nd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3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3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5"/>
          <p:cNvSpPr txBox="1"/>
          <p:nvPr/>
        </p:nvSpPr>
        <p:spPr>
          <a:xfrm>
            <a:off x="468312" y="2603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3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35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5"/>
          <p:cNvSpPr txBox="1"/>
          <p:nvPr/>
        </p:nvSpPr>
        <p:spPr>
          <a:xfrm>
            <a:off x="250825" y="981075"/>
            <a:ext cx="8569325" cy="71437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.jpg" id="35" name="Google Shape;35;p1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Chapter 4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2409825" y="2924175"/>
            <a:ext cx="58324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Processor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Sequential Elements</a:t>
            </a:r>
            <a:endParaRPr/>
          </a:p>
        </p:txBody>
      </p:sp>
      <p:sp>
        <p:nvSpPr>
          <p:cNvPr id="302" name="Google Shape;302;p10"/>
          <p:cNvSpPr txBox="1"/>
          <p:nvPr>
            <p:ph idx="1" type="body"/>
          </p:nvPr>
        </p:nvSpPr>
        <p:spPr>
          <a:xfrm>
            <a:off x="684212" y="1125537"/>
            <a:ext cx="8270875" cy="2303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with write control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updates on clock edge when write control input is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stored value is required later</a:t>
            </a:r>
            <a:endParaRPr/>
          </a:p>
        </p:txBody>
      </p:sp>
      <p:grpSp>
        <p:nvGrpSpPr>
          <p:cNvPr id="303" name="Google Shape;303;p10"/>
          <p:cNvGrpSpPr/>
          <p:nvPr/>
        </p:nvGrpSpPr>
        <p:grpSpPr>
          <a:xfrm>
            <a:off x="539750" y="4365625"/>
            <a:ext cx="2306637" cy="1223962"/>
            <a:chOff x="340" y="2750"/>
            <a:chExt cx="1453" cy="771"/>
          </a:xfrm>
        </p:grpSpPr>
        <p:sp>
          <p:nvSpPr>
            <p:cNvPr id="304" name="Google Shape;304;p10"/>
            <p:cNvSpPr txBox="1"/>
            <p:nvPr/>
          </p:nvSpPr>
          <p:spPr>
            <a:xfrm>
              <a:off x="930" y="2750"/>
              <a:ext cx="499" cy="77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p10"/>
            <p:cNvCxnSpPr/>
            <p:nvPr/>
          </p:nvCxnSpPr>
          <p:spPr>
            <a:xfrm>
              <a:off x="794" y="2932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6" name="Google Shape;306;p10"/>
            <p:cNvCxnSpPr/>
            <p:nvPr/>
          </p:nvCxnSpPr>
          <p:spPr>
            <a:xfrm>
              <a:off x="794" y="3340"/>
              <a:ext cx="1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0"/>
            <p:cNvCxnSpPr/>
            <p:nvPr/>
          </p:nvCxnSpPr>
          <p:spPr>
            <a:xfrm>
              <a:off x="1429" y="2932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08" name="Google Shape;308;p10"/>
            <p:cNvSpPr txBox="1"/>
            <p:nvPr/>
          </p:nvSpPr>
          <p:spPr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 txBox="1"/>
            <p:nvPr/>
          </p:nvSpPr>
          <p:spPr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 txBox="1"/>
            <p:nvPr/>
          </p:nvSpPr>
          <p:spPr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" name="Google Shape;311;p10"/>
            <p:cNvCxnSpPr/>
            <p:nvPr/>
          </p:nvCxnSpPr>
          <p:spPr>
            <a:xfrm>
              <a:off x="930" y="3294"/>
              <a:ext cx="91" cy="4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10"/>
            <p:cNvCxnSpPr/>
            <p:nvPr/>
          </p:nvCxnSpPr>
          <p:spPr>
            <a:xfrm flipH="1" rot="10800000">
              <a:off x="930" y="3340"/>
              <a:ext cx="91" cy="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10"/>
            <p:cNvCxnSpPr/>
            <p:nvPr/>
          </p:nvCxnSpPr>
          <p:spPr>
            <a:xfrm>
              <a:off x="793" y="3154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14" name="Google Shape;314;p10"/>
            <p:cNvSpPr txBox="1"/>
            <p:nvPr/>
          </p:nvSpPr>
          <p:spPr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10"/>
          <p:cNvGrpSpPr/>
          <p:nvPr/>
        </p:nvGrpSpPr>
        <p:grpSpPr>
          <a:xfrm>
            <a:off x="3203575" y="3644900"/>
            <a:ext cx="4991100" cy="2376487"/>
            <a:chOff x="2004" y="2387"/>
            <a:chExt cx="3144" cy="1497"/>
          </a:xfrm>
        </p:grpSpPr>
        <p:cxnSp>
          <p:nvCxnSpPr>
            <p:cNvPr id="316" name="Google Shape;316;p10"/>
            <p:cNvCxnSpPr/>
            <p:nvPr/>
          </p:nvCxnSpPr>
          <p:spPr>
            <a:xfrm>
              <a:off x="2517" y="2840"/>
              <a:ext cx="81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0"/>
            <p:cNvCxnSpPr/>
            <p:nvPr/>
          </p:nvCxnSpPr>
          <p:spPr>
            <a:xfrm>
              <a:off x="3334" y="2840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0"/>
            <p:cNvCxnSpPr/>
            <p:nvPr/>
          </p:nvCxnSpPr>
          <p:spPr>
            <a:xfrm>
              <a:off x="3334" y="3022"/>
              <a:ext cx="122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0"/>
            <p:cNvCxnSpPr/>
            <p:nvPr/>
          </p:nvCxnSpPr>
          <p:spPr>
            <a:xfrm>
              <a:off x="4558" y="2840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0"/>
            <p:cNvCxnSpPr/>
            <p:nvPr/>
          </p:nvCxnSpPr>
          <p:spPr>
            <a:xfrm>
              <a:off x="4558" y="2840"/>
              <a:ext cx="54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0"/>
            <p:cNvCxnSpPr/>
            <p:nvPr/>
          </p:nvCxnSpPr>
          <p:spPr>
            <a:xfrm>
              <a:off x="2517" y="3884"/>
              <a:ext cx="263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2" name="Google Shape;322;p10"/>
            <p:cNvCxnSpPr/>
            <p:nvPr/>
          </p:nvCxnSpPr>
          <p:spPr>
            <a:xfrm rot="10800000">
              <a:off x="2503" y="2387"/>
              <a:ext cx="14" cy="14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3" name="Google Shape;323;p10"/>
            <p:cNvSpPr txBox="1"/>
            <p:nvPr/>
          </p:nvSpPr>
          <p:spPr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 txBox="1"/>
            <p:nvPr/>
          </p:nvSpPr>
          <p:spPr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 txBox="1"/>
            <p:nvPr/>
          </p:nvSpPr>
          <p:spPr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2517" y="3203"/>
              <a:ext cx="635" cy="182"/>
            </a:xfrm>
            <a:custGeom>
              <a:rect b="b" l="l" r="r" t="t"/>
              <a:pathLst>
                <a:path extrusionOk="0" h="182" w="635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3152" y="3203"/>
              <a:ext cx="1089" cy="182"/>
            </a:xfrm>
            <a:custGeom>
              <a:rect b="b" l="l" r="r" t="t"/>
              <a:pathLst>
                <a:path extrusionOk="0" h="182" w="1089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2517" y="3567"/>
              <a:ext cx="272" cy="181"/>
            </a:xfrm>
            <a:custGeom>
              <a:rect b="b" l="l" r="r" t="t"/>
              <a:pathLst>
                <a:path extrusionOk="0" h="181" w="272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2698" y="3294"/>
              <a:ext cx="169" cy="270"/>
            </a:xfrm>
            <a:custGeom>
              <a:rect b="b" l="l" r="r" t="t"/>
              <a:pathLst>
                <a:path extrusionOk="0" h="270" w="169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2699" y="2840"/>
              <a:ext cx="157" cy="688"/>
            </a:xfrm>
            <a:custGeom>
              <a:rect b="b" l="l" r="r" t="t"/>
              <a:pathLst>
                <a:path extrusionOk="0" h="688" w="157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4966" y="3566"/>
              <a:ext cx="136" cy="182"/>
            </a:xfrm>
            <a:custGeom>
              <a:rect b="b" l="l" r="r" t="t"/>
              <a:pathLst>
                <a:path extrusionOk="0" h="182" w="136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4241" y="3203"/>
              <a:ext cx="862" cy="182"/>
            </a:xfrm>
            <a:custGeom>
              <a:rect b="b" l="l" r="r" t="t"/>
              <a:pathLst>
                <a:path extrusionOk="0" h="182" w="86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3" name="Google Shape;333;p10"/>
            <p:cNvCxnSpPr/>
            <p:nvPr/>
          </p:nvCxnSpPr>
          <p:spPr>
            <a:xfrm>
              <a:off x="2698" y="2478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0"/>
            <p:cNvCxnSpPr/>
            <p:nvPr/>
          </p:nvCxnSpPr>
          <p:spPr>
            <a:xfrm>
              <a:off x="2698" y="2478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0"/>
            <p:cNvCxnSpPr/>
            <p:nvPr/>
          </p:nvCxnSpPr>
          <p:spPr>
            <a:xfrm>
              <a:off x="3242" y="2478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0"/>
            <p:cNvCxnSpPr/>
            <p:nvPr/>
          </p:nvCxnSpPr>
          <p:spPr>
            <a:xfrm>
              <a:off x="3242" y="2659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0"/>
            <p:cNvCxnSpPr/>
            <p:nvPr/>
          </p:nvCxnSpPr>
          <p:spPr>
            <a:xfrm>
              <a:off x="2517" y="2659"/>
              <a:ext cx="1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0"/>
            <p:cNvCxnSpPr/>
            <p:nvPr/>
          </p:nvCxnSpPr>
          <p:spPr>
            <a:xfrm>
              <a:off x="3787" y="2478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0"/>
            <p:cNvCxnSpPr/>
            <p:nvPr/>
          </p:nvCxnSpPr>
          <p:spPr>
            <a:xfrm>
              <a:off x="3787" y="2478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0"/>
            <p:cNvCxnSpPr/>
            <p:nvPr/>
          </p:nvCxnSpPr>
          <p:spPr>
            <a:xfrm>
              <a:off x="4331" y="2478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0"/>
            <p:cNvCxnSpPr/>
            <p:nvPr/>
          </p:nvCxnSpPr>
          <p:spPr>
            <a:xfrm>
              <a:off x="4331" y="2659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0"/>
            <p:cNvCxnSpPr/>
            <p:nvPr/>
          </p:nvCxnSpPr>
          <p:spPr>
            <a:xfrm>
              <a:off x="4875" y="2478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10"/>
            <p:cNvCxnSpPr/>
            <p:nvPr/>
          </p:nvCxnSpPr>
          <p:spPr>
            <a:xfrm flipH="1" rot="10800000">
              <a:off x="4876" y="2477"/>
              <a:ext cx="227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44" name="Google Shape;344;p10"/>
            <p:cNvSpPr txBox="1"/>
            <p:nvPr/>
          </p:nvSpPr>
          <p:spPr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2789" y="3566"/>
              <a:ext cx="2178" cy="182"/>
            </a:xfrm>
            <a:custGeom>
              <a:rect b="b" l="l" r="r" t="t"/>
              <a:pathLst>
                <a:path extrusionOk="0" h="182" w="2178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4875" y="3294"/>
              <a:ext cx="169" cy="270"/>
            </a:xfrm>
            <a:custGeom>
              <a:rect b="b" l="l" r="r" t="t"/>
              <a:pathLst>
                <a:path extrusionOk="0" h="270" w="169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4876" y="2840"/>
              <a:ext cx="157" cy="688"/>
            </a:xfrm>
            <a:custGeom>
              <a:rect b="b" l="l" r="r" t="t"/>
              <a:pathLst>
                <a:path extrusionOk="0" h="688" w="157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10"/>
            <p:cNvCxnSpPr/>
            <p:nvPr/>
          </p:nvCxnSpPr>
          <p:spPr>
            <a:xfrm>
              <a:off x="2698" y="2387"/>
              <a:ext cx="0" cy="14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10"/>
            <p:cNvCxnSpPr/>
            <p:nvPr/>
          </p:nvCxnSpPr>
          <p:spPr>
            <a:xfrm>
              <a:off x="3787" y="2387"/>
              <a:ext cx="0" cy="14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10"/>
            <p:cNvCxnSpPr/>
            <p:nvPr/>
          </p:nvCxnSpPr>
          <p:spPr>
            <a:xfrm>
              <a:off x="4875" y="2387"/>
              <a:ext cx="1" cy="14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Clocking Methodology</a:t>
            </a:r>
            <a:endParaRPr/>
          </a:p>
        </p:txBody>
      </p:sp>
      <p:sp>
        <p:nvSpPr>
          <p:cNvPr id="361" name="Google Shape;361;p11"/>
          <p:cNvSpPr txBox="1"/>
          <p:nvPr>
            <p:ph idx="1" type="body"/>
          </p:nvPr>
        </p:nvSpPr>
        <p:spPr>
          <a:xfrm>
            <a:off x="684212" y="1125537"/>
            <a:ext cx="8270875" cy="284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logic transforms data during clock cycles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clock edges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from state elements, output to state element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Longest delay determines clock period</a:t>
            </a:r>
            <a:endParaRPr/>
          </a:p>
        </p:txBody>
      </p:sp>
      <p:pic>
        <p:nvPicPr>
          <p:cNvPr descr="f04-04-P374493" id="362" name="Google Shape;3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25" y="4581525"/>
            <a:ext cx="2865437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4-03-P374493" id="363" name="Google Shape;36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650" y="4437062"/>
            <a:ext cx="3851275" cy="11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Building a Datapath</a:t>
            </a:r>
            <a:endParaRPr/>
          </a:p>
        </p:txBody>
      </p:sp>
      <p:sp>
        <p:nvSpPr>
          <p:cNvPr id="374" name="Google Shape;374;p1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that process data and addresses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CPU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Registers, ALUs, mux’s, memories,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build a RISC-V datapath incrementally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Refining the overview design</a:t>
            </a:r>
            <a:endParaRPr/>
          </a:p>
        </p:txBody>
      </p:sp>
      <p:sp>
        <p:nvSpPr>
          <p:cNvPr id="375" name="Google Shape;375;p12"/>
          <p:cNvSpPr txBox="1"/>
          <p:nvPr/>
        </p:nvSpPr>
        <p:spPr>
          <a:xfrm rot="5400000">
            <a:off x="7617618" y="1159668"/>
            <a:ext cx="26860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§4.3 Building a Datapath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Instruction Fetch</a:t>
            </a: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611187" y="4437062"/>
            <a:ext cx="914400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320" y="44416"/>
                </a:moveTo>
                <a:lnTo>
                  <a:pt x="-46000" y="28080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64-bit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3"/>
          <p:cNvSpPr/>
          <p:nvPr/>
        </p:nvSpPr>
        <p:spPr>
          <a:xfrm>
            <a:off x="7308850" y="3860800"/>
            <a:ext cx="1439862" cy="86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864" y="-14375"/>
                </a:moveTo>
                <a:lnTo>
                  <a:pt x="3431" y="-1372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 by 4 for next instruction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4-06-P374493" id="388" name="Google Shape;3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1628775"/>
            <a:ext cx="51435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4-07-P374493" id="398" name="Google Shape;3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3284537"/>
            <a:ext cx="6316662" cy="257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R-Format Instructions</a:t>
            </a:r>
            <a:endParaRPr/>
          </a:p>
        </p:txBody>
      </p:sp>
      <p:sp>
        <p:nvSpPr>
          <p:cNvPr id="400" name="Google Shape;400;p14"/>
          <p:cNvSpPr txBox="1"/>
          <p:nvPr>
            <p:ph idx="1" type="body"/>
          </p:nvPr>
        </p:nvSpPr>
        <p:spPr>
          <a:xfrm>
            <a:off x="684212" y="1125537"/>
            <a:ext cx="8270875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two register operands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arithmetic/logical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register result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Load/Store Instructions</a:t>
            </a:r>
            <a:endParaRPr/>
          </a:p>
        </p:txBody>
      </p:sp>
      <p:sp>
        <p:nvSpPr>
          <p:cNvPr id="411" name="Google Shape;411;p15"/>
          <p:cNvSpPr txBox="1"/>
          <p:nvPr>
            <p:ph idx="1" type="body"/>
          </p:nvPr>
        </p:nvSpPr>
        <p:spPr>
          <a:xfrm>
            <a:off x="684212" y="1125537"/>
            <a:ext cx="8204200" cy="261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register operands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address using 12-bit offset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ALU, but sign-extend offset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Load: Read memory and update register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Store: Write register value to memory</a:t>
            </a:r>
            <a:endParaRPr/>
          </a:p>
        </p:txBody>
      </p:sp>
      <p:pic>
        <p:nvPicPr>
          <p:cNvPr id="412" name="Google Shape;4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3563937"/>
            <a:ext cx="5113337" cy="26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 Instructions</a:t>
            </a:r>
            <a:endParaRPr/>
          </a:p>
        </p:txBody>
      </p:sp>
      <p:sp>
        <p:nvSpPr>
          <p:cNvPr id="423" name="Google Shape;423;p1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register operands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operands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ALU, subtract and check Zero output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target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Sign-extend displacement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left 1 place (halfword displacement)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to PC value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 Instructions</a:t>
            </a:r>
            <a:endParaRPr/>
          </a:p>
        </p:txBody>
      </p:sp>
      <p:sp>
        <p:nvSpPr>
          <p:cNvPr id="434" name="Google Shape;434;p17"/>
          <p:cNvSpPr/>
          <p:nvPr/>
        </p:nvSpPr>
        <p:spPr>
          <a:xfrm>
            <a:off x="1187450" y="1557337"/>
            <a:ext cx="1079500" cy="86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7170" y="92093"/>
                </a:moveTo>
                <a:lnTo>
                  <a:pt x="3425" y="27750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re-routes wires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7"/>
          <p:cNvSpPr/>
          <p:nvPr/>
        </p:nvSpPr>
        <p:spPr>
          <a:xfrm>
            <a:off x="5364162" y="5661025"/>
            <a:ext cx="1368425" cy="64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2224" y="-15456"/>
                </a:moveTo>
                <a:lnTo>
                  <a:pt x="4574" y="-1444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Sign-bit wire replicated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262" y="1174750"/>
            <a:ext cx="6951662" cy="506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Composing the Elements</a:t>
            </a:r>
            <a:endParaRPr/>
          </a:p>
        </p:txBody>
      </p:sp>
      <p:sp>
        <p:nvSpPr>
          <p:cNvPr id="447" name="Google Shape;447;p1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First-cut data path does an instruction in one clock cycle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datapath element can only do one function at a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we need separate instruction and data memories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multiplexers where alternate data sources are used for different instructions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R-Type/Load/Store Datapath</a:t>
            </a:r>
            <a:endParaRPr/>
          </a:p>
        </p:txBody>
      </p:sp>
      <p:pic>
        <p:nvPicPr>
          <p:cNvPr id="458" name="Google Shape;4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7" y="1557337"/>
            <a:ext cx="8121650" cy="3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performance factors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count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ISA and compiler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CPI and Cycle time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CPU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examine two RISC-V implementations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simplified version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more realistic pipelined version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subset, shows most aspects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reference: </a:t>
            </a:r>
            <a:r>
              <a:rPr i="0" lang="en-US" sz="2400" u="none">
                <a:solidFill>
                  <a:schemeClr val="dk1"/>
                </a:solidFill>
              </a:rPr>
              <a:t>ld, sd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Arithmetic/logical:</a:t>
            </a:r>
            <a:r>
              <a:rPr i="0" lang="en-US" sz="2400" u="none">
                <a:solidFill>
                  <a:schemeClr val="dk1"/>
                </a:solidFill>
              </a:rPr>
              <a:t> add, sub, and, 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transfer: </a:t>
            </a:r>
            <a:r>
              <a:rPr i="0" lang="en-US" sz="2400" u="none">
                <a:solidFill>
                  <a:schemeClr val="dk1"/>
                </a:solidFill>
              </a:rPr>
              <a:t>beq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 rot="5400000">
            <a:off x="8017668" y="759618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§4.1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Full Datapath</a:t>
            </a:r>
            <a:endParaRPr/>
          </a:p>
        </p:txBody>
      </p:sp>
      <p:pic>
        <p:nvPicPr>
          <p:cNvPr id="469" name="Google Shape;4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268412"/>
            <a:ext cx="7632700" cy="507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ALU Control</a:t>
            </a:r>
            <a:endParaRPr/>
          </a:p>
        </p:txBody>
      </p:sp>
      <p:sp>
        <p:nvSpPr>
          <p:cNvPr id="480" name="Google Shape;480;p21"/>
          <p:cNvSpPr txBox="1"/>
          <p:nvPr>
            <p:ph idx="1" type="body"/>
          </p:nvPr>
        </p:nvSpPr>
        <p:spPr>
          <a:xfrm>
            <a:off x="684212" y="1125537"/>
            <a:ext cx="8270875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 used for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Load/Store: F = add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Branch: F = subtract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R-type: F depends on opcode</a:t>
            </a:r>
            <a:endParaRPr/>
          </a:p>
        </p:txBody>
      </p:sp>
      <p:sp>
        <p:nvSpPr>
          <p:cNvPr id="481" name="Google Shape;481;p21"/>
          <p:cNvSpPr txBox="1"/>
          <p:nvPr/>
        </p:nvSpPr>
        <p:spPr>
          <a:xfrm rot="5400000">
            <a:off x="6893718" y="1883568"/>
            <a:ext cx="41338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§4.4 A Simple Implementation Scheme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2" name="Google Shape;482;p21"/>
          <p:cNvGraphicFramePr/>
          <p:nvPr/>
        </p:nvGraphicFramePr>
        <p:xfrm>
          <a:off x="1187450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{088A92F7-4F55-4B28-A371-CCA2B5157CAE}</a:tableStyleId>
              </a:tblPr>
              <a:tblGrid>
                <a:gridCol w="3048000"/>
                <a:gridCol w="3048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control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ALU Control</a:t>
            </a:r>
            <a:endParaRPr/>
          </a:p>
        </p:txBody>
      </p:sp>
      <p:sp>
        <p:nvSpPr>
          <p:cNvPr id="493" name="Google Shape;493;p22"/>
          <p:cNvSpPr txBox="1"/>
          <p:nvPr>
            <p:ph idx="1" type="body"/>
          </p:nvPr>
        </p:nvSpPr>
        <p:spPr>
          <a:xfrm>
            <a:off x="317512" y="1089062"/>
            <a:ext cx="82710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2-bit ALUOp derived from opcode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logic derives ALU control</a:t>
            </a:r>
            <a:endParaRPr/>
          </a:p>
        </p:txBody>
      </p:sp>
      <p:graphicFrame>
        <p:nvGraphicFramePr>
          <p:cNvPr id="494" name="Google Shape;494;p22"/>
          <p:cNvGraphicFramePr/>
          <p:nvPr/>
        </p:nvGraphicFramePr>
        <p:xfrm>
          <a:off x="1139850" y="2573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{088A92F7-4F55-4B28-A371-CCA2B5157CAE}</a:tableStyleId>
              </a:tblPr>
              <a:tblGrid>
                <a:gridCol w="1208075"/>
                <a:gridCol w="906450"/>
                <a:gridCol w="1733550"/>
                <a:gridCol w="1733550"/>
                <a:gridCol w="128270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opcode</a:t>
                      </a:r>
                      <a:endParaRPr sz="1400" u="none" cap="none" strike="noStrike"/>
                    </a:p>
                  </a:txBody>
                  <a:tcPr marT="45700" marB="457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ALUOp</a:t>
                      </a:r>
                      <a:endParaRPr sz="1400" u="none" cap="none" strike="noStrike"/>
                    </a:p>
                  </a:txBody>
                  <a:tcPr marT="45700" marB="457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 sz="1400" u="none" cap="none" strike="noStrike"/>
                    </a:p>
                  </a:txBody>
                  <a:tcPr marT="45700" marB="457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function</a:t>
                      </a:r>
                      <a:endParaRPr sz="1400" u="none" cap="none" strike="noStrike"/>
                    </a:p>
                  </a:txBody>
                  <a:tcPr marT="45700" marB="457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control</a:t>
                      </a:r>
                      <a:endParaRPr sz="1400" u="none" cap="none" strike="noStrike"/>
                    </a:p>
                  </a:txBody>
                  <a:tcPr marT="45700" marB="457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register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register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beq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branch on equal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R-type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Datapath With Control</a:t>
            </a:r>
            <a:endParaRPr/>
          </a:p>
        </p:txBody>
      </p:sp>
      <p:pic>
        <p:nvPicPr>
          <p:cNvPr id="505" name="Google Shape;5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37" y="1260475"/>
            <a:ext cx="6435725" cy="501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R-Type Instruction</a:t>
            </a:r>
            <a:endParaRPr/>
          </a:p>
        </p:txBody>
      </p:sp>
      <p:pic>
        <p:nvPicPr>
          <p:cNvPr id="516" name="Google Shape;5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37" y="1260475"/>
            <a:ext cx="6435725" cy="500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Load Instruction</a:t>
            </a:r>
            <a:endParaRPr/>
          </a:p>
        </p:txBody>
      </p:sp>
      <p:pic>
        <p:nvPicPr>
          <p:cNvPr id="527" name="Google Shape;5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37" y="1260475"/>
            <a:ext cx="6435725" cy="501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 txBox="1"/>
          <p:nvPr>
            <p:ph type="title"/>
          </p:nvPr>
        </p:nvSpPr>
        <p:spPr>
          <a:xfrm>
            <a:off x="684212" y="138112"/>
            <a:ext cx="8259762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Branch-on-Equal Instruction</a:t>
            </a:r>
            <a:endParaRPr/>
          </a:p>
        </p:txBody>
      </p:sp>
      <p:pic>
        <p:nvPicPr>
          <p:cNvPr id="538" name="Google Shape;5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37" y="1260475"/>
            <a:ext cx="6435725" cy="501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Issues</a:t>
            </a:r>
            <a:endParaRPr/>
          </a:p>
        </p:txBody>
      </p:sp>
      <p:sp>
        <p:nvSpPr>
          <p:cNvPr id="549" name="Google Shape;549;p2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Longest delay determines clock period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 path: load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memory → register file → ALU → data memory → register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feasible to vary period for different instructions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Violates design principle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the common case fast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improve performance by pipelining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4-25-P374493" id="559" name="Google Shape;5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2420937"/>
            <a:ext cx="4484687" cy="3579812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Pipelining Analogy</a:t>
            </a:r>
            <a:endParaRPr/>
          </a:p>
        </p:txBody>
      </p:sp>
      <p:sp>
        <p:nvSpPr>
          <p:cNvPr id="561" name="Google Shape;561;p29"/>
          <p:cNvSpPr txBox="1"/>
          <p:nvPr>
            <p:ph idx="1" type="body"/>
          </p:nvPr>
        </p:nvSpPr>
        <p:spPr>
          <a:xfrm>
            <a:off x="684212" y="1125537"/>
            <a:ext cx="8270875" cy="12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Pipelined laundry: overlapping execution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Parallelism improves performance</a:t>
            </a:r>
            <a:endParaRPr/>
          </a:p>
        </p:txBody>
      </p:sp>
      <p:sp>
        <p:nvSpPr>
          <p:cNvPr id="562" name="Google Shape;562;p29"/>
          <p:cNvSpPr txBox="1"/>
          <p:nvPr/>
        </p:nvSpPr>
        <p:spPr>
          <a:xfrm rot="5400000">
            <a:off x="7312818" y="1464468"/>
            <a:ext cx="32956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§4.6 An Overview of Pipelining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Pipeline</a:t>
            </a:r>
            <a:endParaRPr/>
          </a:p>
        </p:txBody>
      </p:sp>
      <p:sp>
        <p:nvSpPr>
          <p:cNvPr id="573" name="Google Shape;573;p3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 stages, one step per stage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IF: Instruction fetch from memory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ID: Instruction decode &amp; register read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Execute operation or calculate address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MEM: Access memory operand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WB: Write result back to register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Instruction Execution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→ instruction memory, fetch instruction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numbers → register file, read registers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instruction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ALU to calculate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result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address for load/store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comparison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data memory for load/store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← target address or PC + 4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Performance</a:t>
            </a:r>
            <a:endParaRPr/>
          </a:p>
        </p:txBody>
      </p:sp>
      <p:sp>
        <p:nvSpPr>
          <p:cNvPr id="584" name="Google Shape;584;p31"/>
          <p:cNvSpPr txBox="1"/>
          <p:nvPr>
            <p:ph idx="1" type="body"/>
          </p:nvPr>
        </p:nvSpPr>
        <p:spPr>
          <a:xfrm>
            <a:off x="684212" y="1125537"/>
            <a:ext cx="8270875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time for stages 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100ps for register read or write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200ps for other stages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pipelined datapath with single-cycle datapath</a:t>
            </a:r>
            <a:endParaRPr/>
          </a:p>
        </p:txBody>
      </p:sp>
      <p:graphicFrame>
        <p:nvGraphicFramePr>
          <p:cNvPr id="585" name="Google Shape;585;p31"/>
          <p:cNvGraphicFramePr/>
          <p:nvPr/>
        </p:nvGraphicFramePr>
        <p:xfrm>
          <a:off x="395287" y="3846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{088A92F7-4F55-4B28-A371-CCA2B5157CAE}</a:tableStyleId>
              </a:tblPr>
              <a:tblGrid>
                <a:gridCol w="1193800"/>
                <a:gridCol w="1192200"/>
                <a:gridCol w="1195375"/>
                <a:gridCol w="1190625"/>
                <a:gridCol w="1195375"/>
                <a:gridCol w="1192200"/>
                <a:gridCol w="1193800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 fetch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 read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op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access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 write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time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R-format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beq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Performance</a:t>
            </a:r>
            <a:endParaRPr/>
          </a:p>
        </p:txBody>
      </p:sp>
      <p:sp>
        <p:nvSpPr>
          <p:cNvPr id="596" name="Google Shape;596;p32"/>
          <p:cNvSpPr txBox="1"/>
          <p:nvPr/>
        </p:nvSpPr>
        <p:spPr>
          <a:xfrm>
            <a:off x="3132137" y="1196975"/>
            <a:ext cx="2676525" cy="37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Single-cycle (T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800ps)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"/>
          <p:cNvSpPr txBox="1"/>
          <p:nvPr/>
        </p:nvSpPr>
        <p:spPr>
          <a:xfrm>
            <a:off x="3276600" y="3644900"/>
            <a:ext cx="2384425" cy="37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Pipelined (T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200ps)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628775"/>
            <a:ext cx="6624637" cy="456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Pipelining and ISA Design</a:t>
            </a:r>
            <a:endParaRPr/>
          </a:p>
        </p:txBody>
      </p:sp>
      <p:sp>
        <p:nvSpPr>
          <p:cNvPr id="609" name="Google Shape;609;p3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RISC-V ISA designed for pipelining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instructions are 32-bits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 to fetch and decode in one cycle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 x86: 1- to 17-byte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and regular instruction formats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decode and read registers in one step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Load/store addressing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calculate address in 3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stage, access memory in 4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stage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Hazards</a:t>
            </a:r>
            <a:endParaRPr/>
          </a:p>
        </p:txBody>
      </p:sp>
      <p:sp>
        <p:nvSpPr>
          <p:cNvPr id="620" name="Google Shape;620;p3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Situations that prevent starting the next instruction in the next cycle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hazards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required resource is busy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hazard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wait for previous instruction to complete its data read/write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hazard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Deciding on control action depends on previous instruction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Structural Hazards</a:t>
            </a:r>
            <a:endParaRPr/>
          </a:p>
        </p:txBody>
      </p:sp>
      <p:sp>
        <p:nvSpPr>
          <p:cNvPr id="631" name="Google Shape;631;p3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Conflict for use of a resource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RISC-V pipeline with a single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Load/store requires data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fetch would have to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that cycle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cause a pipeline “bubble”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pipelined datapaths require separate instruction/data memories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separate instruction/data caches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Hazards</a:t>
            </a:r>
            <a:endParaRPr/>
          </a:p>
        </p:txBody>
      </p:sp>
      <p:sp>
        <p:nvSpPr>
          <p:cNvPr id="642" name="Google Shape;642;p37"/>
          <p:cNvSpPr txBox="1"/>
          <p:nvPr>
            <p:ph idx="1" type="body"/>
          </p:nvPr>
        </p:nvSpPr>
        <p:spPr>
          <a:xfrm>
            <a:off x="684212" y="1125537"/>
            <a:ext cx="8270875" cy="222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instruction depends on completion of data access by a previous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add	</a:t>
            </a:r>
            <a:r>
              <a:rPr i="0" lang="en-US" sz="2800" u="none">
                <a:solidFill>
                  <a:srgbClr val="FF0000"/>
                </a:solidFill>
              </a:rPr>
              <a:t>x19</a:t>
            </a:r>
            <a:r>
              <a:rPr i="0" lang="en-US" sz="2800" u="none">
                <a:solidFill>
                  <a:schemeClr val="dk1"/>
                </a:solidFill>
              </a:rPr>
              <a:t>, x0, x1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sub	x2, </a:t>
            </a:r>
            <a:r>
              <a:rPr i="0" lang="en-US" sz="2800" u="none">
                <a:solidFill>
                  <a:srgbClr val="FF0000"/>
                </a:solidFill>
              </a:rPr>
              <a:t>x19</a:t>
            </a:r>
            <a:r>
              <a:rPr i="0" lang="en-US" sz="2800" u="none">
                <a:solidFill>
                  <a:schemeClr val="dk1"/>
                </a:solidFill>
              </a:rPr>
              <a:t>, x3</a:t>
            </a:r>
            <a:endParaRPr/>
          </a:p>
        </p:txBody>
      </p:sp>
      <p:pic>
        <p:nvPicPr>
          <p:cNvPr id="643" name="Google Shape;6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3429000"/>
            <a:ext cx="7767637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Forwarding (aka Bypassing)</a:t>
            </a:r>
            <a:endParaRPr/>
          </a:p>
        </p:txBody>
      </p:sp>
      <p:sp>
        <p:nvSpPr>
          <p:cNvPr id="654" name="Google Shape;654;p38"/>
          <p:cNvSpPr txBox="1"/>
          <p:nvPr>
            <p:ph idx="1" type="body"/>
          </p:nvPr>
        </p:nvSpPr>
        <p:spPr>
          <a:xfrm>
            <a:off x="684212" y="1125537"/>
            <a:ext cx="8270875" cy="17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result when it is computed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wait for it to be stored in a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extra connections in the datapath</a:t>
            </a:r>
            <a:endParaRPr/>
          </a:p>
        </p:txBody>
      </p:sp>
      <p:pic>
        <p:nvPicPr>
          <p:cNvPr id="655" name="Google Shape;6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3036887"/>
            <a:ext cx="78041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Load-Use Data Hazard</a:t>
            </a:r>
            <a:endParaRPr/>
          </a:p>
        </p:txBody>
      </p:sp>
      <p:sp>
        <p:nvSpPr>
          <p:cNvPr id="666" name="Google Shape;666;p39"/>
          <p:cNvSpPr txBox="1"/>
          <p:nvPr>
            <p:ph idx="1" type="body"/>
          </p:nvPr>
        </p:nvSpPr>
        <p:spPr>
          <a:xfrm>
            <a:off x="684212" y="1125537"/>
            <a:ext cx="8270875" cy="184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always avoid stalls by forwarding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value not computed when needed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forward backward in time!</a:t>
            </a:r>
            <a:endParaRPr/>
          </a:p>
        </p:txBody>
      </p:sp>
      <p:pic>
        <p:nvPicPr>
          <p:cNvPr id="667" name="Google Shape;6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775" y="3041650"/>
            <a:ext cx="7178675" cy="28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Code Scheduling to Avoid Stalls</a:t>
            </a:r>
            <a:endParaRPr/>
          </a:p>
        </p:txBody>
      </p:sp>
      <p:sp>
        <p:nvSpPr>
          <p:cNvPr id="678" name="Google Shape;678;p40"/>
          <p:cNvSpPr txBox="1"/>
          <p:nvPr>
            <p:ph idx="1" type="body"/>
          </p:nvPr>
        </p:nvSpPr>
        <p:spPr>
          <a:xfrm>
            <a:off x="684212" y="1125537"/>
            <a:ext cx="8270875" cy="184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Reorder code to avoid use of load result in the next instruction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 for</a:t>
            </a:r>
            <a:r>
              <a:rPr i="0" lang="en-US" sz="3200" u="none">
                <a:solidFill>
                  <a:schemeClr val="dk1"/>
                </a:solidFill>
              </a:rPr>
              <a:t> a = b + e; c = b + f;</a:t>
            </a:r>
            <a:endParaRPr/>
          </a:p>
        </p:txBody>
      </p:sp>
      <p:sp>
        <p:nvSpPr>
          <p:cNvPr id="679" name="Google Shape;679;p40"/>
          <p:cNvSpPr txBox="1"/>
          <p:nvPr/>
        </p:nvSpPr>
        <p:spPr>
          <a:xfrm>
            <a:off x="1665287" y="3225800"/>
            <a:ext cx="2992500" cy="25551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ld		x1, 0(x0)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ld		</a:t>
            </a:r>
            <a:r>
              <a:rPr i="0" lang="en-US" sz="2000" u="none" cap="none" strike="noStrike">
                <a:solidFill>
                  <a:srgbClr val="FF0000"/>
                </a:solidFill>
              </a:rPr>
              <a:t>x2</a:t>
            </a:r>
            <a:r>
              <a:rPr i="0" lang="en-US" sz="2000" u="none" cap="none" strike="noStrike">
                <a:solidFill>
                  <a:schemeClr val="dk1"/>
                </a:solidFill>
              </a:rPr>
              <a:t>, 8(x0)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add		x3, x1, 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sd		x3, 24(x0)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ld		</a:t>
            </a:r>
            <a:r>
              <a:rPr i="0" lang="en-US" sz="2000" u="none" cap="none" strike="noStrike">
                <a:solidFill>
                  <a:srgbClr val="FF0000"/>
                </a:solidFill>
              </a:rPr>
              <a:t>x4</a:t>
            </a:r>
            <a:r>
              <a:rPr i="0" lang="en-US" sz="2000" u="none" cap="none" strike="noStrike">
                <a:solidFill>
                  <a:schemeClr val="dk1"/>
                </a:solidFill>
              </a:rPr>
              <a:t>, 16(x0)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add		x5, x1, 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sd		x5, 32(x0)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80" name="Google Shape;680;p40"/>
          <p:cNvSpPr/>
          <p:nvPr/>
        </p:nvSpPr>
        <p:spPr>
          <a:xfrm>
            <a:off x="296862" y="4078287"/>
            <a:ext cx="914400" cy="401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557" y="38340"/>
                </a:moveTo>
                <a:lnTo>
                  <a:pt x="7376" y="28080"/>
                </a:lnTo>
              </a:path>
            </a:pathLst>
          </a:cu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0"/>
          <p:cNvSpPr/>
          <p:nvPr/>
        </p:nvSpPr>
        <p:spPr>
          <a:xfrm>
            <a:off x="296862" y="5157787"/>
            <a:ext cx="914400" cy="401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557" y="38340"/>
                </a:moveTo>
                <a:lnTo>
                  <a:pt x="7376" y="28080"/>
                </a:lnTo>
              </a:path>
            </a:pathLst>
          </a:cu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0"/>
          <p:cNvSpPr txBox="1"/>
          <p:nvPr/>
        </p:nvSpPr>
        <p:spPr>
          <a:xfrm>
            <a:off x="5457825" y="3225800"/>
            <a:ext cx="3224100" cy="25551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ld		x1, 0(x0)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ld		</a:t>
            </a:r>
            <a:r>
              <a:rPr i="0" lang="en-US" sz="2000" u="none" cap="none" strike="noStrike">
                <a:solidFill>
                  <a:srgbClr val="FF0000"/>
                </a:solidFill>
              </a:rPr>
              <a:t>x2</a:t>
            </a:r>
            <a:r>
              <a:rPr i="0" lang="en-US" sz="2000" u="none" cap="none" strike="noStrike">
                <a:solidFill>
                  <a:schemeClr val="dk1"/>
                </a:solidFill>
              </a:rPr>
              <a:t>, 8(x0)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ld		</a:t>
            </a:r>
            <a:r>
              <a:rPr i="0" lang="en-US" sz="2000" u="none" cap="none" strike="noStrike">
                <a:solidFill>
                  <a:srgbClr val="FF0000"/>
                </a:solidFill>
              </a:rPr>
              <a:t>x4</a:t>
            </a:r>
            <a:r>
              <a:rPr i="0" lang="en-US" sz="2000" u="none" cap="none" strike="noStrike">
                <a:solidFill>
                  <a:schemeClr val="dk1"/>
                </a:solidFill>
              </a:rPr>
              <a:t>, 16(x0)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add		x3, x1, </a:t>
            </a:r>
            <a:r>
              <a:rPr i="0" lang="en-US" sz="2000" u="none" cap="none" strike="noStrike">
                <a:solidFill>
                  <a:srgbClr val="FF0000"/>
                </a:solidFill>
              </a:rPr>
              <a:t>x2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sd		x3, 24(x0)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add		x5, x1, </a:t>
            </a:r>
            <a:r>
              <a:rPr i="0" lang="en-US" sz="2000" u="none" cap="none" strike="noStrike">
                <a:solidFill>
                  <a:srgbClr val="FF0000"/>
                </a:solidFill>
              </a:rPr>
              <a:t>x4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sd		x5, 32(x0)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683" name="Google Shape;683;p40"/>
          <p:cNvCxnSpPr/>
          <p:nvPr/>
        </p:nvCxnSpPr>
        <p:spPr>
          <a:xfrm flipH="1" rot="10800000">
            <a:off x="4859337" y="4221162"/>
            <a:ext cx="647700" cy="6731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4" name="Google Shape;684;p40"/>
          <p:cNvSpPr/>
          <p:nvPr/>
        </p:nvSpPr>
        <p:spPr>
          <a:xfrm>
            <a:off x="2506662" y="3594900"/>
            <a:ext cx="6477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0"/>
          <p:cNvSpPr/>
          <p:nvPr/>
        </p:nvSpPr>
        <p:spPr>
          <a:xfrm>
            <a:off x="4067175" y="3933825"/>
            <a:ext cx="7968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Oi"/>
                <a:ea typeface="Oi"/>
                <a:cs typeface="Oi"/>
                <a:sym typeface="Oi"/>
              </a:rPr>
              <a:t>x2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0"/>
          <p:cNvSpPr/>
          <p:nvPr/>
        </p:nvSpPr>
        <p:spPr>
          <a:xfrm>
            <a:off x="2487612" y="4652887"/>
            <a:ext cx="6477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0"/>
          <p:cNvSpPr/>
          <p:nvPr/>
        </p:nvSpPr>
        <p:spPr>
          <a:xfrm>
            <a:off x="4068747" y="5013325"/>
            <a:ext cx="7968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Oi"/>
                <a:ea typeface="Oi"/>
                <a:cs typeface="Oi"/>
                <a:sym typeface="Oi"/>
              </a:rPr>
              <a:t>x4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0"/>
          <p:cNvSpPr/>
          <p:nvPr/>
        </p:nvSpPr>
        <p:spPr>
          <a:xfrm>
            <a:off x="6300775" y="3573512"/>
            <a:ext cx="6477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0"/>
          <p:cNvSpPr/>
          <p:nvPr/>
        </p:nvSpPr>
        <p:spPr>
          <a:xfrm>
            <a:off x="7885098" y="4292600"/>
            <a:ext cx="7968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0"/>
          <p:cNvSpPr/>
          <p:nvPr/>
        </p:nvSpPr>
        <p:spPr>
          <a:xfrm>
            <a:off x="7885112" y="5013325"/>
            <a:ext cx="647700" cy="431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0"/>
          <p:cNvSpPr/>
          <p:nvPr/>
        </p:nvSpPr>
        <p:spPr>
          <a:xfrm>
            <a:off x="6372213" y="3933775"/>
            <a:ext cx="6477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2" name="Google Shape;692;p40"/>
          <p:cNvCxnSpPr/>
          <p:nvPr/>
        </p:nvCxnSpPr>
        <p:spPr>
          <a:xfrm>
            <a:off x="3516312" y="3819525"/>
            <a:ext cx="550862" cy="25876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3" name="Google Shape;693;p40"/>
          <p:cNvCxnSpPr/>
          <p:nvPr/>
        </p:nvCxnSpPr>
        <p:spPr>
          <a:xfrm>
            <a:off x="3449637" y="4918075"/>
            <a:ext cx="619125" cy="3111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4" name="Google Shape;694;p40"/>
          <p:cNvCxnSpPr/>
          <p:nvPr/>
        </p:nvCxnSpPr>
        <p:spPr>
          <a:xfrm>
            <a:off x="7302500" y="3829050"/>
            <a:ext cx="654050" cy="4921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5" name="Google Shape;695;p40"/>
          <p:cNvCxnSpPr/>
          <p:nvPr/>
        </p:nvCxnSpPr>
        <p:spPr>
          <a:xfrm>
            <a:off x="7231062" y="4287837"/>
            <a:ext cx="796925" cy="72548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6" name="Google Shape;696;p40"/>
          <p:cNvSpPr txBox="1"/>
          <p:nvPr/>
        </p:nvSpPr>
        <p:spPr>
          <a:xfrm>
            <a:off x="6300787" y="5876925"/>
            <a:ext cx="1146175" cy="37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0"/>
          <p:cNvSpPr txBox="1"/>
          <p:nvPr/>
        </p:nvSpPr>
        <p:spPr>
          <a:xfrm>
            <a:off x="2506662" y="5876925"/>
            <a:ext cx="1146175" cy="37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Stall on Branch</a:t>
            </a:r>
            <a:endParaRPr/>
          </a:p>
        </p:txBody>
      </p:sp>
      <p:sp>
        <p:nvSpPr>
          <p:cNvPr id="708" name="Google Shape;708;p42"/>
          <p:cNvSpPr txBox="1"/>
          <p:nvPr>
            <p:ph idx="1" type="body"/>
          </p:nvPr>
        </p:nvSpPr>
        <p:spPr>
          <a:xfrm>
            <a:off x="684212" y="1125537"/>
            <a:ext cx="8270875" cy="130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until branch outcome determined before fetching next instruction</a:t>
            </a:r>
            <a:endParaRPr/>
          </a:p>
        </p:txBody>
      </p:sp>
      <p:pic>
        <p:nvPicPr>
          <p:cNvPr id="709" name="Google Shape;70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2576512"/>
            <a:ext cx="7653337" cy="29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CPU Overview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525587"/>
            <a:ext cx="8027987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Pipelined Datapath</a:t>
            </a:r>
            <a:endParaRPr/>
          </a:p>
        </p:txBody>
      </p:sp>
      <p:sp>
        <p:nvSpPr>
          <p:cNvPr id="720" name="Google Shape;720;p46"/>
          <p:cNvSpPr txBox="1"/>
          <p:nvPr/>
        </p:nvSpPr>
        <p:spPr>
          <a:xfrm rot="5400000">
            <a:off x="7009606" y="1748631"/>
            <a:ext cx="3902075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§4.7 Pipelined Datapath and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6"/>
          <p:cNvSpPr/>
          <p:nvPr/>
        </p:nvSpPr>
        <p:spPr>
          <a:xfrm>
            <a:off x="2124075" y="5157787"/>
            <a:ext cx="571500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0780" y="59544"/>
                </a:moveTo>
                <a:lnTo>
                  <a:pt x="8972" y="29376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6"/>
          <p:cNvSpPr/>
          <p:nvPr/>
        </p:nvSpPr>
        <p:spPr>
          <a:xfrm>
            <a:off x="395287" y="4292600"/>
            <a:ext cx="650875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7695" y="39766"/>
                </a:moveTo>
                <a:lnTo>
                  <a:pt x="8972" y="28955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6"/>
          <p:cNvSpPr txBox="1"/>
          <p:nvPr/>
        </p:nvSpPr>
        <p:spPr>
          <a:xfrm>
            <a:off x="179387" y="5013325"/>
            <a:ext cx="1512887" cy="9255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Right-to-left flow leads to hazards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37" y="1125537"/>
            <a:ext cx="7232650" cy="523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registers</a:t>
            </a:r>
            <a:endParaRPr/>
          </a:p>
        </p:txBody>
      </p:sp>
      <p:sp>
        <p:nvSpPr>
          <p:cNvPr id="735" name="Google Shape;735;p47"/>
          <p:cNvSpPr txBox="1"/>
          <p:nvPr>
            <p:ph idx="1" type="body"/>
          </p:nvPr>
        </p:nvSpPr>
        <p:spPr>
          <a:xfrm>
            <a:off x="684212" y="1125537"/>
            <a:ext cx="8351837" cy="130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registers between stages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hold information produced in previous cycle</a:t>
            </a:r>
            <a:endParaRPr/>
          </a:p>
        </p:txBody>
      </p:sp>
      <p:pic>
        <p:nvPicPr>
          <p:cNvPr id="736" name="Google Shape;7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5" y="2492375"/>
            <a:ext cx="7986712" cy="368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Operation</a:t>
            </a:r>
            <a:endParaRPr/>
          </a:p>
        </p:txBody>
      </p:sp>
      <p:sp>
        <p:nvSpPr>
          <p:cNvPr id="747" name="Google Shape;747;p4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Cycle-by-cycle flow of instructions through the pipelined datapath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“Single-clock-cycle” pipeline diagram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pipeline usage in a single cycle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 resources used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 “multi-clock-cycle” diagram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of operation over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look at “single-clock-cycle” diagrams for load &amp; store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009725044c_1_0"/>
          <p:cNvSpPr txBox="1"/>
          <p:nvPr/>
        </p:nvSpPr>
        <p:spPr>
          <a:xfrm>
            <a:off x="1692275" y="6381750"/>
            <a:ext cx="7272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3009725044c_1_0"/>
          <p:cNvSpPr txBox="1"/>
          <p:nvPr>
            <p:ph type="title"/>
          </p:nvPr>
        </p:nvSpPr>
        <p:spPr>
          <a:xfrm>
            <a:off x="684212" y="146050"/>
            <a:ext cx="825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Summary</a:t>
            </a:r>
            <a:endParaRPr/>
          </a:p>
        </p:txBody>
      </p:sp>
      <p:sp>
        <p:nvSpPr>
          <p:cNvPr id="758" name="Google Shape;758;g3009725044c_1_0"/>
          <p:cNvSpPr txBox="1"/>
          <p:nvPr>
            <p:ph idx="1" type="body"/>
          </p:nvPr>
        </p:nvSpPr>
        <p:spPr>
          <a:xfrm>
            <a:off x="684212" y="1844675"/>
            <a:ext cx="82710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Pipelining improves performance by increasing instruction throughput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Executes multiple instructions in parallel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instruction has the same latency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 to hazards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Structure, data,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design affects complexity of pipeline implementation</a:t>
            </a:r>
            <a:endParaRPr/>
          </a:p>
        </p:txBody>
      </p:sp>
      <p:sp>
        <p:nvSpPr>
          <p:cNvPr id="759" name="Google Shape;759;g3009725044c_1_0"/>
          <p:cNvSpPr txBox="1"/>
          <p:nvPr/>
        </p:nvSpPr>
        <p:spPr>
          <a:xfrm>
            <a:off x="684212" y="1258887"/>
            <a:ext cx="2825700" cy="83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 Black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Arial Black"/>
                <a:ea typeface="Arial Black"/>
                <a:cs typeface="Arial Black"/>
                <a:sym typeface="Arial Black"/>
              </a:rPr>
              <a:t>The BIG Picture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191250" y="2995612"/>
            <a:ext cx="936625" cy="865187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3122612" y="1195387"/>
            <a:ext cx="936625" cy="865187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Multiplexers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 rot="10800000">
            <a:off x="3338512" y="1484312"/>
            <a:ext cx="57626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5"/>
          <p:cNvSpPr/>
          <p:nvPr/>
        </p:nvSpPr>
        <p:spPr>
          <a:xfrm>
            <a:off x="3338512" y="1700212"/>
            <a:ext cx="287337" cy="215900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 rot="10800000">
            <a:off x="6372225" y="3284537"/>
            <a:ext cx="57626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5"/>
          <p:cNvSpPr/>
          <p:nvPr/>
        </p:nvSpPr>
        <p:spPr>
          <a:xfrm>
            <a:off x="6372225" y="3500437"/>
            <a:ext cx="287337" cy="215900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5362575" y="4651375"/>
            <a:ext cx="936625" cy="865187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5"/>
          <p:cNvCxnSpPr/>
          <p:nvPr/>
        </p:nvCxnSpPr>
        <p:spPr>
          <a:xfrm>
            <a:off x="5651500" y="4867275"/>
            <a:ext cx="358775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5"/>
          <p:cNvSpPr/>
          <p:nvPr/>
        </p:nvSpPr>
        <p:spPr>
          <a:xfrm flipH="1">
            <a:off x="5899150" y="5083175"/>
            <a:ext cx="144462" cy="288925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5508625" y="1196975"/>
            <a:ext cx="3527425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just join wires together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multiplexers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525587"/>
            <a:ext cx="8027987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177925"/>
            <a:ext cx="6916737" cy="5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Logic Design Basics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 rot="5400000">
            <a:off x="7287418" y="1489868"/>
            <a:ext cx="33464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§4.2 Logic Design Conventions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encoded in binary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voltage = 0, High voltage =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wire per bit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Multi-bit data encoded on multi-wire buses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element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 on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is a function of input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(sequential) elements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Combinational Elements</a:t>
            </a:r>
            <a:endParaRPr/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684212" y="1412875"/>
            <a:ext cx="310197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AND-gate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A &amp; B</a:t>
            </a:r>
            <a:endParaRPr/>
          </a:p>
        </p:txBody>
      </p:sp>
      <p:grpSp>
        <p:nvGrpSpPr>
          <p:cNvPr id="178" name="Google Shape;178;p8"/>
          <p:cNvGrpSpPr/>
          <p:nvPr/>
        </p:nvGrpSpPr>
        <p:grpSpPr>
          <a:xfrm>
            <a:off x="1258887" y="2641600"/>
            <a:ext cx="1560512" cy="655637"/>
            <a:chOff x="249" y="2299"/>
            <a:chExt cx="983" cy="413"/>
          </a:xfrm>
        </p:grpSpPr>
        <p:grpSp>
          <p:nvGrpSpPr>
            <p:cNvPr id="179" name="Google Shape;179;p8"/>
            <p:cNvGrpSpPr/>
            <p:nvPr/>
          </p:nvGrpSpPr>
          <p:grpSpPr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80" name="Google Shape;180;p8"/>
              <p:cNvSpPr/>
              <p:nvPr/>
            </p:nvSpPr>
            <p:spPr>
              <a:xfrm>
                <a:off x="701" y="1889"/>
                <a:ext cx="139" cy="272"/>
              </a:xfrm>
              <a:custGeom>
                <a:rect b="b" l="l" r="r" t="t"/>
                <a:pathLst>
                  <a:path extrusionOk="0" fill="none" h="43200" w="2208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extrusionOk="0" h="43200" w="2208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1" name="Google Shape;181;p8"/>
              <p:cNvCxnSpPr/>
              <p:nvPr/>
            </p:nvCxnSpPr>
            <p:spPr>
              <a:xfrm>
                <a:off x="567" y="1888"/>
                <a:ext cx="136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8"/>
              <p:cNvCxnSpPr/>
              <p:nvPr/>
            </p:nvCxnSpPr>
            <p:spPr>
              <a:xfrm>
                <a:off x="567" y="1888"/>
                <a:ext cx="0" cy="27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8"/>
              <p:cNvCxnSpPr/>
              <p:nvPr/>
            </p:nvCxnSpPr>
            <p:spPr>
              <a:xfrm>
                <a:off x="567" y="2160"/>
                <a:ext cx="136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8"/>
              <p:cNvCxnSpPr/>
              <p:nvPr/>
            </p:nvCxnSpPr>
            <p:spPr>
              <a:xfrm>
                <a:off x="431" y="1933"/>
                <a:ext cx="13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431" y="2115"/>
                <a:ext cx="13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839" y="2024"/>
                <a:ext cx="13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87" name="Google Shape;187;p8"/>
            <p:cNvSpPr txBox="1"/>
            <p:nvPr/>
          </p:nvSpPr>
          <p:spPr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8"/>
          <p:cNvGrpSpPr/>
          <p:nvPr/>
        </p:nvGrpSpPr>
        <p:grpSpPr>
          <a:xfrm>
            <a:off x="1547812" y="4868862"/>
            <a:ext cx="1416050" cy="1308100"/>
            <a:chOff x="113" y="2840"/>
            <a:chExt cx="892" cy="824"/>
          </a:xfrm>
        </p:grpSpPr>
        <p:cxnSp>
          <p:nvCxnSpPr>
            <p:cNvPr id="191" name="Google Shape;191;p8"/>
            <p:cNvCxnSpPr/>
            <p:nvPr/>
          </p:nvCxnSpPr>
          <p:spPr>
            <a:xfrm>
              <a:off x="340" y="2976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2" name="Google Shape;192;p8"/>
            <p:cNvCxnSpPr/>
            <p:nvPr/>
          </p:nvCxnSpPr>
          <p:spPr>
            <a:xfrm>
              <a:off x="340" y="3158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3" name="Google Shape;193;p8"/>
            <p:cNvCxnSpPr/>
            <p:nvPr/>
          </p:nvCxnSpPr>
          <p:spPr>
            <a:xfrm>
              <a:off x="657" y="3067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4" name="Google Shape;194;p8"/>
            <p:cNvSpPr txBox="1"/>
            <p:nvPr/>
          </p:nvSpPr>
          <p:spPr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8"/>
            <p:cNvSpPr txBox="1"/>
            <p:nvPr/>
          </p:nvSpPr>
          <p:spPr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8"/>
            <p:cNvCxnSpPr/>
            <p:nvPr/>
          </p:nvCxnSpPr>
          <p:spPr>
            <a:xfrm>
              <a:off x="476" y="2931"/>
              <a:ext cx="0" cy="2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8" name="Google Shape;198;p8"/>
            <p:cNvSpPr/>
            <p:nvPr/>
          </p:nvSpPr>
          <p:spPr>
            <a:xfrm>
              <a:off x="567" y="2840"/>
              <a:ext cx="90" cy="90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 flipH="1">
              <a:off x="476" y="2840"/>
              <a:ext cx="90" cy="90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 flipH="1" rot="10800000">
              <a:off x="567" y="3203"/>
              <a:ext cx="90" cy="90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 rot="10800000">
              <a:off x="476" y="3203"/>
              <a:ext cx="90" cy="90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" name="Google Shape;202;p8"/>
            <p:cNvCxnSpPr/>
            <p:nvPr/>
          </p:nvCxnSpPr>
          <p:spPr>
            <a:xfrm>
              <a:off x="657" y="2931"/>
              <a:ext cx="0" cy="2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3" name="Google Shape;203;p8"/>
            <p:cNvSpPr txBox="1"/>
            <p:nvPr/>
          </p:nvSpPr>
          <p:spPr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36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8"/>
            <p:cNvCxnSpPr/>
            <p:nvPr/>
          </p:nvCxnSpPr>
          <p:spPr>
            <a:xfrm rot="10800000">
              <a:off x="567" y="3294"/>
              <a:ext cx="0" cy="1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5" name="Google Shape;205;p8"/>
            <p:cNvSpPr txBox="1"/>
            <p:nvPr/>
          </p:nvSpPr>
          <p:spPr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8"/>
          <p:cNvSpPr txBox="1"/>
          <p:nvPr/>
        </p:nvSpPr>
        <p:spPr>
          <a:xfrm>
            <a:off x="684212" y="3644900"/>
            <a:ext cx="324008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Multiplexer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S ? I1 : I0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8"/>
          <p:cNvGrpSpPr/>
          <p:nvPr/>
        </p:nvGrpSpPr>
        <p:grpSpPr>
          <a:xfrm>
            <a:off x="7092950" y="1484312"/>
            <a:ext cx="1604962" cy="1012825"/>
            <a:chOff x="1111" y="2659"/>
            <a:chExt cx="1011" cy="638"/>
          </a:xfrm>
        </p:grpSpPr>
        <p:cxnSp>
          <p:nvCxnSpPr>
            <p:cNvPr id="208" name="Google Shape;208;p8"/>
            <p:cNvCxnSpPr/>
            <p:nvPr/>
          </p:nvCxnSpPr>
          <p:spPr>
            <a:xfrm>
              <a:off x="1338" y="2795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9" name="Google Shape;209;p8"/>
            <p:cNvCxnSpPr/>
            <p:nvPr/>
          </p:nvCxnSpPr>
          <p:spPr>
            <a:xfrm>
              <a:off x="1338" y="3158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1791" y="2976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1" name="Google Shape;211;p8"/>
            <p:cNvSpPr txBox="1"/>
            <p:nvPr/>
          </p:nvSpPr>
          <p:spPr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 txBox="1"/>
            <p:nvPr/>
          </p:nvSpPr>
          <p:spPr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8"/>
            <p:cNvCxnSpPr/>
            <p:nvPr/>
          </p:nvCxnSpPr>
          <p:spPr>
            <a:xfrm>
              <a:off x="1474" y="2659"/>
              <a:ext cx="0" cy="2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1474" y="3067"/>
              <a:ext cx="0" cy="2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1474" y="2886"/>
              <a:ext cx="91" cy="9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8"/>
            <p:cNvCxnSpPr/>
            <p:nvPr/>
          </p:nvCxnSpPr>
          <p:spPr>
            <a:xfrm flipH="1">
              <a:off x="1474" y="2976"/>
              <a:ext cx="91" cy="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1474" y="2659"/>
              <a:ext cx="317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 flipH="1" rot="10800000">
              <a:off x="1474" y="3113"/>
              <a:ext cx="317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1791" y="2840"/>
              <a:ext cx="0" cy="27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1" name="Google Shape;221;p8"/>
            <p:cNvSpPr txBox="1"/>
            <p:nvPr/>
          </p:nvSpPr>
          <p:spPr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8"/>
          <p:cNvGrpSpPr/>
          <p:nvPr/>
        </p:nvGrpSpPr>
        <p:grpSpPr>
          <a:xfrm>
            <a:off x="5580062" y="4575175"/>
            <a:ext cx="1676400" cy="1595437"/>
            <a:chOff x="2699" y="2750"/>
            <a:chExt cx="1056" cy="1005"/>
          </a:xfrm>
        </p:grpSpPr>
        <p:cxnSp>
          <p:nvCxnSpPr>
            <p:cNvPr id="223" name="Google Shape;223;p8"/>
            <p:cNvCxnSpPr/>
            <p:nvPr/>
          </p:nvCxnSpPr>
          <p:spPr>
            <a:xfrm>
              <a:off x="2926" y="2886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4" name="Google Shape;224;p8"/>
            <p:cNvCxnSpPr/>
            <p:nvPr/>
          </p:nvCxnSpPr>
          <p:spPr>
            <a:xfrm>
              <a:off x="2926" y="3339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5" name="Google Shape;225;p8"/>
            <p:cNvCxnSpPr/>
            <p:nvPr/>
          </p:nvCxnSpPr>
          <p:spPr>
            <a:xfrm>
              <a:off x="3424" y="3113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6" name="Google Shape;226;p8"/>
            <p:cNvSpPr txBox="1"/>
            <p:nvPr/>
          </p:nvSpPr>
          <p:spPr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 txBox="1"/>
            <p:nvPr/>
          </p:nvSpPr>
          <p:spPr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"/>
            <p:cNvSpPr txBox="1"/>
            <p:nvPr/>
          </p:nvSpPr>
          <p:spPr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8"/>
            <p:cNvCxnSpPr/>
            <p:nvPr/>
          </p:nvCxnSpPr>
          <p:spPr>
            <a:xfrm>
              <a:off x="3061" y="2750"/>
              <a:ext cx="1" cy="2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8"/>
            <p:cNvCxnSpPr/>
            <p:nvPr/>
          </p:nvCxnSpPr>
          <p:spPr>
            <a:xfrm flipH="1">
              <a:off x="3061" y="3203"/>
              <a:ext cx="1" cy="2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8"/>
            <p:cNvCxnSpPr/>
            <p:nvPr/>
          </p:nvCxnSpPr>
          <p:spPr>
            <a:xfrm>
              <a:off x="3062" y="3022"/>
              <a:ext cx="91" cy="9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8"/>
            <p:cNvCxnSpPr/>
            <p:nvPr/>
          </p:nvCxnSpPr>
          <p:spPr>
            <a:xfrm flipH="1">
              <a:off x="3062" y="3112"/>
              <a:ext cx="91" cy="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8"/>
            <p:cNvCxnSpPr/>
            <p:nvPr/>
          </p:nvCxnSpPr>
          <p:spPr>
            <a:xfrm>
              <a:off x="3061" y="2750"/>
              <a:ext cx="363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8"/>
            <p:cNvCxnSpPr/>
            <p:nvPr/>
          </p:nvCxnSpPr>
          <p:spPr>
            <a:xfrm flipH="1" rot="10800000">
              <a:off x="3061" y="3294"/>
              <a:ext cx="363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8"/>
            <p:cNvCxnSpPr/>
            <p:nvPr/>
          </p:nvCxnSpPr>
          <p:spPr>
            <a:xfrm>
              <a:off x="3424" y="2931"/>
              <a:ext cx="0" cy="3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6" name="Google Shape;236;p8"/>
            <p:cNvSpPr txBox="1"/>
            <p:nvPr/>
          </p:nvSpPr>
          <p:spPr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" name="Google Shape;237;p8"/>
            <p:cNvCxnSpPr/>
            <p:nvPr/>
          </p:nvCxnSpPr>
          <p:spPr>
            <a:xfrm>
              <a:off x="3243" y="3385"/>
              <a:ext cx="0" cy="1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8" name="Google Shape;238;p8"/>
            <p:cNvSpPr txBox="1"/>
            <p:nvPr/>
          </p:nvSpPr>
          <p:spPr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8"/>
          <p:cNvSpPr txBox="1"/>
          <p:nvPr/>
        </p:nvSpPr>
        <p:spPr>
          <a:xfrm>
            <a:off x="4211637" y="1412875"/>
            <a:ext cx="310197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A +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4211637" y="3284537"/>
            <a:ext cx="431958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Arithmetic/Logic Unit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F(A,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Sequential Elements</a:t>
            </a:r>
            <a:endParaRPr/>
          </a:p>
        </p:txBody>
      </p:sp>
      <p:sp>
        <p:nvSpPr>
          <p:cNvPr id="251" name="Google Shape;251;p9"/>
          <p:cNvSpPr txBox="1"/>
          <p:nvPr>
            <p:ph idx="1" type="body"/>
          </p:nvPr>
        </p:nvSpPr>
        <p:spPr>
          <a:xfrm>
            <a:off x="684212" y="1125537"/>
            <a:ext cx="8270875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Register: stores data in a circuit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clock signal to determine when to update the stored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Edge-triggered: update when Clk changes from 0 to 1</a:t>
            </a:r>
            <a:endParaRPr/>
          </a:p>
        </p:txBody>
      </p:sp>
      <p:grpSp>
        <p:nvGrpSpPr>
          <p:cNvPr id="252" name="Google Shape;252;p9"/>
          <p:cNvGrpSpPr/>
          <p:nvPr/>
        </p:nvGrpSpPr>
        <p:grpSpPr>
          <a:xfrm>
            <a:off x="755650" y="4365625"/>
            <a:ext cx="2090737" cy="1223962"/>
            <a:chOff x="657" y="2296"/>
            <a:chExt cx="1317" cy="771"/>
          </a:xfrm>
        </p:grpSpPr>
        <p:sp>
          <p:nvSpPr>
            <p:cNvPr id="253" name="Google Shape;253;p9"/>
            <p:cNvSpPr txBox="1"/>
            <p:nvPr/>
          </p:nvSpPr>
          <p:spPr>
            <a:xfrm>
              <a:off x="1111" y="2296"/>
              <a:ext cx="499" cy="77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" name="Google Shape;254;p9"/>
            <p:cNvCxnSpPr/>
            <p:nvPr/>
          </p:nvCxnSpPr>
          <p:spPr>
            <a:xfrm>
              <a:off x="975" y="2478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5" name="Google Shape;255;p9"/>
            <p:cNvCxnSpPr/>
            <p:nvPr/>
          </p:nvCxnSpPr>
          <p:spPr>
            <a:xfrm>
              <a:off x="975" y="2886"/>
              <a:ext cx="1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9"/>
            <p:cNvCxnSpPr/>
            <p:nvPr/>
          </p:nvCxnSpPr>
          <p:spPr>
            <a:xfrm>
              <a:off x="1610" y="2478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57" name="Google Shape;257;p9"/>
            <p:cNvSpPr txBox="1"/>
            <p:nvPr/>
          </p:nvSpPr>
          <p:spPr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" name="Google Shape;260;p9"/>
            <p:cNvCxnSpPr/>
            <p:nvPr/>
          </p:nvCxnSpPr>
          <p:spPr>
            <a:xfrm>
              <a:off x="1111" y="2840"/>
              <a:ext cx="91" cy="4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9"/>
            <p:cNvCxnSpPr/>
            <p:nvPr/>
          </p:nvCxnSpPr>
          <p:spPr>
            <a:xfrm flipH="1" rot="10800000">
              <a:off x="1111" y="2886"/>
              <a:ext cx="91" cy="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2" name="Google Shape;262;p9"/>
          <p:cNvGrpSpPr/>
          <p:nvPr/>
        </p:nvGrpSpPr>
        <p:grpSpPr>
          <a:xfrm>
            <a:off x="3419475" y="4005262"/>
            <a:ext cx="4775200" cy="1800225"/>
            <a:chOff x="2154" y="2523"/>
            <a:chExt cx="3008" cy="1134"/>
          </a:xfrm>
        </p:grpSpPr>
        <p:cxnSp>
          <p:nvCxnSpPr>
            <p:cNvPr id="263" name="Google Shape;263;p9"/>
            <p:cNvCxnSpPr/>
            <p:nvPr/>
          </p:nvCxnSpPr>
          <p:spPr>
            <a:xfrm>
              <a:off x="2712" y="2614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9"/>
            <p:cNvCxnSpPr/>
            <p:nvPr/>
          </p:nvCxnSpPr>
          <p:spPr>
            <a:xfrm>
              <a:off x="2712" y="2614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9"/>
            <p:cNvCxnSpPr/>
            <p:nvPr/>
          </p:nvCxnSpPr>
          <p:spPr>
            <a:xfrm>
              <a:off x="3256" y="2614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9"/>
            <p:cNvCxnSpPr/>
            <p:nvPr/>
          </p:nvCxnSpPr>
          <p:spPr>
            <a:xfrm>
              <a:off x="3256" y="2795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9"/>
            <p:cNvCxnSpPr/>
            <p:nvPr/>
          </p:nvCxnSpPr>
          <p:spPr>
            <a:xfrm>
              <a:off x="2531" y="2795"/>
              <a:ext cx="1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9"/>
            <p:cNvCxnSpPr/>
            <p:nvPr/>
          </p:nvCxnSpPr>
          <p:spPr>
            <a:xfrm>
              <a:off x="3801" y="2614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9"/>
            <p:cNvCxnSpPr/>
            <p:nvPr/>
          </p:nvCxnSpPr>
          <p:spPr>
            <a:xfrm>
              <a:off x="3801" y="2614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9"/>
            <p:cNvCxnSpPr/>
            <p:nvPr/>
          </p:nvCxnSpPr>
          <p:spPr>
            <a:xfrm>
              <a:off x="4345" y="2614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4345" y="2795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4889" y="2614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 flipH="1" rot="10800000">
              <a:off x="4890" y="2613"/>
              <a:ext cx="227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9"/>
            <p:cNvCxnSpPr/>
            <p:nvPr/>
          </p:nvCxnSpPr>
          <p:spPr>
            <a:xfrm>
              <a:off x="2531" y="3657"/>
              <a:ext cx="263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75" name="Google Shape;275;p9"/>
            <p:cNvCxnSpPr/>
            <p:nvPr/>
          </p:nvCxnSpPr>
          <p:spPr>
            <a:xfrm rot="10800000">
              <a:off x="2531" y="2523"/>
              <a:ext cx="0" cy="1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6" name="Google Shape;276;p9"/>
            <p:cNvSpPr txBox="1"/>
            <p:nvPr/>
          </p:nvSpPr>
          <p:spPr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 txBox="1"/>
            <p:nvPr/>
          </p:nvSpPr>
          <p:spPr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531" y="2976"/>
              <a:ext cx="635" cy="182"/>
            </a:xfrm>
            <a:custGeom>
              <a:rect b="b" l="l" r="r" t="t"/>
              <a:pathLst>
                <a:path extrusionOk="0" h="182" w="635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3166" y="2976"/>
              <a:ext cx="1089" cy="182"/>
            </a:xfrm>
            <a:custGeom>
              <a:rect b="b" l="l" r="r" t="t"/>
              <a:pathLst>
                <a:path extrusionOk="0" h="182" w="1089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3892" y="3339"/>
              <a:ext cx="1089" cy="182"/>
            </a:xfrm>
            <a:custGeom>
              <a:rect b="b" l="l" r="r" t="t"/>
              <a:pathLst>
                <a:path extrusionOk="0" h="182" w="1089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803" y="3339"/>
              <a:ext cx="1089" cy="182"/>
            </a:xfrm>
            <a:custGeom>
              <a:rect b="b" l="l" r="r" t="t"/>
              <a:pathLst>
                <a:path extrusionOk="0" h="182" w="1089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531" y="3340"/>
              <a:ext cx="272" cy="181"/>
            </a:xfrm>
            <a:custGeom>
              <a:rect b="b" l="l" r="r" t="t"/>
              <a:pathLst>
                <a:path extrusionOk="0" h="181" w="272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2712" y="3067"/>
              <a:ext cx="169" cy="270"/>
            </a:xfrm>
            <a:custGeom>
              <a:rect b="b" l="l" r="r" t="t"/>
              <a:pathLst>
                <a:path extrusionOk="0" h="270" w="169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801" y="3067"/>
              <a:ext cx="169" cy="270"/>
            </a:xfrm>
            <a:custGeom>
              <a:rect b="b" l="l" r="r" t="t"/>
              <a:pathLst>
                <a:path extrusionOk="0" h="270" w="169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4980" y="3339"/>
              <a:ext cx="136" cy="182"/>
            </a:xfrm>
            <a:custGeom>
              <a:rect b="b" l="l" r="r" t="t"/>
              <a:pathLst>
                <a:path extrusionOk="0" h="182" w="136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4255" y="2976"/>
              <a:ext cx="862" cy="182"/>
            </a:xfrm>
            <a:custGeom>
              <a:rect b="b" l="l" r="r" t="t"/>
              <a:pathLst>
                <a:path extrusionOk="0" h="182" w="86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4890" y="3067"/>
              <a:ext cx="169" cy="270"/>
            </a:xfrm>
            <a:custGeom>
              <a:rect b="b" l="l" r="r" t="t"/>
              <a:pathLst>
                <a:path extrusionOk="0" h="270" w="169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9"/>
            <p:cNvCxnSpPr/>
            <p:nvPr/>
          </p:nvCxnSpPr>
          <p:spPr>
            <a:xfrm>
              <a:off x="2712" y="2523"/>
              <a:ext cx="0" cy="1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9"/>
            <p:cNvCxnSpPr/>
            <p:nvPr/>
          </p:nvCxnSpPr>
          <p:spPr>
            <a:xfrm>
              <a:off x="3801" y="2523"/>
              <a:ext cx="0" cy="1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9"/>
            <p:cNvCxnSpPr/>
            <p:nvPr/>
          </p:nvCxnSpPr>
          <p:spPr>
            <a:xfrm>
              <a:off x="4889" y="2523"/>
              <a:ext cx="1" cy="1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2008-08-18T10:44:28Z</dcterms:created>
  <dc:creator>Peter Ashenden</dc:creator>
</cp:coreProperties>
</file>