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y="6858000" cx="9144000"/>
  <p:notesSz cx="7099300" cy="10234600"/>
  <p:embeddedFontLst>
    <p:embeddedFont>
      <p:font typeface="Corbel"/>
      <p:regular r:id="rId57"/>
      <p:bold r:id="rId58"/>
      <p:italic r:id="rId59"/>
      <p:boldItalic r:id="rId60"/>
    </p:embeddedFont>
    <p:embeddedFont>
      <p:font typeface="Tahoma"/>
      <p:regular r:id="rId61"/>
      <p:bold r:id="rId62"/>
    </p:embeddedFont>
    <p:embeddedFont>
      <p:font typeface="Oi"/>
      <p:regular r:id="rId63"/>
    </p:embeddedFont>
    <p:embeddedFont>
      <p:font typeface="Arial Black"/>
      <p:regular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1A1EB5-6CE6-47FE-884D-4677AF802086}">
  <a:tblStyle styleId="{691A1EB5-6CE6-47FE-884D-4677AF80208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Tahoma-bold.fntdata"/><Relationship Id="rId61" Type="http://schemas.openxmlformats.org/officeDocument/2006/relationships/font" Target="fonts/Tahoma-regular.fntdata"/><Relationship Id="rId20" Type="http://schemas.openxmlformats.org/officeDocument/2006/relationships/slide" Target="slides/slide13.xml"/><Relationship Id="rId64" Type="http://schemas.openxmlformats.org/officeDocument/2006/relationships/font" Target="fonts/ArialBlack-regular.fntdata"/><Relationship Id="rId63" Type="http://schemas.openxmlformats.org/officeDocument/2006/relationships/font" Target="fonts/Oi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Corbel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Corbel-regular.fntdata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font" Target="fonts/Corbel-italic.fntdata"/><Relationship Id="rId14" Type="http://schemas.openxmlformats.org/officeDocument/2006/relationships/slide" Target="slides/slide7.xml"/><Relationship Id="rId58" Type="http://schemas.openxmlformats.org/officeDocument/2006/relationships/font" Target="fonts/Corbel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2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2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2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2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Google Shape;374;p2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2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p2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Google Shape;433;p2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p3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3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3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3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Google Shape;516;p3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7" name="Google Shape;527;p3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3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Google Shape;550;p3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1" name="Google Shape;561;p3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2" name="Google Shape;572;p3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6" name="Google Shape;586;p4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3" name="Google Shape;593;p4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4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4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4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6" name="Google Shape;616;p4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8" name="Google Shape;628;p4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0" name="Google Shape;640;p4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5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5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5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5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1" name="Google Shape;651;p5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5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5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5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Google Shape;673;p5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Google Shape;699;p5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1" name="Google Shape;721;p5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8" name="Google Shape;728;p5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1:notes"/>
          <p:cNvSpPr txBox="1"/>
          <p:nvPr/>
        </p:nvSpPr>
        <p:spPr>
          <a:xfrm>
            <a:off x="0" y="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61:notes"/>
          <p:cNvSpPr txBox="1"/>
          <p:nvPr/>
        </p:nvSpPr>
        <p:spPr>
          <a:xfrm>
            <a:off x="4022725" y="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61:notes"/>
          <p:cNvSpPr txBox="1"/>
          <p:nvPr/>
        </p:nvSpPr>
        <p:spPr>
          <a:xfrm>
            <a:off x="0" y="9723437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61:notes"/>
          <p:cNvSpPr txBox="1"/>
          <p:nvPr/>
        </p:nvSpPr>
        <p:spPr>
          <a:xfrm>
            <a:off x="4022725" y="9723437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61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9" name="Google Shape;739;p61:notes"/>
          <p:cNvSpPr txBox="1"/>
          <p:nvPr>
            <p:ph idx="1" type="body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6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6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6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6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0" name="Google Shape;750;p6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6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6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6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6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2" name="Google Shape;762;p6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7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7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7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7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3" name="Google Shape;773;p7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ctr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2409825" y="2924175"/>
            <a:ext cx="58324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684213" y="1125538"/>
            <a:ext cx="40592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4895850" y="1125538"/>
            <a:ext cx="4059238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 rot="5400000">
            <a:off x="4876007" y="2158206"/>
            <a:ext cx="6091238" cy="2066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 rot="5400000">
            <a:off x="664369" y="165894"/>
            <a:ext cx="6091238" cy="605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 rot="5400000">
            <a:off x="2263774" y="-454025"/>
            <a:ext cx="5111750" cy="827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6" name="Google Shape;66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7" name="Google Shape;67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8" name="Google Shape;68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112553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1619250" y="1125537"/>
            <a:ext cx="28575" cy="57324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1981200" y="1987550"/>
            <a:ext cx="36512" cy="381635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763712" y="2708275"/>
            <a:ext cx="7380287" cy="73025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0" y="1125537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1619250" y="549275"/>
            <a:ext cx="28575" cy="576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K Logo (2).png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0825" y="261937"/>
            <a:ext cx="1155700" cy="64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1"/>
          <p:cNvGrpSpPr/>
          <p:nvPr/>
        </p:nvGrpSpPr>
        <p:grpSpPr>
          <a:xfrm>
            <a:off x="1774825" y="104775"/>
            <a:ext cx="6084887" cy="868362"/>
            <a:chOff x="1774113" y="104757"/>
            <a:chExt cx="6084936" cy="868541"/>
          </a:xfrm>
        </p:grpSpPr>
        <p:sp>
          <p:nvSpPr>
            <p:cNvPr id="18" name="Google Shape;18;p1"/>
            <p:cNvSpPr txBox="1"/>
            <p:nvPr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orbel"/>
                <a:buNone/>
              </a:pPr>
              <a:r>
                <a:rPr b="1" i="0" lang="en-US" sz="3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COMPUTER ORGANIZATION AND DESIGN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Hardware/Software Interface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"/>
          <p:cNvGrpSpPr/>
          <p:nvPr/>
        </p:nvGrpSpPr>
        <p:grpSpPr>
          <a:xfrm>
            <a:off x="7999412" y="82550"/>
            <a:ext cx="936625" cy="935037"/>
            <a:chOff x="7999413" y="82550"/>
            <a:chExt cx="936625" cy="935038"/>
          </a:xfrm>
        </p:grpSpPr>
        <p:sp>
          <p:nvSpPr>
            <p:cNvPr id="21" name="Google Shape;21;p1"/>
            <p:cNvSpPr/>
            <p:nvPr/>
          </p:nvSpPr>
          <p:spPr>
            <a:xfrm>
              <a:off x="7999413" y="82550"/>
              <a:ext cx="936625" cy="935038"/>
            </a:xfrm>
            <a:prstGeom prst="star32">
              <a:avLst>
                <a:gd fmla="val 37500" name="adj"/>
              </a:avLst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8012113" y="293688"/>
              <a:ext cx="917575" cy="614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Black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RISC-V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3" name="Google Shape;23;p1"/>
            <p:cNvSpPr txBox="1"/>
            <p:nvPr/>
          </p:nvSpPr>
          <p:spPr>
            <a:xfrm>
              <a:off x="8107363" y="482600"/>
              <a:ext cx="733425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0" baseline="3000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nd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ed.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/>
        </p:nvSpPr>
        <p:spPr>
          <a:xfrm>
            <a:off x="468312" y="260350"/>
            <a:ext cx="36512" cy="381635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250825" y="981075"/>
            <a:ext cx="8569325" cy="71437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K Logo.jpg" id="35" name="Google Shape;35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1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Chapter 2</a:t>
            </a:r>
            <a:endParaRPr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2409825" y="2924175"/>
            <a:ext cx="583247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Instructions: Language of the Computer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Memory Operand Example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C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A[12] = h + A[8];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h in x21, base address of A in x22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Compiled RISC-V code: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Index 8 requires offset of 64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8 bytes per doubleword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i="0" lang="en-US" sz="2400" u="none">
                <a:solidFill>
                  <a:schemeClr val="dk1"/>
                </a:solidFill>
              </a:rPr>
              <a:t>	ld		x9, 64(x22)</a:t>
            </a:r>
            <a:br>
              <a:rPr i="0" lang="en-US" sz="2400" u="none">
                <a:solidFill>
                  <a:schemeClr val="dk1"/>
                </a:solidFill>
              </a:rPr>
            </a:br>
            <a:r>
              <a:rPr i="0" lang="en-US" sz="2400" u="none">
                <a:solidFill>
                  <a:schemeClr val="dk1"/>
                </a:solidFill>
              </a:rPr>
              <a:t>add		x9, x21, x9</a:t>
            </a:r>
            <a:br>
              <a:rPr i="0" lang="en-US" sz="2400" u="none">
                <a:solidFill>
                  <a:schemeClr val="dk1"/>
                </a:solidFill>
              </a:rPr>
            </a:br>
            <a:r>
              <a:rPr i="0" lang="en-US" sz="2400" u="none">
                <a:solidFill>
                  <a:schemeClr val="dk1"/>
                </a:solidFill>
              </a:rPr>
              <a:t>sd		x9, 96(x22)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Registers vs. Memory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 are faster to access than memory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on memory data requires loads and stores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instructions to be executed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must use registers for variables as much as possible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spill to memory for less frequently used variables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optimization is important!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Immediate Operands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Constant data specified in an instruction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addi x22, x22, 4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i="0" sz="3200" u="none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Make the common case fast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Small constants are common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Immediate operand avoids a load instruction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Sign Extension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Representing a number using more bits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Preserve the numeric value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Replicate the sign bit to the left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c.f. unsigned values: extend with 0s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Examples: 8-bit to 16-bit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+2: </a:t>
            </a:r>
            <a:r>
              <a:rPr i="0" lang="en-US" sz="2400" u="none">
                <a:solidFill>
                  <a:schemeClr val="hlink"/>
                </a:solidFill>
              </a:rPr>
              <a:t>0</a:t>
            </a:r>
            <a:r>
              <a:rPr i="0" lang="en-US" sz="2400" u="none">
                <a:solidFill>
                  <a:schemeClr val="dk1"/>
                </a:solidFill>
              </a:rPr>
              <a:t>000 0010 =&gt; </a:t>
            </a:r>
            <a:r>
              <a:rPr i="0" lang="en-US" sz="2400" u="none">
                <a:solidFill>
                  <a:schemeClr val="hlink"/>
                </a:solidFill>
              </a:rPr>
              <a:t>0000 0000</a:t>
            </a:r>
            <a:r>
              <a:rPr i="0" lang="en-US" sz="2400" u="none">
                <a:solidFill>
                  <a:schemeClr val="dk1"/>
                </a:solidFill>
              </a:rPr>
              <a:t> </a:t>
            </a:r>
            <a:r>
              <a:rPr i="0" lang="en-US" sz="2400" u="none">
                <a:solidFill>
                  <a:schemeClr val="hlink"/>
                </a:solidFill>
              </a:rPr>
              <a:t>0</a:t>
            </a:r>
            <a:r>
              <a:rPr i="0" lang="en-US" sz="2400" u="none">
                <a:solidFill>
                  <a:schemeClr val="dk1"/>
                </a:solidFill>
              </a:rPr>
              <a:t>000 0010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–2: </a:t>
            </a:r>
            <a:r>
              <a:rPr i="0" lang="en-US" sz="2400" u="none">
                <a:solidFill>
                  <a:schemeClr val="hlink"/>
                </a:solidFill>
              </a:rPr>
              <a:t>1</a:t>
            </a:r>
            <a:r>
              <a:rPr i="0" lang="en-US" sz="2400" u="none">
                <a:solidFill>
                  <a:schemeClr val="dk1"/>
                </a:solidFill>
              </a:rPr>
              <a:t>111 1110 =&gt; </a:t>
            </a:r>
            <a:r>
              <a:rPr i="0" lang="en-US" sz="2400" u="none">
                <a:solidFill>
                  <a:schemeClr val="hlink"/>
                </a:solidFill>
              </a:rPr>
              <a:t>1111 1111</a:t>
            </a:r>
            <a:r>
              <a:rPr i="0" lang="en-US" sz="2400" u="none">
                <a:solidFill>
                  <a:schemeClr val="dk1"/>
                </a:solidFill>
              </a:rPr>
              <a:t> </a:t>
            </a:r>
            <a:r>
              <a:rPr i="0" lang="en-US" sz="2400" u="none">
                <a:solidFill>
                  <a:schemeClr val="hlink"/>
                </a:solidFill>
              </a:rPr>
              <a:t>1</a:t>
            </a:r>
            <a:r>
              <a:rPr i="0" lang="en-US" sz="2400" u="none">
                <a:solidFill>
                  <a:schemeClr val="dk1"/>
                </a:solidFill>
              </a:rPr>
              <a:t>111 1110</a:t>
            </a:r>
            <a:endParaRPr/>
          </a:p>
          <a:p>
            <a:pPr indent="-20193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i="0" sz="2400" u="none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In RISC-V instruction set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lb:  sign-extend loaded byte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lbu: zero-extend loaded byte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Representing Instructions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are encoded in binary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machine code</a:t>
            </a:r>
            <a:endParaRPr/>
          </a:p>
          <a:p>
            <a:pPr indent="-20193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RISC-V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Encoded as 32-bit instruction words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number of formats encoding operation code (opcode), register numbers, 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Regularity!</a:t>
            </a:r>
            <a:endParaRPr/>
          </a:p>
        </p:txBody>
      </p:sp>
      <p:sp>
        <p:nvSpPr>
          <p:cNvPr id="231" name="Google Shape;231;p27"/>
          <p:cNvSpPr txBox="1"/>
          <p:nvPr/>
        </p:nvSpPr>
        <p:spPr>
          <a:xfrm rot="5400000">
            <a:off x="6474618" y="2302668"/>
            <a:ext cx="49720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§2.5 Representing Instructions in the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RISC-V R-format Instructions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684212" y="2276475"/>
            <a:ext cx="8270875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fields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opcode: operation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rd: destination register number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funct3: 3-bit function code (additional opcode)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rs1: the first source register number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rs2: the second source register number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funct7: 7-bit function code (additional opcode)</a:t>
            </a:r>
            <a:endParaRPr/>
          </a:p>
          <a:p>
            <a:pPr indent="-187959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28"/>
          <p:cNvGrpSpPr/>
          <p:nvPr/>
        </p:nvGrpSpPr>
        <p:grpSpPr>
          <a:xfrm>
            <a:off x="1331912" y="1392237"/>
            <a:ext cx="6772275" cy="776287"/>
            <a:chOff x="1331640" y="1391533"/>
            <a:chExt cx="6771978" cy="777698"/>
          </a:xfrm>
        </p:grpSpPr>
        <p:sp>
          <p:nvSpPr>
            <p:cNvPr id="244" name="Google Shape;244;p28"/>
            <p:cNvSpPr txBox="1"/>
            <p:nvPr/>
          </p:nvSpPr>
          <p:spPr>
            <a:xfrm>
              <a:off x="1331640" y="1391533"/>
              <a:ext cx="1296987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2628627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8"/>
            <p:cNvSpPr txBox="1"/>
            <p:nvPr/>
          </p:nvSpPr>
          <p:spPr>
            <a:xfrm>
              <a:off x="3708127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8"/>
            <p:cNvSpPr txBox="1"/>
            <p:nvPr/>
          </p:nvSpPr>
          <p:spPr>
            <a:xfrm>
              <a:off x="5727131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4789215" y="1391533"/>
              <a:ext cx="936328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8"/>
            <p:cNvSpPr txBox="1"/>
            <p:nvPr/>
          </p:nvSpPr>
          <p:spPr>
            <a:xfrm>
              <a:off x="6806631" y="1391533"/>
              <a:ext cx="1296987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8"/>
            <p:cNvSpPr txBox="1"/>
            <p:nvPr/>
          </p:nvSpPr>
          <p:spPr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8"/>
            <p:cNvSpPr txBox="1"/>
            <p:nvPr/>
          </p:nvSpPr>
          <p:spPr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8"/>
            <p:cNvSpPr txBox="1"/>
            <p:nvPr/>
          </p:nvSpPr>
          <p:spPr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8"/>
            <p:cNvSpPr txBox="1"/>
            <p:nvPr/>
          </p:nvSpPr>
          <p:spPr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8"/>
            <p:cNvSpPr txBox="1"/>
            <p:nvPr/>
          </p:nvSpPr>
          <p:spPr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R-format Example</a:t>
            </a:r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684212" y="2492375"/>
            <a:ext cx="8270875" cy="64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i="0" lang="en-US" sz="3200" u="none">
                <a:solidFill>
                  <a:schemeClr val="dk1"/>
                </a:solidFill>
              </a:rPr>
              <a:t>	add x9,x20,x21</a:t>
            </a:r>
            <a:endParaRPr/>
          </a:p>
        </p:txBody>
      </p:sp>
      <p:sp>
        <p:nvSpPr>
          <p:cNvPr id="267" name="Google Shape;267;p29"/>
          <p:cNvSpPr txBox="1"/>
          <p:nvPr/>
        </p:nvSpPr>
        <p:spPr>
          <a:xfrm>
            <a:off x="696912" y="4583112"/>
            <a:ext cx="7259637" cy="1417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0000 0001 0101 1010 0000 0100 1011 0011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015A04B3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29"/>
          <p:cNvGrpSpPr/>
          <p:nvPr/>
        </p:nvGrpSpPr>
        <p:grpSpPr>
          <a:xfrm>
            <a:off x="1331912" y="1392237"/>
            <a:ext cx="6772275" cy="776287"/>
            <a:chOff x="1331640" y="1391533"/>
            <a:chExt cx="6771978" cy="777698"/>
          </a:xfrm>
        </p:grpSpPr>
        <p:sp>
          <p:nvSpPr>
            <p:cNvPr id="269" name="Google Shape;269;p29"/>
            <p:cNvSpPr txBox="1"/>
            <p:nvPr/>
          </p:nvSpPr>
          <p:spPr>
            <a:xfrm>
              <a:off x="1331640" y="1391533"/>
              <a:ext cx="1296987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9"/>
            <p:cNvSpPr txBox="1"/>
            <p:nvPr/>
          </p:nvSpPr>
          <p:spPr>
            <a:xfrm>
              <a:off x="2628627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9"/>
            <p:cNvSpPr txBox="1"/>
            <p:nvPr/>
          </p:nvSpPr>
          <p:spPr>
            <a:xfrm>
              <a:off x="3708127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9"/>
            <p:cNvSpPr txBox="1"/>
            <p:nvPr/>
          </p:nvSpPr>
          <p:spPr>
            <a:xfrm>
              <a:off x="5727131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9"/>
            <p:cNvSpPr txBox="1"/>
            <p:nvPr/>
          </p:nvSpPr>
          <p:spPr>
            <a:xfrm>
              <a:off x="4789215" y="1391533"/>
              <a:ext cx="936328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9"/>
            <p:cNvSpPr txBox="1"/>
            <p:nvPr/>
          </p:nvSpPr>
          <p:spPr>
            <a:xfrm>
              <a:off x="6806631" y="1391533"/>
              <a:ext cx="1296987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9"/>
            <p:cNvSpPr txBox="1"/>
            <p:nvPr/>
          </p:nvSpPr>
          <p:spPr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9"/>
            <p:cNvSpPr txBox="1"/>
            <p:nvPr/>
          </p:nvSpPr>
          <p:spPr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9"/>
            <p:cNvSpPr txBox="1"/>
            <p:nvPr/>
          </p:nvSpPr>
          <p:spPr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9"/>
            <p:cNvSpPr txBox="1"/>
            <p:nvPr/>
          </p:nvSpPr>
          <p:spPr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9"/>
            <p:cNvSpPr txBox="1"/>
            <p:nvPr/>
          </p:nvSpPr>
          <p:spPr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9"/>
            <p:cNvSpPr txBox="1"/>
            <p:nvPr/>
          </p:nvSpPr>
          <p:spPr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29"/>
          <p:cNvSpPr txBox="1"/>
          <p:nvPr/>
        </p:nvSpPr>
        <p:spPr>
          <a:xfrm>
            <a:off x="1331912" y="3224212"/>
            <a:ext cx="1296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2628900" y="3224212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9"/>
          <p:cNvSpPr txBox="1"/>
          <p:nvPr/>
        </p:nvSpPr>
        <p:spPr>
          <a:xfrm>
            <a:off x="3708400" y="3224212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5727700" y="3224212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4789487" y="3224212"/>
            <a:ext cx="936625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6807200" y="3224212"/>
            <a:ext cx="1296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1331912" y="3887787"/>
            <a:ext cx="1296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2628900" y="3887787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3708400" y="3887787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5727700" y="3887787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4789487" y="3887787"/>
            <a:ext cx="936625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6807200" y="3887787"/>
            <a:ext cx="1296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0110011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RISC-V I-format Instructions</a:t>
            </a:r>
            <a:endParaRPr/>
          </a:p>
        </p:txBody>
      </p:sp>
      <p:sp>
        <p:nvSpPr>
          <p:cNvPr id="303" name="Google Shape;303;p30"/>
          <p:cNvSpPr txBox="1"/>
          <p:nvPr>
            <p:ph idx="1" type="body"/>
          </p:nvPr>
        </p:nvSpPr>
        <p:spPr>
          <a:xfrm>
            <a:off x="684212" y="2349500"/>
            <a:ext cx="8270875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Immediate arithmetic and load instructions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rs1: source or base address register number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immediate: constant operand, or offset added to base address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2s-complement, sign extended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 3: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Good design demands good compromises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formats complicate decoding, but allow 32-bit instructions uniformly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formats as similar as possible</a:t>
            </a:r>
            <a:endParaRPr/>
          </a:p>
        </p:txBody>
      </p:sp>
      <p:grpSp>
        <p:nvGrpSpPr>
          <p:cNvPr id="304" name="Google Shape;304;p30"/>
          <p:cNvGrpSpPr/>
          <p:nvPr/>
        </p:nvGrpSpPr>
        <p:grpSpPr>
          <a:xfrm>
            <a:off x="1331912" y="1392237"/>
            <a:ext cx="6772275" cy="776287"/>
            <a:chOff x="1331640" y="1391533"/>
            <a:chExt cx="6771978" cy="777698"/>
          </a:xfrm>
        </p:grpSpPr>
        <p:sp>
          <p:nvSpPr>
            <p:cNvPr id="305" name="Google Shape;305;p30"/>
            <p:cNvSpPr txBox="1"/>
            <p:nvPr/>
          </p:nvSpPr>
          <p:spPr>
            <a:xfrm>
              <a:off x="1331640" y="1391533"/>
              <a:ext cx="2374899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immediate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 txBox="1"/>
            <p:nvPr/>
          </p:nvSpPr>
          <p:spPr>
            <a:xfrm>
              <a:off x="3708127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 txBox="1"/>
            <p:nvPr/>
          </p:nvSpPr>
          <p:spPr>
            <a:xfrm>
              <a:off x="5727131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 txBox="1"/>
            <p:nvPr/>
          </p:nvSpPr>
          <p:spPr>
            <a:xfrm>
              <a:off x="4789215" y="1391533"/>
              <a:ext cx="936328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0"/>
            <p:cNvSpPr txBox="1"/>
            <p:nvPr/>
          </p:nvSpPr>
          <p:spPr>
            <a:xfrm>
              <a:off x="6806631" y="1391533"/>
              <a:ext cx="1296987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0"/>
            <p:cNvSpPr txBox="1"/>
            <p:nvPr/>
          </p:nvSpPr>
          <p:spPr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0"/>
            <p:cNvSpPr txBox="1"/>
            <p:nvPr/>
          </p:nvSpPr>
          <p:spPr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 txBox="1"/>
            <p:nvPr/>
          </p:nvSpPr>
          <p:spPr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0"/>
            <p:cNvSpPr txBox="1"/>
            <p:nvPr/>
          </p:nvSpPr>
          <p:spPr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0"/>
            <p:cNvSpPr txBox="1"/>
            <p:nvPr/>
          </p:nvSpPr>
          <p:spPr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RISC-V S-format Instructions</a:t>
            </a:r>
            <a:endParaRPr/>
          </a:p>
        </p:txBody>
      </p:sp>
      <p:sp>
        <p:nvSpPr>
          <p:cNvPr id="325" name="Google Shape;325;p31"/>
          <p:cNvSpPr txBox="1"/>
          <p:nvPr>
            <p:ph idx="1" type="body"/>
          </p:nvPr>
        </p:nvSpPr>
        <p:spPr>
          <a:xfrm>
            <a:off x="684212" y="2349500"/>
            <a:ext cx="8270875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immediate format for store instructions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rs1: base address register number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rs2: source operand register number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immediate: offset added to base address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so that rs1 and rs2 fields always in the same place</a:t>
            </a:r>
            <a:endParaRPr/>
          </a:p>
        </p:txBody>
      </p:sp>
      <p:grpSp>
        <p:nvGrpSpPr>
          <p:cNvPr id="326" name="Google Shape;326;p31"/>
          <p:cNvGrpSpPr/>
          <p:nvPr/>
        </p:nvGrpSpPr>
        <p:grpSpPr>
          <a:xfrm>
            <a:off x="1331912" y="1392237"/>
            <a:ext cx="6772275" cy="776287"/>
            <a:chOff x="1331640" y="1391533"/>
            <a:chExt cx="6771978" cy="777698"/>
          </a:xfrm>
        </p:grpSpPr>
        <p:sp>
          <p:nvSpPr>
            <p:cNvPr id="327" name="Google Shape;327;p31"/>
            <p:cNvSpPr txBox="1"/>
            <p:nvPr/>
          </p:nvSpPr>
          <p:spPr>
            <a:xfrm>
              <a:off x="1331640" y="1391533"/>
              <a:ext cx="1296987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1"/>
            <p:cNvSpPr txBox="1"/>
            <p:nvPr/>
          </p:nvSpPr>
          <p:spPr>
            <a:xfrm>
              <a:off x="2628627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1"/>
            <p:cNvSpPr txBox="1"/>
            <p:nvPr/>
          </p:nvSpPr>
          <p:spPr>
            <a:xfrm>
              <a:off x="3708127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rs1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1"/>
            <p:cNvSpPr txBox="1"/>
            <p:nvPr/>
          </p:nvSpPr>
          <p:spPr>
            <a:xfrm>
              <a:off x="5727131" y="1391533"/>
              <a:ext cx="1079500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1"/>
            <p:cNvSpPr txBox="1"/>
            <p:nvPr/>
          </p:nvSpPr>
          <p:spPr>
            <a:xfrm>
              <a:off x="4789215" y="1391533"/>
              <a:ext cx="936328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1"/>
            <p:cNvSpPr txBox="1"/>
            <p:nvPr/>
          </p:nvSpPr>
          <p:spPr>
            <a:xfrm>
              <a:off x="6806631" y="1391533"/>
              <a:ext cx="1296987" cy="415925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1"/>
            <p:cNvSpPr txBox="1"/>
            <p:nvPr/>
          </p:nvSpPr>
          <p:spPr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1"/>
            <p:cNvSpPr txBox="1"/>
            <p:nvPr/>
          </p:nvSpPr>
          <p:spPr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1"/>
            <p:cNvSpPr txBox="1"/>
            <p:nvPr/>
          </p:nvSpPr>
          <p:spPr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1"/>
            <p:cNvSpPr txBox="1"/>
            <p:nvPr/>
          </p:nvSpPr>
          <p:spPr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1"/>
            <p:cNvSpPr txBox="1"/>
            <p:nvPr/>
          </p:nvSpPr>
          <p:spPr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1"/>
            <p:cNvSpPr txBox="1"/>
            <p:nvPr/>
          </p:nvSpPr>
          <p:spPr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31"/>
          <p:cNvSpPr txBox="1"/>
          <p:nvPr/>
        </p:nvSpPr>
        <p:spPr>
          <a:xfrm>
            <a:off x="1389062" y="1414462"/>
            <a:ext cx="11811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imm[11:5]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5735637" y="1414462"/>
            <a:ext cx="1069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imm[4:0]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Stored Program Computers</a:t>
            </a:r>
            <a:endParaRPr/>
          </a:p>
        </p:txBody>
      </p:sp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3708400" y="1125537"/>
            <a:ext cx="524668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represented in binary, just like data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and data stored in memory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Programs can operate on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compilers, linkers, …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compatibility allows compiled programs to work on different computers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Standardized ISAs</a:t>
            </a:r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684212" y="1258887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 Black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Arial Black"/>
                <a:ea typeface="Arial Black"/>
                <a:cs typeface="Arial Black"/>
                <a:sym typeface="Arial Black"/>
              </a:rPr>
              <a:t>The BIG Picture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2-07-P374493" id="353" name="Google Shape;3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2060575"/>
            <a:ext cx="2908300" cy="3846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Instruction Set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repertoire of instructions of a computer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computers have different instruction sets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with many aspects in common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computers had very simple instruction sets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implementation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modern computers also have simple instruction sets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 rot="5400000">
            <a:off x="8017668" y="759618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§2.1 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Logical Operations</a:t>
            </a:r>
            <a:endParaRPr/>
          </a:p>
        </p:txBody>
      </p:sp>
      <p:sp>
        <p:nvSpPr>
          <p:cNvPr id="364" name="Google Shape;364;p33"/>
          <p:cNvSpPr txBox="1"/>
          <p:nvPr>
            <p:ph idx="1" type="body"/>
          </p:nvPr>
        </p:nvSpPr>
        <p:spPr>
          <a:xfrm>
            <a:off x="684212" y="1125537"/>
            <a:ext cx="8270875" cy="690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for bitwise manipulation</a:t>
            </a:r>
            <a:endParaRPr/>
          </a:p>
        </p:txBody>
      </p:sp>
      <p:graphicFrame>
        <p:nvGraphicFramePr>
          <p:cNvPr id="365" name="Google Shape;365;p33"/>
          <p:cNvGraphicFramePr/>
          <p:nvPr/>
        </p:nvGraphicFramePr>
        <p:xfrm>
          <a:off x="1042987" y="17732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{691A1EB5-6CE6-47FE-884D-4677AF802086}</a:tableStyleId>
              </a:tblPr>
              <a:tblGrid>
                <a:gridCol w="2233600"/>
                <a:gridCol w="1366825"/>
                <a:gridCol w="1512875"/>
                <a:gridCol w="2087550"/>
              </a:tblGrid>
              <a:tr h="4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RISC-V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Shift left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Oi"/>
                        <a:buNone/>
                      </a:pPr>
                      <a:r>
                        <a:rPr i="0" lang="en-US" sz="2400" u="none" cap="none" strike="noStrike">
                          <a:solidFill>
                            <a:schemeClr val="dk1"/>
                          </a:solidFill>
                        </a:rPr>
                        <a:t>slli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Shift right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&gt;&gt;&gt;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Oi"/>
                        <a:buNone/>
                      </a:pPr>
                      <a:r>
                        <a:rPr i="0" lang="en-US" sz="2400" u="none" cap="none" strike="noStrike">
                          <a:solidFill>
                            <a:schemeClr val="dk1"/>
                          </a:solidFill>
                        </a:rPr>
                        <a:t>srli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Bit-by-bit AND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Oi"/>
                        <a:buNone/>
                      </a:pPr>
                      <a:r>
                        <a:rPr i="0" lang="en-US" sz="2400" u="none" cap="none" strike="noStrike">
                          <a:solidFill>
                            <a:schemeClr val="dk1"/>
                          </a:solidFill>
                        </a:rPr>
                        <a:t>and, andi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Bit-by-bit 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Oi"/>
                        <a:buNone/>
                      </a:pPr>
                      <a:r>
                        <a:rPr i="0" lang="en-US" sz="2400" u="none" cap="none" strike="noStrike">
                          <a:solidFill>
                            <a:schemeClr val="dk1"/>
                          </a:solidFill>
                        </a:rPr>
                        <a:t>or, ori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Bit-by-bit XOR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Oi"/>
                        <a:buNone/>
                      </a:pPr>
                      <a:r>
                        <a:rPr i="0" lang="en-US" sz="2400" u="none" cap="none" strike="noStrike">
                          <a:solidFill>
                            <a:schemeClr val="dk1"/>
                          </a:solidFill>
                        </a:rPr>
                        <a:t>xor, xori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Bit-by-bit NOT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366" name="Google Shape;366;p33"/>
          <p:cNvSpPr txBox="1"/>
          <p:nvPr/>
        </p:nvSpPr>
        <p:spPr>
          <a:xfrm>
            <a:off x="684212" y="5157787"/>
            <a:ext cx="7772400" cy="935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for extracting and inserting groups of bits in a 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3"/>
          <p:cNvSpPr txBox="1"/>
          <p:nvPr/>
        </p:nvSpPr>
        <p:spPr>
          <a:xfrm rot="5400000">
            <a:off x="7662068" y="1115218"/>
            <a:ext cx="25971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§2.6 Logical Operations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Shift Operations</a:t>
            </a:r>
            <a:endParaRPr/>
          </a:p>
        </p:txBody>
      </p:sp>
      <p:sp>
        <p:nvSpPr>
          <p:cNvPr id="378" name="Google Shape;378;p34"/>
          <p:cNvSpPr txBox="1"/>
          <p:nvPr>
            <p:ph idx="1" type="body"/>
          </p:nvPr>
        </p:nvSpPr>
        <p:spPr>
          <a:xfrm>
            <a:off x="684212" y="2349500"/>
            <a:ext cx="8270875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immed: how many positions to shift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Shift left logical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Shift left and fill with 0 bits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slli by </a:t>
            </a:r>
            <a:r>
              <a:rPr i="1" lang="en-US" sz="2800" u="none">
                <a:solidFill>
                  <a:schemeClr val="dk1"/>
                </a:solidFill>
              </a:rPr>
              <a:t>i</a:t>
            </a:r>
            <a:r>
              <a:rPr i="0" lang="en-US" sz="2800" u="none">
                <a:solidFill>
                  <a:schemeClr val="dk1"/>
                </a:solidFill>
              </a:rPr>
              <a:t> bits multiplies by 2</a:t>
            </a:r>
            <a:r>
              <a:rPr baseline="30000" i="1" lang="en-US" sz="2800" u="none">
                <a:solidFill>
                  <a:schemeClr val="dk1"/>
                </a:solidFill>
              </a:rPr>
              <a:t>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Shift right logical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Shift right and fill with 0 bits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srli by </a:t>
            </a:r>
            <a:r>
              <a:rPr i="1" lang="en-US" sz="2800" u="none">
                <a:solidFill>
                  <a:schemeClr val="dk1"/>
                </a:solidFill>
              </a:rPr>
              <a:t>i</a:t>
            </a:r>
            <a:r>
              <a:rPr i="0" lang="en-US" sz="2800" u="none">
                <a:solidFill>
                  <a:schemeClr val="dk1"/>
                </a:solidFill>
              </a:rPr>
              <a:t> bits divides by 2</a:t>
            </a:r>
            <a:r>
              <a:rPr baseline="30000" i="1" lang="en-US" sz="2800" u="none">
                <a:solidFill>
                  <a:schemeClr val="dk1"/>
                </a:solidFill>
              </a:rPr>
              <a:t>i</a:t>
            </a:r>
            <a:r>
              <a:rPr i="0" lang="en-US" sz="2800" u="none">
                <a:solidFill>
                  <a:schemeClr val="dk1"/>
                </a:solidFill>
              </a:rPr>
              <a:t> (unsigned only)</a:t>
            </a:r>
            <a:endParaRPr/>
          </a:p>
        </p:txBody>
      </p:sp>
      <p:sp>
        <p:nvSpPr>
          <p:cNvPr id="379" name="Google Shape;379;p34"/>
          <p:cNvSpPr txBox="1"/>
          <p:nvPr/>
        </p:nvSpPr>
        <p:spPr>
          <a:xfrm>
            <a:off x="3708400" y="1389062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5727700" y="1389062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4"/>
          <p:cNvSpPr txBox="1"/>
          <p:nvPr/>
        </p:nvSpPr>
        <p:spPr>
          <a:xfrm>
            <a:off x="4789487" y="1389062"/>
            <a:ext cx="936625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6807200" y="1389062"/>
            <a:ext cx="1296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1665287" y="1828800"/>
            <a:ext cx="6762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>
            <a:off x="7094537" y="1830387"/>
            <a:ext cx="6746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4"/>
          <p:cNvSpPr txBox="1"/>
          <p:nvPr/>
        </p:nvSpPr>
        <p:spPr>
          <a:xfrm>
            <a:off x="3927475" y="1828800"/>
            <a:ext cx="6699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4"/>
          <p:cNvSpPr txBox="1"/>
          <p:nvPr/>
        </p:nvSpPr>
        <p:spPr>
          <a:xfrm>
            <a:off x="5946775" y="1830387"/>
            <a:ext cx="6699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4"/>
          <p:cNvSpPr txBox="1"/>
          <p:nvPr/>
        </p:nvSpPr>
        <p:spPr>
          <a:xfrm>
            <a:off x="4860925" y="1828800"/>
            <a:ext cx="6746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4"/>
          <p:cNvSpPr txBox="1"/>
          <p:nvPr/>
        </p:nvSpPr>
        <p:spPr>
          <a:xfrm>
            <a:off x="1400175" y="1389062"/>
            <a:ext cx="1154112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4"/>
          <p:cNvSpPr txBox="1"/>
          <p:nvPr/>
        </p:nvSpPr>
        <p:spPr>
          <a:xfrm>
            <a:off x="2554287" y="1389062"/>
            <a:ext cx="1152525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4"/>
          <p:cNvSpPr txBox="1"/>
          <p:nvPr/>
        </p:nvSpPr>
        <p:spPr>
          <a:xfrm>
            <a:off x="2833687" y="1828800"/>
            <a:ext cx="6746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5"/>
          <p:cNvSpPr txBox="1"/>
          <p:nvPr/>
        </p:nvSpPr>
        <p:spPr>
          <a:xfrm>
            <a:off x="7235825" y="3362325"/>
            <a:ext cx="431800" cy="1604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Operations</a:t>
            </a:r>
            <a:endParaRPr/>
          </a:p>
        </p:txBody>
      </p:sp>
      <p:sp>
        <p:nvSpPr>
          <p:cNvPr id="402" name="Google Shape;402;p35"/>
          <p:cNvSpPr txBox="1"/>
          <p:nvPr>
            <p:ph idx="1" type="body"/>
          </p:nvPr>
        </p:nvSpPr>
        <p:spPr>
          <a:xfrm>
            <a:off x="684212" y="1125537"/>
            <a:ext cx="8270875" cy="207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to mask bits in a 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some bits, clear others to 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and x9,x10,x11</a:t>
            </a:r>
            <a:endParaRPr/>
          </a:p>
        </p:txBody>
      </p:sp>
      <p:sp>
        <p:nvSpPr>
          <p:cNvPr id="403" name="Google Shape;403;p35"/>
          <p:cNvSpPr txBox="1"/>
          <p:nvPr/>
        </p:nvSpPr>
        <p:spPr>
          <a:xfrm>
            <a:off x="1181100" y="3403600"/>
            <a:ext cx="7783512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00000000 00000000 00000000 00000000 00000000 00000000 00001101 11000000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>
            <a:off x="539750" y="3403600"/>
            <a:ext cx="5984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539750" y="3963987"/>
            <a:ext cx="579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539750" y="4611687"/>
            <a:ext cx="4556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5"/>
          <p:cNvSpPr txBox="1"/>
          <p:nvPr/>
        </p:nvSpPr>
        <p:spPr>
          <a:xfrm>
            <a:off x="1181100" y="3987800"/>
            <a:ext cx="7783512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00000000 00000000 00000000 00000000 00000000 00000000 00111100 00000000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1181100" y="4568825"/>
            <a:ext cx="7783512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00000000 00000000 00000000 00000000 00000000 00000000 00001100 00000000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6"/>
          <p:cNvSpPr txBox="1"/>
          <p:nvPr/>
        </p:nvSpPr>
        <p:spPr>
          <a:xfrm>
            <a:off x="7235825" y="3362325"/>
            <a:ext cx="936625" cy="1604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 Operations</a:t>
            </a:r>
            <a:endParaRPr/>
          </a:p>
        </p:txBody>
      </p:sp>
      <p:sp>
        <p:nvSpPr>
          <p:cNvPr id="420" name="Google Shape;420;p36"/>
          <p:cNvSpPr txBox="1"/>
          <p:nvPr>
            <p:ph idx="1" type="body"/>
          </p:nvPr>
        </p:nvSpPr>
        <p:spPr>
          <a:xfrm>
            <a:off x="684212" y="1125537"/>
            <a:ext cx="8270875" cy="207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to include bits in a 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some bits to 1, leave others unchanged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or x9,x10,x11</a:t>
            </a:r>
            <a:endParaRPr/>
          </a:p>
        </p:txBody>
      </p:sp>
      <p:sp>
        <p:nvSpPr>
          <p:cNvPr id="421" name="Google Shape;421;p36"/>
          <p:cNvSpPr txBox="1"/>
          <p:nvPr/>
        </p:nvSpPr>
        <p:spPr>
          <a:xfrm>
            <a:off x="1181100" y="3403600"/>
            <a:ext cx="7783512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00000000 00000000 00000000 00000000 00000000 00000000 00001101 11000000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539750" y="3403600"/>
            <a:ext cx="5984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>
            <a:off x="539750" y="3963987"/>
            <a:ext cx="579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539750" y="4611687"/>
            <a:ext cx="4556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1181100" y="3987800"/>
            <a:ext cx="7783512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00000000 00000000 00000000 00000000 00000000 00000000 00111100 00000000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181100" y="4568825"/>
            <a:ext cx="7783512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00000000 00000000 00000000 00000000 00000000 00000000 00111101 11000000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7"/>
          <p:cNvSpPr txBox="1"/>
          <p:nvPr/>
        </p:nvSpPr>
        <p:spPr>
          <a:xfrm>
            <a:off x="7451725" y="3362325"/>
            <a:ext cx="792162" cy="1604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XOR Operations</a:t>
            </a:r>
            <a:endParaRPr/>
          </a:p>
        </p:txBody>
      </p:sp>
      <p:sp>
        <p:nvSpPr>
          <p:cNvPr id="438" name="Google Shape;438;p37"/>
          <p:cNvSpPr txBox="1"/>
          <p:nvPr>
            <p:ph idx="1" type="body"/>
          </p:nvPr>
        </p:nvSpPr>
        <p:spPr>
          <a:xfrm>
            <a:off x="684212" y="1125537"/>
            <a:ext cx="8270875" cy="207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Differencing operation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some bits to 1, leave others unchanged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xor x9,x10,x12  // NOT operation</a:t>
            </a: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1181100" y="3403600"/>
            <a:ext cx="7854950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00000000 00000000 00000000 00000000 00000000 00000000 00001101  11000000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7"/>
          <p:cNvSpPr txBox="1"/>
          <p:nvPr/>
        </p:nvSpPr>
        <p:spPr>
          <a:xfrm>
            <a:off x="539750" y="3403600"/>
            <a:ext cx="5984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7"/>
          <p:cNvSpPr txBox="1"/>
          <p:nvPr/>
        </p:nvSpPr>
        <p:spPr>
          <a:xfrm>
            <a:off x="539750" y="3963987"/>
            <a:ext cx="5984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539750" y="4611687"/>
            <a:ext cx="4556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1181100" y="3987800"/>
            <a:ext cx="7854950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11111111    11111111  11111111   11111111   11111111   11111111   11111111   11111111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>
            <a:off x="1181100" y="4568825"/>
            <a:ext cx="7854950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11111111    11111111  11111111   11111111   11111111   11111111   11110010  00111111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Conditional Operations</a:t>
            </a:r>
            <a:endParaRPr/>
          </a:p>
        </p:txBody>
      </p:sp>
      <p:sp>
        <p:nvSpPr>
          <p:cNvPr id="455" name="Google Shape;455;p3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Branch to a labeled instruction if a condition is true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Otherwise, continue sequentially</a:t>
            </a:r>
            <a:endParaRPr/>
          </a:p>
          <a:p>
            <a:pPr indent="-20193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i="0" sz="2400" u="none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beq rs1, rs2, L1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if (rs1 == rs2) branch to instruction labeled L1</a:t>
            </a:r>
            <a:endParaRPr/>
          </a:p>
          <a:p>
            <a:pPr indent="-187959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i="0" sz="2800" u="none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bne rs1, rs2, L1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if (rs1 != rs2) branch to instruction labeled L1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0" sz="2400" u="none">
              <a:solidFill>
                <a:schemeClr val="dk1"/>
              </a:solidFill>
            </a:endParaRPr>
          </a:p>
        </p:txBody>
      </p:sp>
      <p:sp>
        <p:nvSpPr>
          <p:cNvPr id="456" name="Google Shape;456;p38"/>
          <p:cNvSpPr txBox="1"/>
          <p:nvPr/>
        </p:nvSpPr>
        <p:spPr>
          <a:xfrm rot="5400000">
            <a:off x="6938168" y="1839118"/>
            <a:ext cx="40449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§2.7 Instructions for Making Decisions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Compiling If Statements</a:t>
            </a:r>
            <a:endParaRPr/>
          </a:p>
        </p:txBody>
      </p:sp>
      <p:sp>
        <p:nvSpPr>
          <p:cNvPr id="467" name="Google Shape;467;p39"/>
          <p:cNvSpPr txBox="1"/>
          <p:nvPr>
            <p:ph idx="1" type="body"/>
          </p:nvPr>
        </p:nvSpPr>
        <p:spPr>
          <a:xfrm>
            <a:off x="684212" y="1125537"/>
            <a:ext cx="845978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C code: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if (i==j) f = g+h;</a:t>
            </a:r>
            <a:br>
              <a:rPr i="0" lang="en-US" sz="2800" u="none">
                <a:solidFill>
                  <a:schemeClr val="dk1"/>
                </a:solidFill>
              </a:rPr>
            </a:br>
            <a:r>
              <a:rPr i="0" lang="en-US" sz="2800" u="none">
                <a:solidFill>
                  <a:schemeClr val="dk1"/>
                </a:solidFill>
              </a:rPr>
              <a:t>else f = g-h;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f, g, … in x19, x20, …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Compiled RISC-V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      bne x22, x23, Else</a:t>
            </a:r>
            <a:br>
              <a:rPr i="0" lang="en-US" sz="2800" u="none">
                <a:solidFill>
                  <a:schemeClr val="dk1"/>
                </a:solidFill>
              </a:rPr>
            </a:br>
            <a:r>
              <a:rPr i="0" lang="en-US" sz="2800" u="none">
                <a:solidFill>
                  <a:schemeClr val="dk1"/>
                </a:solidFill>
              </a:rPr>
              <a:t>      add x19, x20, x21</a:t>
            </a:r>
            <a:br>
              <a:rPr i="0" lang="en-US" sz="2800" u="none">
                <a:solidFill>
                  <a:schemeClr val="dk1"/>
                </a:solidFill>
              </a:rPr>
            </a:br>
            <a:r>
              <a:rPr i="0" lang="en-US" sz="2800" u="none">
                <a:solidFill>
                  <a:schemeClr val="dk1"/>
                </a:solidFill>
              </a:rPr>
              <a:t>      beq x0,x0,Exit // unconditional</a:t>
            </a:r>
            <a:br>
              <a:rPr i="0" lang="en-US" sz="2800" u="none">
                <a:solidFill>
                  <a:schemeClr val="dk1"/>
                </a:solidFill>
              </a:rPr>
            </a:br>
            <a:r>
              <a:rPr i="0" lang="en-US" sz="2800" u="none">
                <a:solidFill>
                  <a:schemeClr val="dk1"/>
                </a:solidFill>
              </a:rPr>
              <a:t>Else: sub x19, x20, x21</a:t>
            </a:r>
            <a:br>
              <a:rPr i="0" lang="en-US" sz="2800" u="none">
                <a:solidFill>
                  <a:schemeClr val="dk1"/>
                </a:solidFill>
              </a:rPr>
            </a:br>
            <a:r>
              <a:rPr i="0" lang="en-US" sz="2800" u="none">
                <a:solidFill>
                  <a:schemeClr val="dk1"/>
                </a:solidFill>
              </a:rPr>
              <a:t>Exit: …</a:t>
            </a:r>
            <a:endParaRPr/>
          </a:p>
        </p:txBody>
      </p:sp>
      <p:sp>
        <p:nvSpPr>
          <p:cNvPr id="468" name="Google Shape;468;p39"/>
          <p:cNvSpPr/>
          <p:nvPr/>
        </p:nvSpPr>
        <p:spPr>
          <a:xfrm>
            <a:off x="3563937" y="5972175"/>
            <a:ext cx="3529012" cy="403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8879" y="-6180"/>
                </a:moveTo>
                <a:lnTo>
                  <a:pt x="7348" y="-559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Assembler calculates 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2-09-P374493" id="469" name="Google Shape;46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162" y="1484312"/>
            <a:ext cx="3468687" cy="21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Compiling Loop Statements</a:t>
            </a:r>
            <a:endParaRPr/>
          </a:p>
        </p:txBody>
      </p:sp>
      <p:sp>
        <p:nvSpPr>
          <p:cNvPr id="480" name="Google Shape;480;p4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C code: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while (save[i] == k) i += 1;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i in x22, k in x24, address of save in x25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Compiled RISC-V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</a:t>
            </a:r>
            <a:r>
              <a:rPr i="0" lang="en-US" sz="2400" u="none">
                <a:solidFill>
                  <a:schemeClr val="dk1"/>
                </a:solidFill>
              </a:rPr>
              <a:t>Loop: slli x10, x22, 3</a:t>
            </a:r>
            <a:br>
              <a:rPr i="0" lang="en-US" sz="2400" u="none">
                <a:solidFill>
                  <a:schemeClr val="dk1"/>
                </a:solidFill>
              </a:rPr>
            </a:br>
            <a:r>
              <a:rPr i="0" lang="en-US" sz="2400" u="none">
                <a:solidFill>
                  <a:schemeClr val="dk1"/>
                </a:solidFill>
              </a:rPr>
              <a:t>      add  x10, x10, x25</a:t>
            </a:r>
            <a:br>
              <a:rPr i="0" lang="en-US" sz="2400" u="none">
                <a:solidFill>
                  <a:schemeClr val="dk1"/>
                </a:solidFill>
              </a:rPr>
            </a:br>
            <a:r>
              <a:rPr i="0" lang="en-US" sz="2400" u="none">
                <a:solidFill>
                  <a:schemeClr val="dk1"/>
                </a:solidFill>
              </a:rPr>
              <a:t>      ld   x9, 0(x10)</a:t>
            </a:r>
            <a:br>
              <a:rPr i="0" lang="en-US" sz="2400" u="none">
                <a:solidFill>
                  <a:schemeClr val="dk1"/>
                </a:solidFill>
              </a:rPr>
            </a:br>
            <a:r>
              <a:rPr i="0" lang="en-US" sz="2400" u="none">
                <a:solidFill>
                  <a:schemeClr val="dk1"/>
                </a:solidFill>
              </a:rPr>
              <a:t>      bne  x9, x24, Exit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i="0" lang="en-US" sz="2400" u="none">
                <a:solidFill>
                  <a:schemeClr val="dk1"/>
                </a:solidFill>
              </a:rPr>
              <a:t>        addi x22, x22, 1</a:t>
            </a:r>
            <a:br>
              <a:rPr i="0" lang="en-US" sz="2400" u="none">
                <a:solidFill>
                  <a:schemeClr val="dk1"/>
                </a:solidFill>
              </a:rPr>
            </a:br>
            <a:r>
              <a:rPr i="0" lang="en-US" sz="2400" u="none">
                <a:solidFill>
                  <a:schemeClr val="dk1"/>
                </a:solidFill>
              </a:rPr>
              <a:t>      beq  x0, x0, Loop</a:t>
            </a:r>
            <a:br>
              <a:rPr i="0" lang="en-US" sz="2400" u="none">
                <a:solidFill>
                  <a:schemeClr val="dk1"/>
                </a:solidFill>
              </a:rPr>
            </a:br>
            <a:r>
              <a:rPr i="0" lang="en-US" sz="2400" u="none">
                <a:solidFill>
                  <a:schemeClr val="dk1"/>
                </a:solidFill>
              </a:rPr>
              <a:t>Exit: …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Blocks</a:t>
            </a:r>
            <a:endParaRPr/>
          </a:p>
        </p:txBody>
      </p:sp>
      <p:sp>
        <p:nvSpPr>
          <p:cNvPr id="491" name="Google Shape;491;p41"/>
          <p:cNvSpPr txBox="1"/>
          <p:nvPr>
            <p:ph idx="1" type="body"/>
          </p:nvPr>
        </p:nvSpPr>
        <p:spPr>
          <a:xfrm>
            <a:off x="684212" y="1125537"/>
            <a:ext cx="8270875" cy="2303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basic block is a sequence of instructions with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embedded branches (except at end)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branch targets (except at beginning)</a:t>
            </a:r>
            <a:endParaRPr/>
          </a:p>
        </p:txBody>
      </p:sp>
      <p:grpSp>
        <p:nvGrpSpPr>
          <p:cNvPr id="492" name="Google Shape;492;p41"/>
          <p:cNvGrpSpPr/>
          <p:nvPr/>
        </p:nvGrpSpPr>
        <p:grpSpPr>
          <a:xfrm>
            <a:off x="755650" y="3573462"/>
            <a:ext cx="3311525" cy="2592387"/>
            <a:chOff x="1429" y="2296"/>
            <a:chExt cx="2086" cy="1633"/>
          </a:xfrm>
        </p:grpSpPr>
        <p:sp>
          <p:nvSpPr>
            <p:cNvPr id="493" name="Google Shape;493;p41"/>
            <p:cNvSpPr txBox="1"/>
            <p:nvPr/>
          </p:nvSpPr>
          <p:spPr>
            <a:xfrm>
              <a:off x="1791" y="2614"/>
              <a:ext cx="1270" cy="1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1"/>
            <p:cNvSpPr txBox="1"/>
            <p:nvPr/>
          </p:nvSpPr>
          <p:spPr>
            <a:xfrm>
              <a:off x="1791" y="2750"/>
              <a:ext cx="1270" cy="1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1"/>
            <p:cNvSpPr txBox="1"/>
            <p:nvPr/>
          </p:nvSpPr>
          <p:spPr>
            <a:xfrm>
              <a:off x="1791" y="2886"/>
              <a:ext cx="1270" cy="1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1"/>
            <p:cNvSpPr txBox="1"/>
            <p:nvPr/>
          </p:nvSpPr>
          <p:spPr>
            <a:xfrm>
              <a:off x="1791" y="3022"/>
              <a:ext cx="1270" cy="1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1"/>
            <p:cNvSpPr txBox="1"/>
            <p:nvPr/>
          </p:nvSpPr>
          <p:spPr>
            <a:xfrm>
              <a:off x="1791" y="3158"/>
              <a:ext cx="1270" cy="1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1"/>
            <p:cNvSpPr txBox="1"/>
            <p:nvPr/>
          </p:nvSpPr>
          <p:spPr>
            <a:xfrm>
              <a:off x="1791" y="3294"/>
              <a:ext cx="1270" cy="1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1"/>
            <p:cNvSpPr txBox="1"/>
            <p:nvPr/>
          </p:nvSpPr>
          <p:spPr>
            <a:xfrm>
              <a:off x="1791" y="3430"/>
              <a:ext cx="1270" cy="1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0" name="Google Shape;500;p41"/>
            <p:cNvCxnSpPr/>
            <p:nvPr/>
          </p:nvCxnSpPr>
          <p:spPr>
            <a:xfrm>
              <a:off x="2426" y="2296"/>
              <a:ext cx="0" cy="31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01" name="Google Shape;501;p41"/>
            <p:cNvCxnSpPr/>
            <p:nvPr/>
          </p:nvCxnSpPr>
          <p:spPr>
            <a:xfrm>
              <a:off x="2426" y="2614"/>
              <a:ext cx="0" cy="90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02" name="Google Shape;502;p41"/>
            <p:cNvCxnSpPr/>
            <p:nvPr/>
          </p:nvCxnSpPr>
          <p:spPr>
            <a:xfrm>
              <a:off x="2426" y="3521"/>
              <a:ext cx="0" cy="40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03" name="Google Shape;503;p41"/>
            <p:cNvCxnSpPr/>
            <p:nvPr/>
          </p:nvCxnSpPr>
          <p:spPr>
            <a:xfrm>
              <a:off x="2426" y="3521"/>
              <a:ext cx="108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04" name="Google Shape;504;p41"/>
            <p:cNvCxnSpPr/>
            <p:nvPr/>
          </p:nvCxnSpPr>
          <p:spPr>
            <a:xfrm>
              <a:off x="1429" y="2659"/>
              <a:ext cx="36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05" name="Google Shape;505;p41"/>
            <p:cNvSpPr txBox="1"/>
            <p:nvPr/>
          </p:nvSpPr>
          <p:spPr>
            <a:xfrm>
              <a:off x="1791" y="2478"/>
              <a:ext cx="1270" cy="13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1"/>
            <p:cNvSpPr txBox="1"/>
            <p:nvPr/>
          </p:nvSpPr>
          <p:spPr>
            <a:xfrm>
              <a:off x="1791" y="2341"/>
              <a:ext cx="1270" cy="13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1"/>
            <p:cNvSpPr txBox="1"/>
            <p:nvPr/>
          </p:nvSpPr>
          <p:spPr>
            <a:xfrm>
              <a:off x="1791" y="3566"/>
              <a:ext cx="1270" cy="13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1"/>
            <p:cNvSpPr txBox="1"/>
            <p:nvPr/>
          </p:nvSpPr>
          <p:spPr>
            <a:xfrm>
              <a:off x="1791" y="3702"/>
              <a:ext cx="1270" cy="13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Google Shape;509;p41"/>
          <p:cNvSpPr txBox="1"/>
          <p:nvPr/>
        </p:nvSpPr>
        <p:spPr>
          <a:xfrm>
            <a:off x="4211637" y="3716337"/>
            <a:ext cx="4670425" cy="237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compiler identifies basic blocks for optimization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advanced processor can accelerate execution of basic blocks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Conditional Operations</a:t>
            </a:r>
            <a:endParaRPr/>
          </a:p>
        </p:txBody>
      </p:sp>
      <p:sp>
        <p:nvSpPr>
          <p:cNvPr id="520" name="Google Shape;520;p4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blt rs1, rs2, L1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if (rs1 &lt; rs2) branch to instruction labeled L1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bge rs1, rs2, L1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if (rs1 &gt;= rs2) branch to instruction labeled L1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Example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if (a &gt; b) a += 1;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a in x22, b in x23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i="0" lang="en-US" sz="2200" u="none">
                <a:solidFill>
                  <a:schemeClr val="dk1"/>
                </a:solidFill>
              </a:rPr>
              <a:t>  bge  x23, x22, Exit       // branch if b &gt;= 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i="0" lang="en-US" sz="2200" u="none">
                <a:solidFill>
                  <a:schemeClr val="dk1"/>
                </a:solidFill>
              </a:rPr>
              <a:t>  addi x22, x22,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i="0" lang="en-US" sz="2200" u="none">
                <a:solidFill>
                  <a:schemeClr val="dk1"/>
                </a:solidFill>
              </a:rPr>
              <a:t>Exit: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RISC-V Instruction Set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as the example throughout the book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at UC Berkeley as open ISA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managed by the RISC-V Foundation (</a:t>
            </a:r>
            <a:r>
              <a:rPr b="0" i="0" lang="en-US" sz="28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riscv.org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of many modern ISAs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RISC-V Reference Data tear-out card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ISAs have a large share of embedded core market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in consumer electronics, network/storage equipment, cameras, printers, …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Signed vs. Unsigned</a:t>
            </a:r>
            <a:endParaRPr/>
          </a:p>
        </p:txBody>
      </p:sp>
      <p:sp>
        <p:nvSpPr>
          <p:cNvPr id="531" name="Google Shape;531;p4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Signed comparison: blt, bge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Unsigned comparison: bltu, bgeu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Example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x22 = </a:t>
            </a:r>
            <a:r>
              <a:rPr i="0" lang="en-US" sz="2400" u="none">
                <a:solidFill>
                  <a:schemeClr val="dk1"/>
                </a:solidFill>
              </a:rPr>
              <a:t>1111 1111 1111 1111 1111 1111 1111 1111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x23 = </a:t>
            </a:r>
            <a:r>
              <a:rPr i="0" lang="en-US" sz="2400" u="none">
                <a:solidFill>
                  <a:schemeClr val="dk1"/>
                </a:solidFill>
              </a:rPr>
              <a:t>0000 0000 0000 0000 0000 0000 0000 0001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x22 &lt; x23 // signed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–1 &lt; +1</a:t>
            </a:r>
            <a:endParaRPr i="0" sz="2400" u="none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x22 &gt; x23 // unsigned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+4,294,967,295 &gt; +1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Procedure Calling</a:t>
            </a:r>
            <a:endParaRPr/>
          </a:p>
        </p:txBody>
      </p:sp>
      <p:sp>
        <p:nvSpPr>
          <p:cNvPr id="542" name="Google Shape;542;p4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required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 parameters in registers x10 to x17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control to procedure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Acquire storage for procedure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procedure’s operations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 result in register for caller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to place of call (address in x1)</a:t>
            </a:r>
            <a:endParaRPr/>
          </a:p>
        </p:txBody>
      </p:sp>
      <p:sp>
        <p:nvSpPr>
          <p:cNvPr id="543" name="Google Shape;543;p44"/>
          <p:cNvSpPr txBox="1"/>
          <p:nvPr/>
        </p:nvSpPr>
        <p:spPr>
          <a:xfrm rot="5400000">
            <a:off x="6265068" y="2512218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§2.8 Supporting Procedures in Computer Hardware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Procedure Call Instructions</a:t>
            </a:r>
            <a:endParaRPr/>
          </a:p>
        </p:txBody>
      </p:sp>
      <p:sp>
        <p:nvSpPr>
          <p:cNvPr id="554" name="Google Shape;554;p4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Procedure call: jump and link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jal x1, ProcedureLabel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Address of following instruction put in x1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Jumps to target address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Procedure return: jump and link register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jalr x0, 0(x1)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Like jal, but jumps to 0 + address in x1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Use x0 as rd (x0 cannot be changed)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Can also be used for computed jumps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e.g., for case/switch statements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Leaf Procedure Example</a:t>
            </a:r>
            <a:endParaRPr/>
          </a:p>
        </p:txBody>
      </p:sp>
      <p:sp>
        <p:nvSpPr>
          <p:cNvPr id="565" name="Google Shape;565;p4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C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i="0" lang="en-US" sz="2400" u="none">
                <a:solidFill>
                  <a:schemeClr val="dk1"/>
                </a:solidFill>
              </a:rPr>
              <a:t>	long long int leaf_example (</a:t>
            </a:r>
            <a:br>
              <a:rPr i="0" lang="en-US" sz="2400" u="none">
                <a:solidFill>
                  <a:schemeClr val="dk1"/>
                </a:solidFill>
              </a:rPr>
            </a:br>
            <a:r>
              <a:rPr i="0" lang="en-US" sz="2400" u="none">
                <a:solidFill>
                  <a:schemeClr val="dk1"/>
                </a:solidFill>
              </a:rPr>
              <a:t>	long long int g, long long int h,</a:t>
            </a:r>
            <a:br>
              <a:rPr i="0" lang="en-US" sz="2400" u="none">
                <a:solidFill>
                  <a:schemeClr val="dk1"/>
                </a:solidFill>
              </a:rPr>
            </a:br>
            <a:r>
              <a:rPr i="0" lang="en-US" sz="2400" u="none">
                <a:solidFill>
                  <a:schemeClr val="dk1"/>
                </a:solidFill>
              </a:rPr>
              <a:t>	long long int i, long long int j) {</a:t>
            </a:r>
            <a:br>
              <a:rPr i="0" lang="en-US" sz="2400" u="none">
                <a:solidFill>
                  <a:schemeClr val="dk1"/>
                </a:solidFill>
              </a:rPr>
            </a:br>
            <a:r>
              <a:rPr i="0" lang="en-US" sz="2400" u="none">
                <a:solidFill>
                  <a:schemeClr val="dk1"/>
                </a:solidFill>
              </a:rPr>
              <a:t>  long long int f;</a:t>
            </a:r>
            <a:br>
              <a:rPr i="0" lang="en-US" sz="2400" u="none">
                <a:solidFill>
                  <a:schemeClr val="dk1"/>
                </a:solidFill>
              </a:rPr>
            </a:br>
            <a:r>
              <a:rPr i="0" lang="en-US" sz="2400" u="none">
                <a:solidFill>
                  <a:schemeClr val="dk1"/>
                </a:solidFill>
              </a:rPr>
              <a:t>  f = (g + h) - (i + j);</a:t>
            </a:r>
            <a:br>
              <a:rPr i="0" lang="en-US" sz="2400" u="none">
                <a:solidFill>
                  <a:schemeClr val="dk1"/>
                </a:solidFill>
              </a:rPr>
            </a:br>
            <a:r>
              <a:rPr i="0" lang="en-US" sz="2400" u="none">
                <a:solidFill>
                  <a:schemeClr val="dk1"/>
                </a:solidFill>
              </a:rPr>
              <a:t>  return f;</a:t>
            </a:r>
            <a:br>
              <a:rPr i="0" lang="en-US" sz="2400" u="none">
                <a:solidFill>
                  <a:schemeClr val="dk1"/>
                </a:solidFill>
              </a:rPr>
            </a:br>
            <a:r>
              <a:rPr i="0" lang="en-US" sz="2400" u="none">
                <a:solidFill>
                  <a:schemeClr val="dk1"/>
                </a:solidFill>
              </a:rPr>
              <a:t>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Arguments g, …, j in x10, …, x13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f in x20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temporaries x5, x6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Need to save x5, x6, x20 on stack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7"/>
          <p:cNvSpPr txBox="1"/>
          <p:nvPr>
            <p:ph idx="1" type="body"/>
          </p:nvPr>
        </p:nvSpPr>
        <p:spPr>
          <a:xfrm>
            <a:off x="684212" y="1054100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RISC-V code: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i="0" lang="en-US" sz="2000" u="none">
                <a:solidFill>
                  <a:schemeClr val="dk1"/>
                </a:solidFill>
              </a:rPr>
              <a:t>leaf_example: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i="0" lang="en-US" sz="2000" u="none">
                <a:solidFill>
                  <a:schemeClr val="dk1"/>
                </a:solidFill>
              </a:rPr>
              <a:t>	addi sp,sp,-24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i="0" lang="en-US" sz="2000" u="none">
                <a:solidFill>
                  <a:schemeClr val="dk1"/>
                </a:solidFill>
              </a:rPr>
              <a:t>	sd   x5,16(sp)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i="0" lang="en-US" sz="2000" u="none">
                <a:solidFill>
                  <a:schemeClr val="dk1"/>
                </a:solidFill>
              </a:rPr>
              <a:t>	sd   x6,8(sp)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i="0" lang="en-US" sz="2000" u="none">
                <a:solidFill>
                  <a:schemeClr val="dk1"/>
                </a:solidFill>
              </a:rPr>
              <a:t>	sd   x20,0(sp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i="0" lang="en-US" sz="2000" u="none">
                <a:solidFill>
                  <a:schemeClr val="dk1"/>
                </a:solidFill>
              </a:rPr>
              <a:t>	add  x5,x10,x11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i="0" lang="en-US" sz="2000" u="none">
                <a:solidFill>
                  <a:schemeClr val="dk1"/>
                </a:solidFill>
              </a:rPr>
              <a:t>	add  x6,x12,x1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i="0" lang="en-US" sz="2000" u="none">
                <a:solidFill>
                  <a:schemeClr val="dk1"/>
                </a:solidFill>
              </a:rPr>
              <a:t>	sub  x20,x5,x6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i="0" lang="en-US" sz="2000" u="none">
                <a:solidFill>
                  <a:schemeClr val="dk1"/>
                </a:solidFill>
              </a:rPr>
              <a:t>	addi x10,x20,0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i="0" lang="en-US" sz="2000" u="none">
                <a:solidFill>
                  <a:schemeClr val="dk1"/>
                </a:solidFill>
              </a:rPr>
              <a:t>	ld   x20,0(sp)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i="0" lang="en-US" sz="2000" u="none">
                <a:solidFill>
                  <a:schemeClr val="dk1"/>
                </a:solidFill>
              </a:rPr>
              <a:t>	ld   x6,8(sp)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i="0" lang="en-US" sz="2000" u="none">
                <a:solidFill>
                  <a:schemeClr val="dk1"/>
                </a:solidFill>
              </a:rPr>
              <a:t>	ld   x5,16(sp)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i="0" lang="en-US" sz="2000" u="none">
                <a:solidFill>
                  <a:schemeClr val="dk1"/>
                </a:solidFill>
              </a:rPr>
              <a:t>	addi sp,sp,24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i="0" lang="en-US" sz="2000" u="none">
                <a:solidFill>
                  <a:schemeClr val="dk1"/>
                </a:solidFill>
              </a:rPr>
              <a:t>	jalr x0,0(x1)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0" sz="2000" u="none">
              <a:solidFill>
                <a:schemeClr val="dk1"/>
              </a:solidFill>
            </a:endParaRPr>
          </a:p>
        </p:txBody>
      </p:sp>
      <p:sp>
        <p:nvSpPr>
          <p:cNvPr id="575" name="Google Shape;575;p4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Leaf Procedure Example</a:t>
            </a:r>
            <a:endParaRPr/>
          </a:p>
        </p:txBody>
      </p:sp>
      <p:sp>
        <p:nvSpPr>
          <p:cNvPr id="577" name="Google Shape;577;p47"/>
          <p:cNvSpPr txBox="1"/>
          <p:nvPr/>
        </p:nvSpPr>
        <p:spPr>
          <a:xfrm>
            <a:off x="4932362" y="1884362"/>
            <a:ext cx="2794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Save x5, x6, x20 on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7"/>
          <p:cNvSpPr txBox="1"/>
          <p:nvPr/>
        </p:nvSpPr>
        <p:spPr>
          <a:xfrm>
            <a:off x="4897437" y="3243262"/>
            <a:ext cx="1327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x5 = g +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7"/>
          <p:cNvSpPr txBox="1"/>
          <p:nvPr/>
        </p:nvSpPr>
        <p:spPr>
          <a:xfrm>
            <a:off x="4876800" y="3597275"/>
            <a:ext cx="1168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x6 = i + 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7"/>
          <p:cNvSpPr txBox="1"/>
          <p:nvPr/>
        </p:nvSpPr>
        <p:spPr>
          <a:xfrm>
            <a:off x="4897437" y="3927475"/>
            <a:ext cx="13223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 = x5 – x6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7"/>
          <p:cNvSpPr txBox="1"/>
          <p:nvPr/>
        </p:nvSpPr>
        <p:spPr>
          <a:xfrm>
            <a:off x="4886325" y="4186237"/>
            <a:ext cx="26130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copy f to return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7"/>
          <p:cNvSpPr txBox="1"/>
          <p:nvPr/>
        </p:nvSpPr>
        <p:spPr>
          <a:xfrm>
            <a:off x="4878387" y="4537075"/>
            <a:ext cx="32226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Resore x5, x6, x20 from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7"/>
          <p:cNvSpPr txBox="1"/>
          <p:nvPr/>
        </p:nvSpPr>
        <p:spPr>
          <a:xfrm>
            <a:off x="4932362" y="5867400"/>
            <a:ext cx="17462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to caller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Local Data on the Stack</a:t>
            </a:r>
            <a:endParaRPr/>
          </a:p>
        </p:txBody>
      </p:sp>
      <p:sp>
        <p:nvSpPr>
          <p:cNvPr id="589" name="Google Shape;589;p4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0" name="Google Shape;59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651000"/>
            <a:ext cx="8024812" cy="31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Register Usage</a:t>
            </a:r>
            <a:endParaRPr/>
          </a:p>
        </p:txBody>
      </p:sp>
      <p:sp>
        <p:nvSpPr>
          <p:cNvPr id="596" name="Google Shape;596;p4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x5 – x7, x28 – x31:  temporary registers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preserved by the callee</a:t>
            </a:r>
            <a:endParaRPr/>
          </a:p>
          <a:p>
            <a:pPr indent="-18795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x8 – x9, x18 – x27:  saved registers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used, the callee saves and restores them</a:t>
            </a:r>
            <a:endParaRPr/>
          </a:p>
        </p:txBody>
      </p:sp>
      <p:sp>
        <p:nvSpPr>
          <p:cNvPr id="597" name="Google Shape;597;p4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Memory Layout</a:t>
            </a:r>
            <a:endParaRPr/>
          </a:p>
        </p:txBody>
      </p:sp>
      <p:sp>
        <p:nvSpPr>
          <p:cNvPr id="608" name="Google Shape;608;p50"/>
          <p:cNvSpPr txBox="1"/>
          <p:nvPr>
            <p:ph idx="1" type="body"/>
          </p:nvPr>
        </p:nvSpPr>
        <p:spPr>
          <a:xfrm>
            <a:off x="684212" y="1125537"/>
            <a:ext cx="4608512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Text: program code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data: global variables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static variables in C, constant arrays and strings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 (global pointer) initialized to address allowing ±offsets into this segment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data: heap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malloc in C, new in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Stack: automatic storage</a:t>
            </a:r>
            <a:endParaRPr/>
          </a:p>
        </p:txBody>
      </p:sp>
      <p:pic>
        <p:nvPicPr>
          <p:cNvPr id="609" name="Google Shape;60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0025" y="2133600"/>
            <a:ext cx="3663950" cy="223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Local Data on the Stack</a:t>
            </a:r>
            <a:endParaRPr/>
          </a:p>
        </p:txBody>
      </p:sp>
      <p:sp>
        <p:nvSpPr>
          <p:cNvPr id="620" name="Google Shape;620;p51"/>
          <p:cNvSpPr txBox="1"/>
          <p:nvPr>
            <p:ph idx="1" type="body"/>
          </p:nvPr>
        </p:nvSpPr>
        <p:spPr>
          <a:xfrm>
            <a:off x="684212" y="4581525"/>
            <a:ext cx="82708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data allocated by callee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 automatic variables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Procedure frame (activation record)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by some compilers to manage stack storage</a:t>
            </a:r>
            <a:endParaRPr/>
          </a:p>
        </p:txBody>
      </p:sp>
      <p:pic>
        <p:nvPicPr>
          <p:cNvPr id="621" name="Google Shape;62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1201737"/>
            <a:ext cx="6332537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5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Character Data</a:t>
            </a:r>
            <a:endParaRPr/>
          </a:p>
        </p:txBody>
      </p:sp>
      <p:sp>
        <p:nvSpPr>
          <p:cNvPr id="632" name="Google Shape;632;p5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Byte-encoded character sets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ASCII: 128 characters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95 graphic, 33 control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Latin-1: 256 characters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ASCII, +96 more graphic characters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Unicode: 32-bit character 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Java, C++ wide characters, 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world’s alphabets, plus symbols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UTF-8, UTF-16: variable-length encodings</a:t>
            </a:r>
            <a:endParaRPr/>
          </a:p>
        </p:txBody>
      </p:sp>
      <p:sp>
        <p:nvSpPr>
          <p:cNvPr id="633" name="Google Shape;633;p52"/>
          <p:cNvSpPr txBox="1"/>
          <p:nvPr/>
        </p:nvSpPr>
        <p:spPr>
          <a:xfrm rot="5400000">
            <a:off x="7198518" y="1578768"/>
            <a:ext cx="35242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§2.9 Communicating with People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Arithmetic Operations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and subtract, three operands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sources and one destination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	      </a:t>
            </a:r>
            <a:r>
              <a:rPr i="0" lang="en-US" sz="3200" u="none">
                <a:solidFill>
                  <a:schemeClr val="dk1"/>
                </a:solidFill>
              </a:rPr>
              <a:t>add a, b, c  // a gets b + 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arithmetic operations have this form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 1: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Simplicity favors regularity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Regularity makes implementation simpler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Simplicity enables higher performance at lower cost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 rot="5400000">
            <a:off x="6677818" y="2099468"/>
            <a:ext cx="45656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§2.2 Operations of the Computer Hardware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53"/>
          <p:cNvSpPr txBox="1"/>
          <p:nvPr>
            <p:ph type="title"/>
          </p:nvPr>
        </p:nvSpPr>
        <p:spPr>
          <a:xfrm>
            <a:off x="684212" y="200025"/>
            <a:ext cx="82597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Byte/Halfword/Word Operations</a:t>
            </a:r>
            <a:endParaRPr/>
          </a:p>
        </p:txBody>
      </p:sp>
      <p:sp>
        <p:nvSpPr>
          <p:cNvPr id="644" name="Google Shape;644;p5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RISC-V byte/halfword/word load/store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■"/>
            </a:pPr>
            <a:r>
              <a:rPr i="0" lang="en-US" sz="2000" u="none">
                <a:solidFill>
                  <a:schemeClr val="dk1"/>
                </a:solidFill>
              </a:rPr>
              <a:t>Load byte/halfword/word: Sign extend to 64 bits in rd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Arial"/>
              <a:buChar char="■"/>
            </a:pPr>
            <a:r>
              <a:rPr i="0" lang="en-US" sz="1800" u="none">
                <a:solidFill>
                  <a:schemeClr val="dk1"/>
                </a:solidFill>
              </a:rPr>
              <a:t>lb rd, offset(rs1)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Arial"/>
              <a:buChar char="■"/>
            </a:pPr>
            <a:r>
              <a:rPr i="0" lang="en-US" sz="1800" u="none">
                <a:solidFill>
                  <a:schemeClr val="dk1"/>
                </a:solidFill>
              </a:rPr>
              <a:t>lh rd, offset(rs1)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Arial"/>
              <a:buChar char="■"/>
            </a:pPr>
            <a:r>
              <a:rPr i="0" lang="en-US" sz="1800" u="none">
                <a:solidFill>
                  <a:schemeClr val="dk1"/>
                </a:solidFill>
              </a:rPr>
              <a:t>lw rd, offset(rs1)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■"/>
            </a:pPr>
            <a:r>
              <a:rPr i="0" lang="en-US" sz="2000" u="none">
                <a:solidFill>
                  <a:schemeClr val="dk1"/>
                </a:solidFill>
              </a:rPr>
              <a:t>Load byte/halfword/word unsigned: Zero extend to 64 bits in rd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Arial"/>
              <a:buChar char="■"/>
            </a:pPr>
            <a:r>
              <a:rPr i="0" lang="en-US" sz="1800" u="none">
                <a:solidFill>
                  <a:schemeClr val="dk1"/>
                </a:solidFill>
              </a:rPr>
              <a:t>lbu rd, offset(rs1)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Arial"/>
              <a:buChar char="■"/>
            </a:pPr>
            <a:r>
              <a:rPr i="0" lang="en-US" sz="1800" u="none">
                <a:solidFill>
                  <a:schemeClr val="dk1"/>
                </a:solidFill>
              </a:rPr>
              <a:t>lhu rd, offset(rs1)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Arial"/>
              <a:buChar char="■"/>
            </a:pPr>
            <a:r>
              <a:rPr i="0" lang="en-US" sz="1800" u="none">
                <a:solidFill>
                  <a:schemeClr val="dk1"/>
                </a:solidFill>
              </a:rPr>
              <a:t>lwu rd, offset(rs1)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■"/>
            </a:pPr>
            <a:r>
              <a:rPr i="0" lang="en-US" sz="2000" u="none">
                <a:solidFill>
                  <a:schemeClr val="dk1"/>
                </a:solidFill>
              </a:rPr>
              <a:t>Store byte/halfword/word: Store rightmost 8/16/32 bits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Arial"/>
              <a:buChar char="■"/>
            </a:pPr>
            <a:r>
              <a:rPr i="0" lang="en-US" sz="1800" u="none">
                <a:solidFill>
                  <a:schemeClr val="dk1"/>
                </a:solidFill>
              </a:rPr>
              <a:t>sb rs2, offset(rs1)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Arial"/>
              <a:buChar char="■"/>
            </a:pPr>
            <a:r>
              <a:rPr i="0" lang="en-US" sz="1800" u="none">
                <a:solidFill>
                  <a:schemeClr val="dk1"/>
                </a:solidFill>
              </a:rPr>
              <a:t>sh rs2, offset(rs1)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Arial"/>
              <a:buChar char="■"/>
            </a:pPr>
            <a:r>
              <a:rPr i="0" lang="en-US" sz="1800" u="none">
                <a:solidFill>
                  <a:schemeClr val="dk1"/>
                </a:solidFill>
              </a:rPr>
              <a:t>sw rs2, offset(rs1)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4"/>
          <p:cNvSpPr txBox="1"/>
          <p:nvPr>
            <p:ph idx="1" type="body"/>
          </p:nvPr>
        </p:nvSpPr>
        <p:spPr>
          <a:xfrm>
            <a:off x="684212" y="1125537"/>
            <a:ext cx="8270875" cy="295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Most constants are small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12-bit immediate is sufficient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For the occasional 32-bit constant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lui rd, constant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Copies 20-bit constant to bits [31:12] of 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Extends bit 31 to bits [63:32]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Arial"/>
              <a:buChar char="■"/>
            </a:pPr>
            <a:r>
              <a:rPr i="0" lang="en-US" sz="2400" u="none">
                <a:solidFill>
                  <a:schemeClr val="dk1"/>
                </a:solidFill>
              </a:rPr>
              <a:t>Clears bits [11:0] of rd to 0</a:t>
            </a:r>
            <a:endParaRPr/>
          </a:p>
        </p:txBody>
      </p:sp>
      <p:sp>
        <p:nvSpPr>
          <p:cNvPr id="654" name="Google Shape;654;p5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54"/>
          <p:cNvSpPr txBox="1"/>
          <p:nvPr/>
        </p:nvSpPr>
        <p:spPr>
          <a:xfrm>
            <a:off x="4400550" y="4881550"/>
            <a:ext cx="2611500" cy="3396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0000 0000 0011 1101 0000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54"/>
          <p:cNvSpPr txBox="1"/>
          <p:nvPr/>
        </p:nvSpPr>
        <p:spPr>
          <a:xfrm>
            <a:off x="46037" y="4881562"/>
            <a:ext cx="2178050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5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32-bit Constants</a:t>
            </a:r>
            <a:endParaRPr/>
          </a:p>
        </p:txBody>
      </p:sp>
      <p:sp>
        <p:nvSpPr>
          <p:cNvPr id="658" name="Google Shape;658;p54"/>
          <p:cNvSpPr txBox="1"/>
          <p:nvPr/>
        </p:nvSpPr>
        <p:spPr>
          <a:xfrm>
            <a:off x="2627312" y="4491037"/>
            <a:ext cx="4262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i"/>
              <a:buNone/>
            </a:pPr>
            <a:r>
              <a:rPr i="0" lang="en-US" sz="2200" u="none" cap="none" strike="noStrike">
                <a:solidFill>
                  <a:schemeClr val="dk1"/>
                </a:solidFill>
              </a:rPr>
              <a:t>lui x19, 976  // 0x003D0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659" name="Google Shape;659;p54"/>
          <p:cNvSpPr txBox="1"/>
          <p:nvPr/>
        </p:nvSpPr>
        <p:spPr>
          <a:xfrm rot="5400000">
            <a:off x="6040437" y="2768600"/>
            <a:ext cx="5875337" cy="338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§2.10 RISC-V Addressing for Wide Immediates and 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4"/>
          <p:cNvSpPr txBox="1"/>
          <p:nvPr/>
        </p:nvSpPr>
        <p:spPr>
          <a:xfrm>
            <a:off x="2627312" y="5311775"/>
            <a:ext cx="4772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i"/>
              <a:buNone/>
            </a:pPr>
            <a:r>
              <a:rPr i="0" lang="en-US" sz="2200" u="none" cap="none" strike="noStrike">
                <a:solidFill>
                  <a:schemeClr val="dk1"/>
                </a:solidFill>
              </a:rPr>
              <a:t>addi x19,x19,1280  // 0x500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661" name="Google Shape;661;p54"/>
          <p:cNvSpPr txBox="1"/>
          <p:nvPr/>
        </p:nvSpPr>
        <p:spPr>
          <a:xfrm>
            <a:off x="2222500" y="4881562"/>
            <a:ext cx="2179637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4"/>
          <p:cNvSpPr txBox="1"/>
          <p:nvPr/>
        </p:nvSpPr>
        <p:spPr>
          <a:xfrm>
            <a:off x="7010400" y="4881562"/>
            <a:ext cx="1665287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54"/>
          <p:cNvSpPr txBox="1"/>
          <p:nvPr/>
        </p:nvSpPr>
        <p:spPr>
          <a:xfrm>
            <a:off x="4400550" y="5730875"/>
            <a:ext cx="2611500" cy="3396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0000 0000 0011 1101 0000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4"/>
          <p:cNvSpPr txBox="1"/>
          <p:nvPr/>
        </p:nvSpPr>
        <p:spPr>
          <a:xfrm>
            <a:off x="46037" y="5730875"/>
            <a:ext cx="2178050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4"/>
          <p:cNvSpPr txBox="1"/>
          <p:nvPr/>
        </p:nvSpPr>
        <p:spPr>
          <a:xfrm>
            <a:off x="2222500" y="5730875"/>
            <a:ext cx="2179637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0000 0000 0000 0000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4"/>
          <p:cNvSpPr txBox="1"/>
          <p:nvPr/>
        </p:nvSpPr>
        <p:spPr>
          <a:xfrm>
            <a:off x="7010400" y="5730875"/>
            <a:ext cx="1665287" cy="338137"/>
          </a:xfrm>
          <a:prstGeom prst="rect">
            <a:avLst/>
          </a:prstGeom>
          <a:solidFill>
            <a:srgbClr val="ECEAA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0101 0000 0000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5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 Addressing</a:t>
            </a:r>
            <a:endParaRPr/>
          </a:p>
        </p:txBody>
      </p:sp>
      <p:sp>
        <p:nvSpPr>
          <p:cNvPr id="677" name="Google Shape;677;p55"/>
          <p:cNvSpPr txBox="1"/>
          <p:nvPr>
            <p:ph idx="1" type="body"/>
          </p:nvPr>
        </p:nvSpPr>
        <p:spPr>
          <a:xfrm>
            <a:off x="684212" y="1125537"/>
            <a:ext cx="8270875" cy="23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instructions specify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Opcode, two registers, target address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branch targets are near branch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or backward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 format:</a:t>
            </a:r>
            <a:endParaRPr/>
          </a:p>
        </p:txBody>
      </p:sp>
      <p:sp>
        <p:nvSpPr>
          <p:cNvPr id="678" name="Google Shape;678;p55"/>
          <p:cNvSpPr txBox="1"/>
          <p:nvPr/>
        </p:nvSpPr>
        <p:spPr>
          <a:xfrm>
            <a:off x="771525" y="4941887"/>
            <a:ext cx="8183562" cy="136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PC-relative addressing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address = PC + immediate ×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55"/>
          <p:cNvSpPr txBox="1"/>
          <p:nvPr/>
        </p:nvSpPr>
        <p:spPr>
          <a:xfrm>
            <a:off x="1331912" y="3957637"/>
            <a:ext cx="1296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55"/>
          <p:cNvSpPr txBox="1"/>
          <p:nvPr/>
        </p:nvSpPr>
        <p:spPr>
          <a:xfrm>
            <a:off x="2628900" y="3957637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55"/>
          <p:cNvSpPr txBox="1"/>
          <p:nvPr/>
        </p:nvSpPr>
        <p:spPr>
          <a:xfrm>
            <a:off x="3708400" y="3957637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55"/>
          <p:cNvSpPr txBox="1"/>
          <p:nvPr/>
        </p:nvSpPr>
        <p:spPr>
          <a:xfrm>
            <a:off x="5727700" y="3957637"/>
            <a:ext cx="788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55"/>
          <p:cNvSpPr txBox="1"/>
          <p:nvPr/>
        </p:nvSpPr>
        <p:spPr>
          <a:xfrm>
            <a:off x="4789487" y="3957637"/>
            <a:ext cx="936625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55"/>
          <p:cNvSpPr txBox="1"/>
          <p:nvPr/>
        </p:nvSpPr>
        <p:spPr>
          <a:xfrm>
            <a:off x="6807200" y="3957637"/>
            <a:ext cx="1296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55"/>
          <p:cNvSpPr txBox="1"/>
          <p:nvPr/>
        </p:nvSpPr>
        <p:spPr>
          <a:xfrm>
            <a:off x="1652587" y="3894137"/>
            <a:ext cx="633412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[10:5]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55"/>
          <p:cNvSpPr txBox="1"/>
          <p:nvPr/>
        </p:nvSpPr>
        <p:spPr>
          <a:xfrm>
            <a:off x="5867400" y="3894137"/>
            <a:ext cx="531812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[4:1]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55"/>
          <p:cNvSpPr txBox="1"/>
          <p:nvPr/>
        </p:nvSpPr>
        <p:spPr>
          <a:xfrm>
            <a:off x="6516687" y="3957637"/>
            <a:ext cx="290512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55"/>
          <p:cNvSpPr txBox="1"/>
          <p:nvPr/>
        </p:nvSpPr>
        <p:spPr>
          <a:xfrm>
            <a:off x="1041400" y="3957637"/>
            <a:ext cx="290512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55"/>
          <p:cNvSpPr txBox="1"/>
          <p:nvPr/>
        </p:nvSpPr>
        <p:spPr>
          <a:xfrm>
            <a:off x="771525" y="4572000"/>
            <a:ext cx="822325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imm[12]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0" name="Google Shape;690;p55"/>
          <p:cNvCxnSpPr/>
          <p:nvPr/>
        </p:nvCxnSpPr>
        <p:spPr>
          <a:xfrm rot="10800000">
            <a:off x="1182687" y="4230687"/>
            <a:ext cx="0" cy="341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1" name="Google Shape;691;p55"/>
          <p:cNvSpPr txBox="1"/>
          <p:nvPr/>
        </p:nvSpPr>
        <p:spPr>
          <a:xfrm>
            <a:off x="6257925" y="4572000"/>
            <a:ext cx="808037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imm[11]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2" name="Google Shape;692;p55"/>
          <p:cNvCxnSpPr/>
          <p:nvPr/>
        </p:nvCxnSpPr>
        <p:spPr>
          <a:xfrm rot="10800000">
            <a:off x="6661150" y="4230687"/>
            <a:ext cx="0" cy="341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5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Jump Addressing</a:t>
            </a:r>
            <a:endParaRPr/>
          </a:p>
        </p:txBody>
      </p:sp>
      <p:sp>
        <p:nvSpPr>
          <p:cNvPr id="703" name="Google Shape;703;p56"/>
          <p:cNvSpPr txBox="1"/>
          <p:nvPr>
            <p:ph idx="1" type="body"/>
          </p:nvPr>
        </p:nvSpPr>
        <p:spPr>
          <a:xfrm>
            <a:off x="684212" y="1125537"/>
            <a:ext cx="8270875" cy="184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Jump and link (</a:t>
            </a:r>
            <a:r>
              <a:rPr i="0" lang="en-US" sz="3200" u="none">
                <a:solidFill>
                  <a:schemeClr val="dk1"/>
                </a:solidFill>
              </a:rPr>
              <a:t>jal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target uses 20-bit immediate for larger range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UJ format:</a:t>
            </a:r>
            <a:endParaRPr/>
          </a:p>
        </p:txBody>
      </p:sp>
      <p:sp>
        <p:nvSpPr>
          <p:cNvPr id="704" name="Google Shape;704;p56"/>
          <p:cNvSpPr txBox="1"/>
          <p:nvPr/>
        </p:nvSpPr>
        <p:spPr>
          <a:xfrm>
            <a:off x="684212" y="3933825"/>
            <a:ext cx="777240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long jumps, eg, to 32-bit absolute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lui: load address[31:12] to temp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jalr: add address[11:0] and jump to target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56"/>
          <p:cNvSpPr txBox="1"/>
          <p:nvPr/>
        </p:nvSpPr>
        <p:spPr>
          <a:xfrm>
            <a:off x="5727700" y="2863850"/>
            <a:ext cx="107950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56"/>
          <p:cNvSpPr txBox="1"/>
          <p:nvPr/>
        </p:nvSpPr>
        <p:spPr>
          <a:xfrm>
            <a:off x="6807200" y="2863850"/>
            <a:ext cx="1296987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56"/>
          <p:cNvSpPr txBox="1"/>
          <p:nvPr/>
        </p:nvSpPr>
        <p:spPr>
          <a:xfrm>
            <a:off x="7094537" y="3306762"/>
            <a:ext cx="6746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56"/>
          <p:cNvSpPr txBox="1"/>
          <p:nvPr/>
        </p:nvSpPr>
        <p:spPr>
          <a:xfrm>
            <a:off x="5946775" y="3306762"/>
            <a:ext cx="6699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56"/>
          <p:cNvSpPr txBox="1"/>
          <p:nvPr/>
        </p:nvSpPr>
        <p:spPr>
          <a:xfrm>
            <a:off x="3944937" y="2863850"/>
            <a:ext cx="290512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56"/>
          <p:cNvSpPr txBox="1"/>
          <p:nvPr/>
        </p:nvSpPr>
        <p:spPr>
          <a:xfrm>
            <a:off x="3686175" y="3478212"/>
            <a:ext cx="808037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imm[11]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1" name="Google Shape;711;p56"/>
          <p:cNvCxnSpPr/>
          <p:nvPr/>
        </p:nvCxnSpPr>
        <p:spPr>
          <a:xfrm rot="10800000">
            <a:off x="4090987" y="3138487"/>
            <a:ext cx="0" cy="339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2" name="Google Shape;712;p56"/>
          <p:cNvSpPr txBox="1"/>
          <p:nvPr/>
        </p:nvSpPr>
        <p:spPr>
          <a:xfrm>
            <a:off x="1108075" y="2863850"/>
            <a:ext cx="290512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56"/>
          <p:cNvSpPr txBox="1"/>
          <p:nvPr/>
        </p:nvSpPr>
        <p:spPr>
          <a:xfrm>
            <a:off x="838200" y="3478212"/>
            <a:ext cx="822325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imm[20]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4" name="Google Shape;714;p56"/>
          <p:cNvCxnSpPr/>
          <p:nvPr/>
        </p:nvCxnSpPr>
        <p:spPr>
          <a:xfrm rot="10800000">
            <a:off x="1249362" y="3138487"/>
            <a:ext cx="0" cy="339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5" name="Google Shape;715;p56"/>
          <p:cNvSpPr txBox="1"/>
          <p:nvPr/>
        </p:nvSpPr>
        <p:spPr>
          <a:xfrm>
            <a:off x="4235450" y="2863850"/>
            <a:ext cx="1492250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56"/>
          <p:cNvSpPr txBox="1"/>
          <p:nvPr/>
        </p:nvSpPr>
        <p:spPr>
          <a:xfrm>
            <a:off x="1398587" y="2863850"/>
            <a:ext cx="2543175" cy="415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56"/>
          <p:cNvSpPr txBox="1"/>
          <p:nvPr/>
        </p:nvSpPr>
        <p:spPr>
          <a:xfrm>
            <a:off x="2008187" y="2968625"/>
            <a:ext cx="1198562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imm[10:1]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56"/>
          <p:cNvSpPr txBox="1"/>
          <p:nvPr/>
        </p:nvSpPr>
        <p:spPr>
          <a:xfrm>
            <a:off x="4284662" y="2968625"/>
            <a:ext cx="132715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imm[19:12]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RISC-V Addressing Summary</a:t>
            </a:r>
            <a:endParaRPr/>
          </a:p>
        </p:txBody>
      </p:sp>
      <p:sp>
        <p:nvSpPr>
          <p:cNvPr id="724" name="Google Shape;724;p5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5" name="Google Shape;72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268412"/>
            <a:ext cx="7559675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RISC-V Encoding Summary</a:t>
            </a:r>
            <a:endParaRPr/>
          </a:p>
        </p:txBody>
      </p:sp>
      <p:sp>
        <p:nvSpPr>
          <p:cNvPr id="731" name="Google Shape;731;p5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2" name="Google Shape;73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844675"/>
            <a:ext cx="8123237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9"/>
          <p:cNvSpPr txBox="1"/>
          <p:nvPr/>
        </p:nvSpPr>
        <p:spPr>
          <a:xfrm>
            <a:off x="1692275" y="6381750"/>
            <a:ext cx="7272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59"/>
          <p:cNvSpPr txBox="1"/>
          <p:nvPr>
            <p:ph type="title"/>
          </p:nvPr>
        </p:nvSpPr>
        <p:spPr>
          <a:xfrm>
            <a:off x="684212" y="146050"/>
            <a:ext cx="8259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Lessons Learnt</a:t>
            </a:r>
            <a:endParaRPr/>
          </a:p>
        </p:txBody>
      </p:sp>
      <p:sp>
        <p:nvSpPr>
          <p:cNvPr id="743" name="Google Shape;743;p59"/>
          <p:cNvSpPr txBox="1"/>
          <p:nvPr>
            <p:ph idx="1" type="body"/>
          </p:nvPr>
        </p:nvSpPr>
        <p:spPr>
          <a:xfrm>
            <a:off x="684212" y="1125537"/>
            <a:ext cx="8271000" cy="5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count and CPI are not good performance indicators in isolation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optimizations are sensitive to the algorithm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Java/JIT compiled code is significantly faster than JVM interpreted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Comparable to optimized C in some cases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Nothing can fix a dumb algorithm!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6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MIPS Instructions</a:t>
            </a:r>
            <a:endParaRPr/>
          </a:p>
        </p:txBody>
      </p:sp>
      <p:sp>
        <p:nvSpPr>
          <p:cNvPr id="753" name="Google Shape;753;p6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MIPS: commercial predecessor to RISC-V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basic set of instructions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32-bit instructions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general purpose registers, register 0 is always 0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floating-point registers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accessed only by load/store instructions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 use of addressing modes for all data sizes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conditional branches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&lt;, &lt;=, &gt;, &gt;=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RISC-V: blt, bge, bltu, bgeu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MIPS: slt, sltu (set less than, result is 0 or 1)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use beq, bne to complete the branch</a:t>
            </a:r>
            <a:endParaRPr/>
          </a:p>
          <a:p>
            <a:pPr indent="-187959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6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60"/>
          <p:cNvSpPr txBox="1"/>
          <p:nvPr/>
        </p:nvSpPr>
        <p:spPr>
          <a:xfrm rot="5400000">
            <a:off x="7074693" y="1659731"/>
            <a:ext cx="3771900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§2.16 Real Stuff: MIPS Instructions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6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Instruction Encoding</a:t>
            </a:r>
            <a:endParaRPr/>
          </a:p>
        </p:txBody>
      </p:sp>
      <p:pic>
        <p:nvPicPr>
          <p:cNvPr id="766" name="Google Shape;76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365250"/>
            <a:ext cx="7772400" cy="436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6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Concluding Remarks</a:t>
            </a:r>
            <a:endParaRPr/>
          </a:p>
        </p:txBody>
      </p:sp>
      <p:sp>
        <p:nvSpPr>
          <p:cNvPr id="777" name="Google Shape;777;p6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Simplicity favors regularity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Smaller is faster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rPr b="0" i="0" lang="en-US" sz="2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Good design demands good compromises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common case fast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 of software/hardware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Compiler, assembler,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RISC-V: typical of RISC ISAs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c.f. x86</a:t>
            </a:r>
            <a:endParaRPr/>
          </a:p>
        </p:txBody>
      </p:sp>
      <p:sp>
        <p:nvSpPr>
          <p:cNvPr id="778" name="Google Shape;778;p62"/>
          <p:cNvSpPr txBox="1"/>
          <p:nvPr/>
        </p:nvSpPr>
        <p:spPr>
          <a:xfrm rot="5400000">
            <a:off x="7477125" y="1295400"/>
            <a:ext cx="2967037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§2.23 Concluding Remarks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Arithmetic Example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C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f = (g + h) - (i + j);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Compiled RISC-V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add t0, g, h   // temp t0 = g + h</a:t>
            </a:r>
            <a:br>
              <a:rPr i="0" lang="en-US" sz="2800" u="none">
                <a:solidFill>
                  <a:schemeClr val="dk1"/>
                </a:solidFill>
              </a:rPr>
            </a:br>
            <a:r>
              <a:rPr i="0" lang="en-US" sz="2800" u="none">
                <a:solidFill>
                  <a:schemeClr val="dk1"/>
                </a:solidFill>
              </a:rPr>
              <a:t>add t1, i, j     // temp t1 = i + j</a:t>
            </a:r>
            <a:br>
              <a:rPr i="0" lang="en-US" sz="2800" u="none">
                <a:solidFill>
                  <a:schemeClr val="dk1"/>
                </a:solidFill>
              </a:rPr>
            </a:br>
            <a:r>
              <a:rPr i="0" lang="en-US" sz="2800" u="none">
                <a:solidFill>
                  <a:schemeClr val="dk1"/>
                </a:solidFill>
              </a:rPr>
              <a:t>add f, t0, t1  // f = t0 - t1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Register Operands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instructions use register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operands</a:t>
            </a:r>
            <a:endParaRPr/>
          </a:p>
          <a:p>
            <a:pPr indent="-23622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RISC-V has a 32 × 64-bit register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for frequently accessed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64-bit data is called a “doubleword”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x 64-bit general purpose registers x0 to x31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32-bit data is called a “word”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Principle 2: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Smaller is faster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c.f. main memory: millions of locations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 rot="5400000">
            <a:off x="6734968" y="2042318"/>
            <a:ext cx="44513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§2.3 Operands of the Computer Hardware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RISC-V Registers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x0: the constant value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x1: return address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x2: stack pointer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x3: global pointer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x4: thread pointer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x5 – x7, x28 – x31: temporaries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x8: frame pointer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x9, x18 – x27: saved registers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x10 – x11: function arguments/results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x12 – x17: function arguments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Register Operand Example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C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f = (g + h) - (i + j);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f, …, j in x19, x20, …, x23</a:t>
            </a:r>
            <a:endParaRPr/>
          </a:p>
          <a:p>
            <a:pPr indent="-187959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i="0" sz="2800" u="none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■"/>
            </a:pPr>
            <a:r>
              <a:rPr i="0" lang="en-US" sz="3200" u="none">
                <a:solidFill>
                  <a:schemeClr val="dk1"/>
                </a:solidFill>
              </a:rPr>
              <a:t>Compiled RISC-V 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i="0" lang="en-US" sz="2800" u="none">
                <a:solidFill>
                  <a:schemeClr val="dk1"/>
                </a:solidFill>
              </a:rPr>
              <a:t>	add x5, x20, x21</a:t>
            </a:r>
            <a:br>
              <a:rPr i="0" lang="en-US" sz="2800" u="none">
                <a:solidFill>
                  <a:schemeClr val="dk1"/>
                </a:solidFill>
              </a:rPr>
            </a:br>
            <a:r>
              <a:rPr i="0" lang="en-US" sz="2800" u="none">
                <a:solidFill>
                  <a:schemeClr val="dk1"/>
                </a:solidFill>
              </a:rPr>
              <a:t>add x6, x22, x23</a:t>
            </a:r>
            <a:br>
              <a:rPr i="0" lang="en-US" sz="2800" u="none">
                <a:solidFill>
                  <a:schemeClr val="dk1"/>
                </a:solidFill>
              </a:rPr>
            </a:br>
            <a:r>
              <a:rPr i="0" lang="en-US" sz="2800" u="none">
                <a:solidFill>
                  <a:schemeClr val="dk1"/>
                </a:solidFill>
              </a:rPr>
              <a:t>sub x19, x5, x6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2 — Instructions: Language of the Computer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Memory Operands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memory used for composite data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Arrays, structures, dynamic data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apply arithmetic operations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values from memory into registers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result from register to memory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is byte addressed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address identifies an 8-bit byte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RISC-V is Little Endian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Least-significant byte at least address of a word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c.f.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Big Endian: most-significant byte at least address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RISC-V does not require words to be aligned in memory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Unlike some other ISAs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