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576D-0198-D231-F95F-3A21C2D29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33562-E8AF-45D9-C7FE-252F04847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E58BF-4F04-905D-7896-57DDBAFF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5916-5902-4518-B7CA-4882397DD4CD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9CFC5-17E2-CBE6-5485-D17B0793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4728F-6FD6-729A-8535-B989580B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BFA0-8887-4E19-85F4-68C38768C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1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C362-9943-50EA-F886-C93A485E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17FB0-732C-B131-40AF-F5D9CADC4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A8F3-3F2C-A3A5-8B88-A58A313C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5916-5902-4518-B7CA-4882397DD4CD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6F5D5-4C84-4229-2351-D142BD0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782DB-683C-3DA1-FEDE-BA49F432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BFA0-8887-4E19-85F4-68C38768C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0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8B8EB-6758-131D-8918-5BFCC57B8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C20C7-17DD-6A18-FD3E-A2BEDC708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B27EB-164B-6B65-35F2-C234412C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5916-5902-4518-B7CA-4882397DD4CD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C8B45-B506-08EF-5E8B-CDA178DC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C8507-BB7B-8F03-2881-1CE7ACF0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BFA0-8887-4E19-85F4-68C38768C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5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BCC0-4716-6AF3-947B-2DC7F413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8259A-2EAE-11F2-A7EE-7618C52C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95EA9-C1C1-9612-650B-608D8E9C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5916-5902-4518-B7CA-4882397DD4CD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5DD25-715C-FE03-99E9-E1FDF165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CB07B-980A-2EF2-CF4B-FAC58E38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BFA0-8887-4E19-85F4-68C38768C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4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F2F4-1DE8-6D7D-CFF4-BC27B044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A9DEE-BE75-9502-04CC-DF358C980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7B273-CCFE-3ACE-CFE2-20EF4ACB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5916-5902-4518-B7CA-4882397DD4CD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395BF-7695-81BE-0625-ABF150F1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3A6D8-2F4F-FB34-0C49-85523CBB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BFA0-8887-4E19-85F4-68C38768C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9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B016-93A9-8183-FAA4-9F0D1C5E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8F44-9796-B1F9-A1F3-5878E9B67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310C3-7DEC-6265-FA48-9D509BC0F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8A7E3-E033-57BD-CB32-53383FC8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5916-5902-4518-B7CA-4882397DD4CD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94C48-5FF6-B1F4-97A9-3A216FE8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72AFB-5A7C-AC1C-1D1B-FC34F971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BFA0-8887-4E19-85F4-68C38768C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5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DAD0-98C8-3F38-949E-4ACF82F5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9AFBE-CBD5-E385-3FB1-29BA0D4C7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A5BE7-F717-E148-1930-76AE31C78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83B09-C488-24C7-2B2F-49887DB6E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CB5AC-0012-F068-B8E0-0E76313D5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11D28-B814-6AFC-223E-62894A4D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5916-5902-4518-B7CA-4882397DD4CD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4A4C7-0F96-1C34-0300-7180E2B3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E9633-226C-2473-2037-D4DA6175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BFA0-8887-4E19-85F4-68C38768C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7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7D83-6D33-EDF9-33DF-DDD4BBE9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57741-2D34-2CD3-3F1E-35386DE0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5916-5902-4518-B7CA-4882397DD4CD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8DD6D-5DB4-E4F6-FAB4-31BEE0CD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520D9-0995-5BCE-750F-B5743A9D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BFA0-8887-4E19-85F4-68C38768C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B9C86-8B0A-9152-73E9-81C7D270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5916-5902-4518-B7CA-4882397DD4CD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F30E2-739B-B2B5-7F95-2E7816B8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010D1-E296-B378-E33A-51528158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BFA0-8887-4E19-85F4-68C38768C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1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57D7-9C02-754B-3F02-8A702FB23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93E8-C129-E245-9039-9E40A067D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558A4-F9A7-0BD6-D40A-BC37A3A83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6831B-A17A-367C-6C42-D7728ECB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5916-5902-4518-B7CA-4882397DD4CD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0DEDC-6894-EA0F-E4B3-DFE60E10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C614A-F6FE-D4D7-2FD0-1D6C08BF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BFA0-8887-4E19-85F4-68C38768C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2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FE84-5EA7-E276-2943-EF50477A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A9D22-45C8-B316-40D8-6E20B4E0B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DC656-41CF-D6BC-5805-8B61292DB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653EE-2AD9-00DA-8DD0-33B2EE4E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5916-5902-4518-B7CA-4882397DD4CD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07BCF-6DDF-FB03-9E5E-AB3ACE13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4F9F1-1219-0C55-C060-8179E9A6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9BFA0-8887-4E19-85F4-68C38768C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322A8-4B20-B68B-EDBF-C82A6E63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FAD26-2D49-B3E5-E562-901931C02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7F78-D230-3B3E-61FA-11CB8A3FE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25916-5902-4518-B7CA-4882397DD4CD}" type="datetimeFigureOut">
              <a:rPr lang="en-US" smtClean="0"/>
              <a:t>07-Apr-23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A55F1-AC97-8FD8-D5D6-9D162BB7E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33CCE-B1F3-9ADC-0682-871CB551F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9BFA0-8887-4E19-85F4-68C38768C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9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1ECC4D-AE9F-6799-91E2-CED67E3098B2}"/>
              </a:ext>
            </a:extLst>
          </p:cNvPr>
          <p:cNvSpPr txBox="1"/>
          <p:nvPr/>
        </p:nvSpPr>
        <p:spPr>
          <a:xfrm>
            <a:off x="4939085" y="2844225"/>
            <a:ext cx="231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321080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1ECC4D-AE9F-6799-91E2-CED67E3098B2}"/>
              </a:ext>
            </a:extLst>
          </p:cNvPr>
          <p:cNvSpPr txBox="1"/>
          <p:nvPr/>
        </p:nvSpPr>
        <p:spPr>
          <a:xfrm>
            <a:off x="2748502" y="1030054"/>
            <a:ext cx="74768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#include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stdio.h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swap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a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100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b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200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65BCFF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Before swap, value of a : </a:t>
            </a:r>
            <a:r>
              <a:rPr lang="en-US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\n",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a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65BCFF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Before swap, value of b : </a:t>
            </a:r>
            <a:r>
              <a:rPr lang="en-US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\n",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b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65BCFF"/>
                </a:solidFill>
                <a:effectLst/>
                <a:latin typeface="Fira Code" panose="020B0809050000020004" pitchFamily="49" charset="0"/>
              </a:rPr>
              <a:t>swap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b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65BCFF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After swap, value of a : </a:t>
            </a:r>
            <a:r>
              <a:rPr lang="en-US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\n",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a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65BCFF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After swap, value of b : </a:t>
            </a:r>
            <a:r>
              <a:rPr lang="en-US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\n",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b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swap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temp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temp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x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b="0" i="1" dirty="0">
                <a:solidFill>
                  <a:srgbClr val="7A88CF"/>
                </a:solidFill>
                <a:effectLst/>
                <a:latin typeface="Fira Code" panose="020B0809050000020004" pitchFamily="49" charset="0"/>
              </a:rPr>
              <a:t> 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x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y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b="0" i="1" dirty="0">
                <a:solidFill>
                  <a:srgbClr val="7A88CF"/>
                </a:solidFill>
                <a:effectLst/>
                <a:latin typeface="Fira Code" panose="020B0809050000020004" pitchFamily="49" charset="0"/>
              </a:rPr>
              <a:t>    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y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temp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b="0" i="1" dirty="0">
                <a:solidFill>
                  <a:srgbClr val="7A88CF"/>
                </a:solidFill>
                <a:effectLst/>
                <a:latin typeface="Fira Code" panose="020B0809050000020004" pitchFamily="49" charset="0"/>
              </a:rPr>
              <a:t> 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return;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33CFA-C775-66BA-D0B4-DFF7CFD8C6A1}"/>
              </a:ext>
            </a:extLst>
          </p:cNvPr>
          <p:cNvSpPr txBox="1"/>
          <p:nvPr/>
        </p:nvSpPr>
        <p:spPr>
          <a:xfrm>
            <a:off x="132521" y="244201"/>
            <a:ext cx="11532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FFC777"/>
                </a:solidFill>
                <a:effectLst/>
                <a:latin typeface="Fira Code" panose="020B0809050000020004" pitchFamily="49" charset="0"/>
              </a:rPr>
              <a:t>Swap Two Values(</a:t>
            </a:r>
            <a:r>
              <a:rPr lang="en-US" sz="32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Pass by value</a:t>
            </a:r>
            <a:r>
              <a:rPr lang="en-US" sz="3200" b="0" dirty="0">
                <a:solidFill>
                  <a:srgbClr val="FFC777"/>
                </a:solidFill>
                <a:effectLst/>
                <a:latin typeface="Fira Code" panose="020B0809050000020004" pitchFamily="49" charset="0"/>
              </a:rPr>
              <a:t>)</a:t>
            </a:r>
            <a:endParaRPr lang="en-US" sz="32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93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1ECC4D-AE9F-6799-91E2-CED67E3098B2}"/>
              </a:ext>
            </a:extLst>
          </p:cNvPr>
          <p:cNvSpPr txBox="1"/>
          <p:nvPr/>
        </p:nvSpPr>
        <p:spPr>
          <a:xfrm>
            <a:off x="2748502" y="1030054"/>
            <a:ext cx="74768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#include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stdio.h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swap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*</a:t>
            </a:r>
            <a:r>
              <a:rPr lang="en-US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*</a:t>
            </a:r>
            <a:r>
              <a:rPr lang="en-US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a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100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b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200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65BCFF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Before swap, value of a : </a:t>
            </a:r>
            <a:r>
              <a:rPr lang="en-US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\n",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a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65BCFF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Before swap, value of b : </a:t>
            </a:r>
            <a:r>
              <a:rPr lang="en-US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\n",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b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i="1" dirty="0">
                <a:solidFill>
                  <a:srgbClr val="7A88CF"/>
                </a:solidFill>
                <a:effectLst/>
                <a:latin typeface="Fira Code" panose="020B0809050000020004" pitchFamily="49" charset="0"/>
              </a:rPr>
              <a:t>   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lang="en-US" b="0" dirty="0">
                <a:solidFill>
                  <a:srgbClr val="65BCFF"/>
                </a:solidFill>
                <a:effectLst/>
                <a:latin typeface="Fira Code" panose="020B0809050000020004" pitchFamily="49" charset="0"/>
              </a:rPr>
              <a:t>swap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(&amp;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65BCFF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After swap, value of a : </a:t>
            </a:r>
            <a:r>
              <a:rPr lang="en-US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\n",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a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65BCFF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After swap, value of b : </a:t>
            </a:r>
            <a:r>
              <a:rPr lang="en-US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\n",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b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swap</a:t>
            </a:r>
            <a:r>
              <a:rPr lang="en-US" b="0" dirty="0">
                <a:effectLst/>
                <a:highlight>
                  <a:srgbClr val="00FFFF"/>
                </a:highlight>
                <a:latin typeface="Fira Code" panose="020B0809050000020004" pitchFamily="49" charset="0"/>
              </a:rPr>
              <a:t>(int *x, int *y)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temp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temp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*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b="0" i="1" dirty="0">
                <a:solidFill>
                  <a:srgbClr val="7A88CF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*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x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*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b="0" i="1" dirty="0">
                <a:solidFill>
                  <a:srgbClr val="7A88CF"/>
                </a:solidFill>
                <a:effectLst/>
                <a:latin typeface="Fira Code" panose="020B0809050000020004" pitchFamily="49" charset="0"/>
              </a:rPr>
              <a:t>   </a:t>
            </a: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*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y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temp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b="0" i="1" dirty="0">
                <a:solidFill>
                  <a:srgbClr val="7A88CF"/>
                </a:solidFill>
                <a:effectLst/>
                <a:latin typeface="Fira Code" panose="020B0809050000020004" pitchFamily="49" charset="0"/>
              </a:rPr>
              <a:t> 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return;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33CFA-C775-66BA-D0B4-DFF7CFD8C6A1}"/>
              </a:ext>
            </a:extLst>
          </p:cNvPr>
          <p:cNvSpPr txBox="1"/>
          <p:nvPr/>
        </p:nvSpPr>
        <p:spPr>
          <a:xfrm>
            <a:off x="132521" y="244201"/>
            <a:ext cx="11532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FFC777"/>
                </a:solidFill>
                <a:effectLst/>
                <a:latin typeface="Fira Code" panose="020B0809050000020004" pitchFamily="49" charset="0"/>
              </a:rPr>
              <a:t>Swap Two Values(</a:t>
            </a:r>
            <a:r>
              <a:rPr lang="en-US" sz="32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Pass by reference</a:t>
            </a:r>
            <a:r>
              <a:rPr lang="en-US" sz="3200" b="0" dirty="0">
                <a:solidFill>
                  <a:srgbClr val="FFC777"/>
                </a:solidFill>
                <a:effectLst/>
                <a:latin typeface="Fira Code" panose="020B0809050000020004" pitchFamily="49" charset="0"/>
              </a:rPr>
              <a:t>)</a:t>
            </a:r>
            <a:endParaRPr lang="en-US" sz="32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84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833CFA-C775-66BA-D0B4-DFF7CFD8C6A1}"/>
              </a:ext>
            </a:extLst>
          </p:cNvPr>
          <p:cNvSpPr txBox="1"/>
          <p:nvPr/>
        </p:nvSpPr>
        <p:spPr>
          <a:xfrm>
            <a:off x="3122212" y="1150649"/>
            <a:ext cx="7023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FFC777"/>
                </a:solidFill>
                <a:effectLst/>
                <a:latin typeface="Fira Code" panose="020B0809050000020004" pitchFamily="49" charset="0"/>
              </a:rPr>
              <a:t>Array passing in function</a:t>
            </a:r>
            <a:endParaRPr lang="en-US" sz="32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B7A99-3E57-C50C-FECF-245BA38C8811}"/>
              </a:ext>
            </a:extLst>
          </p:cNvPr>
          <p:cNvSpPr txBox="1"/>
          <p:nvPr/>
        </p:nvSpPr>
        <p:spPr>
          <a:xfrm>
            <a:off x="1789044" y="2334069"/>
            <a:ext cx="9485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When we pass array in C to a function, the function receives the address of the first element of the array. This is because arrays are passed to functions by reference.</a:t>
            </a:r>
          </a:p>
        </p:txBody>
      </p:sp>
    </p:spTree>
    <p:extLst>
      <p:ext uri="{BB962C8B-B14F-4D97-AF65-F5344CB8AC3E}">
        <p14:creationId xmlns:p14="http://schemas.microsoft.com/office/powerpoint/2010/main" val="3946156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833CFA-C775-66BA-D0B4-DFF7CFD8C6A1}"/>
              </a:ext>
            </a:extLst>
          </p:cNvPr>
          <p:cNvSpPr txBox="1"/>
          <p:nvPr/>
        </p:nvSpPr>
        <p:spPr>
          <a:xfrm>
            <a:off x="132521" y="0"/>
            <a:ext cx="7023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FFC777"/>
                </a:solidFill>
                <a:effectLst/>
                <a:latin typeface="Fira Code" panose="020B0809050000020004" pitchFamily="49" charset="0"/>
              </a:rPr>
              <a:t>Array passing in function</a:t>
            </a:r>
            <a:endParaRPr lang="en-US" sz="32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B7A99-3E57-C50C-FECF-245BA38C8811}"/>
              </a:ext>
            </a:extLst>
          </p:cNvPr>
          <p:cNvSpPr txBox="1"/>
          <p:nvPr/>
        </p:nvSpPr>
        <p:spPr>
          <a:xfrm>
            <a:off x="599882" y="610136"/>
            <a:ext cx="948590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#include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 err="1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stdio.h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swap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x[]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y[]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a</a:t>
            </a:r>
            <a:r>
              <a:rPr lang="en-US" sz="16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[]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6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30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40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50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b</a:t>
            </a:r>
            <a:r>
              <a:rPr lang="en-US" sz="16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[]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16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100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200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300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400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500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65BCFF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("</a:t>
            </a:r>
            <a:r>
              <a:rPr lang="en-US" sz="1600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Before swap, value of a :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\n");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++)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 err="1">
                <a:solidFill>
                  <a:srgbClr val="65BCFF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("</a:t>
            </a:r>
            <a:r>
              <a:rPr lang="en-US" sz="16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sz="1600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",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]);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65BCFF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("\</a:t>
            </a:r>
            <a:r>
              <a:rPr lang="en-US" sz="1600" b="0" dirty="0" err="1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en-US" sz="1600" b="0" dirty="0" err="1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Before</a:t>
            </a:r>
            <a:r>
              <a:rPr lang="en-US" sz="1600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 swap, value of b :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\n");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++)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 err="1">
                <a:solidFill>
                  <a:srgbClr val="65BCFF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("</a:t>
            </a:r>
            <a:r>
              <a:rPr lang="en-US" sz="16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sz="1600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",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]);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i="1" dirty="0">
                <a:solidFill>
                  <a:srgbClr val="7A88CF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1600" b="0" dirty="0">
                <a:solidFill>
                  <a:srgbClr val="65BCFF"/>
                </a:solidFill>
                <a:effectLst/>
                <a:latin typeface="Fira Code" panose="020B0809050000020004" pitchFamily="49" charset="0"/>
              </a:rPr>
              <a:t>swap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b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65BCFF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("\</a:t>
            </a:r>
            <a:r>
              <a:rPr lang="en-US" sz="1600" b="0" dirty="0" err="1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en-US" sz="1600" b="0" dirty="0" err="1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After</a:t>
            </a:r>
            <a:r>
              <a:rPr lang="en-US" sz="1600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 swap, value of a :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\n");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++)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 err="1">
                <a:solidFill>
                  <a:srgbClr val="65BCFF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("</a:t>
            </a:r>
            <a:r>
              <a:rPr lang="en-US" sz="16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sz="1600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",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]);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65BCFF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("\</a:t>
            </a:r>
            <a:r>
              <a:rPr lang="en-US" sz="1600" b="0" dirty="0" err="1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en-US" sz="1600" b="0" dirty="0" err="1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After</a:t>
            </a:r>
            <a:r>
              <a:rPr lang="en-US" sz="1600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 swap, value of b :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\n");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++)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600" b="0" dirty="0" err="1">
                <a:solidFill>
                  <a:srgbClr val="65BCFF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("</a:t>
            </a:r>
            <a:r>
              <a:rPr lang="en-US" sz="16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sz="1600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",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]);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3C046-2BA3-25DD-6821-FFBF74DCA7FF}"/>
              </a:ext>
            </a:extLst>
          </p:cNvPr>
          <p:cNvSpPr txBox="1"/>
          <p:nvPr/>
        </p:nvSpPr>
        <p:spPr>
          <a:xfrm>
            <a:off x="7156174" y="1708278"/>
            <a:ext cx="61066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swap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x[]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y[]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sz="18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8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temp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];</a:t>
            </a:r>
            <a:endParaRPr lang="en-US" sz="18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8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18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++)</a:t>
            </a:r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sz="18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8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temp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]</a:t>
            </a:r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];</a:t>
            </a:r>
            <a:endParaRPr lang="en-US" sz="18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8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]</a:t>
            </a:r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];</a:t>
            </a:r>
            <a:endParaRPr lang="en-US" sz="18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18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]</a:t>
            </a:r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temp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];</a:t>
            </a:r>
            <a:endParaRPr lang="en-US" sz="18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18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8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return;</a:t>
            </a:r>
            <a:endParaRPr lang="en-US" sz="18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8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18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439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833CFA-C775-66BA-D0B4-DFF7CFD8C6A1}"/>
              </a:ext>
            </a:extLst>
          </p:cNvPr>
          <p:cNvSpPr txBox="1"/>
          <p:nvPr/>
        </p:nvSpPr>
        <p:spPr>
          <a:xfrm>
            <a:off x="3030772" y="2844225"/>
            <a:ext cx="7023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FFC777"/>
                </a:solidFill>
                <a:effectLst/>
                <a:latin typeface="Fira Code" panose="020B0809050000020004" pitchFamily="49" charset="0"/>
              </a:rPr>
              <a:t>Special Types of Function</a:t>
            </a:r>
            <a:endParaRPr lang="en-US" sz="32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353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833CFA-C775-66BA-D0B4-DFF7CFD8C6A1}"/>
              </a:ext>
            </a:extLst>
          </p:cNvPr>
          <p:cNvSpPr txBox="1"/>
          <p:nvPr/>
        </p:nvSpPr>
        <p:spPr>
          <a:xfrm>
            <a:off x="257092" y="226089"/>
            <a:ext cx="7023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FFC777"/>
                </a:solidFill>
                <a:effectLst/>
                <a:latin typeface="Fira Code" panose="020B0809050000020004" pitchFamily="49" charset="0"/>
              </a:rPr>
              <a:t>Recursive</a:t>
            </a:r>
            <a:endParaRPr lang="en-US" sz="32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B7A99-3E57-C50C-FECF-245BA38C8811}"/>
              </a:ext>
            </a:extLst>
          </p:cNvPr>
          <p:cNvSpPr txBox="1"/>
          <p:nvPr/>
        </p:nvSpPr>
        <p:spPr>
          <a:xfrm>
            <a:off x="2479040" y="1347609"/>
            <a:ext cx="87755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#include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 err="1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stdio.h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factorial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n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f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65BCFF"/>
                </a:solidFill>
                <a:effectLst/>
                <a:latin typeface="Fira Code" panose="020B0809050000020004" pitchFamily="49" charset="0"/>
              </a:rPr>
              <a:t>factorial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 err="1">
                <a:solidFill>
                  <a:srgbClr val="65BCFF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("</a:t>
            </a:r>
            <a:r>
              <a:rPr lang="en-US" sz="2000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Factorial of </a:t>
            </a:r>
            <a:r>
              <a:rPr lang="en-US" sz="20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sz="2000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 is </a:t>
            </a:r>
            <a:r>
              <a:rPr lang="en-US" sz="20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\n",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n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f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factorial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n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==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else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n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*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65BCFF"/>
                </a:solidFill>
                <a:effectLst/>
                <a:latin typeface="Fira Code" panose="020B0809050000020004" pitchFamily="49" charset="0"/>
              </a:rPr>
              <a:t>factorial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n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846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833CFA-C775-66BA-D0B4-DFF7CFD8C6A1}"/>
              </a:ext>
            </a:extLst>
          </p:cNvPr>
          <p:cNvSpPr txBox="1"/>
          <p:nvPr/>
        </p:nvSpPr>
        <p:spPr>
          <a:xfrm>
            <a:off x="511092" y="480089"/>
            <a:ext cx="7023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FFC777"/>
                </a:solidFill>
                <a:effectLst/>
                <a:latin typeface="Fira Code" panose="020B0809050000020004" pitchFamily="49" charset="0"/>
              </a:rPr>
              <a:t>Inline</a:t>
            </a:r>
            <a:endParaRPr lang="en-US" sz="32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B7A99-3E57-C50C-FECF-245BA38C8811}"/>
              </a:ext>
            </a:extLst>
          </p:cNvPr>
          <p:cNvSpPr txBox="1"/>
          <p:nvPr/>
        </p:nvSpPr>
        <p:spPr>
          <a:xfrm>
            <a:off x="2438400" y="1843950"/>
            <a:ext cx="87755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#include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 err="1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stdio.h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static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inline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square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x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*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x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a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b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65BCFF"/>
                </a:solidFill>
                <a:effectLst/>
                <a:latin typeface="Fira Code" panose="020B0809050000020004" pitchFamily="49" charset="0"/>
              </a:rPr>
              <a:t>square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 err="1">
                <a:solidFill>
                  <a:srgbClr val="65BCFF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("</a:t>
            </a:r>
            <a:r>
              <a:rPr lang="en-US" sz="2000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The square of </a:t>
            </a:r>
            <a:r>
              <a:rPr lang="en-US" sz="20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sz="2000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 is </a:t>
            </a:r>
            <a:r>
              <a:rPr lang="en-US" sz="20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\n",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a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b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57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833CFA-C775-66BA-D0B4-DFF7CFD8C6A1}"/>
              </a:ext>
            </a:extLst>
          </p:cNvPr>
          <p:cNvSpPr txBox="1"/>
          <p:nvPr/>
        </p:nvSpPr>
        <p:spPr>
          <a:xfrm>
            <a:off x="4249972" y="2844225"/>
            <a:ext cx="7023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FFC777"/>
                </a:solidFill>
                <a:effectLst/>
                <a:latin typeface="Fira Code" panose="020B0809050000020004" pitchFamily="49" charset="0"/>
              </a:rPr>
              <a:t>Advance Topic</a:t>
            </a:r>
            <a:endParaRPr lang="en-US" sz="32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71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833CFA-C775-66BA-D0B4-DFF7CFD8C6A1}"/>
              </a:ext>
            </a:extLst>
          </p:cNvPr>
          <p:cNvSpPr txBox="1"/>
          <p:nvPr/>
        </p:nvSpPr>
        <p:spPr>
          <a:xfrm>
            <a:off x="470452" y="436305"/>
            <a:ext cx="7023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FFC777"/>
                </a:solidFill>
                <a:effectLst/>
                <a:latin typeface="Fira Code" panose="020B0809050000020004" pitchFamily="49" charset="0"/>
              </a:rPr>
              <a:t>Function Overloading</a:t>
            </a:r>
            <a:endParaRPr lang="en-US" sz="32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31B9D-4D48-B440-2258-E11DD08EC235}"/>
              </a:ext>
            </a:extLst>
          </p:cNvPr>
          <p:cNvSpPr txBox="1"/>
          <p:nvPr/>
        </p:nvSpPr>
        <p:spPr>
          <a:xfrm>
            <a:off x="2794000" y="1157744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#include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iostream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area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length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width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area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radius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a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65BCFF"/>
                </a:solidFill>
                <a:effectLst/>
                <a:latin typeface="Fira Code" panose="020B0809050000020004" pitchFamily="49" charset="0"/>
              </a:rPr>
              <a:t>area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5.0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6.0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b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65BCFF"/>
                </a:solidFill>
                <a:effectLst/>
                <a:latin typeface="Fira Code" panose="020B0809050000020004" pitchFamily="49" charset="0"/>
              </a:rPr>
              <a:t>area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5.0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cout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&lt;&lt;"</a:t>
            </a:r>
            <a:r>
              <a:rPr lang="en-US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Area of rectangle with length 5 and width 6 is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"&lt;&lt;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endl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cout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&lt;&lt;"</a:t>
            </a:r>
            <a:r>
              <a:rPr lang="en-US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Area of circle with radius 5 is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"&lt;&lt;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endl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</a:b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area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length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width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length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*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width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area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float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radius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3.14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*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radius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*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radius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68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833CFA-C775-66BA-D0B4-DFF7CFD8C6A1}"/>
              </a:ext>
            </a:extLst>
          </p:cNvPr>
          <p:cNvSpPr txBox="1"/>
          <p:nvPr/>
        </p:nvSpPr>
        <p:spPr>
          <a:xfrm>
            <a:off x="470452" y="436305"/>
            <a:ext cx="7023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FFC777"/>
                </a:solidFill>
                <a:effectLst/>
                <a:latin typeface="Fira Code" panose="020B0809050000020004" pitchFamily="49" charset="0"/>
              </a:rPr>
              <a:t>Function Pointers</a:t>
            </a:r>
            <a:endParaRPr lang="en-US" sz="32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31B9D-4D48-B440-2258-E11DD08EC235}"/>
              </a:ext>
            </a:extLst>
          </p:cNvPr>
          <p:cNvSpPr txBox="1"/>
          <p:nvPr/>
        </p:nvSpPr>
        <p:spPr>
          <a:xfrm>
            <a:off x="2275840" y="178447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#include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b="0" dirty="0" err="1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stdio.h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printMessage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*</a:t>
            </a:r>
            <a:r>
              <a:rPr lang="en-US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message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(*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)(</a:t>
            </a:r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*)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printMessage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(*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)("</a:t>
            </a:r>
            <a:r>
              <a:rPr lang="en-US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Hello World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");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printMessage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*</a:t>
            </a:r>
            <a:r>
              <a:rPr lang="en-US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message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 err="1">
                <a:solidFill>
                  <a:srgbClr val="65BCFF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("</a:t>
            </a:r>
            <a:r>
              <a:rPr lang="en-US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%s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\n",</a:t>
            </a:r>
            <a:r>
              <a:rPr lang="en-US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message</a:t>
            </a:r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4EA1A-458F-3A2C-BD66-287D491F0ABB}"/>
              </a:ext>
            </a:extLst>
          </p:cNvPr>
          <p:cNvSpPr txBox="1"/>
          <p:nvPr/>
        </p:nvSpPr>
        <p:spPr>
          <a:xfrm>
            <a:off x="1879600" y="5674360"/>
            <a:ext cx="6888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return_type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(*</a:t>
            </a:r>
            <a:r>
              <a:rPr lang="en-US" sz="2000" b="0" dirty="0" err="1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pointer_name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)(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parameter list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45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1ECC4D-AE9F-6799-91E2-CED67E3098B2}"/>
              </a:ext>
            </a:extLst>
          </p:cNvPr>
          <p:cNvSpPr txBox="1"/>
          <p:nvPr/>
        </p:nvSpPr>
        <p:spPr>
          <a:xfrm>
            <a:off x="2949934" y="2386400"/>
            <a:ext cx="660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A function is a block of code that performs a specific type of task. It is a collection of statements that are grouped together to perform a specific task.</a:t>
            </a:r>
          </a:p>
        </p:txBody>
      </p:sp>
    </p:spTree>
    <p:extLst>
      <p:ext uri="{BB962C8B-B14F-4D97-AF65-F5344CB8AC3E}">
        <p14:creationId xmlns:p14="http://schemas.microsoft.com/office/powerpoint/2010/main" val="2890263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833CFA-C775-66BA-D0B4-DFF7CFD8C6A1}"/>
              </a:ext>
            </a:extLst>
          </p:cNvPr>
          <p:cNvSpPr txBox="1"/>
          <p:nvPr/>
        </p:nvSpPr>
        <p:spPr>
          <a:xfrm>
            <a:off x="216452" y="192465"/>
            <a:ext cx="7023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FFC777"/>
                </a:solidFill>
                <a:effectLst/>
                <a:latin typeface="Fira Code" panose="020B0809050000020004" pitchFamily="49" charset="0"/>
              </a:rPr>
              <a:t>Function Templates</a:t>
            </a:r>
            <a:endParaRPr lang="en-US" sz="32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31B9D-4D48-B440-2258-E11DD08EC235}"/>
              </a:ext>
            </a:extLst>
          </p:cNvPr>
          <p:cNvSpPr txBox="1"/>
          <p:nvPr/>
        </p:nvSpPr>
        <p:spPr>
          <a:xfrm>
            <a:off x="2516146" y="762000"/>
            <a:ext cx="872081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#include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1600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iostream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namespace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FFC777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effectLst/>
                <a:highlight>
                  <a:srgbClr val="00FFFF"/>
                </a:highlight>
                <a:latin typeface="Fira Code" panose="020B0809050000020004" pitchFamily="49" charset="0"/>
              </a:rPr>
              <a:t>template &lt;class T&gt;</a:t>
            </a:r>
          </a:p>
          <a:p>
            <a:r>
              <a:rPr lang="en-US" sz="16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swap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FFC777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6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FFC777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&amp;</a:t>
            </a:r>
            <a:r>
              <a:rPr lang="en-US" sz="16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T temp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temp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x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x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y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y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temp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return;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a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b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20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cout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Before swap, value of a :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endl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cout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a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endl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cout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Before swap, value of b :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endl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cout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b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endl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swap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b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cout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After swap, value of a :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endl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cout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a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endl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cout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After swap, value of b :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endl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cout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b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endl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6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6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6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16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1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833CFA-C775-66BA-D0B4-DFF7CFD8C6A1}"/>
              </a:ext>
            </a:extLst>
          </p:cNvPr>
          <p:cNvSpPr txBox="1"/>
          <p:nvPr/>
        </p:nvSpPr>
        <p:spPr>
          <a:xfrm>
            <a:off x="216452" y="192465"/>
            <a:ext cx="7023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FFC777"/>
                </a:solidFill>
                <a:effectLst/>
                <a:latin typeface="Fira Code" panose="020B0809050000020004" pitchFamily="49" charset="0"/>
              </a:rPr>
              <a:t>Lambda Expressions</a:t>
            </a:r>
            <a:endParaRPr lang="en-US" sz="32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31B9D-4D48-B440-2258-E11DD08EC235}"/>
              </a:ext>
            </a:extLst>
          </p:cNvPr>
          <p:cNvSpPr txBox="1"/>
          <p:nvPr/>
        </p:nvSpPr>
        <p:spPr>
          <a:xfrm>
            <a:off x="216452" y="1221809"/>
            <a:ext cx="60217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#include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iostream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namespace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FFC777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sum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[]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)-&gt;int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x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+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y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cout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sum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6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endl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5F51A-A825-2AC8-3375-CC7B0079603A}"/>
              </a:ext>
            </a:extLst>
          </p:cNvPr>
          <p:cNvSpPr txBox="1"/>
          <p:nvPr/>
        </p:nvSpPr>
        <p:spPr>
          <a:xfrm>
            <a:off x="1056640" y="5236081"/>
            <a:ext cx="10688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capture </a:t>
            </a:r>
            <a:r>
              <a:rPr lang="en-US" sz="20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list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]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FFC777"/>
                </a:solidFill>
                <a:effectLst/>
                <a:latin typeface="Fira Code" panose="020B0809050000020004" pitchFamily="49" charset="0"/>
              </a:rPr>
              <a:t>parameter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list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-&gt;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function body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7FA695-0F61-F40F-9286-919BB006FF8D}"/>
              </a:ext>
            </a:extLst>
          </p:cNvPr>
          <p:cNvSpPr txBox="1"/>
          <p:nvPr/>
        </p:nvSpPr>
        <p:spPr>
          <a:xfrm>
            <a:off x="6736080" y="1067921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#include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iostream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namespace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FFC777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x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auto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f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20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]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x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+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y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cout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6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endl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946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833CFA-C775-66BA-D0B4-DFF7CFD8C6A1}"/>
              </a:ext>
            </a:extLst>
          </p:cNvPr>
          <p:cNvSpPr txBox="1"/>
          <p:nvPr/>
        </p:nvSpPr>
        <p:spPr>
          <a:xfrm>
            <a:off x="216452" y="273745"/>
            <a:ext cx="7023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FFC777"/>
                </a:solidFill>
                <a:effectLst/>
                <a:latin typeface="Fira Code" panose="020B0809050000020004" pitchFamily="49" charset="0"/>
              </a:rPr>
              <a:t>Lambda Expressions</a:t>
            </a:r>
            <a:endParaRPr lang="en-US" sz="32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31B9D-4D48-B440-2258-E11DD08EC235}"/>
              </a:ext>
            </a:extLst>
          </p:cNvPr>
          <p:cNvSpPr txBox="1"/>
          <p:nvPr/>
        </p:nvSpPr>
        <p:spPr>
          <a:xfrm>
            <a:off x="1645920" y="1618049"/>
            <a:ext cx="92862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#include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US" sz="2000" b="0" dirty="0">
                <a:solidFill>
                  <a:srgbClr val="C3E88D"/>
                </a:solidFill>
                <a:effectLst/>
                <a:latin typeface="Fira Code" panose="020B0809050000020004" pitchFamily="49" charset="0"/>
              </a:rPr>
              <a:t>iostream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using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namespace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FFC777"/>
                </a:solidFill>
                <a:effectLst/>
                <a:latin typeface="Fira Code" panose="020B0809050000020004" pitchFamily="49" charset="0"/>
              </a:rPr>
              <a:t>std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void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(*</a:t>
            </a:r>
            <a:r>
              <a:rPr lang="en-US" sz="20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)(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))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z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y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cout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z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&lt;&lt;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 err="1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endl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6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[]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x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y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x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+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y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});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20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000" b="0" dirty="0">
                <a:solidFill>
                  <a:srgbClr val="FF966C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0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20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797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833CFA-C775-66BA-D0B4-DFF7CFD8C6A1}"/>
              </a:ext>
            </a:extLst>
          </p:cNvPr>
          <p:cNvSpPr txBox="1"/>
          <p:nvPr/>
        </p:nvSpPr>
        <p:spPr>
          <a:xfrm>
            <a:off x="4910372" y="3136612"/>
            <a:ext cx="7023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FFC777"/>
                </a:solidFill>
                <a:effectLst/>
                <a:latin typeface="Fira Code" panose="020B0809050000020004" pitchFamily="49" charset="0"/>
              </a:rPr>
              <a:t>Thank you!</a:t>
            </a:r>
            <a:endParaRPr lang="en-US" sz="32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76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1ECC4D-AE9F-6799-91E2-CED67E3098B2}"/>
              </a:ext>
            </a:extLst>
          </p:cNvPr>
          <p:cNvSpPr txBox="1"/>
          <p:nvPr/>
        </p:nvSpPr>
        <p:spPr>
          <a:xfrm>
            <a:off x="1208598" y="2844225"/>
            <a:ext cx="10360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add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32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a 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+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b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32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367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1ECC4D-AE9F-6799-91E2-CED67E3098B2}"/>
              </a:ext>
            </a:extLst>
          </p:cNvPr>
          <p:cNvSpPr txBox="1"/>
          <p:nvPr/>
        </p:nvSpPr>
        <p:spPr>
          <a:xfrm>
            <a:off x="4206240" y="2644170"/>
            <a:ext cx="5072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en-US" sz="24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 Return type</a:t>
            </a:r>
            <a:br>
              <a:rPr lang="en-US" sz="24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en-US" sz="24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 Function name</a:t>
            </a:r>
            <a:br>
              <a:rPr lang="en-US" sz="24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en-US" sz="24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 Parameters</a:t>
            </a:r>
            <a:br>
              <a:rPr lang="en-US" sz="24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en-US" sz="24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 Function body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33CFA-C775-66BA-D0B4-DFF7CFD8C6A1}"/>
              </a:ext>
            </a:extLst>
          </p:cNvPr>
          <p:cNvSpPr txBox="1"/>
          <p:nvPr/>
        </p:nvSpPr>
        <p:spPr>
          <a:xfrm>
            <a:off x="3368703" y="1269920"/>
            <a:ext cx="5072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FFC777"/>
                </a:solidFill>
                <a:effectLst/>
                <a:latin typeface="Fira Code" panose="020B0809050000020004" pitchFamily="49" charset="0"/>
              </a:rPr>
              <a:t>Function Declaration</a:t>
            </a:r>
            <a:endParaRPr lang="en-US" sz="32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58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1ECC4D-AE9F-6799-91E2-CED67E3098B2}"/>
              </a:ext>
            </a:extLst>
          </p:cNvPr>
          <p:cNvSpPr txBox="1"/>
          <p:nvPr/>
        </p:nvSpPr>
        <p:spPr>
          <a:xfrm>
            <a:off x="1208598" y="2844225"/>
            <a:ext cx="10360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/>
                <a:highlight>
                  <a:srgbClr val="00FFFF"/>
                </a:highlight>
                <a:latin typeface="Fira Code" panose="020B0809050000020004" pitchFamily="49" charset="0"/>
              </a:rPr>
              <a:t>int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add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32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a 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+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b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32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352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1ECC4D-AE9F-6799-91E2-CED67E3098B2}"/>
              </a:ext>
            </a:extLst>
          </p:cNvPr>
          <p:cNvSpPr txBox="1"/>
          <p:nvPr/>
        </p:nvSpPr>
        <p:spPr>
          <a:xfrm>
            <a:off x="1208598" y="2844225"/>
            <a:ext cx="10360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effectLst/>
                <a:highlight>
                  <a:srgbClr val="00FFFF"/>
                </a:highlight>
                <a:latin typeface="Fira Code" panose="020B0809050000020004" pitchFamily="49" charset="0"/>
              </a:rPr>
              <a:t>add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32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a 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+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b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32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21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1ECC4D-AE9F-6799-91E2-CED67E3098B2}"/>
              </a:ext>
            </a:extLst>
          </p:cNvPr>
          <p:cNvSpPr txBox="1"/>
          <p:nvPr/>
        </p:nvSpPr>
        <p:spPr>
          <a:xfrm>
            <a:off x="1208598" y="2844225"/>
            <a:ext cx="10360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add</a:t>
            </a:r>
            <a:r>
              <a:rPr lang="en-US" sz="3200" b="0" dirty="0">
                <a:effectLst/>
                <a:highlight>
                  <a:srgbClr val="00FFFF"/>
                </a:highlight>
                <a:latin typeface="Fira Code" panose="020B0809050000020004" pitchFamily="49" charset="0"/>
              </a:rPr>
              <a:t>(int a, int b) 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a 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+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b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;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}</a:t>
            </a:r>
            <a:endParaRPr lang="en-US" sz="32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86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1ECC4D-AE9F-6799-91E2-CED67E3098B2}"/>
              </a:ext>
            </a:extLst>
          </p:cNvPr>
          <p:cNvSpPr txBox="1"/>
          <p:nvPr/>
        </p:nvSpPr>
        <p:spPr>
          <a:xfrm>
            <a:off x="1208598" y="2844225"/>
            <a:ext cx="10360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solidFill>
                  <a:srgbClr val="82AAFF"/>
                </a:solidFill>
                <a:effectLst/>
                <a:latin typeface="Fira Code" panose="020B0809050000020004" pitchFamily="49" charset="0"/>
              </a:rPr>
              <a:t>add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32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,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solidFill>
                  <a:srgbClr val="C099FF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solidFill>
                  <a:srgbClr val="FCA7EA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32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)</a:t>
            </a:r>
            <a:r>
              <a:rPr lang="en-US" sz="3200" b="0" dirty="0">
                <a:solidFill>
                  <a:srgbClr val="B4C2F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3200" b="0" dirty="0">
                <a:effectLst/>
                <a:highlight>
                  <a:srgbClr val="00FFFF"/>
                </a:highlight>
                <a:latin typeface="Fira Code" panose="020B0809050000020004" pitchFamily="49" charset="0"/>
              </a:rPr>
              <a:t>{ return a + b; }</a:t>
            </a:r>
          </a:p>
        </p:txBody>
      </p:sp>
    </p:spTree>
    <p:extLst>
      <p:ext uri="{BB962C8B-B14F-4D97-AF65-F5344CB8AC3E}">
        <p14:creationId xmlns:p14="http://schemas.microsoft.com/office/powerpoint/2010/main" val="2912368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1ECC4D-AE9F-6799-91E2-CED67E3098B2}"/>
              </a:ext>
            </a:extLst>
          </p:cNvPr>
          <p:cNvSpPr txBox="1"/>
          <p:nvPr/>
        </p:nvSpPr>
        <p:spPr>
          <a:xfrm>
            <a:off x="3909391" y="2850904"/>
            <a:ext cx="5072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en-US" sz="24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 Pass by value</a:t>
            </a:r>
            <a:br>
              <a:rPr lang="en-US" sz="24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86E1FC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en-US" sz="2400" b="0" dirty="0">
                <a:solidFill>
                  <a:srgbClr val="C8D3F5"/>
                </a:solidFill>
                <a:effectLst/>
                <a:latin typeface="Fira Code" panose="020B0809050000020004" pitchFamily="49" charset="0"/>
              </a:rPr>
              <a:t> Pass by reference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33CFA-C775-66BA-D0B4-DFF7CFD8C6A1}"/>
              </a:ext>
            </a:extLst>
          </p:cNvPr>
          <p:cNvSpPr txBox="1"/>
          <p:nvPr/>
        </p:nvSpPr>
        <p:spPr>
          <a:xfrm>
            <a:off x="3909391" y="1301725"/>
            <a:ext cx="5072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FFC777"/>
                </a:solidFill>
                <a:effectLst/>
                <a:latin typeface="Fira Code" panose="020B0809050000020004" pitchFamily="49" charset="0"/>
              </a:rPr>
              <a:t>Parameter types</a:t>
            </a:r>
            <a:endParaRPr lang="en-US" sz="3200" b="0" dirty="0">
              <a:solidFill>
                <a:srgbClr val="C8D3F5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685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1499</Words>
  <Application>Microsoft Office PowerPoint</Application>
  <PresentationFormat>Widescreen</PresentationFormat>
  <Paragraphs>207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Fira Code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Istiaque Ahmed</dc:creator>
  <cp:lastModifiedBy>Istiaque Ahmed</cp:lastModifiedBy>
  <cp:revision>1</cp:revision>
  <dcterms:created xsi:type="dcterms:W3CDTF">2023-04-07T15:52:35Z</dcterms:created>
  <dcterms:modified xsi:type="dcterms:W3CDTF">2023-04-07T16:50:14Z</dcterms:modified>
</cp:coreProperties>
</file>