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sldIdLst>
    <p:sldId id="256" r:id="rId2"/>
    <p:sldId id="257" r:id="rId3"/>
    <p:sldId id="261" r:id="rId4"/>
    <p:sldId id="265" r:id="rId5"/>
    <p:sldId id="260" r:id="rId6"/>
    <p:sldId id="259" r:id="rId7"/>
    <p:sldId id="262" r:id="rId8"/>
    <p:sldId id="263" r:id="rId9"/>
    <p:sldId id="266" r:id="rId10"/>
    <p:sldId id="270" r:id="rId11"/>
    <p:sldId id="269" r:id="rId12"/>
    <p:sldId id="271" r:id="rId13"/>
    <p:sldId id="274" r:id="rId14"/>
    <p:sldId id="273" r:id="rId15"/>
    <p:sldId id="275" r:id="rId16"/>
    <p:sldId id="267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FFA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-129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0D7D-CD7D-4D5E-9011-97B269F6C972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2EAE-1A86-45FF-A1B5-E231E8C8A0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0D7D-CD7D-4D5E-9011-97B269F6C972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2EAE-1A86-45FF-A1B5-E231E8C8A0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0D7D-CD7D-4D5E-9011-97B269F6C972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2EAE-1A86-45FF-A1B5-E231E8C8A0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0D7D-CD7D-4D5E-9011-97B269F6C972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2EAE-1A86-45FF-A1B5-E231E8C8A0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0D7D-CD7D-4D5E-9011-97B269F6C972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2EAE-1A86-45FF-A1B5-E231E8C8A0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0D7D-CD7D-4D5E-9011-97B269F6C972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2EAE-1A86-45FF-A1B5-E231E8C8A0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0D7D-CD7D-4D5E-9011-97B269F6C972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2EAE-1A86-45FF-A1B5-E231E8C8A0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0D7D-CD7D-4D5E-9011-97B269F6C972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2EAE-1A86-45FF-A1B5-E231E8C8A0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0D7D-CD7D-4D5E-9011-97B269F6C972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2EAE-1A86-45FF-A1B5-E231E8C8A0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0D7D-CD7D-4D5E-9011-97B269F6C972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2EAE-1A86-45FF-A1B5-E231E8C8A05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0D7D-CD7D-4D5E-9011-97B269F6C972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B52EAE-1A86-45FF-A1B5-E231E8C8A05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7B52EAE-1A86-45FF-A1B5-E231E8C8A05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F790D7D-CD7D-4D5E-9011-97B269F6C972}" type="datetimeFigureOut">
              <a:rPr lang="en-US" smtClean="0"/>
              <a:t>12/2/2014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tateless.co/hal_specification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ring-projects/rest-shel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tateless.co/hal_specification.html" TargetMode="External"/><Relationship Id="rId7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i.clarify.io/docs" TargetMode="External"/><Relationship Id="rId5" Type="http://schemas.openxmlformats.org/officeDocument/2006/relationships/hyperlink" Target="https://api-sandbox.foxycart.com/hal-browser/hal_browser.html#/" TargetMode="External"/><Relationship Id="rId4" Type="http://schemas.openxmlformats.org/officeDocument/2006/relationships/hyperlink" Target="http://haltalk.herokuapp.com/explorer/browser.html#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stibekesi/my-restful-api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ikekelly/hal-browser" TargetMode="External"/><Relationship Id="rId4" Type="http://schemas.openxmlformats.org/officeDocument/2006/relationships/hyperlink" Target="https://github.com/spring-projects/rest-shel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nfowler.com/articles/richardsonMaturityModel.html" TargetMode="External"/><Relationship Id="rId7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http://youtu.be/oG2rotiGr90" TargetMode="External"/><Relationship Id="rId4" Type="http://schemas.openxmlformats.org/officeDocument/2006/relationships/hyperlink" Target="https://blog.safaribooksonline.com/2013/09/30/rest-hypermedia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13" Type="http://schemas.openxmlformats.org/officeDocument/2006/relationships/image" Target="../media/image15.pn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12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jpg"/><Relationship Id="rId9" Type="http://schemas.openxmlformats.org/officeDocument/2006/relationships/image" Target="../media/image11.png"/><Relationship Id="rId1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mtClean="0"/>
              <a:t>RESTful API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smtClean="0"/>
              <a:t>Design pricipals, demo example implementation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620688"/>
            <a:ext cx="3744416" cy="124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#2 – HTTP Verbs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smtClean="0"/>
              <a:t>/myrest/v2/manager/1</a:t>
            </a:r>
          </a:p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114300" indent="0">
              <a:buNone/>
            </a:pPr>
            <a:endParaRPr lang="hu-HU" sz="1600" smtClean="0"/>
          </a:p>
          <a:p>
            <a:r>
              <a:rPr lang="en-US" sz="1600" b="1" smtClean="0"/>
              <a:t>Manager resource</a:t>
            </a:r>
            <a:endParaRPr lang="hu-HU" sz="1600" b="1" smtClean="0"/>
          </a:p>
          <a:p>
            <a:endParaRPr lang="en-US" sz="1600" smtClean="0"/>
          </a:p>
          <a:p>
            <a:r>
              <a:rPr lang="en-US" sz="1600" smtClean="0"/>
              <a:t>What is the id</a:t>
            </a:r>
            <a:r>
              <a:rPr lang="hu-HU" sz="1600" smtClean="0"/>
              <a:t>?</a:t>
            </a:r>
            <a:r>
              <a:rPr lang="en-US" sz="1600" smtClean="0"/>
              <a:t> </a:t>
            </a:r>
            <a:r>
              <a:rPr lang="hu-HU" sz="1600" smtClean="0"/>
              <a:t>(</a:t>
            </a:r>
            <a:r>
              <a:rPr lang="en-US" sz="1600" smtClean="0"/>
              <a:t>id</a:t>
            </a:r>
            <a:r>
              <a:rPr lang="hu-HU" sz="1600" smtClean="0"/>
              <a:t>, name, extension?) </a:t>
            </a:r>
          </a:p>
          <a:p>
            <a:r>
              <a:rPr lang="hu-HU" sz="1600" smtClean="0"/>
              <a:t>Looks like an Assistant </a:t>
            </a:r>
            <a:r>
              <a:rPr lang="hu-HU" sz="1600"/>
              <a:t>resource?</a:t>
            </a:r>
            <a:endParaRPr lang="hu-HU" sz="1600" smtClean="0"/>
          </a:p>
          <a:p>
            <a:r>
              <a:rPr lang="hu-HU" sz="1600" smtClean="0"/>
              <a:t>What is the relation between manager and assistant?</a:t>
            </a:r>
          </a:p>
          <a:p>
            <a:r>
              <a:rPr lang="hu-HU" sz="1600" smtClean="0"/>
              <a:t>How to nevigate to assistants?</a:t>
            </a:r>
          </a:p>
          <a:p>
            <a:pPr lvl="1"/>
            <a:r>
              <a:rPr lang="hu-HU" sz="1200" smtClean="0"/>
              <a:t>myrest/v2/manager/2/assistants</a:t>
            </a:r>
          </a:p>
          <a:p>
            <a:pPr lvl="1"/>
            <a:r>
              <a:rPr lang="hu-HU" sz="1200" smtClean="0"/>
              <a:t>myrest/v2/assistants/?manager=1</a:t>
            </a:r>
          </a:p>
          <a:p>
            <a:endParaRPr lang="hu-HU" sz="1600" smtClean="0"/>
          </a:p>
          <a:p>
            <a:r>
              <a:rPr lang="hu-HU" sz="1600" smtClean="0"/>
              <a:t>Level 2 answers:</a:t>
            </a:r>
          </a:p>
          <a:p>
            <a:pPr lvl="1"/>
            <a:r>
              <a:rPr lang="hu-HU" sz="1200" smtClean="0"/>
              <a:t>User Documentation</a:t>
            </a:r>
          </a:p>
          <a:p>
            <a:pPr lvl="1"/>
            <a:r>
              <a:rPr lang="hu-HU" sz="1200" smtClean="0"/>
              <a:t>WADL (SOAP-WSDL style architecture)</a:t>
            </a:r>
          </a:p>
          <a:p>
            <a:pPr lvl="1"/>
            <a:r>
              <a:rPr lang="hu-HU" sz="1200" smtClean="0"/>
              <a:t>Example:</a:t>
            </a:r>
          </a:p>
          <a:p>
            <a:pPr lvl="2"/>
            <a:r>
              <a:rPr lang="hu-HU" sz="1200" smtClean="0"/>
              <a:t>Cisco UNITY CUPI</a:t>
            </a:r>
          </a:p>
          <a:p>
            <a:pPr lvl="2"/>
            <a:r>
              <a:rPr lang="hu-HU" sz="1200" smtClean="0"/>
              <a:t>Level 2+ („fake” hypermedia conrols)</a:t>
            </a:r>
            <a:endParaRPr lang="hu-HU" sz="1200" smtClean="0"/>
          </a:p>
          <a:p>
            <a:endParaRPr lang="en-US" sz="16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603053"/>
            <a:ext cx="1440160" cy="48015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7526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mtClean="0"/>
          </a:p>
          <a:p>
            <a:pPr marL="114300" indent="0">
              <a:buFont typeface="Arial" pitchFamily="34" charset="0"/>
              <a:buNone/>
            </a:pPr>
            <a:endParaRPr lang="en-US"/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27613"/>
            <a:ext cx="2858754" cy="4050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756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#</a:t>
            </a:r>
            <a:r>
              <a:rPr lang="en-US" smtClean="0"/>
              <a:t>3</a:t>
            </a:r>
            <a:r>
              <a:rPr lang="hu-HU" smtClean="0"/>
              <a:t> – </a:t>
            </a:r>
            <a:r>
              <a:rPr lang="en-US" smtClean="0"/>
              <a:t>Hypermedia controls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603053"/>
            <a:ext cx="1440160" cy="48015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7526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mtClean="0"/>
          </a:p>
          <a:p>
            <a:pPr marL="114300" indent="0">
              <a:buFont typeface="Arial" pitchFamily="34" charset="0"/>
              <a:buNone/>
            </a:pP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smtClean="0"/>
              <a:t>HATEOAS</a:t>
            </a:r>
          </a:p>
          <a:p>
            <a:pPr lvl="1"/>
            <a:r>
              <a:rPr lang="en-US" b="1" smtClean="0"/>
              <a:t>Hypermedia As The Engine Of Application State</a:t>
            </a:r>
          </a:p>
          <a:p>
            <a:pPr lvl="1"/>
            <a:endParaRPr lang="en-US"/>
          </a:p>
          <a:p>
            <a:r>
              <a:rPr lang="en-US" smtClean="0"/>
              <a:t>The client does not know have built-in knowledge of how to navigate/manipulate the model</a:t>
            </a:r>
          </a:p>
          <a:p>
            <a:r>
              <a:rPr lang="en-US" smtClean="0"/>
              <a:t>Instead server provides that </a:t>
            </a:r>
            <a:r>
              <a:rPr lang="en-US" smtClean="0"/>
              <a:t>dynamically</a:t>
            </a:r>
            <a:r>
              <a:rPr lang="hu-HU" smtClean="0"/>
              <a:t>: as paylod meta-data</a:t>
            </a:r>
            <a:endParaRPr lang="en-US" smtClean="0"/>
          </a:p>
          <a:p>
            <a:r>
              <a:rPr lang="en-US" smtClean="0"/>
              <a:t>Media types and Link Rel</a:t>
            </a:r>
            <a:r>
              <a:rPr lang="hu-HU" smtClean="0"/>
              <a:t>a</a:t>
            </a:r>
            <a:r>
              <a:rPr lang="en-US" smtClean="0"/>
              <a:t>tions</a:t>
            </a:r>
          </a:p>
          <a:p>
            <a:pPr lvl="1"/>
            <a:r>
              <a:rPr lang="en-US" smtClean="0"/>
              <a:t>Client descrtibe what it wants to have with </a:t>
            </a:r>
            <a:r>
              <a:rPr lang="en-US" i="1" smtClean="0"/>
              <a:t>Accept</a:t>
            </a:r>
            <a:r>
              <a:rPr lang="en-US" smtClean="0"/>
              <a:t> header</a:t>
            </a:r>
          </a:p>
          <a:p>
            <a:pPr lvl="1"/>
            <a:r>
              <a:rPr lang="en-US" smtClean="0"/>
              <a:t>Server (and client during PUT, POST) describes what is in the body with </a:t>
            </a:r>
            <a:r>
              <a:rPr lang="en-US" i="1" smtClean="0"/>
              <a:t>Content-Type</a:t>
            </a:r>
            <a:r>
              <a:rPr lang="en-US" smtClean="0"/>
              <a:t> header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756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#</a:t>
            </a:r>
            <a:r>
              <a:rPr lang="en-US" smtClean="0"/>
              <a:t>3</a:t>
            </a:r>
            <a:r>
              <a:rPr lang="hu-HU" smtClean="0"/>
              <a:t> – </a:t>
            </a:r>
            <a:r>
              <a:rPr lang="en-US" smtClean="0"/>
              <a:t>Hypermedia controls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603053"/>
            <a:ext cx="1440160" cy="480150"/>
          </a:xfrm>
          <a:prstGeom prst="rect">
            <a:avLst/>
          </a:prstGeom>
        </p:spPr>
      </p:pic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r>
              <a:rPr lang="en-US"/>
              <a:t>Roy Thomas Fielding</a:t>
            </a:r>
            <a:r>
              <a:rPr lang="hu-HU" smtClean="0"/>
              <a:t> („founder of REST”)</a:t>
            </a:r>
            <a:endParaRPr lang="en-US" smtClean="0"/>
          </a:p>
          <a:p>
            <a:pPr lvl="1"/>
            <a:r>
              <a:rPr lang="hu-HU" sz="1800" smtClean="0"/>
              <a:t>„</a:t>
            </a:r>
            <a:r>
              <a:rPr lang="en-US" sz="1800" smtClean="0"/>
              <a:t>I am getting frustrated by the number of people calling any HTTP-based interface a REST API.</a:t>
            </a:r>
            <a:r>
              <a:rPr lang="hu-HU" sz="1800" smtClean="0"/>
              <a:t> </a:t>
            </a:r>
            <a:r>
              <a:rPr lang="en-US" sz="1800" b="1"/>
              <a:t>REST APIs must be hypertext-driven</a:t>
            </a:r>
            <a:r>
              <a:rPr lang="hu-HU" sz="1800" smtClean="0"/>
              <a:t>”</a:t>
            </a:r>
          </a:p>
          <a:p>
            <a:pPr lvl="1"/>
            <a:r>
              <a:rPr lang="hu-HU" sz="1800" smtClean="0"/>
              <a:t>„</a:t>
            </a:r>
            <a:r>
              <a:rPr lang="en-US" sz="1800" smtClean="0"/>
              <a:t>A </a:t>
            </a:r>
            <a:r>
              <a:rPr lang="en-US" sz="1800"/>
              <a:t>REST API should </a:t>
            </a:r>
            <a:r>
              <a:rPr lang="en-US" sz="1800" b="1"/>
              <a:t>never have “typed” resources </a:t>
            </a:r>
            <a:r>
              <a:rPr lang="en-US" sz="1800"/>
              <a:t>that are significant to the client</a:t>
            </a:r>
            <a:r>
              <a:rPr lang="en-US" sz="1800" smtClean="0"/>
              <a:t>.</a:t>
            </a:r>
            <a:r>
              <a:rPr lang="hu-HU" sz="1800" smtClean="0"/>
              <a:t> </a:t>
            </a:r>
            <a:r>
              <a:rPr lang="en-US" sz="1800"/>
              <a:t>The only types that are significant to a client are the current representation’s media type and standardized relation names</a:t>
            </a:r>
            <a:r>
              <a:rPr lang="en-US" sz="1800" smtClean="0"/>
              <a:t>.</a:t>
            </a:r>
            <a:r>
              <a:rPr lang="hu-HU" sz="1800" smtClean="0"/>
              <a:t>”</a:t>
            </a:r>
          </a:p>
          <a:p>
            <a:pPr lvl="1"/>
            <a:r>
              <a:rPr lang="en-US" sz="1800"/>
              <a:t>“A REST API </a:t>
            </a:r>
            <a:r>
              <a:rPr lang="en-US" sz="1800" b="1"/>
              <a:t>must not define fixed resource names or hierarchies </a:t>
            </a:r>
            <a:r>
              <a:rPr lang="en-US" sz="1800"/>
              <a:t>(an obvious coupling of client and server). Servers must have the freedom to control their own namespace</a:t>
            </a:r>
            <a:r>
              <a:rPr lang="en-US" sz="1800" smtClean="0"/>
              <a:t>.”</a:t>
            </a:r>
            <a:endParaRPr lang="hu-HU" sz="1800" smtClean="0"/>
          </a:p>
          <a:p>
            <a:pPr lvl="1"/>
            <a:r>
              <a:rPr lang="en-US" sz="1800" b="1"/>
              <a:t>The client should know about only one URI</a:t>
            </a:r>
            <a:r>
              <a:rPr lang="en-US" sz="1800"/>
              <a:t>, the entry point (bookmark) URI. </a:t>
            </a:r>
            <a:r>
              <a:rPr lang="en-US" sz="1800" b="1"/>
              <a:t>All other navigation should be discovered while interacting with the API</a:t>
            </a:r>
            <a:r>
              <a:rPr lang="en-US" sz="1800"/>
              <a:t>. Navigation information is well conveyed using link entities, like this in XML: </a:t>
            </a:r>
            <a:r>
              <a:rPr lang="hu-HU" sz="1800" smtClean="0"/>
              <a:t/>
            </a:r>
            <a:br>
              <a:rPr lang="hu-HU" sz="1800" smtClean="0"/>
            </a:br>
            <a:r>
              <a:rPr lang="hu-HU" sz="1800" smtClean="0"/>
              <a:t>	</a:t>
            </a:r>
            <a:r>
              <a:rPr lang="en-US" sz="1800" smtClean="0"/>
              <a:t>&lt;</a:t>
            </a:r>
            <a:r>
              <a:rPr lang="en-US" sz="1800"/>
              <a:t>link rel ="users" href="http://127.0.0.1:8080/users" /&gt; </a:t>
            </a:r>
            <a:r>
              <a:rPr lang="hu-HU" sz="1800" smtClean="0"/>
              <a:t/>
            </a:r>
            <a:br>
              <a:rPr lang="hu-HU" sz="1800" smtClean="0"/>
            </a:br>
            <a:r>
              <a:rPr lang="en-US" sz="1800" smtClean="0"/>
              <a:t>or </a:t>
            </a:r>
            <a:r>
              <a:rPr lang="en-US" sz="1800"/>
              <a:t>this in JSON: </a:t>
            </a:r>
            <a:r>
              <a:rPr lang="hu-HU" sz="1800" smtClean="0"/>
              <a:t/>
            </a:r>
            <a:br>
              <a:rPr lang="hu-HU" sz="1800" smtClean="0"/>
            </a:br>
            <a:r>
              <a:rPr lang="hu-HU" sz="1800" smtClean="0"/>
              <a:t>	</a:t>
            </a:r>
            <a:r>
              <a:rPr lang="en-US" sz="1800" smtClean="0"/>
              <a:t>{ </a:t>
            </a:r>
            <a:r>
              <a:rPr lang="en-US" sz="1800"/>
              <a:t>"rel" : "users", "href" : "http://127.0.0.1:8080/users" }.</a:t>
            </a:r>
            <a:endParaRPr lang="hu-HU" sz="1800" smtClean="0"/>
          </a:p>
          <a:p>
            <a:pPr lvl="1"/>
            <a:endParaRPr lang="hu-HU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1717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#</a:t>
            </a:r>
            <a:r>
              <a:rPr lang="en-US" smtClean="0"/>
              <a:t>3</a:t>
            </a:r>
            <a:r>
              <a:rPr lang="hu-HU" smtClean="0"/>
              <a:t> – </a:t>
            </a:r>
            <a:r>
              <a:rPr lang="en-US" smtClean="0"/>
              <a:t>Hypermedia controls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603053"/>
            <a:ext cx="1440160" cy="48015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7526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mtClean="0"/>
          </a:p>
          <a:p>
            <a:pPr marL="114300" indent="0">
              <a:buFont typeface="Arial" pitchFamily="34" charset="0"/>
              <a:buNone/>
            </a:pP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Central to Spring HATEOAS is the concept of a </a:t>
            </a:r>
            <a:r>
              <a:rPr lang="en-US" i="1"/>
              <a:t>org.springframework.hateoas.</a:t>
            </a:r>
            <a:r>
              <a:rPr lang="en-US" b="1" i="1"/>
              <a:t>Resource</a:t>
            </a:r>
            <a:r>
              <a:rPr lang="en-US"/>
              <a:t> – which is a wrapper for </a:t>
            </a:r>
            <a:r>
              <a:rPr lang="en-US" b="1"/>
              <a:t>a response payload and navigation links </a:t>
            </a:r>
            <a:r>
              <a:rPr lang="en-US"/>
              <a:t>that apply to that </a:t>
            </a:r>
            <a:r>
              <a:rPr lang="en-US" smtClean="0"/>
              <a:t>payload</a:t>
            </a:r>
            <a:endParaRPr lang="hu-HU" smtClean="0"/>
          </a:p>
          <a:p>
            <a:r>
              <a:rPr lang="hu-HU" smtClean="0"/>
              <a:t>C</a:t>
            </a:r>
            <a:r>
              <a:rPr lang="en-US" smtClean="0"/>
              <a:t>ompeting </a:t>
            </a:r>
            <a:r>
              <a:rPr lang="en-US"/>
              <a:t>formats for resource </a:t>
            </a:r>
            <a:r>
              <a:rPr lang="en-US" smtClean="0"/>
              <a:t>representation</a:t>
            </a:r>
            <a:r>
              <a:rPr lang="hu-HU" smtClean="0"/>
              <a:t>:</a:t>
            </a:r>
          </a:p>
          <a:p>
            <a:pPr lvl="1"/>
            <a:r>
              <a:rPr lang="en-US"/>
              <a:t>Spring </a:t>
            </a:r>
            <a:r>
              <a:rPr lang="en-US" smtClean="0"/>
              <a:t>HATEOAS</a:t>
            </a:r>
            <a:r>
              <a:rPr lang="hu-HU" smtClean="0"/>
              <a:t> own representation</a:t>
            </a:r>
          </a:p>
          <a:p>
            <a:pPr lvl="1"/>
            <a:r>
              <a:rPr lang="hu-HU" smtClean="0"/>
              <a:t>HAL – </a:t>
            </a:r>
            <a:r>
              <a:rPr lang="hu-HU" smtClean="0">
                <a:hlinkClick r:id="rId3"/>
              </a:rPr>
              <a:t>Hypermedia Application Language</a:t>
            </a:r>
            <a:endParaRPr lang="hu-HU" smtClean="0"/>
          </a:p>
          <a:p>
            <a:pPr lvl="1"/>
            <a:r>
              <a:rPr lang="hu-HU" smtClean="0"/>
              <a:t>Siren</a:t>
            </a:r>
          </a:p>
          <a:p>
            <a:pPr lvl="1"/>
            <a:r>
              <a:rPr lang="hu-HU" smtClean="0"/>
              <a:t>Collection+JSON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4877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#</a:t>
            </a:r>
            <a:r>
              <a:rPr lang="en-US" smtClean="0"/>
              <a:t>3</a:t>
            </a:r>
            <a:r>
              <a:rPr lang="hu-HU" smtClean="0"/>
              <a:t> – </a:t>
            </a:r>
            <a:r>
              <a:rPr lang="en-US" smtClean="0"/>
              <a:t>Hypermedia controls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603053"/>
            <a:ext cx="1440160" cy="48015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7526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mtClean="0"/>
          </a:p>
          <a:p>
            <a:pPr marL="114300" indent="0">
              <a:buFont typeface="Arial" pitchFamily="34" charset="0"/>
              <a:buNone/>
            </a:pP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mtClean="0"/>
              <a:t>Demonstrate HATEOAS link relations using </a:t>
            </a:r>
            <a:r>
              <a:rPr lang="hu-HU" smtClean="0">
                <a:hlinkClick r:id="rId3"/>
              </a:rPr>
              <a:t>rest-shell</a:t>
            </a:r>
            <a:endParaRPr lang="hu-HU"/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65" y="2060848"/>
            <a:ext cx="6987977" cy="4430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746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#</a:t>
            </a:r>
            <a:r>
              <a:rPr lang="en-US" smtClean="0"/>
              <a:t>3</a:t>
            </a:r>
            <a:r>
              <a:rPr lang="hu-HU" smtClean="0"/>
              <a:t> – </a:t>
            </a:r>
            <a:r>
              <a:rPr lang="hu-HU" smtClean="0"/>
              <a:t>HAL specification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603053"/>
            <a:ext cx="1440160" cy="48015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7526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mtClean="0"/>
          </a:p>
          <a:p>
            <a:pPr marL="114300" indent="0">
              <a:buFont typeface="Arial" pitchFamily="34" charset="0"/>
              <a:buNone/>
            </a:pP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smtClean="0"/>
              <a:t>HAL </a:t>
            </a:r>
            <a:r>
              <a:rPr lang="hu-HU" sz="1800" smtClean="0">
                <a:hlinkClick r:id="rId3"/>
              </a:rPr>
              <a:t>http</a:t>
            </a:r>
            <a:r>
              <a:rPr lang="hu-HU" sz="1800">
                <a:hlinkClick r:id="rId3"/>
              </a:rPr>
              <a:t>://</a:t>
            </a:r>
            <a:r>
              <a:rPr lang="hu-HU" sz="1800" smtClean="0">
                <a:hlinkClick r:id="rId3"/>
              </a:rPr>
              <a:t>stateless.co/hal_specification.html</a:t>
            </a:r>
            <a:endParaRPr lang="hu-HU" sz="1800" smtClean="0"/>
          </a:p>
          <a:p>
            <a:pPr lvl="1"/>
            <a:r>
              <a:rPr lang="hu-HU" smtClean="0"/>
              <a:t>Resource + </a:t>
            </a:r>
            <a:r>
              <a:rPr lang="hu-HU" smtClean="0"/>
              <a:t>Links +</a:t>
            </a:r>
            <a:r>
              <a:rPr lang="hu-HU" smtClean="0"/>
              <a:t>Embedded resource</a:t>
            </a:r>
          </a:p>
          <a:p>
            <a:pPr lvl="2"/>
            <a:r>
              <a:rPr lang="hu-HU" smtClean="0"/>
              <a:t> + HAL Browser</a:t>
            </a:r>
          </a:p>
          <a:p>
            <a:pPr lvl="2"/>
            <a:r>
              <a:rPr lang="hu-HU" smtClean="0"/>
              <a:t> + Minor documentation </a:t>
            </a:r>
            <a:r>
              <a:rPr lang="hu-HU"/>
              <a:t>support </a:t>
            </a:r>
            <a:r>
              <a:rPr lang="hu-HU" smtClean="0"/>
              <a:t>(via </a:t>
            </a:r>
            <a:r>
              <a:rPr lang="en-US" smtClean="0"/>
              <a:t>CURIEs</a:t>
            </a:r>
            <a:r>
              <a:rPr lang="hu-HU" smtClean="0"/>
              <a:t>)</a:t>
            </a:r>
            <a:endParaRPr lang="hu-HU"/>
          </a:p>
          <a:p>
            <a:pPr lvl="1"/>
            <a:endParaRPr lang="hu-HU" smtClean="0"/>
          </a:p>
          <a:p>
            <a:pPr lvl="1"/>
            <a:endParaRPr lang="hu-HU" smtClean="0"/>
          </a:p>
          <a:p>
            <a:pPr lvl="1"/>
            <a:endParaRPr lang="hu-HU"/>
          </a:p>
          <a:p>
            <a:pPr lvl="1"/>
            <a:endParaRPr lang="hu-HU" smtClean="0"/>
          </a:p>
          <a:p>
            <a:pPr lvl="1"/>
            <a:endParaRPr lang="hu-HU" smtClean="0"/>
          </a:p>
          <a:p>
            <a:pPr lvl="1"/>
            <a:endParaRPr lang="hu-HU" smtClean="0"/>
          </a:p>
          <a:p>
            <a:pPr lvl="1"/>
            <a:endParaRPr lang="hu-HU" smtClean="0"/>
          </a:p>
          <a:p>
            <a:pPr lvl="1"/>
            <a:r>
              <a:rPr lang="hu-HU" smtClean="0"/>
              <a:t>External examples:</a:t>
            </a:r>
          </a:p>
          <a:p>
            <a:pPr lvl="2"/>
            <a:r>
              <a:rPr lang="hu-HU" smtClean="0"/>
              <a:t>#1 </a:t>
            </a:r>
            <a:r>
              <a:rPr lang="en-US" sz="1400" smtClean="0">
                <a:hlinkClick r:id="rId4"/>
              </a:rPr>
              <a:t>http</a:t>
            </a:r>
            <a:r>
              <a:rPr lang="en-US" sz="1400">
                <a:hlinkClick r:id="rId4"/>
              </a:rPr>
              <a:t>://</a:t>
            </a:r>
            <a:r>
              <a:rPr lang="en-US" sz="1400">
                <a:hlinkClick r:id="rId4"/>
              </a:rPr>
              <a:t>haltalk.herokuapp.com/explorer/browser.html</a:t>
            </a:r>
            <a:r>
              <a:rPr lang="en-US" sz="1400" smtClean="0">
                <a:hlinkClick r:id="rId4"/>
              </a:rPr>
              <a:t>#/</a:t>
            </a:r>
            <a:endParaRPr lang="hu-HU" sz="1400" smtClean="0"/>
          </a:p>
          <a:p>
            <a:pPr lvl="2"/>
            <a:r>
              <a:rPr lang="hu-HU"/>
              <a:t>#2 </a:t>
            </a:r>
            <a:r>
              <a:rPr lang="hu-HU" sz="1400">
                <a:hlinkClick r:id="rId5"/>
              </a:rPr>
              <a:t>https://</a:t>
            </a:r>
            <a:r>
              <a:rPr lang="hu-HU" sz="1400">
                <a:hlinkClick r:id="rId5"/>
              </a:rPr>
              <a:t>api-sandbox.foxycart.com/hal-browser/hal_browser.html</a:t>
            </a:r>
            <a:r>
              <a:rPr lang="hu-HU" sz="1400" smtClean="0">
                <a:hlinkClick r:id="rId5"/>
              </a:rPr>
              <a:t>#/</a:t>
            </a:r>
            <a:endParaRPr lang="hu-HU" sz="1400"/>
          </a:p>
          <a:p>
            <a:pPr lvl="2"/>
            <a:r>
              <a:rPr lang="hu-HU"/>
              <a:t>#3 </a:t>
            </a:r>
            <a:r>
              <a:rPr lang="hu-HU" sz="1400">
                <a:hlinkClick r:id="rId6"/>
              </a:rPr>
              <a:t>https</a:t>
            </a:r>
            <a:r>
              <a:rPr lang="hu-HU" sz="1400">
                <a:hlinkClick r:id="rId6"/>
              </a:rPr>
              <a:t>://</a:t>
            </a:r>
            <a:r>
              <a:rPr lang="hu-HU" sz="1400" smtClean="0">
                <a:hlinkClick r:id="rId6"/>
              </a:rPr>
              <a:t>api.clarify.io/docs</a:t>
            </a:r>
            <a:endParaRPr lang="hu-HU" sz="140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780928"/>
            <a:ext cx="3059832" cy="229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69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603053"/>
            <a:ext cx="1440160" cy="48015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7526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mtClean="0"/>
          </a:p>
          <a:p>
            <a:pPr marL="114300" indent="0">
              <a:buFont typeface="Arial" pitchFamily="34" charset="0"/>
              <a:buNone/>
            </a:pP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Github</a:t>
            </a:r>
          </a:p>
          <a:p>
            <a:pPr lvl="1"/>
            <a:r>
              <a:rPr lang="en-US">
                <a:hlinkClick r:id="rId3"/>
              </a:rPr>
              <a:t>https://github.com/istibekesi/my-restful-api</a:t>
            </a:r>
            <a:endParaRPr lang="en-US"/>
          </a:p>
          <a:p>
            <a:r>
              <a:rPr lang="en-US" smtClean="0"/>
              <a:t>Various Spring modules</a:t>
            </a:r>
          </a:p>
          <a:p>
            <a:pPr lvl="1"/>
            <a:r>
              <a:rPr lang="en-US" smtClean="0"/>
              <a:t>Spring MVC</a:t>
            </a:r>
          </a:p>
          <a:p>
            <a:pPr lvl="1"/>
            <a:r>
              <a:rPr lang="en-US" smtClean="0"/>
              <a:t>Spring HATEOAS</a:t>
            </a:r>
          </a:p>
          <a:p>
            <a:pPr lvl="1"/>
            <a:r>
              <a:rPr lang="en-US" smtClean="0"/>
              <a:t>Spring Boot</a:t>
            </a:r>
          </a:p>
          <a:p>
            <a:pPr lvl="1"/>
            <a:r>
              <a:rPr lang="en-US" smtClean="0"/>
              <a:t>Spring Loaded</a:t>
            </a:r>
          </a:p>
          <a:p>
            <a:r>
              <a:rPr lang="en-US" smtClean="0"/>
              <a:t>POSTman – REST plugin for Chrome</a:t>
            </a:r>
            <a:endParaRPr lang="hu-HU" smtClean="0"/>
          </a:p>
          <a:p>
            <a:r>
              <a:rPr lang="hu-HU"/>
              <a:t>Rest-shell: </a:t>
            </a:r>
            <a:r>
              <a:rPr lang="hu-HU">
                <a:hlinkClick r:id="rId4"/>
              </a:rPr>
              <a:t>https://</a:t>
            </a:r>
            <a:r>
              <a:rPr lang="hu-HU" smtClean="0">
                <a:hlinkClick r:id="rId4"/>
              </a:rPr>
              <a:t>github.com/spring-projects/rest-shell</a:t>
            </a:r>
            <a:endParaRPr lang="hu-HU" smtClean="0"/>
          </a:p>
          <a:p>
            <a:r>
              <a:rPr lang="hu-HU"/>
              <a:t>HAL Browser: </a:t>
            </a:r>
            <a:r>
              <a:rPr lang="hu-HU">
                <a:hlinkClick r:id="rId5"/>
              </a:rPr>
              <a:t>https</a:t>
            </a:r>
            <a:r>
              <a:rPr lang="hu-HU">
                <a:hlinkClick r:id="rId5"/>
              </a:rPr>
              <a:t>://</a:t>
            </a:r>
            <a:r>
              <a:rPr lang="hu-HU" smtClean="0">
                <a:hlinkClick r:id="rId5"/>
              </a:rPr>
              <a:t>github.com/mikekelly/hal-browser</a:t>
            </a:r>
            <a:endParaRPr lang="hu-HU" smtClean="0"/>
          </a:p>
          <a:p>
            <a:endParaRPr lang="en-US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691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References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603053"/>
            <a:ext cx="1440160" cy="48015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7526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mtClean="0"/>
          </a:p>
          <a:p>
            <a:pPr marL="114300" indent="0">
              <a:buFont typeface="Arial" pitchFamily="34" charset="0"/>
              <a:buNone/>
            </a:pP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mtClean="0"/>
              <a:t>Books:</a:t>
            </a:r>
          </a:p>
          <a:p>
            <a:pPr lvl="1"/>
            <a:r>
              <a:rPr lang="hu-HU" smtClean="0"/>
              <a:t>RESTful </a:t>
            </a:r>
            <a:r>
              <a:rPr lang="hu-HU"/>
              <a:t>Web</a:t>
            </a:r>
            <a:r>
              <a:rPr lang="hu-HU" smtClean="0"/>
              <a:t> Apps</a:t>
            </a:r>
            <a:br>
              <a:rPr lang="hu-HU" smtClean="0"/>
            </a:br>
            <a:r>
              <a:rPr lang="en-US" sz="1600" i="1" smtClean="0"/>
              <a:t>Leonard </a:t>
            </a:r>
            <a:r>
              <a:rPr lang="en-US" sz="1600" i="1"/>
              <a:t>Richardson and Mike </a:t>
            </a:r>
            <a:r>
              <a:rPr lang="en-US" sz="1600" i="1" smtClean="0"/>
              <a:t>Amundsen</a:t>
            </a:r>
            <a:endParaRPr lang="hu-HU" i="1"/>
          </a:p>
          <a:p>
            <a:pPr lvl="1"/>
            <a:r>
              <a:rPr lang="en-US"/>
              <a:t>RESTful Web Services </a:t>
            </a:r>
            <a:r>
              <a:rPr lang="en-US" smtClean="0"/>
              <a:t>Cookbook</a:t>
            </a:r>
            <a:r>
              <a:rPr lang="hu-HU" smtClean="0"/>
              <a:t/>
            </a:r>
            <a:br>
              <a:rPr lang="hu-HU" smtClean="0"/>
            </a:br>
            <a:r>
              <a:rPr lang="en-US" sz="1600" i="1"/>
              <a:t>Subbu </a:t>
            </a:r>
            <a:r>
              <a:rPr lang="en-US" sz="1600" i="1" smtClean="0"/>
              <a:t>Allamaraju</a:t>
            </a:r>
            <a:endParaRPr lang="hu-HU" sz="1600" i="1" smtClean="0"/>
          </a:p>
          <a:p>
            <a:r>
              <a:rPr lang="hu-HU" smtClean="0"/>
              <a:t>Usefull Links</a:t>
            </a:r>
          </a:p>
          <a:p>
            <a:pPr lvl="1"/>
            <a:r>
              <a:rPr lang="hu-HU" sz="1600">
                <a:hlinkClick r:id="rId3"/>
              </a:rPr>
              <a:t>http://</a:t>
            </a:r>
            <a:r>
              <a:rPr lang="hu-HU" sz="1600" smtClean="0">
                <a:hlinkClick r:id="rId3"/>
              </a:rPr>
              <a:t>martinfowler.com/articles/richardsonMaturityModel.html</a:t>
            </a:r>
            <a:endParaRPr lang="hu-HU" sz="1600" smtClean="0"/>
          </a:p>
          <a:p>
            <a:pPr lvl="1"/>
            <a:r>
              <a:rPr lang="hu-HU" sz="1600">
                <a:hlinkClick r:id="rId4"/>
              </a:rPr>
              <a:t>https://blog.safaribooksonline.com/2013/09/30/rest-hypermedia</a:t>
            </a:r>
            <a:r>
              <a:rPr lang="hu-HU" sz="1600" smtClean="0">
                <a:hlinkClick r:id="rId4"/>
              </a:rPr>
              <a:t>/</a:t>
            </a:r>
            <a:endParaRPr lang="hu-HU" sz="1600"/>
          </a:p>
          <a:p>
            <a:r>
              <a:rPr lang="hu-HU" b="1" smtClean="0"/>
              <a:t>Recommended </a:t>
            </a:r>
            <a:r>
              <a:rPr lang="hu-HU" b="1" smtClean="0"/>
              <a:t>youtube presentation</a:t>
            </a:r>
            <a:endParaRPr lang="hu-HU" b="1"/>
          </a:p>
          <a:p>
            <a:pPr lvl="1"/>
            <a:r>
              <a:rPr lang="hu-HU" smtClean="0"/>
              <a:t>REST-ful API Design </a:t>
            </a:r>
            <a:r>
              <a:rPr lang="en-US" smtClean="0"/>
              <a:t>with Spring – presented by Ben Hale</a:t>
            </a:r>
          </a:p>
          <a:p>
            <a:pPr lvl="1"/>
            <a:r>
              <a:rPr lang="en-US">
                <a:hlinkClick r:id="rId5"/>
              </a:rPr>
              <a:t>http://</a:t>
            </a:r>
            <a:r>
              <a:rPr lang="en-US" smtClean="0">
                <a:hlinkClick r:id="rId5"/>
              </a:rPr>
              <a:t>youtu.be/oG2rotiGr90</a:t>
            </a:r>
            <a:endParaRPr lang="en-US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844824"/>
            <a:ext cx="1030370" cy="1354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844824"/>
            <a:ext cx="1040331" cy="1370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31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AS-IS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603053"/>
            <a:ext cx="1440160" cy="4801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9552" y="2348880"/>
            <a:ext cx="2880320" cy="15841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hu-HU" smtClean="0"/>
              <a:t>Standard Provisioning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0" y="1484784"/>
            <a:ext cx="1944216" cy="35283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hu-HU">
                <a:solidFill>
                  <a:schemeClr val="dk1"/>
                </a:solidFill>
              </a:rPr>
              <a:t>Connectors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5576" y="2923808"/>
            <a:ext cx="864096" cy="72008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smtClean="0"/>
              <a:t>Frontend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2123728" y="2924944"/>
            <a:ext cx="1080120" cy="72008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smtClean="0"/>
              <a:t>Backend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5004048" y="2060848"/>
            <a:ext cx="1080120" cy="72008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smtClean="0"/>
              <a:t>CUCM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5004048" y="2923808"/>
            <a:ext cx="1080120" cy="72008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smtClean="0"/>
              <a:t>Unity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5004048" y="3789040"/>
            <a:ext cx="1080120" cy="72008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smtClean="0"/>
              <a:t>Active Directory</a:t>
            </a:r>
            <a:endParaRPr lang="en-US" sz="1400" dirty="0"/>
          </a:p>
        </p:txBody>
      </p:sp>
      <p:cxnSp>
        <p:nvCxnSpPr>
          <p:cNvPr id="13" name="Elbow Connector 12"/>
          <p:cNvCxnSpPr>
            <a:stCxn id="8" idx="3"/>
            <a:endCxn id="9" idx="1"/>
          </p:cNvCxnSpPr>
          <p:nvPr/>
        </p:nvCxnSpPr>
        <p:spPr>
          <a:xfrm flipV="1">
            <a:off x="3203848" y="2420888"/>
            <a:ext cx="1800200" cy="864096"/>
          </a:xfrm>
          <a:prstGeom prst="bentConnector3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5" name="Elbow Connector 14"/>
          <p:cNvCxnSpPr>
            <a:stCxn id="7" idx="3"/>
            <a:endCxn id="8" idx="1"/>
          </p:cNvCxnSpPr>
          <p:nvPr/>
        </p:nvCxnSpPr>
        <p:spPr>
          <a:xfrm>
            <a:off x="1619672" y="3283848"/>
            <a:ext cx="504056" cy="1136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26" name="Elbow Connector 25"/>
          <p:cNvCxnSpPr>
            <a:stCxn id="8" idx="3"/>
            <a:endCxn id="10" idx="1"/>
          </p:cNvCxnSpPr>
          <p:nvPr/>
        </p:nvCxnSpPr>
        <p:spPr>
          <a:xfrm flipV="1">
            <a:off x="3203848" y="3283848"/>
            <a:ext cx="1800200" cy="1136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29" name="Elbow Connector 28"/>
          <p:cNvCxnSpPr>
            <a:stCxn id="8" idx="3"/>
            <a:endCxn id="11" idx="1"/>
          </p:cNvCxnSpPr>
          <p:nvPr/>
        </p:nvCxnSpPr>
        <p:spPr>
          <a:xfrm>
            <a:off x="3203848" y="3284984"/>
            <a:ext cx="1800200" cy="864096"/>
          </a:xfrm>
          <a:prstGeom prst="bentConnector3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39" name="TextBox 38"/>
          <p:cNvSpPr txBox="1"/>
          <p:nvPr/>
        </p:nvSpPr>
        <p:spPr>
          <a:xfrm>
            <a:off x="1547664" y="2977207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>
                <a:solidFill>
                  <a:schemeClr val="dk1"/>
                </a:solidFill>
              </a:rPr>
              <a:t>REST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95936" y="2132856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smtClean="0">
                <a:solidFill>
                  <a:schemeClr val="dk1"/>
                </a:solidFill>
              </a:rPr>
              <a:t>AXL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95936" y="2996952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>
                <a:solidFill>
                  <a:schemeClr val="dk1"/>
                </a:solidFill>
              </a:rPr>
              <a:t>REST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022305" y="3861048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smtClean="0">
                <a:solidFill>
                  <a:schemeClr val="dk1"/>
                </a:solidFill>
              </a:rPr>
              <a:t>LDAP</a:t>
            </a:r>
            <a:endParaRPr lang="en-US" sz="1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86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hu-HU" smtClean="0"/>
              <a:t>TO-BE </a:t>
            </a:r>
            <a:r>
              <a:rPr lang="hu-HU" sz="2400" smtClean="0"/>
              <a:t>(many REST, but not the same...)</a:t>
            </a:r>
            <a:endParaRPr lang="en-US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603053"/>
            <a:ext cx="1440160" cy="480150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539552" y="2348880"/>
            <a:ext cx="2880320" cy="15841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hu-HU" smtClean="0"/>
              <a:t>Standard Provisioning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572000" y="1484784"/>
            <a:ext cx="3240360" cy="49685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hu-HU">
                <a:solidFill>
                  <a:schemeClr val="dk1"/>
                </a:solidFill>
              </a:rPr>
              <a:t>Connectors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55576" y="2923808"/>
            <a:ext cx="864096" cy="72008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smtClean="0"/>
              <a:t>Frontend</a:t>
            </a:r>
            <a:endParaRPr lang="en-US" sz="1400" dirty="0"/>
          </a:p>
        </p:txBody>
      </p:sp>
      <p:sp>
        <p:nvSpPr>
          <p:cNvPr id="52" name="Rectangle 51"/>
          <p:cNvSpPr/>
          <p:nvPr/>
        </p:nvSpPr>
        <p:spPr>
          <a:xfrm>
            <a:off x="2123728" y="2924944"/>
            <a:ext cx="1080120" cy="72008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smtClean="0"/>
              <a:t>Backend</a:t>
            </a:r>
            <a:endParaRPr lang="en-US" sz="1400" dirty="0"/>
          </a:p>
        </p:txBody>
      </p:sp>
      <p:sp>
        <p:nvSpPr>
          <p:cNvPr id="53" name="Rectangle 52"/>
          <p:cNvSpPr/>
          <p:nvPr/>
        </p:nvSpPr>
        <p:spPr>
          <a:xfrm>
            <a:off x="5004048" y="2060848"/>
            <a:ext cx="1080120" cy="72008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smtClean="0"/>
              <a:t>CUCM</a:t>
            </a:r>
            <a:endParaRPr lang="en-US" sz="1400" dirty="0"/>
          </a:p>
        </p:txBody>
      </p:sp>
      <p:sp>
        <p:nvSpPr>
          <p:cNvPr id="54" name="Rectangle 53"/>
          <p:cNvSpPr/>
          <p:nvPr/>
        </p:nvSpPr>
        <p:spPr>
          <a:xfrm>
            <a:off x="5004048" y="2923808"/>
            <a:ext cx="1080120" cy="72008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smtClean="0"/>
              <a:t>Unity</a:t>
            </a:r>
            <a:endParaRPr lang="en-US" sz="1400" dirty="0"/>
          </a:p>
        </p:txBody>
      </p:sp>
      <p:sp>
        <p:nvSpPr>
          <p:cNvPr id="55" name="Rectangle 54"/>
          <p:cNvSpPr/>
          <p:nvPr/>
        </p:nvSpPr>
        <p:spPr>
          <a:xfrm>
            <a:off x="5004048" y="3789040"/>
            <a:ext cx="1080120" cy="72008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smtClean="0"/>
              <a:t>Active Directory</a:t>
            </a:r>
            <a:endParaRPr lang="en-US" sz="1400" dirty="0"/>
          </a:p>
        </p:txBody>
      </p:sp>
      <p:cxnSp>
        <p:nvCxnSpPr>
          <p:cNvPr id="56" name="Elbow Connector 55"/>
          <p:cNvCxnSpPr>
            <a:stCxn id="52" idx="3"/>
            <a:endCxn id="53" idx="1"/>
          </p:cNvCxnSpPr>
          <p:nvPr/>
        </p:nvCxnSpPr>
        <p:spPr>
          <a:xfrm flipV="1">
            <a:off x="3203848" y="2420888"/>
            <a:ext cx="1800200" cy="864096"/>
          </a:xfrm>
          <a:prstGeom prst="bentConnector3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7" name="Elbow Connector 56"/>
          <p:cNvCxnSpPr>
            <a:stCxn id="51" idx="3"/>
            <a:endCxn id="52" idx="1"/>
          </p:cNvCxnSpPr>
          <p:nvPr/>
        </p:nvCxnSpPr>
        <p:spPr>
          <a:xfrm>
            <a:off x="1619672" y="3283848"/>
            <a:ext cx="504056" cy="1136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8" name="Elbow Connector 57"/>
          <p:cNvCxnSpPr>
            <a:stCxn id="52" idx="3"/>
            <a:endCxn id="54" idx="1"/>
          </p:cNvCxnSpPr>
          <p:nvPr/>
        </p:nvCxnSpPr>
        <p:spPr>
          <a:xfrm flipV="1">
            <a:off x="3203848" y="3283848"/>
            <a:ext cx="1800200" cy="1136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9" name="Elbow Connector 58"/>
          <p:cNvCxnSpPr>
            <a:stCxn id="52" idx="3"/>
            <a:endCxn id="55" idx="1"/>
          </p:cNvCxnSpPr>
          <p:nvPr/>
        </p:nvCxnSpPr>
        <p:spPr>
          <a:xfrm>
            <a:off x="3203848" y="3284984"/>
            <a:ext cx="1800200" cy="864096"/>
          </a:xfrm>
          <a:prstGeom prst="bentConnector3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60" name="TextBox 59"/>
          <p:cNvSpPr txBox="1"/>
          <p:nvPr/>
        </p:nvSpPr>
        <p:spPr>
          <a:xfrm>
            <a:off x="1547664" y="2977207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>
                <a:solidFill>
                  <a:schemeClr val="dk1"/>
                </a:solidFill>
              </a:rPr>
              <a:t>REST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995936" y="2132856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smtClean="0">
                <a:solidFill>
                  <a:schemeClr val="dk1"/>
                </a:solidFill>
              </a:rPr>
              <a:t>AXL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995936" y="2996952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>
                <a:solidFill>
                  <a:schemeClr val="dk1"/>
                </a:solidFill>
              </a:rPr>
              <a:t>REST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022305" y="3861048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smtClean="0">
                <a:solidFill>
                  <a:schemeClr val="dk1"/>
                </a:solidFill>
              </a:rPr>
              <a:t>LDAP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004048" y="4653136"/>
            <a:ext cx="1080120" cy="720080"/>
          </a:xfrm>
          <a:prstGeom prst="rect">
            <a:avLst/>
          </a:prstGeom>
          <a:ln w="22225">
            <a:solidFill>
              <a:schemeClr val="tx2"/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/>
              <a:t>APAS</a:t>
            </a:r>
            <a:endParaRPr lang="en-US" sz="1400" dirty="0"/>
          </a:p>
        </p:txBody>
      </p:sp>
      <p:sp>
        <p:nvSpPr>
          <p:cNvPr id="65" name="Rectangle 64"/>
          <p:cNvSpPr/>
          <p:nvPr/>
        </p:nvSpPr>
        <p:spPr>
          <a:xfrm>
            <a:off x="5004048" y="5589240"/>
            <a:ext cx="1080120" cy="720080"/>
          </a:xfrm>
          <a:prstGeom prst="rect">
            <a:avLst/>
          </a:prstGeom>
          <a:ln w="22225">
            <a:solidFill>
              <a:schemeClr val="tx2"/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/>
              <a:t>...</a:t>
            </a:r>
            <a:endParaRPr lang="en-US" sz="1400" dirty="0"/>
          </a:p>
        </p:txBody>
      </p:sp>
      <p:sp>
        <p:nvSpPr>
          <p:cNvPr id="67" name="Rectangle 66"/>
          <p:cNvSpPr/>
          <p:nvPr/>
        </p:nvSpPr>
        <p:spPr>
          <a:xfrm>
            <a:off x="6444208" y="2060848"/>
            <a:ext cx="1080120" cy="720080"/>
          </a:xfrm>
          <a:prstGeom prst="rect">
            <a:avLst/>
          </a:prstGeom>
          <a:ln w="22225">
            <a:solidFill>
              <a:schemeClr val="tx2"/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/>
              <a:t>...</a:t>
            </a:r>
            <a:endParaRPr lang="en-US" sz="1400" dirty="0"/>
          </a:p>
        </p:txBody>
      </p:sp>
      <p:sp>
        <p:nvSpPr>
          <p:cNvPr id="68" name="Rectangle 67"/>
          <p:cNvSpPr/>
          <p:nvPr/>
        </p:nvSpPr>
        <p:spPr>
          <a:xfrm>
            <a:off x="6444208" y="2923808"/>
            <a:ext cx="1080120" cy="720080"/>
          </a:xfrm>
          <a:prstGeom prst="rect">
            <a:avLst/>
          </a:prstGeom>
          <a:ln w="22225">
            <a:solidFill>
              <a:schemeClr val="tx2"/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/>
              <a:t>...</a:t>
            </a:r>
            <a:endParaRPr lang="en-US" sz="1400" dirty="0"/>
          </a:p>
        </p:txBody>
      </p:sp>
      <p:sp>
        <p:nvSpPr>
          <p:cNvPr id="69" name="Rectangle 68"/>
          <p:cNvSpPr/>
          <p:nvPr/>
        </p:nvSpPr>
        <p:spPr>
          <a:xfrm>
            <a:off x="6444208" y="3789040"/>
            <a:ext cx="1080120" cy="720080"/>
          </a:xfrm>
          <a:prstGeom prst="rect">
            <a:avLst/>
          </a:prstGeom>
          <a:ln w="22225">
            <a:solidFill>
              <a:schemeClr val="tx2"/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/>
              <a:t>...</a:t>
            </a:r>
            <a:endParaRPr lang="en-US" sz="1400" dirty="0"/>
          </a:p>
        </p:txBody>
      </p:sp>
      <p:sp>
        <p:nvSpPr>
          <p:cNvPr id="70" name="Rectangle 69"/>
          <p:cNvSpPr/>
          <p:nvPr/>
        </p:nvSpPr>
        <p:spPr>
          <a:xfrm>
            <a:off x="6444208" y="4653136"/>
            <a:ext cx="1080120" cy="720080"/>
          </a:xfrm>
          <a:prstGeom prst="rect">
            <a:avLst/>
          </a:prstGeom>
          <a:ln w="22225">
            <a:solidFill>
              <a:schemeClr val="tx2"/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/>
              <a:t>...</a:t>
            </a:r>
            <a:endParaRPr lang="en-US" sz="1400" dirty="0"/>
          </a:p>
        </p:txBody>
      </p:sp>
      <p:sp>
        <p:nvSpPr>
          <p:cNvPr id="71" name="Rectangle 70"/>
          <p:cNvSpPr/>
          <p:nvPr/>
        </p:nvSpPr>
        <p:spPr>
          <a:xfrm>
            <a:off x="6444208" y="5589240"/>
            <a:ext cx="1080120" cy="720080"/>
          </a:xfrm>
          <a:prstGeom prst="rect">
            <a:avLst/>
          </a:prstGeom>
          <a:ln w="22225">
            <a:solidFill>
              <a:schemeClr val="tx2"/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/>
              <a:t>...</a:t>
            </a:r>
            <a:endParaRPr lang="en-US" sz="1400" dirty="0"/>
          </a:p>
        </p:txBody>
      </p:sp>
      <p:cxnSp>
        <p:nvCxnSpPr>
          <p:cNvPr id="85" name="Elbow Connector 84"/>
          <p:cNvCxnSpPr>
            <a:stCxn id="52" idx="2"/>
            <a:endCxn id="64" idx="1"/>
          </p:cNvCxnSpPr>
          <p:nvPr/>
        </p:nvCxnSpPr>
        <p:spPr>
          <a:xfrm rot="16200000" flipH="1">
            <a:off x="3149842" y="3158970"/>
            <a:ext cx="1368152" cy="2340260"/>
          </a:xfrm>
          <a:prstGeom prst="bentConnector2">
            <a:avLst/>
          </a:prstGeom>
          <a:ln w="22225">
            <a:solidFill>
              <a:schemeClr val="tx2"/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88" name="Elbow Connector 87"/>
          <p:cNvCxnSpPr>
            <a:stCxn id="52" idx="2"/>
            <a:endCxn id="65" idx="1"/>
          </p:cNvCxnSpPr>
          <p:nvPr/>
        </p:nvCxnSpPr>
        <p:spPr>
          <a:xfrm rot="16200000" flipH="1">
            <a:off x="2681790" y="3627022"/>
            <a:ext cx="2304256" cy="2340260"/>
          </a:xfrm>
          <a:prstGeom prst="bentConnector2">
            <a:avLst/>
          </a:prstGeom>
          <a:ln w="22225">
            <a:solidFill>
              <a:schemeClr val="tx2"/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91" name="Elbow Connector 90"/>
          <p:cNvCxnSpPr>
            <a:stCxn id="52" idx="2"/>
            <a:endCxn id="71" idx="2"/>
          </p:cNvCxnSpPr>
          <p:nvPr/>
        </p:nvCxnSpPr>
        <p:spPr>
          <a:xfrm rot="16200000" flipH="1">
            <a:off x="3491880" y="2816932"/>
            <a:ext cx="2664296" cy="4320480"/>
          </a:xfrm>
          <a:prstGeom prst="bentConnector3">
            <a:avLst>
              <a:gd name="adj1" fmla="val 108580"/>
            </a:avLst>
          </a:prstGeom>
          <a:ln w="22225">
            <a:solidFill>
              <a:schemeClr val="tx2"/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106" name="TextBox 105"/>
          <p:cNvSpPr txBox="1"/>
          <p:nvPr/>
        </p:nvSpPr>
        <p:spPr>
          <a:xfrm>
            <a:off x="2627784" y="4725144"/>
            <a:ext cx="738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b="1" smtClean="0">
                <a:solidFill>
                  <a:schemeClr val="dk1"/>
                </a:solidFill>
              </a:rPr>
              <a:t>RESTful</a:t>
            </a:r>
            <a:endParaRPr lang="en-US" sz="1400" b="1" dirty="0">
              <a:solidFill>
                <a:schemeClr val="dk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627784" y="5661248"/>
            <a:ext cx="738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b="1" smtClean="0">
                <a:solidFill>
                  <a:schemeClr val="dk1"/>
                </a:solidFill>
              </a:rPr>
              <a:t>RESTful</a:t>
            </a:r>
            <a:endParaRPr lang="en-US" sz="1400" b="1" dirty="0">
              <a:solidFill>
                <a:schemeClr val="dk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627784" y="6237312"/>
            <a:ext cx="738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b="1" smtClean="0">
                <a:solidFill>
                  <a:schemeClr val="dk1"/>
                </a:solidFill>
              </a:rPr>
              <a:t>RESTful</a:t>
            </a:r>
            <a:endParaRPr lang="en-US" sz="1400" b="1" dirty="0">
              <a:solidFill>
                <a:schemeClr val="dk1"/>
              </a:solidFill>
            </a:endParaRPr>
          </a:p>
        </p:txBody>
      </p:sp>
      <p:cxnSp>
        <p:nvCxnSpPr>
          <p:cNvPr id="32" name="Elbow Connector 31"/>
          <p:cNvCxnSpPr>
            <a:stCxn id="51" idx="2"/>
            <a:endCxn id="65" idx="2"/>
          </p:cNvCxnSpPr>
          <p:nvPr/>
        </p:nvCxnSpPr>
        <p:spPr>
          <a:xfrm rot="16200000" flipH="1">
            <a:off x="2033150" y="2798362"/>
            <a:ext cx="2665432" cy="4356484"/>
          </a:xfrm>
          <a:prstGeom prst="bentConnector3">
            <a:avLst>
              <a:gd name="adj1" fmla="val 112672"/>
            </a:avLst>
          </a:prstGeom>
          <a:ln w="22225">
            <a:solidFill>
              <a:srgbClr val="FF0000"/>
            </a:solidFill>
            <a:prstDash val="sys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5" name="&quot;No&quot; Symbol 4"/>
          <p:cNvSpPr/>
          <p:nvPr/>
        </p:nvSpPr>
        <p:spPr>
          <a:xfrm>
            <a:off x="971600" y="5229200"/>
            <a:ext cx="432048" cy="432048"/>
          </a:xfrm>
          <a:prstGeom prst="noSmoking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7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Why REST?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603053"/>
            <a:ext cx="1440160" cy="48015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7526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mtClean="0"/>
          </a:p>
          <a:p>
            <a:pPr marL="11430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Lightweight</a:t>
            </a:r>
            <a:endParaRPr lang="en-US" dirty="0" smtClean="0"/>
          </a:p>
          <a:p>
            <a:r>
              <a:rPr lang="en-US" dirty="0" smtClean="0"/>
              <a:t>Simple </a:t>
            </a:r>
            <a:r>
              <a:rPr lang="en-US" smtClean="0"/>
              <a:t>to use</a:t>
            </a:r>
            <a:endParaRPr lang="hu-HU" smtClean="0"/>
          </a:p>
          <a:p>
            <a:r>
              <a:rPr lang="hu-HU" smtClean="0"/>
              <a:t>S</a:t>
            </a:r>
            <a:r>
              <a:rPr lang="en-US" smtClean="0"/>
              <a:t>tandardize</a:t>
            </a:r>
            <a:r>
              <a:rPr lang="hu-HU" smtClean="0"/>
              <a:t>d</a:t>
            </a:r>
            <a:r>
              <a:rPr lang="en-US" smtClean="0"/>
              <a:t> operations </a:t>
            </a:r>
            <a:r>
              <a:rPr lang="en-US"/>
              <a:t>such as add, delete, and </a:t>
            </a:r>
            <a:r>
              <a:rPr lang="en-US" smtClean="0"/>
              <a:t>modify</a:t>
            </a:r>
            <a:endParaRPr lang="hu-HU" smtClean="0"/>
          </a:p>
          <a:p>
            <a:r>
              <a:rPr lang="hu-HU" smtClean="0"/>
              <a:t>I</a:t>
            </a:r>
            <a:r>
              <a:rPr lang="en-US" smtClean="0"/>
              <a:t>ndependent </a:t>
            </a:r>
            <a:r>
              <a:rPr lang="en-US"/>
              <a:t>of </a:t>
            </a:r>
            <a:r>
              <a:rPr lang="hu-HU" smtClean="0"/>
              <a:t>OS</a:t>
            </a:r>
            <a:r>
              <a:rPr lang="en-US" smtClean="0"/>
              <a:t> </a:t>
            </a:r>
            <a:r>
              <a:rPr lang="en-US"/>
              <a:t>and programming </a:t>
            </a:r>
            <a:r>
              <a:rPr lang="en-US" smtClean="0"/>
              <a:t>language</a:t>
            </a:r>
            <a:endParaRPr lang="hu-HU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084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RESTful Maturity Model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603053"/>
            <a:ext cx="1440160" cy="48015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47335"/>
            <a:ext cx="7620000" cy="4506330"/>
          </a:xfrm>
        </p:spPr>
      </p:pic>
    </p:spTree>
    <p:extLst>
      <p:ext uri="{BB962C8B-B14F-4D97-AF65-F5344CB8AC3E}">
        <p14:creationId xmlns:p14="http://schemas.microsoft.com/office/powerpoint/2010/main" val="60346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#1 – Resources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603053"/>
            <a:ext cx="1440160" cy="48015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7526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mtClean="0"/>
          </a:p>
          <a:p>
            <a:pPr marL="11430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 level 1: Resources</a:t>
            </a:r>
          </a:p>
          <a:p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err="1" smtClean="0"/>
              <a:t>myrest</a:t>
            </a:r>
            <a:r>
              <a:rPr lang="en-US" smtClean="0"/>
              <a:t>/1/managers</a:t>
            </a:r>
          </a:p>
          <a:p>
            <a:pPr lvl="1"/>
            <a:r>
              <a:rPr lang="en-US" err="1" smtClean="0"/>
              <a:t>myrest</a:t>
            </a:r>
            <a:r>
              <a:rPr lang="en-US" smtClean="0"/>
              <a:t>/1/assistants</a:t>
            </a:r>
          </a:p>
          <a:p>
            <a:pPr lvl="1"/>
            <a:r>
              <a:rPr lang="en-US" err="1" smtClean="0"/>
              <a:t>myrest</a:t>
            </a:r>
            <a:r>
              <a:rPr lang="en-US" smtClean="0"/>
              <a:t>/1/manager/2</a:t>
            </a:r>
          </a:p>
          <a:p>
            <a:pPr lvl="1"/>
            <a:r>
              <a:rPr lang="en-US" err="1" smtClean="0"/>
              <a:t>myrest</a:t>
            </a:r>
            <a:r>
              <a:rPr lang="en-US" smtClean="0"/>
              <a:t>/1/assistant/5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1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Scenario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603053"/>
            <a:ext cx="1440160" cy="4801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21" y="1517888"/>
            <a:ext cx="2184087" cy="14070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506" y="1517888"/>
            <a:ext cx="2371894" cy="14070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759" y="1529085"/>
            <a:ext cx="2239345" cy="139585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3771548"/>
            <a:ext cx="1008111" cy="170118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7" r="7599"/>
          <a:stretch/>
        </p:blipFill>
        <p:spPr>
          <a:xfrm>
            <a:off x="7308304" y="3772654"/>
            <a:ext cx="1012371" cy="170008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12" r="16779"/>
          <a:stretch/>
        </p:blipFill>
        <p:spPr>
          <a:xfrm>
            <a:off x="6498770" y="3771549"/>
            <a:ext cx="949291" cy="170118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438" y="3771547"/>
            <a:ext cx="1439466" cy="170118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771548"/>
            <a:ext cx="1008111" cy="170118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7" y="3771548"/>
            <a:ext cx="1008111" cy="17011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35695" y="3771548"/>
            <a:ext cx="1008111" cy="170118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772655"/>
            <a:ext cx="1440000" cy="1701819"/>
          </a:xfrm>
          <a:prstGeom prst="rect">
            <a:avLst/>
          </a:prstGeom>
        </p:spPr>
      </p:pic>
      <p:cxnSp>
        <p:nvCxnSpPr>
          <p:cNvPr id="21" name="Elbow Connector 20"/>
          <p:cNvCxnSpPr>
            <a:stCxn id="11" idx="2"/>
            <a:endCxn id="3" idx="0"/>
          </p:cNvCxnSpPr>
          <p:nvPr/>
        </p:nvCxnSpPr>
        <p:spPr>
          <a:xfrm rot="16200000" flipH="1">
            <a:off x="4596141" y="2717234"/>
            <a:ext cx="849451" cy="1264869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24" name="Elbow Connector 23"/>
          <p:cNvCxnSpPr>
            <a:stCxn id="10" idx="2"/>
            <a:endCxn id="3" idx="0"/>
          </p:cNvCxnSpPr>
          <p:nvPr/>
        </p:nvCxnSpPr>
        <p:spPr>
          <a:xfrm rot="5400000">
            <a:off x="5895152" y="2683093"/>
            <a:ext cx="849451" cy="1333152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3774395"/>
            <a:ext cx="1154490" cy="170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4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#2 – HTTP Verbs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603053"/>
            <a:ext cx="1440160" cy="48015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7526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mtClean="0"/>
          </a:p>
          <a:p>
            <a:pPr marL="114300" indent="0">
              <a:buFont typeface="Arial" pitchFamily="34" charset="0"/>
              <a:buNone/>
            </a:pP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REST level 2: HTTP Verbs</a:t>
            </a:r>
          </a:p>
          <a:p>
            <a:pPr lvl="1"/>
            <a:r>
              <a:rPr lang="en-US" smtClean="0"/>
              <a:t>GET</a:t>
            </a:r>
            <a:r>
              <a:rPr lang="hu-HU" smtClean="0"/>
              <a:t>, </a:t>
            </a:r>
            <a:r>
              <a:rPr lang="en-US" smtClean="0"/>
              <a:t>POST</a:t>
            </a:r>
            <a:r>
              <a:rPr lang="hu-HU" smtClean="0"/>
              <a:t>, </a:t>
            </a:r>
            <a:r>
              <a:rPr lang="en-US" smtClean="0"/>
              <a:t>PUT</a:t>
            </a:r>
            <a:r>
              <a:rPr lang="hu-HU" smtClean="0"/>
              <a:t>, </a:t>
            </a:r>
            <a:r>
              <a:rPr lang="en-US" smtClean="0"/>
              <a:t>DELETE</a:t>
            </a:r>
          </a:p>
          <a:p>
            <a:endParaRPr lang="hu-HU" smtClean="0"/>
          </a:p>
          <a:p>
            <a:r>
              <a:rPr lang="en-US" smtClean="0"/>
              <a:t>Other useful operations</a:t>
            </a:r>
          </a:p>
          <a:p>
            <a:pPr lvl="1"/>
            <a:r>
              <a:rPr lang="en-US" smtClean="0"/>
              <a:t>PATCH (partial update</a:t>
            </a:r>
            <a:r>
              <a:rPr lang="en-US" smtClean="0"/>
              <a:t>)</a:t>
            </a:r>
            <a:endParaRPr lang="en-US" smtClean="0"/>
          </a:p>
          <a:p>
            <a:pPr lvl="1"/>
            <a:r>
              <a:rPr lang="en-US" smtClean="0"/>
              <a:t>HEAD</a:t>
            </a:r>
            <a:r>
              <a:rPr lang="hu-HU" smtClean="0"/>
              <a:t> (get without body)</a:t>
            </a:r>
            <a:endParaRPr lang="en-US" smtClean="0"/>
          </a:p>
          <a:p>
            <a:pPr lvl="1"/>
            <a:r>
              <a:rPr lang="en-US" smtClean="0"/>
              <a:t>OPTIONS</a:t>
            </a:r>
            <a:r>
              <a:rPr lang="hu-HU" smtClean="0"/>
              <a:t> (what are the accapted verbs?)</a:t>
            </a:r>
          </a:p>
          <a:p>
            <a:pPr lvl="1"/>
            <a:r>
              <a:rPr lang="hu-HU" smtClean="0"/>
              <a:t>LINK, UNLINK</a:t>
            </a:r>
          </a:p>
          <a:p>
            <a:pPr lvl="1"/>
            <a:endParaRPr lang="en-US" smtClean="0"/>
          </a:p>
          <a:p>
            <a:r>
              <a:rPr lang="en-US" smtClean="0"/>
              <a:t>Safe operations / Idempotent operations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025743"/>
              </p:ext>
            </p:extLst>
          </p:nvPr>
        </p:nvGraphicFramePr>
        <p:xfrm>
          <a:off x="1043608" y="5466928"/>
          <a:ext cx="5903914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4008"/>
                <a:gridCol w="509905"/>
                <a:gridCol w="599186"/>
                <a:gridCol w="516255"/>
                <a:gridCol w="755968"/>
                <a:gridCol w="680911"/>
                <a:gridCol w="631825"/>
                <a:gridCol w="875856"/>
              </a:tblGrid>
              <a:tr h="144016">
                <a:tc>
                  <a:txBody>
                    <a:bodyPr/>
                    <a:lstStyle/>
                    <a:p>
                      <a:r>
                        <a:rPr lang="en-US" sz="1400" smtClean="0"/>
                        <a:t>Operation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GET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POST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</a:t>
                      </a:r>
                      <a:endParaRPr lang="en-US"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DELETE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PATCH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HEAD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OPTIONS</a:t>
                      </a:r>
                      <a:endParaRPr lang="en-US" sz="1400"/>
                    </a:p>
                  </a:txBody>
                  <a:tcPr/>
                </a:tc>
              </a:tr>
              <a:tr h="127248">
                <a:tc>
                  <a:txBody>
                    <a:bodyPr/>
                    <a:lstStyle/>
                    <a:p>
                      <a:r>
                        <a:rPr lang="en-US" sz="1400" smtClean="0"/>
                        <a:t>Safe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solidFill>
                            <a:srgbClr val="00B050"/>
                          </a:solidFill>
                          <a:sym typeface="Wingdings"/>
                        </a:rPr>
                        <a:t></a:t>
                      </a:r>
                      <a:endParaRPr lang="en-US" sz="14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solidFill>
                            <a:srgbClr val="FF0000"/>
                          </a:solidFill>
                          <a:sym typeface="Wingdings"/>
                        </a:rPr>
                        <a:t></a:t>
                      </a:r>
                      <a:endParaRPr lang="en-US" sz="1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</a:t>
                      </a:r>
                      <a:endParaRPr lang="en-US" sz="1400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</a:t>
                      </a:r>
                      <a:endParaRPr lang="en-US" sz="1400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</a:t>
                      </a:r>
                      <a:endParaRPr lang="en-US" sz="1400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lang="en-US" sz="1400" kern="120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lang="en-US" sz="1400" kern="120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smtClean="0"/>
                        <a:t>Idempotent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lang="en-US" sz="1400" kern="120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</a:t>
                      </a:r>
                      <a:endParaRPr lang="en-US" sz="1400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lang="en-US" sz="1400" kern="120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lang="en-US" sz="1400" kern="120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lang="en-US" sz="1400" kern="120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lang="en-US" sz="1400" kern="120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lang="en-US" sz="1400" kern="120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92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#2 – HTTP Verbs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603053"/>
            <a:ext cx="1440160" cy="48015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7526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mtClean="0"/>
          </a:p>
          <a:p>
            <a:pPr marL="114300" indent="0">
              <a:buFont typeface="Arial" pitchFamily="34" charset="0"/>
              <a:buNone/>
            </a:pP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mtClean="0"/>
              <a:t>Header</a:t>
            </a:r>
          </a:p>
          <a:p>
            <a:pPr lvl="1"/>
            <a:r>
              <a:rPr lang="hu-HU" smtClean="0"/>
              <a:t>Accept : application/xml</a:t>
            </a:r>
          </a:p>
          <a:p>
            <a:pPr lvl="1"/>
            <a:r>
              <a:rPr lang="hu-HU" smtClean="0"/>
              <a:t>Accept : application/json</a:t>
            </a:r>
          </a:p>
          <a:p>
            <a:r>
              <a:rPr lang="en-US" smtClean="0"/>
              <a:t>XML</a:t>
            </a:r>
            <a:r>
              <a:rPr lang="hu-HU" smtClean="0"/>
              <a:t> drawbacks</a:t>
            </a:r>
            <a:endParaRPr lang="en-US" dirty="0" smtClean="0"/>
          </a:p>
          <a:p>
            <a:pPr lvl="1"/>
            <a:r>
              <a:rPr lang="en-US" dirty="0" smtClean="0"/>
              <a:t>Additional annotations for JAXB:</a:t>
            </a:r>
          </a:p>
          <a:p>
            <a:pPr lvl="2"/>
            <a:r>
              <a:rPr lang="en-US" dirty="0" smtClean="0"/>
              <a:t>@</a:t>
            </a:r>
            <a:r>
              <a:rPr lang="en-US" dirty="0" err="1" smtClean="0"/>
              <a:t>XmlRootElement</a:t>
            </a:r>
            <a:endParaRPr lang="en-US" dirty="0" smtClean="0"/>
          </a:p>
          <a:p>
            <a:pPr lvl="2"/>
            <a:r>
              <a:rPr lang="en-US" dirty="0" smtClean="0"/>
              <a:t>@</a:t>
            </a:r>
            <a:r>
              <a:rPr lang="en-US" dirty="0" err="1" smtClean="0"/>
              <a:t>XmlAttribute</a:t>
            </a:r>
            <a:endParaRPr lang="en-US" dirty="0" smtClean="0"/>
          </a:p>
          <a:p>
            <a:pPr lvl="2"/>
            <a:r>
              <a:rPr lang="en-US" dirty="0" smtClean="0"/>
              <a:t>@</a:t>
            </a:r>
            <a:r>
              <a:rPr lang="en-US" dirty="0" err="1" smtClean="0"/>
              <a:t>XmlElement</a:t>
            </a:r>
            <a:endParaRPr lang="en-US" dirty="0" smtClean="0"/>
          </a:p>
          <a:p>
            <a:pPr lvl="1"/>
            <a:r>
              <a:rPr lang="en-US" dirty="0" smtClean="0"/>
              <a:t>Element or attribute?</a:t>
            </a:r>
          </a:p>
          <a:p>
            <a:pPr lvl="1"/>
            <a:r>
              <a:rPr lang="en-US" dirty="0" smtClean="0"/>
              <a:t>Empty default constructor required</a:t>
            </a:r>
          </a:p>
          <a:p>
            <a:pPr lvl="1"/>
            <a:r>
              <a:rPr lang="en-US" dirty="0" smtClean="0"/>
              <a:t>Wrapper for returning </a:t>
            </a:r>
            <a:r>
              <a:rPr lang="en-US" smtClean="0"/>
              <a:t>lists required</a:t>
            </a:r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243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ndtek - orange">
      <a:dk1>
        <a:srgbClr val="2F2B20"/>
      </a:dk1>
      <a:lt1>
        <a:srgbClr val="FFFFFF"/>
      </a:lt1>
      <a:dk2>
        <a:srgbClr val="FFA800"/>
      </a:dk2>
      <a:lt2>
        <a:srgbClr val="2F2B20"/>
      </a:lt2>
      <a:accent1>
        <a:srgbClr val="000000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730</TotalTime>
  <Words>654</Words>
  <Application>Microsoft Office PowerPoint</Application>
  <PresentationFormat>On-screen Show (4:3)</PresentationFormat>
  <Paragraphs>180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Adjacency</vt:lpstr>
      <vt:lpstr>RESTful API Design</vt:lpstr>
      <vt:lpstr>AS-IS</vt:lpstr>
      <vt:lpstr>TO-BE (many REST, but not the same...)</vt:lpstr>
      <vt:lpstr>Why REST?</vt:lpstr>
      <vt:lpstr>RESTful Maturity Model </vt:lpstr>
      <vt:lpstr>#1 – Resources</vt:lpstr>
      <vt:lpstr>Demo Scenario </vt:lpstr>
      <vt:lpstr>#2 – HTTP Verbs</vt:lpstr>
      <vt:lpstr>#2 – HTTP Verbs</vt:lpstr>
      <vt:lpstr>#2 – HTTP Verbs</vt:lpstr>
      <vt:lpstr>#3 – Hypermedia controls</vt:lpstr>
      <vt:lpstr>#3 – Hypermedia controls</vt:lpstr>
      <vt:lpstr>#3 – Hypermedia controls</vt:lpstr>
      <vt:lpstr>#3 – Hypermedia controls</vt:lpstr>
      <vt:lpstr>#3 – HAL specification</vt:lpstr>
      <vt:lpstr>References</vt:lpstr>
      <vt:lpstr>References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API Design</dc:title>
  <dc:creator>ibekesi</dc:creator>
  <cp:lastModifiedBy>ibekesi</cp:lastModifiedBy>
  <cp:revision>77</cp:revision>
  <dcterms:created xsi:type="dcterms:W3CDTF">2014-11-26T16:40:24Z</dcterms:created>
  <dcterms:modified xsi:type="dcterms:W3CDTF">2014-12-02T20:59:52Z</dcterms:modified>
</cp:coreProperties>
</file>