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61" r:id="rId4"/>
    <p:sldId id="265" r:id="rId5"/>
    <p:sldId id="260" r:id="rId6"/>
    <p:sldId id="262" r:id="rId7"/>
    <p:sldId id="259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7B52EAE-1A86-45FF-A1B5-E231E8C8A05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F790D7D-CD7D-4D5E-9011-97B269F6C972}" type="datetimeFigureOut">
              <a:rPr lang="en-US" smtClean="0"/>
              <a:t>11/28/2014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mtClean="0"/>
              <a:t>RESTful API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smtClean="0"/>
              <a:t>Design pricipals, demo example implementation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620688"/>
            <a:ext cx="3744416" cy="12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#3 – Hypermedia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...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91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AS-IS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1484784"/>
            <a:ext cx="1944216" cy="35283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13" name="Elbow Connector 12"/>
          <p:cNvCxnSpPr>
            <a:stCxn id="8" idx="3"/>
            <a:endCxn id="9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5" name="Elbow Connector 14"/>
          <p:cNvCxnSpPr>
            <a:stCxn id="7" idx="3"/>
            <a:endCxn id="8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6" name="Elbow Connector 25"/>
          <p:cNvCxnSpPr>
            <a:stCxn id="8" idx="3"/>
            <a:endCxn id="10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9" name="Elbow Connector 28"/>
          <p:cNvCxnSpPr>
            <a:stCxn id="8" idx="3"/>
            <a:endCxn id="11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9" name="TextBox 38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6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hu-HU" smtClean="0"/>
              <a:t>TO-BE </a:t>
            </a:r>
            <a:r>
              <a:rPr lang="hu-HU" sz="2400" smtClean="0"/>
              <a:t>(many REST, but not the same...)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539552" y="2348880"/>
            <a:ext cx="2880320" cy="1584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 smtClean="0"/>
              <a:t>Standard Provisioning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72000" y="1484784"/>
            <a:ext cx="3240360" cy="49685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hu-HU">
                <a:solidFill>
                  <a:schemeClr val="dk1"/>
                </a:solidFill>
              </a:rPr>
              <a:t>Connectors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5576" y="2923808"/>
            <a:ext cx="864096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Frontend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23728" y="2924944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Backend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5004048" y="206084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CUCM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5004048" y="2923808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Unity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5004048" y="3789040"/>
            <a:ext cx="1080120" cy="72008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 smtClean="0"/>
              <a:t>Active Directory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52" idx="3"/>
            <a:endCxn id="53" idx="1"/>
          </p:cNvCxnSpPr>
          <p:nvPr/>
        </p:nvCxnSpPr>
        <p:spPr>
          <a:xfrm flipV="1">
            <a:off x="3203848" y="2420888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7" name="Elbow Connector 56"/>
          <p:cNvCxnSpPr>
            <a:stCxn id="51" idx="3"/>
            <a:endCxn id="52" idx="1"/>
          </p:cNvCxnSpPr>
          <p:nvPr/>
        </p:nvCxnSpPr>
        <p:spPr>
          <a:xfrm>
            <a:off x="1619672" y="3283848"/>
            <a:ext cx="504056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8" name="Elbow Connector 57"/>
          <p:cNvCxnSpPr>
            <a:stCxn id="52" idx="3"/>
            <a:endCxn id="54" idx="1"/>
          </p:cNvCxnSpPr>
          <p:nvPr/>
        </p:nvCxnSpPr>
        <p:spPr>
          <a:xfrm flipV="1">
            <a:off x="3203848" y="3283848"/>
            <a:ext cx="1800200" cy="113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9" name="Elbow Connector 58"/>
          <p:cNvCxnSpPr>
            <a:stCxn id="52" idx="3"/>
            <a:endCxn id="55" idx="1"/>
          </p:cNvCxnSpPr>
          <p:nvPr/>
        </p:nvCxnSpPr>
        <p:spPr>
          <a:xfrm>
            <a:off x="3203848" y="3284984"/>
            <a:ext cx="1800200" cy="864096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1547664" y="2977207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5936" y="2132856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AXL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5936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>
                <a:solidFill>
                  <a:schemeClr val="dk1"/>
                </a:solidFill>
              </a:rPr>
              <a:t>REST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22305" y="386104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smtClean="0">
                <a:solidFill>
                  <a:schemeClr val="dk1"/>
                </a:solidFill>
              </a:rPr>
              <a:t>LDAP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404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APAS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500404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6444208" y="206084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444208" y="2923808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444208" y="37890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444208" y="4653136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444208" y="5589240"/>
            <a:ext cx="1080120" cy="720080"/>
          </a:xfrm>
          <a:prstGeom prst="rect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400"/>
              <a:t>...</a:t>
            </a:r>
            <a:endParaRPr lang="en-US" sz="1400" dirty="0"/>
          </a:p>
        </p:txBody>
      </p:sp>
      <p:cxnSp>
        <p:nvCxnSpPr>
          <p:cNvPr id="85" name="Elbow Connector 84"/>
          <p:cNvCxnSpPr>
            <a:stCxn id="52" idx="2"/>
            <a:endCxn id="64" idx="1"/>
          </p:cNvCxnSpPr>
          <p:nvPr/>
        </p:nvCxnSpPr>
        <p:spPr>
          <a:xfrm rot="16200000" flipH="1">
            <a:off x="3149842" y="3158970"/>
            <a:ext cx="1368152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8" name="Elbow Connector 87"/>
          <p:cNvCxnSpPr>
            <a:stCxn id="52" idx="2"/>
            <a:endCxn id="65" idx="1"/>
          </p:cNvCxnSpPr>
          <p:nvPr/>
        </p:nvCxnSpPr>
        <p:spPr>
          <a:xfrm rot="16200000" flipH="1">
            <a:off x="2681790" y="3627022"/>
            <a:ext cx="2304256" cy="2340260"/>
          </a:xfrm>
          <a:prstGeom prst="bentConnector2">
            <a:avLst/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1" name="Elbow Connector 90"/>
          <p:cNvCxnSpPr>
            <a:stCxn id="52" idx="2"/>
            <a:endCxn id="71" idx="2"/>
          </p:cNvCxnSpPr>
          <p:nvPr/>
        </p:nvCxnSpPr>
        <p:spPr>
          <a:xfrm rot="16200000" flipH="1">
            <a:off x="3491880" y="2816932"/>
            <a:ext cx="2664296" cy="4320480"/>
          </a:xfrm>
          <a:prstGeom prst="bentConnector3">
            <a:avLst>
              <a:gd name="adj1" fmla="val 108580"/>
            </a:avLst>
          </a:prstGeom>
          <a:ln w="22225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6" name="TextBox 105"/>
          <p:cNvSpPr txBox="1"/>
          <p:nvPr/>
        </p:nvSpPr>
        <p:spPr>
          <a:xfrm>
            <a:off x="2627784" y="4725144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627784" y="5661248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627784" y="6237312"/>
            <a:ext cx="73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 smtClean="0">
                <a:solidFill>
                  <a:schemeClr val="dk1"/>
                </a:solidFill>
              </a:rPr>
              <a:t>RESTful</a:t>
            </a:r>
            <a:endParaRPr lang="en-US" sz="1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Why REST?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Lightweight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smtClean="0"/>
              <a:t>to use</a:t>
            </a:r>
            <a:endParaRPr lang="hu-HU" smtClean="0"/>
          </a:p>
          <a:p>
            <a:r>
              <a:rPr lang="hu-HU" smtClean="0"/>
              <a:t>S</a:t>
            </a:r>
            <a:r>
              <a:rPr lang="en-US" smtClean="0"/>
              <a:t>tandardize</a:t>
            </a:r>
            <a:r>
              <a:rPr lang="hu-HU" smtClean="0"/>
              <a:t>d</a:t>
            </a:r>
            <a:r>
              <a:rPr lang="en-US" smtClean="0"/>
              <a:t> operations </a:t>
            </a:r>
            <a:r>
              <a:rPr lang="en-US"/>
              <a:t>such as add, delete, and </a:t>
            </a:r>
            <a:r>
              <a:rPr lang="en-US" smtClean="0"/>
              <a:t>modify</a:t>
            </a:r>
            <a:endParaRPr lang="hu-HU" smtClean="0"/>
          </a:p>
          <a:p>
            <a:r>
              <a:rPr lang="hu-HU" smtClean="0"/>
              <a:t>I</a:t>
            </a:r>
            <a:r>
              <a:rPr lang="en-US" smtClean="0"/>
              <a:t>ndependent </a:t>
            </a:r>
            <a:r>
              <a:rPr lang="en-US"/>
              <a:t>of </a:t>
            </a:r>
            <a:r>
              <a:rPr lang="hu-HU" smtClean="0"/>
              <a:t>OS</a:t>
            </a:r>
            <a:r>
              <a:rPr lang="en-US" smtClean="0"/>
              <a:t> </a:t>
            </a:r>
            <a:r>
              <a:rPr lang="en-US"/>
              <a:t>and programming </a:t>
            </a:r>
            <a:r>
              <a:rPr lang="en-US" smtClean="0"/>
              <a:t>language</a:t>
            </a:r>
            <a:endParaRPr lang="hu-HU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08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RESTful Maturity Model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7335"/>
            <a:ext cx="7620000" cy="4506330"/>
          </a:xfrm>
        </p:spPr>
      </p:pic>
    </p:spTree>
    <p:extLst>
      <p:ext uri="{BB962C8B-B14F-4D97-AF65-F5344CB8AC3E}">
        <p14:creationId xmlns:p14="http://schemas.microsoft.com/office/powerpoint/2010/main" val="6034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1" y="1517888"/>
            <a:ext cx="2184087" cy="140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506" y="1517888"/>
            <a:ext cx="2371894" cy="14070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59" y="1529085"/>
            <a:ext cx="2239345" cy="13958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771548"/>
            <a:ext cx="1008111" cy="1701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7" r="7599"/>
          <a:stretch/>
        </p:blipFill>
        <p:spPr>
          <a:xfrm>
            <a:off x="7308304" y="3772654"/>
            <a:ext cx="1012371" cy="17000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2" r="16779"/>
          <a:stretch/>
        </p:blipFill>
        <p:spPr>
          <a:xfrm>
            <a:off x="6498770" y="3771549"/>
            <a:ext cx="949291" cy="17011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438" y="3771547"/>
            <a:ext cx="1439466" cy="17011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71548"/>
            <a:ext cx="1008111" cy="1701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3771548"/>
            <a:ext cx="1008111" cy="1701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695" y="3771548"/>
            <a:ext cx="1008111" cy="17011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772655"/>
            <a:ext cx="1440000" cy="1701819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11" idx="2"/>
            <a:endCxn id="3" idx="0"/>
          </p:cNvCxnSpPr>
          <p:nvPr/>
        </p:nvCxnSpPr>
        <p:spPr>
          <a:xfrm rot="16200000" flipH="1">
            <a:off x="4596141" y="2717234"/>
            <a:ext cx="849451" cy="12648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Elbow Connector 23"/>
          <p:cNvCxnSpPr>
            <a:stCxn id="10" idx="2"/>
            <a:endCxn id="3" idx="0"/>
          </p:cNvCxnSpPr>
          <p:nvPr/>
        </p:nvCxnSpPr>
        <p:spPr>
          <a:xfrm rot="5400000">
            <a:off x="5895152" y="2683093"/>
            <a:ext cx="849451" cy="133315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774395"/>
            <a:ext cx="1154490" cy="17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#1 –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level 1: Resources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err="1" smtClean="0"/>
              <a:t>myrest</a:t>
            </a:r>
            <a:r>
              <a:rPr lang="en-US" smtClean="0"/>
              <a:t>/1/managers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/1/assistants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/1/manager/2</a:t>
            </a:r>
          </a:p>
          <a:p>
            <a:pPr lvl="1"/>
            <a:r>
              <a:rPr lang="en-US" err="1" smtClean="0"/>
              <a:t>myrest</a:t>
            </a:r>
            <a:r>
              <a:rPr lang="en-US" smtClean="0"/>
              <a:t>/1/assistant/5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REST level 2: HTTP Verbs</a:t>
            </a:r>
          </a:p>
          <a:p>
            <a:pPr lvl="1"/>
            <a:r>
              <a:rPr lang="en-US" smtClean="0"/>
              <a:t>GET</a:t>
            </a:r>
          </a:p>
          <a:p>
            <a:pPr lvl="1"/>
            <a:r>
              <a:rPr lang="en-US" smtClean="0"/>
              <a:t>POST</a:t>
            </a:r>
          </a:p>
          <a:p>
            <a:pPr lvl="1"/>
            <a:r>
              <a:rPr lang="en-US" smtClean="0"/>
              <a:t>PUT</a:t>
            </a:r>
          </a:p>
          <a:p>
            <a:pPr lvl="1"/>
            <a:r>
              <a:rPr lang="en-US" smtClean="0"/>
              <a:t>DELETE</a:t>
            </a:r>
          </a:p>
          <a:p>
            <a:pPr lvl="1"/>
            <a:endParaRPr lang="en-US" smtClean="0"/>
          </a:p>
          <a:p>
            <a:r>
              <a:rPr lang="en-US" smtClean="0"/>
              <a:t>Other useful operations</a:t>
            </a:r>
          </a:p>
          <a:p>
            <a:pPr lvl="1"/>
            <a:r>
              <a:rPr lang="en-US" smtClean="0"/>
              <a:t>PATCH (partial update)</a:t>
            </a:r>
          </a:p>
          <a:p>
            <a:pPr lvl="1"/>
            <a:r>
              <a:rPr lang="en-US" smtClean="0"/>
              <a:t>HEAD</a:t>
            </a:r>
          </a:p>
          <a:p>
            <a:pPr lvl="1"/>
            <a:r>
              <a:rPr lang="en-US" smtClean="0"/>
              <a:t>OPTIONS</a:t>
            </a:r>
          </a:p>
          <a:p>
            <a:pPr lvl="1"/>
            <a:endParaRPr lang="en-US" smtClean="0"/>
          </a:p>
          <a:p>
            <a:r>
              <a:rPr lang="en-US" smtClean="0"/>
              <a:t>Concept: Safe operation / Idempotent operation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#2 – HTTP Verbs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603053"/>
            <a:ext cx="1440160" cy="4801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mtClean="0"/>
          </a:p>
          <a:p>
            <a:pPr marL="114300" indent="0">
              <a:buFont typeface="Arial" pitchFamily="34" charset="0"/>
              <a:buNone/>
            </a:pP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mtClean="0"/>
              <a:t>Header</a:t>
            </a:r>
          </a:p>
          <a:p>
            <a:pPr lvl="1"/>
            <a:r>
              <a:rPr lang="hu-HU" smtClean="0"/>
              <a:t>Accept : application/xml</a:t>
            </a:r>
          </a:p>
          <a:p>
            <a:pPr lvl="1"/>
            <a:r>
              <a:rPr lang="hu-HU" smtClean="0"/>
              <a:t>Accept : application/json</a:t>
            </a:r>
            <a:endParaRPr lang="hu-HU" smtClean="0"/>
          </a:p>
          <a:p>
            <a:r>
              <a:rPr lang="en-US" smtClean="0"/>
              <a:t>XML</a:t>
            </a:r>
            <a:r>
              <a:rPr lang="hu-HU" smtClean="0"/>
              <a:t> drawbacks</a:t>
            </a:r>
            <a:endParaRPr lang="en-US" dirty="0" smtClean="0"/>
          </a:p>
          <a:p>
            <a:pPr lvl="1"/>
            <a:r>
              <a:rPr lang="en-US" dirty="0" smtClean="0"/>
              <a:t>Additional annotations for JAXB:</a:t>
            </a:r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XmlRootElement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XmlAttribute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XmlElement</a:t>
            </a:r>
            <a:endParaRPr lang="en-US" dirty="0" smtClean="0"/>
          </a:p>
          <a:p>
            <a:pPr lvl="1"/>
            <a:r>
              <a:rPr lang="en-US" dirty="0" smtClean="0"/>
              <a:t>Element or attribute?</a:t>
            </a:r>
          </a:p>
          <a:p>
            <a:pPr lvl="1"/>
            <a:r>
              <a:rPr lang="en-US" dirty="0" smtClean="0"/>
              <a:t>Empty default constructor required</a:t>
            </a:r>
          </a:p>
          <a:p>
            <a:pPr lvl="1"/>
            <a:r>
              <a:rPr lang="en-US" dirty="0" smtClean="0"/>
              <a:t>Wrapper for returning </a:t>
            </a:r>
            <a:r>
              <a:rPr lang="en-US" smtClean="0"/>
              <a:t>lists required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43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ndtek - orange">
      <a:dk1>
        <a:srgbClr val="2F2B20"/>
      </a:dk1>
      <a:lt1>
        <a:srgbClr val="FFFFFF"/>
      </a:lt1>
      <a:dk2>
        <a:srgbClr val="FFA800"/>
      </a:dk2>
      <a:lt2>
        <a:srgbClr val="2F2B20"/>
      </a:lt2>
      <a:accent1>
        <a:srgbClr val="000000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558</TotalTime>
  <Words>177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RESTful API Design</vt:lpstr>
      <vt:lpstr>AS-IS</vt:lpstr>
      <vt:lpstr>TO-BE (many REST, but not the same...)</vt:lpstr>
      <vt:lpstr>Why REST?</vt:lpstr>
      <vt:lpstr>RESTful Maturity Model </vt:lpstr>
      <vt:lpstr>Demo Scenario </vt:lpstr>
      <vt:lpstr>#1 – Resources</vt:lpstr>
      <vt:lpstr>#2 – HTTP Verbs</vt:lpstr>
      <vt:lpstr>#2 – HTTP Verbs</vt:lpstr>
      <vt:lpstr>#3 – Hypermedia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</dc:title>
  <dc:creator>ibekesi</dc:creator>
  <cp:lastModifiedBy>ibekesi</cp:lastModifiedBy>
  <cp:revision>40</cp:revision>
  <dcterms:created xsi:type="dcterms:W3CDTF">2014-11-26T16:40:24Z</dcterms:created>
  <dcterms:modified xsi:type="dcterms:W3CDTF">2014-11-28T09:42:52Z</dcterms:modified>
</cp:coreProperties>
</file>