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1" r:id="rId4"/>
    <p:sldId id="265" r:id="rId5"/>
    <p:sldId id="260" r:id="rId6"/>
    <p:sldId id="259" r:id="rId7"/>
    <p:sldId id="262" r:id="rId8"/>
    <p:sldId id="263" r:id="rId9"/>
    <p:sldId id="266" r:id="rId10"/>
    <p:sldId id="270" r:id="rId11"/>
    <p:sldId id="269" r:id="rId12"/>
    <p:sldId id="272" r:id="rId13"/>
    <p:sldId id="271" r:id="rId14"/>
    <p:sldId id="273" r:id="rId15"/>
    <p:sldId id="274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020" y="16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rest-shel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eless.co/hal_specifica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ibekesi/my-restful-ap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-projects/rest-shel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richardsonMaturityModel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youtu.be/oG2rotiGr90" TargetMode="External"/><Relationship Id="rId4" Type="http://schemas.openxmlformats.org/officeDocument/2006/relationships/hyperlink" Target="https://blog.safaribooksonline.com/2013/09/30/rest-hypermedi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RESTful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Design pricipals, demo example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20688"/>
            <a:ext cx="3744416" cy="1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/myrest/v2/manager/1</a:t>
            </a:r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hu-HU" sz="1600" smtClean="0"/>
          </a:p>
          <a:p>
            <a:r>
              <a:rPr lang="en-US" sz="1600" b="1" smtClean="0"/>
              <a:t>Manager resource</a:t>
            </a:r>
            <a:endParaRPr lang="hu-HU" sz="1600" b="1" smtClean="0"/>
          </a:p>
          <a:p>
            <a:endParaRPr lang="en-US" sz="1600" smtClean="0"/>
          </a:p>
          <a:p>
            <a:r>
              <a:rPr lang="en-US" sz="1600" smtClean="0"/>
              <a:t>What is the id</a:t>
            </a:r>
            <a:r>
              <a:rPr lang="hu-HU" sz="1600" smtClean="0"/>
              <a:t>?</a:t>
            </a:r>
            <a:r>
              <a:rPr lang="en-US" sz="1600" smtClean="0"/>
              <a:t> </a:t>
            </a:r>
            <a:r>
              <a:rPr lang="hu-HU" sz="1600" smtClean="0"/>
              <a:t>(</a:t>
            </a:r>
            <a:r>
              <a:rPr lang="en-US" sz="1600" smtClean="0"/>
              <a:t>id</a:t>
            </a:r>
            <a:r>
              <a:rPr lang="hu-HU" sz="1600" smtClean="0"/>
              <a:t>, name, extension?) </a:t>
            </a:r>
          </a:p>
          <a:p>
            <a:r>
              <a:rPr lang="hu-HU" sz="1600" smtClean="0"/>
              <a:t>Looks like an Assistant </a:t>
            </a:r>
            <a:r>
              <a:rPr lang="hu-HU" sz="1600"/>
              <a:t>resource?</a:t>
            </a:r>
            <a:endParaRPr lang="hu-HU" sz="1600" smtClean="0"/>
          </a:p>
          <a:p>
            <a:r>
              <a:rPr lang="hu-HU" sz="1600" smtClean="0"/>
              <a:t>What is the relation between manager and assistant?</a:t>
            </a:r>
          </a:p>
          <a:p>
            <a:r>
              <a:rPr lang="hu-HU" sz="1600" smtClean="0"/>
              <a:t>How to nevigate to assistants?</a:t>
            </a:r>
          </a:p>
          <a:p>
            <a:pPr lvl="1"/>
            <a:r>
              <a:rPr lang="hu-HU" sz="1200" smtClean="0"/>
              <a:t>myrest/v2/manager/2/assistants</a:t>
            </a:r>
          </a:p>
          <a:p>
            <a:pPr lvl="1"/>
            <a:r>
              <a:rPr lang="hu-HU" sz="1200" smtClean="0"/>
              <a:t>myrest/v2/assistants/?manager=1</a:t>
            </a:r>
          </a:p>
          <a:p>
            <a:endParaRPr lang="hu-HU" sz="1600" smtClean="0"/>
          </a:p>
          <a:p>
            <a:r>
              <a:rPr lang="hu-HU" sz="1600" smtClean="0"/>
              <a:t>Level 2 answers:</a:t>
            </a:r>
          </a:p>
          <a:p>
            <a:pPr lvl="1"/>
            <a:r>
              <a:rPr lang="hu-HU" sz="1200" smtClean="0"/>
              <a:t>User Documentation</a:t>
            </a:r>
          </a:p>
          <a:p>
            <a:pPr lvl="1"/>
            <a:r>
              <a:rPr lang="hu-HU" sz="1200" smtClean="0"/>
              <a:t>WADL (SOAP-WSDL style architecture)</a:t>
            </a:r>
          </a:p>
          <a:p>
            <a:pPr lvl="1"/>
            <a:r>
              <a:rPr lang="hu-HU" sz="1200" smtClean="0"/>
              <a:t>...</a:t>
            </a:r>
          </a:p>
          <a:p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27613"/>
            <a:ext cx="2858754" cy="405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HATEOAS</a:t>
            </a:r>
          </a:p>
          <a:p>
            <a:pPr lvl="1"/>
            <a:r>
              <a:rPr lang="en-US" b="1" smtClean="0"/>
              <a:t>Hypermedia As The Engine Of Application State</a:t>
            </a:r>
          </a:p>
          <a:p>
            <a:pPr lvl="1"/>
            <a:endParaRPr lang="en-US"/>
          </a:p>
          <a:p>
            <a:r>
              <a:rPr lang="en-US" smtClean="0"/>
              <a:t>The client does not know have built-in knowledge of how to navigate/manipulate the model</a:t>
            </a:r>
          </a:p>
          <a:p>
            <a:r>
              <a:rPr lang="en-US" smtClean="0"/>
              <a:t>Instead server provides that dynamically</a:t>
            </a:r>
          </a:p>
          <a:p>
            <a:r>
              <a:rPr lang="en-US" smtClean="0"/>
              <a:t>Media types and Link Rel</a:t>
            </a:r>
            <a:r>
              <a:rPr lang="hu-HU" smtClean="0"/>
              <a:t>a</a:t>
            </a:r>
            <a:r>
              <a:rPr lang="en-US" smtClean="0"/>
              <a:t>tions</a:t>
            </a:r>
          </a:p>
          <a:p>
            <a:pPr lvl="1"/>
            <a:r>
              <a:rPr lang="en-US" smtClean="0"/>
              <a:t>Client descrtibe what it wants to have with </a:t>
            </a:r>
            <a:r>
              <a:rPr lang="en-US" i="1" smtClean="0"/>
              <a:t>Accept</a:t>
            </a:r>
            <a:r>
              <a:rPr lang="en-US" smtClean="0"/>
              <a:t> header</a:t>
            </a:r>
          </a:p>
          <a:p>
            <a:pPr lvl="1"/>
            <a:r>
              <a:rPr lang="en-US" smtClean="0"/>
              <a:t>Server (and client during PUT, POST) describes what is in the body with </a:t>
            </a:r>
            <a:r>
              <a:rPr lang="en-US" i="1" smtClean="0"/>
              <a:t>Content-Type</a:t>
            </a:r>
            <a:r>
              <a:rPr lang="en-US" smtClean="0"/>
              <a:t> header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5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HATEOAS</a:t>
            </a:r>
          </a:p>
          <a:p>
            <a:pPr lvl="1"/>
            <a:r>
              <a:rPr lang="en-US" b="1" smtClean="0"/>
              <a:t>Hypermedia As The Engine Of Application State</a:t>
            </a:r>
          </a:p>
          <a:p>
            <a:pPr lvl="1"/>
            <a:endParaRPr lang="en-US"/>
          </a:p>
          <a:p>
            <a:r>
              <a:rPr lang="en-US" smtClean="0"/>
              <a:t>The client does not know have built-in knowledge of how to navigate/manipulate the model</a:t>
            </a:r>
          </a:p>
          <a:p>
            <a:r>
              <a:rPr lang="en-US" smtClean="0"/>
              <a:t>Instead server provides that dynamically</a:t>
            </a:r>
          </a:p>
          <a:p>
            <a:r>
              <a:rPr lang="en-US" smtClean="0"/>
              <a:t>Media types and Link Rel</a:t>
            </a:r>
            <a:r>
              <a:rPr lang="hu-HU" smtClean="0"/>
              <a:t>a</a:t>
            </a:r>
            <a:r>
              <a:rPr lang="en-US" smtClean="0"/>
              <a:t>tions</a:t>
            </a:r>
          </a:p>
          <a:p>
            <a:pPr lvl="1"/>
            <a:r>
              <a:rPr lang="en-US" smtClean="0"/>
              <a:t>Client descrtibe what it wants to have with </a:t>
            </a:r>
            <a:r>
              <a:rPr lang="en-US" i="1" smtClean="0"/>
              <a:t>Accept</a:t>
            </a:r>
            <a:r>
              <a:rPr lang="en-US" smtClean="0"/>
              <a:t> header</a:t>
            </a:r>
          </a:p>
          <a:p>
            <a:pPr lvl="1"/>
            <a:r>
              <a:rPr lang="en-US" smtClean="0"/>
              <a:t>Server (and client during PUT, POST) describes what is in the body with </a:t>
            </a:r>
            <a:r>
              <a:rPr lang="en-US" i="1" smtClean="0"/>
              <a:t>Content-Type</a:t>
            </a:r>
            <a:r>
              <a:rPr lang="en-US" smtClean="0"/>
              <a:t> header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4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/>
              <a:t>Roy Thomas Fielding</a:t>
            </a:r>
            <a:r>
              <a:rPr lang="hu-HU" smtClean="0"/>
              <a:t> („founder of REST”)</a:t>
            </a:r>
            <a:endParaRPr lang="en-US" smtClean="0"/>
          </a:p>
          <a:p>
            <a:pPr lvl="1"/>
            <a:r>
              <a:rPr lang="hu-HU" sz="1800" smtClean="0"/>
              <a:t>„</a:t>
            </a:r>
            <a:r>
              <a:rPr lang="en-US" sz="1800" smtClean="0"/>
              <a:t>I am getting frustrated by the number of people calling any HTTP-based interface a REST API.</a:t>
            </a:r>
            <a:r>
              <a:rPr lang="hu-HU" sz="1800" smtClean="0"/>
              <a:t> </a:t>
            </a:r>
            <a:r>
              <a:rPr lang="en-US" sz="1800" b="1"/>
              <a:t>REST APIs must be hypertext-driven</a:t>
            </a:r>
            <a:r>
              <a:rPr lang="hu-HU" sz="1800" smtClean="0"/>
              <a:t>”</a:t>
            </a:r>
          </a:p>
          <a:p>
            <a:pPr lvl="1"/>
            <a:r>
              <a:rPr lang="hu-HU" sz="1800" smtClean="0"/>
              <a:t>„</a:t>
            </a:r>
            <a:r>
              <a:rPr lang="en-US" sz="1800" smtClean="0"/>
              <a:t>A </a:t>
            </a:r>
            <a:r>
              <a:rPr lang="en-US" sz="1800"/>
              <a:t>REST API should </a:t>
            </a:r>
            <a:r>
              <a:rPr lang="en-US" sz="1800" b="1"/>
              <a:t>never have “typed” resources </a:t>
            </a:r>
            <a:r>
              <a:rPr lang="en-US" sz="1800"/>
              <a:t>that are significant to the client</a:t>
            </a:r>
            <a:r>
              <a:rPr lang="en-US" sz="1800" smtClean="0"/>
              <a:t>.</a:t>
            </a:r>
            <a:r>
              <a:rPr lang="hu-HU" sz="1800" smtClean="0"/>
              <a:t> </a:t>
            </a:r>
            <a:r>
              <a:rPr lang="en-US" sz="1800"/>
              <a:t>The only types that are significant to a client are the current representation’s media type and standardized relation names</a:t>
            </a:r>
            <a:r>
              <a:rPr lang="en-US" sz="1800" smtClean="0"/>
              <a:t>.</a:t>
            </a:r>
            <a:r>
              <a:rPr lang="hu-HU" sz="1800" smtClean="0"/>
              <a:t>”</a:t>
            </a:r>
          </a:p>
          <a:p>
            <a:pPr lvl="1"/>
            <a:r>
              <a:rPr lang="en-US" sz="1800"/>
              <a:t>“A REST API </a:t>
            </a:r>
            <a:r>
              <a:rPr lang="en-US" sz="1800" b="1"/>
              <a:t>must not define fixed resource names or hierarchies </a:t>
            </a:r>
            <a:r>
              <a:rPr lang="en-US" sz="1800"/>
              <a:t>(an obvious coupling of client and server). Servers must have the freedom to control their own namespace</a:t>
            </a:r>
            <a:r>
              <a:rPr lang="en-US" sz="1800" smtClean="0"/>
              <a:t>.”</a:t>
            </a:r>
            <a:endParaRPr lang="hu-HU" sz="1800" smtClean="0"/>
          </a:p>
          <a:p>
            <a:pPr lvl="1"/>
            <a:r>
              <a:rPr lang="en-US" sz="1800" b="1"/>
              <a:t>The client should know about only one URI</a:t>
            </a:r>
            <a:r>
              <a:rPr lang="en-US" sz="1800"/>
              <a:t>, the entry point (bookmark) URI. </a:t>
            </a:r>
            <a:r>
              <a:rPr lang="en-US" sz="1800" b="1"/>
              <a:t>All other navigation should be discovered while interacting with the API</a:t>
            </a:r>
            <a:r>
              <a:rPr lang="en-US" sz="1800"/>
              <a:t>. Navigation information is well conveyed using link entities, like this in XML: </a:t>
            </a:r>
            <a:r>
              <a:rPr lang="hu-HU" sz="1800" smtClean="0"/>
              <a:t/>
            </a:r>
            <a:br>
              <a:rPr lang="hu-HU" sz="1800" smtClean="0"/>
            </a:br>
            <a:r>
              <a:rPr lang="hu-HU" sz="1800" smtClean="0"/>
              <a:t>	</a:t>
            </a:r>
            <a:r>
              <a:rPr lang="en-US" sz="1800" smtClean="0"/>
              <a:t>&lt;</a:t>
            </a:r>
            <a:r>
              <a:rPr lang="en-US" sz="1800"/>
              <a:t>link rel ="users" href="http://127.0.0.1:8080/users" /&gt; </a:t>
            </a:r>
            <a:r>
              <a:rPr lang="hu-HU" sz="1800" smtClean="0"/>
              <a:t/>
            </a:r>
            <a:br>
              <a:rPr lang="hu-HU" sz="1800" smtClean="0"/>
            </a:br>
            <a:r>
              <a:rPr lang="en-US" sz="1800" smtClean="0"/>
              <a:t>or </a:t>
            </a:r>
            <a:r>
              <a:rPr lang="en-US" sz="1800"/>
              <a:t>this in JSON: </a:t>
            </a:r>
            <a:r>
              <a:rPr lang="hu-HU" sz="1800" smtClean="0"/>
              <a:t/>
            </a:r>
            <a:br>
              <a:rPr lang="hu-HU" sz="1800" smtClean="0"/>
            </a:br>
            <a:r>
              <a:rPr lang="hu-HU" sz="1800" smtClean="0"/>
              <a:t>	</a:t>
            </a:r>
            <a:r>
              <a:rPr lang="en-US" sz="1800" smtClean="0"/>
              <a:t>{ </a:t>
            </a:r>
            <a:r>
              <a:rPr lang="en-US" sz="1800"/>
              <a:t>"rel" : "users", "href" : "http://127.0.0.1:8080/users" }.</a:t>
            </a:r>
            <a:endParaRPr lang="hu-HU" sz="1800" smtClean="0"/>
          </a:p>
          <a:p>
            <a:pPr lvl="1"/>
            <a:endParaRPr lang="hu-HU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Demonstrate HATEOAS link relations using </a:t>
            </a:r>
            <a:r>
              <a:rPr lang="hu-HU" smtClean="0">
                <a:hlinkClick r:id="rId3"/>
              </a:rPr>
              <a:t>rest-shell</a:t>
            </a:r>
            <a:endParaRPr lang="hu-HU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5" y="2060848"/>
            <a:ext cx="6987977" cy="44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Central to Spring HATEOAS is the concept of a </a:t>
            </a:r>
            <a:r>
              <a:rPr lang="en-US" i="1"/>
              <a:t>org.springframework.hateoas.</a:t>
            </a:r>
            <a:r>
              <a:rPr lang="en-US" b="1" i="1"/>
              <a:t>Resource</a:t>
            </a:r>
            <a:r>
              <a:rPr lang="en-US"/>
              <a:t> – which is a wrapper for </a:t>
            </a:r>
            <a:r>
              <a:rPr lang="en-US" b="1"/>
              <a:t>a response payload and navigation links </a:t>
            </a:r>
            <a:r>
              <a:rPr lang="en-US"/>
              <a:t>that apply to </a:t>
            </a:r>
            <a:r>
              <a:rPr lang="en-US"/>
              <a:t>that </a:t>
            </a:r>
            <a:r>
              <a:rPr lang="en-US" smtClean="0"/>
              <a:t>payload</a:t>
            </a:r>
            <a:endParaRPr lang="hu-HU" smtClean="0"/>
          </a:p>
          <a:p>
            <a:r>
              <a:rPr lang="hu-HU" smtClean="0"/>
              <a:t>C</a:t>
            </a:r>
            <a:r>
              <a:rPr lang="en-US" smtClean="0"/>
              <a:t>ompeting </a:t>
            </a:r>
            <a:r>
              <a:rPr lang="en-US"/>
              <a:t>formats for </a:t>
            </a:r>
            <a:r>
              <a:rPr lang="en-US"/>
              <a:t>resource </a:t>
            </a:r>
            <a:r>
              <a:rPr lang="en-US" smtClean="0"/>
              <a:t>representation</a:t>
            </a:r>
            <a:r>
              <a:rPr lang="hu-HU" smtClean="0"/>
              <a:t>:</a:t>
            </a:r>
          </a:p>
          <a:p>
            <a:pPr lvl="1"/>
            <a:r>
              <a:rPr lang="en-US"/>
              <a:t>Spring </a:t>
            </a:r>
            <a:r>
              <a:rPr lang="en-US" smtClean="0"/>
              <a:t>HATEOAS</a:t>
            </a:r>
            <a:r>
              <a:rPr lang="hu-HU" smtClean="0"/>
              <a:t> own representation</a:t>
            </a:r>
          </a:p>
          <a:p>
            <a:pPr lvl="1"/>
            <a:r>
              <a:rPr lang="hu-HU" smtClean="0"/>
              <a:t>HAL – </a:t>
            </a:r>
            <a:r>
              <a:rPr lang="hu-HU" smtClean="0">
                <a:hlinkClick r:id="rId3"/>
              </a:rPr>
              <a:t>Hypermedia Application Language</a:t>
            </a:r>
            <a:endParaRPr lang="hu-HU" smtClean="0"/>
          </a:p>
          <a:p>
            <a:pPr lvl="1"/>
            <a:r>
              <a:rPr lang="hu-HU" smtClean="0"/>
              <a:t>Siren</a:t>
            </a:r>
          </a:p>
          <a:p>
            <a:pPr lvl="1"/>
            <a:r>
              <a:rPr lang="hu-HU" smtClean="0"/>
              <a:t>Collection+JSON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8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Github</a:t>
            </a:r>
          </a:p>
          <a:p>
            <a:pPr lvl="1"/>
            <a:r>
              <a:rPr lang="en-US">
                <a:hlinkClick r:id="rId3"/>
              </a:rPr>
              <a:t>https://github.com/istibekesi/my-restful-api</a:t>
            </a:r>
            <a:endParaRPr lang="en-US"/>
          </a:p>
          <a:p>
            <a:r>
              <a:rPr lang="en-US" smtClean="0"/>
              <a:t>Various Spring modules</a:t>
            </a:r>
          </a:p>
          <a:p>
            <a:pPr lvl="1"/>
            <a:r>
              <a:rPr lang="en-US" smtClean="0"/>
              <a:t>Spring MVC</a:t>
            </a:r>
          </a:p>
          <a:p>
            <a:pPr lvl="1"/>
            <a:r>
              <a:rPr lang="en-US" smtClean="0"/>
              <a:t>Spring HATEOAS</a:t>
            </a:r>
          </a:p>
          <a:p>
            <a:pPr lvl="1"/>
            <a:r>
              <a:rPr lang="en-US" smtClean="0"/>
              <a:t>Spring Boot</a:t>
            </a:r>
          </a:p>
          <a:p>
            <a:pPr lvl="1"/>
            <a:r>
              <a:rPr lang="en-US" smtClean="0"/>
              <a:t>Spring Loaded</a:t>
            </a:r>
          </a:p>
          <a:p>
            <a:r>
              <a:rPr lang="en-US" smtClean="0"/>
              <a:t>POSTman – REST plugin for Chrome</a:t>
            </a:r>
            <a:endParaRPr lang="hu-HU" smtClean="0"/>
          </a:p>
          <a:p>
            <a:r>
              <a:rPr lang="hu-HU"/>
              <a:t>Rest-shell: </a:t>
            </a:r>
            <a:r>
              <a:rPr lang="hu-HU">
                <a:hlinkClick r:id="rId4"/>
              </a:rPr>
              <a:t>https://</a:t>
            </a:r>
            <a:r>
              <a:rPr lang="hu-HU" smtClean="0">
                <a:hlinkClick r:id="rId4"/>
              </a:rPr>
              <a:t>github.com/spring-projects/rest-shell</a:t>
            </a:r>
            <a:endParaRPr lang="hu-HU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9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References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Books:</a:t>
            </a:r>
          </a:p>
          <a:p>
            <a:pPr lvl="1"/>
            <a:r>
              <a:rPr lang="hu-HU" smtClean="0"/>
              <a:t>RESTful </a:t>
            </a:r>
            <a:r>
              <a:rPr lang="hu-HU"/>
              <a:t>Web</a:t>
            </a:r>
            <a:r>
              <a:rPr lang="hu-HU" smtClean="0"/>
              <a:t> Apps</a:t>
            </a:r>
            <a:br>
              <a:rPr lang="hu-HU" smtClean="0"/>
            </a:br>
            <a:r>
              <a:rPr lang="en-US" sz="1600" i="1" smtClean="0"/>
              <a:t>Leonard </a:t>
            </a:r>
            <a:r>
              <a:rPr lang="en-US" sz="1600" i="1"/>
              <a:t>Richardson and Mike </a:t>
            </a:r>
            <a:r>
              <a:rPr lang="en-US" sz="1600" i="1" smtClean="0"/>
              <a:t>Amundsen</a:t>
            </a:r>
            <a:endParaRPr lang="hu-HU" i="1"/>
          </a:p>
          <a:p>
            <a:pPr lvl="1"/>
            <a:r>
              <a:rPr lang="en-US"/>
              <a:t>RESTful Web Services </a:t>
            </a:r>
            <a:r>
              <a:rPr lang="en-US" smtClean="0"/>
              <a:t>Cookbook</a:t>
            </a:r>
            <a:r>
              <a:rPr lang="hu-HU" smtClean="0"/>
              <a:t/>
            </a:r>
            <a:br>
              <a:rPr lang="hu-HU" smtClean="0"/>
            </a:br>
            <a:r>
              <a:rPr lang="en-US" sz="1600" i="1"/>
              <a:t>Subbu </a:t>
            </a:r>
            <a:r>
              <a:rPr lang="en-US" sz="1600" i="1" smtClean="0"/>
              <a:t>Allamaraju</a:t>
            </a:r>
            <a:endParaRPr lang="hu-HU" sz="1600" i="1" smtClean="0"/>
          </a:p>
          <a:p>
            <a:r>
              <a:rPr lang="hu-HU" smtClean="0"/>
              <a:t>Usefull Links</a:t>
            </a:r>
          </a:p>
          <a:p>
            <a:pPr lvl="1"/>
            <a:r>
              <a:rPr lang="hu-HU">
                <a:hlinkClick r:id="rId3"/>
              </a:rPr>
              <a:t>http://</a:t>
            </a:r>
            <a:r>
              <a:rPr lang="hu-HU" smtClean="0">
                <a:hlinkClick r:id="rId3"/>
              </a:rPr>
              <a:t>martinfowler.com/articles/richardsonMaturityModel.html</a:t>
            </a:r>
            <a:endParaRPr lang="hu-HU" smtClean="0"/>
          </a:p>
          <a:p>
            <a:pPr lvl="1"/>
            <a:r>
              <a:rPr lang="hu-HU">
                <a:hlinkClick r:id="rId4"/>
              </a:rPr>
              <a:t>https://blog.safaribooksonline.com/2013/09/30/rest-hypermedia</a:t>
            </a:r>
            <a:r>
              <a:rPr lang="hu-HU" smtClean="0">
                <a:hlinkClick r:id="rId4"/>
              </a:rPr>
              <a:t>/</a:t>
            </a:r>
            <a:endParaRPr lang="hu-HU"/>
          </a:p>
          <a:p>
            <a:r>
              <a:rPr lang="hu-HU" smtClean="0"/>
              <a:t>Recommended lesson</a:t>
            </a:r>
            <a:endParaRPr lang="hu-HU"/>
          </a:p>
          <a:p>
            <a:pPr lvl="1"/>
            <a:r>
              <a:rPr lang="hu-HU" smtClean="0"/>
              <a:t>REST-ful API Design </a:t>
            </a:r>
            <a:r>
              <a:rPr lang="en-US" smtClean="0"/>
              <a:t>with Spring – presented by Ben Hale</a:t>
            </a:r>
          </a:p>
          <a:p>
            <a:pPr lvl="1"/>
            <a:r>
              <a:rPr lang="en-US">
                <a:hlinkClick r:id="rId5"/>
              </a:rPr>
              <a:t>http://</a:t>
            </a:r>
            <a:r>
              <a:rPr lang="en-US" smtClean="0">
                <a:hlinkClick r:id="rId5"/>
              </a:rPr>
              <a:t>youtu.be/oG2rotiGr90</a:t>
            </a:r>
            <a:endParaRPr 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4"/>
            <a:ext cx="1030370" cy="13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1040331" cy="137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AS-IS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484784"/>
            <a:ext cx="1944216" cy="3528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0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1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hu-HU" smtClean="0"/>
              <a:t>TO-BE </a:t>
            </a:r>
            <a:r>
              <a:rPr lang="hu-HU" sz="2400" smtClean="0"/>
              <a:t>(many REST, but not the same...)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72000" y="1484784"/>
            <a:ext cx="3240360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52" idx="3"/>
            <a:endCxn id="53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1" idx="3"/>
            <a:endCxn id="52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52" idx="3"/>
            <a:endCxn id="54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Elbow Connector 58"/>
          <p:cNvCxnSpPr>
            <a:stCxn id="52" idx="3"/>
            <a:endCxn id="55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404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APAS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00404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444208" y="206084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444208" y="292380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444208" y="37890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44420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4420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cxnSp>
        <p:nvCxnSpPr>
          <p:cNvPr id="85" name="Elbow Connector 84"/>
          <p:cNvCxnSpPr>
            <a:stCxn id="52" idx="2"/>
            <a:endCxn id="64" idx="1"/>
          </p:cNvCxnSpPr>
          <p:nvPr/>
        </p:nvCxnSpPr>
        <p:spPr>
          <a:xfrm rot="16200000" flipH="1">
            <a:off x="3149842" y="3158970"/>
            <a:ext cx="1368152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8" name="Elbow Connector 87"/>
          <p:cNvCxnSpPr>
            <a:stCxn id="52" idx="2"/>
            <a:endCxn id="65" idx="1"/>
          </p:cNvCxnSpPr>
          <p:nvPr/>
        </p:nvCxnSpPr>
        <p:spPr>
          <a:xfrm rot="16200000" flipH="1">
            <a:off x="2681790" y="3627022"/>
            <a:ext cx="2304256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1" name="Elbow Connector 90"/>
          <p:cNvCxnSpPr>
            <a:stCxn id="52" idx="2"/>
            <a:endCxn id="71" idx="2"/>
          </p:cNvCxnSpPr>
          <p:nvPr/>
        </p:nvCxnSpPr>
        <p:spPr>
          <a:xfrm rot="16200000" flipH="1">
            <a:off x="3491880" y="2816932"/>
            <a:ext cx="2664296" cy="4320480"/>
          </a:xfrm>
          <a:prstGeom prst="bentConnector3">
            <a:avLst>
              <a:gd name="adj1" fmla="val 108580"/>
            </a:avLst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2627784" y="4725144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27784" y="5661248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27784" y="6237312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cxnSp>
        <p:nvCxnSpPr>
          <p:cNvPr id="32" name="Elbow Connector 31"/>
          <p:cNvCxnSpPr>
            <a:stCxn id="51" idx="2"/>
            <a:endCxn id="65" idx="2"/>
          </p:cNvCxnSpPr>
          <p:nvPr/>
        </p:nvCxnSpPr>
        <p:spPr>
          <a:xfrm rot="16200000" flipH="1">
            <a:off x="2033150" y="2798362"/>
            <a:ext cx="2665432" cy="4356484"/>
          </a:xfrm>
          <a:prstGeom prst="bentConnector3">
            <a:avLst>
              <a:gd name="adj1" fmla="val 112672"/>
            </a:avLst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" name="&quot;No&quot; Symbol 4"/>
          <p:cNvSpPr/>
          <p:nvPr/>
        </p:nvSpPr>
        <p:spPr>
          <a:xfrm>
            <a:off x="971600" y="5229200"/>
            <a:ext cx="432048" cy="432048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Why REST?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Lightweight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smtClean="0"/>
              <a:t>to use</a:t>
            </a:r>
            <a:endParaRPr lang="hu-HU" smtClean="0"/>
          </a:p>
          <a:p>
            <a:r>
              <a:rPr lang="hu-HU" smtClean="0"/>
              <a:t>S</a:t>
            </a:r>
            <a:r>
              <a:rPr lang="en-US" smtClean="0"/>
              <a:t>tandardize</a:t>
            </a:r>
            <a:r>
              <a:rPr lang="hu-HU" smtClean="0"/>
              <a:t>d</a:t>
            </a:r>
            <a:r>
              <a:rPr lang="en-US" smtClean="0"/>
              <a:t> operations </a:t>
            </a:r>
            <a:r>
              <a:rPr lang="en-US"/>
              <a:t>such as add, delete, and </a:t>
            </a:r>
            <a:r>
              <a:rPr lang="en-US" smtClean="0"/>
              <a:t>modify</a:t>
            </a:r>
            <a:endParaRPr lang="hu-HU" smtClean="0"/>
          </a:p>
          <a:p>
            <a:r>
              <a:rPr lang="hu-HU" smtClean="0"/>
              <a:t>I</a:t>
            </a:r>
            <a:r>
              <a:rPr lang="en-US" smtClean="0"/>
              <a:t>ndependent </a:t>
            </a:r>
            <a:r>
              <a:rPr lang="en-US"/>
              <a:t>of </a:t>
            </a:r>
            <a:r>
              <a:rPr lang="hu-HU" smtClean="0"/>
              <a:t>OS</a:t>
            </a:r>
            <a:r>
              <a:rPr lang="en-US" smtClean="0"/>
              <a:t> </a:t>
            </a:r>
            <a:r>
              <a:rPr lang="en-US"/>
              <a:t>and programming </a:t>
            </a:r>
            <a:r>
              <a:rPr lang="en-US" smtClean="0"/>
              <a:t>language</a:t>
            </a:r>
            <a:endParaRPr lang="hu-HU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8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RESTful Maturity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335"/>
            <a:ext cx="7620000" cy="4506330"/>
          </a:xfrm>
        </p:spPr>
      </p:pic>
    </p:spTree>
    <p:extLst>
      <p:ext uri="{BB962C8B-B14F-4D97-AF65-F5344CB8AC3E}">
        <p14:creationId xmlns:p14="http://schemas.microsoft.com/office/powerpoint/2010/main" val="6034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#1 –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level 1: Resources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myrest</a:t>
            </a:r>
            <a:r>
              <a:rPr lang="en-US" smtClean="0"/>
              <a:t>/1/managers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/1/manager/2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/1/assistant/5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" y="1517888"/>
            <a:ext cx="2184087" cy="140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6" y="1517888"/>
            <a:ext cx="2371894" cy="140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59" y="1529085"/>
            <a:ext cx="2239345" cy="13958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71548"/>
            <a:ext cx="1008111" cy="1701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7599"/>
          <a:stretch/>
        </p:blipFill>
        <p:spPr>
          <a:xfrm>
            <a:off x="7308304" y="3772654"/>
            <a:ext cx="1012371" cy="17000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2" r="16779"/>
          <a:stretch/>
        </p:blipFill>
        <p:spPr>
          <a:xfrm>
            <a:off x="6498770" y="3771549"/>
            <a:ext cx="949291" cy="17011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38" y="3771547"/>
            <a:ext cx="1439466" cy="17011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71548"/>
            <a:ext cx="1008111" cy="1701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771548"/>
            <a:ext cx="1008111" cy="1701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5" y="3771548"/>
            <a:ext cx="1008111" cy="17011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72655"/>
            <a:ext cx="1440000" cy="1701819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2"/>
            <a:endCxn id="3" idx="0"/>
          </p:cNvCxnSpPr>
          <p:nvPr/>
        </p:nvCxnSpPr>
        <p:spPr>
          <a:xfrm rot="16200000" flipH="1">
            <a:off x="4596141" y="2717234"/>
            <a:ext cx="849451" cy="12648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0" idx="2"/>
            <a:endCxn id="3" idx="0"/>
          </p:cNvCxnSpPr>
          <p:nvPr/>
        </p:nvCxnSpPr>
        <p:spPr>
          <a:xfrm rot="5400000">
            <a:off x="5895152" y="2683093"/>
            <a:ext cx="849451" cy="13331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74395"/>
            <a:ext cx="1154490" cy="17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REST level 2: HTTP Verbs</a:t>
            </a:r>
          </a:p>
          <a:p>
            <a:pPr lvl="1"/>
            <a:r>
              <a:rPr lang="en-US" smtClean="0"/>
              <a:t>GET</a:t>
            </a:r>
            <a:r>
              <a:rPr lang="hu-HU" smtClean="0"/>
              <a:t>, </a:t>
            </a:r>
            <a:r>
              <a:rPr lang="en-US" smtClean="0"/>
              <a:t>POST</a:t>
            </a:r>
            <a:r>
              <a:rPr lang="hu-HU" smtClean="0"/>
              <a:t>, </a:t>
            </a:r>
            <a:r>
              <a:rPr lang="en-US" smtClean="0"/>
              <a:t>PUT</a:t>
            </a:r>
            <a:r>
              <a:rPr lang="hu-HU" smtClean="0"/>
              <a:t>, </a:t>
            </a:r>
            <a:r>
              <a:rPr lang="en-US" smtClean="0"/>
              <a:t>DELETE</a:t>
            </a:r>
          </a:p>
          <a:p>
            <a:endParaRPr lang="hu-HU" smtClean="0"/>
          </a:p>
          <a:p>
            <a:r>
              <a:rPr lang="en-US" smtClean="0"/>
              <a:t>Other useful operations</a:t>
            </a:r>
          </a:p>
          <a:p>
            <a:pPr lvl="1"/>
            <a:r>
              <a:rPr lang="en-US" smtClean="0"/>
              <a:t>PATCH (partial update)</a:t>
            </a:r>
          </a:p>
          <a:p>
            <a:pPr lvl="1"/>
            <a:r>
              <a:rPr lang="en-US" smtClean="0"/>
              <a:t>HEAD</a:t>
            </a:r>
            <a:r>
              <a:rPr lang="hu-HU" smtClean="0"/>
              <a:t> (get without body)</a:t>
            </a:r>
            <a:endParaRPr lang="en-US" smtClean="0"/>
          </a:p>
          <a:p>
            <a:pPr lvl="1"/>
            <a:r>
              <a:rPr lang="en-US" smtClean="0"/>
              <a:t>OPTIONS</a:t>
            </a:r>
            <a:r>
              <a:rPr lang="hu-HU" smtClean="0"/>
              <a:t> (what are the accapted verbs?)</a:t>
            </a:r>
          </a:p>
          <a:p>
            <a:pPr lvl="1"/>
            <a:r>
              <a:rPr lang="hu-HU" smtClean="0"/>
              <a:t>LINK, UNLINK</a:t>
            </a:r>
          </a:p>
          <a:p>
            <a:pPr lvl="1"/>
            <a:endParaRPr lang="en-US" smtClean="0"/>
          </a:p>
          <a:p>
            <a:r>
              <a:rPr lang="en-US" smtClean="0"/>
              <a:t>Safe operations / Idempotent operations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25743"/>
              </p:ext>
            </p:extLst>
          </p:nvPr>
        </p:nvGraphicFramePr>
        <p:xfrm>
          <a:off x="1043608" y="5466928"/>
          <a:ext cx="590391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008"/>
                <a:gridCol w="509905"/>
                <a:gridCol w="599186"/>
                <a:gridCol w="516255"/>
                <a:gridCol w="755968"/>
                <a:gridCol w="680911"/>
                <a:gridCol w="631825"/>
                <a:gridCol w="875856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400" smtClean="0"/>
                        <a:t>Operation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POST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DELETE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PATCH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HEAD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OPTIONS</a:t>
                      </a:r>
                      <a:endParaRPr lang="en-US" sz="1400"/>
                    </a:p>
                  </a:txBody>
                  <a:tcPr/>
                </a:tc>
              </a:tr>
              <a:tr h="127248">
                <a:tc>
                  <a:txBody>
                    <a:bodyPr/>
                    <a:lstStyle/>
                    <a:p>
                      <a:r>
                        <a:rPr lang="en-US" sz="1400" smtClean="0"/>
                        <a:t>Safe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1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smtClean="0"/>
                        <a:t>Idempotent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Header</a:t>
            </a:r>
          </a:p>
          <a:p>
            <a:pPr lvl="1"/>
            <a:r>
              <a:rPr lang="hu-HU" smtClean="0"/>
              <a:t>Accept : application/xml</a:t>
            </a:r>
          </a:p>
          <a:p>
            <a:pPr lvl="1"/>
            <a:r>
              <a:rPr lang="hu-HU" smtClean="0"/>
              <a:t>Accept : application/json</a:t>
            </a:r>
          </a:p>
          <a:p>
            <a:r>
              <a:rPr lang="en-US" smtClean="0"/>
              <a:t>XML</a:t>
            </a:r>
            <a:r>
              <a:rPr lang="hu-HU" smtClean="0"/>
              <a:t> drawbacks</a:t>
            </a:r>
            <a:endParaRPr lang="en-US" dirty="0" smtClean="0"/>
          </a:p>
          <a:p>
            <a:pPr lvl="1"/>
            <a:r>
              <a:rPr lang="en-US" dirty="0" smtClean="0"/>
              <a:t>Additional annotations for JAXB: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XmlRootElement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XmlAttribute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XmlElement</a:t>
            </a:r>
            <a:endParaRPr lang="en-US" dirty="0" smtClean="0"/>
          </a:p>
          <a:p>
            <a:pPr lvl="1"/>
            <a:r>
              <a:rPr lang="en-US" dirty="0" smtClean="0"/>
              <a:t>Element or attribute?</a:t>
            </a:r>
          </a:p>
          <a:p>
            <a:pPr lvl="1"/>
            <a:r>
              <a:rPr lang="en-US" dirty="0" smtClean="0"/>
              <a:t>Empty default constructor required</a:t>
            </a:r>
          </a:p>
          <a:p>
            <a:pPr lvl="1"/>
            <a:r>
              <a:rPr lang="en-US" dirty="0" smtClean="0"/>
              <a:t>Wrapper for returning </a:t>
            </a:r>
            <a:r>
              <a:rPr lang="en-US" smtClean="0"/>
              <a:t>lists required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4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dtek - orange">
      <a:dk1>
        <a:srgbClr val="2F2B20"/>
      </a:dk1>
      <a:lt1>
        <a:srgbClr val="FFFFFF"/>
      </a:lt1>
      <a:dk2>
        <a:srgbClr val="FFA800"/>
      </a:dk2>
      <a:lt2>
        <a:srgbClr val="2F2B20"/>
      </a:lt2>
      <a:accent1>
        <a:srgbClr val="00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670</TotalTime>
  <Words>650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RESTful API Design</vt:lpstr>
      <vt:lpstr>AS-IS</vt:lpstr>
      <vt:lpstr>TO-BE (many REST, but not the same...)</vt:lpstr>
      <vt:lpstr>Why REST?</vt:lpstr>
      <vt:lpstr>RESTful Maturity Model </vt:lpstr>
      <vt:lpstr>#1 – Resources</vt:lpstr>
      <vt:lpstr>Demo Scenario </vt:lpstr>
      <vt:lpstr>#2 – HTTP Verbs</vt:lpstr>
      <vt:lpstr>#2 – HTTP Verbs</vt:lpstr>
      <vt:lpstr>#2 – HTTP Verbs</vt:lpstr>
      <vt:lpstr>#3 – Hypermedia controls</vt:lpstr>
      <vt:lpstr>#3 – Hypermedia controls</vt:lpstr>
      <vt:lpstr>#3 – Hypermedia controls</vt:lpstr>
      <vt:lpstr>#3 – Hypermedia controls</vt:lpstr>
      <vt:lpstr>#3 – Hypermedia controls</vt:lpstr>
      <vt:lpstr>References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Design</dc:title>
  <dc:creator>ibekesi</dc:creator>
  <cp:lastModifiedBy>ibekesi</cp:lastModifiedBy>
  <cp:revision>66</cp:revision>
  <dcterms:created xsi:type="dcterms:W3CDTF">2014-11-26T16:40:24Z</dcterms:created>
  <dcterms:modified xsi:type="dcterms:W3CDTF">2014-12-02T10:56:49Z</dcterms:modified>
</cp:coreProperties>
</file>