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61" r:id="rId4"/>
    <p:sldId id="265" r:id="rId5"/>
    <p:sldId id="260" r:id="rId6"/>
    <p:sldId id="259" r:id="rId7"/>
    <p:sldId id="262" r:id="rId8"/>
    <p:sldId id="263" r:id="rId9"/>
    <p:sldId id="266" r:id="rId10"/>
    <p:sldId id="270" r:id="rId11"/>
    <p:sldId id="269" r:id="rId12"/>
    <p:sldId id="272" r:id="rId13"/>
    <p:sldId id="273" r:id="rId14"/>
    <p:sldId id="271"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FF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10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790D7D-CD7D-4D5E-9011-97B269F6C972}"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52EAE-1A86-45FF-A1B5-E231E8C8A05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90D7D-CD7D-4D5E-9011-97B269F6C972}"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52EAE-1A86-45FF-A1B5-E231E8C8A0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90D7D-CD7D-4D5E-9011-97B269F6C972}"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52EAE-1A86-45FF-A1B5-E231E8C8A0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90D7D-CD7D-4D5E-9011-97B269F6C972}"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52EAE-1A86-45FF-A1B5-E231E8C8A0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790D7D-CD7D-4D5E-9011-97B269F6C972}"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52EAE-1A86-45FF-A1B5-E231E8C8A0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790D7D-CD7D-4D5E-9011-97B269F6C972}"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52EAE-1A86-45FF-A1B5-E231E8C8A0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790D7D-CD7D-4D5E-9011-97B269F6C972}" type="datetimeFigureOut">
              <a:rPr lang="en-US" smtClean="0"/>
              <a:t>12/2/2014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B52EAE-1A86-45FF-A1B5-E231E8C8A0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790D7D-CD7D-4D5E-9011-97B269F6C972}" type="datetimeFigureOut">
              <a:rPr lang="en-US" smtClean="0"/>
              <a:t>12/2/2014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B52EAE-1A86-45FF-A1B5-E231E8C8A0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90D7D-CD7D-4D5E-9011-97B269F6C972}" type="datetimeFigureOut">
              <a:rPr lang="en-US" smtClean="0"/>
              <a:t>12/2/2014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B52EAE-1A86-45FF-A1B5-E231E8C8A0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90D7D-CD7D-4D5E-9011-97B269F6C972}"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52EAE-1A86-45FF-A1B5-E231E8C8A05A}"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F790D7D-CD7D-4D5E-9011-97B269F6C972}" type="datetimeFigureOut">
              <a:rPr lang="en-US" smtClean="0"/>
              <a:t>12/2/2014</a:t>
            </a:fld>
            <a:endParaRPr lang="en-US"/>
          </a:p>
        </p:txBody>
      </p:sp>
      <p:sp>
        <p:nvSpPr>
          <p:cNvPr id="9" name="Slide Number Placeholder 8"/>
          <p:cNvSpPr>
            <a:spLocks noGrp="1"/>
          </p:cNvSpPr>
          <p:nvPr>
            <p:ph type="sldNum" sz="quarter" idx="11"/>
          </p:nvPr>
        </p:nvSpPr>
        <p:spPr/>
        <p:txBody>
          <a:bodyPr/>
          <a:lstStyle/>
          <a:p>
            <a:fld id="{E7B52EAE-1A86-45FF-A1B5-E231E8C8A05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7B52EAE-1A86-45FF-A1B5-E231E8C8A05A}"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F790D7D-CD7D-4D5E-9011-97B269F6C972}" type="datetimeFigureOut">
              <a:rPr lang="en-US" smtClean="0"/>
              <a:t>12/2/2014</a:t>
            </a:fld>
            <a:endParaRPr lang="en-US"/>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pring-projects/rest-shell"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istibekesi/my-restful-api"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spring-projects/rest-shel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martinfowler.com/articles/richardsonMaturityModel.html" TargetMode="External"/><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youtu.be/oG2rotiGr90" TargetMode="External"/><Relationship Id="rId4" Type="http://schemas.openxmlformats.org/officeDocument/2006/relationships/hyperlink" Target="https://blog.safaribooksonline.com/2013/09/30/rest-hypermedi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png"/><Relationship Id="rId3" Type="http://schemas.openxmlformats.org/officeDocument/2006/relationships/image" Target="../media/image5.jpg"/><Relationship Id="rId7" Type="http://schemas.openxmlformats.org/officeDocument/2006/relationships/image" Target="../media/image9.jpg"/><Relationship Id="rId12"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png"/><Relationship Id="rId1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hu-HU" smtClean="0"/>
              <a:t>RESTful API Design</a:t>
            </a:r>
            <a:endParaRPr lang="en-US" dirty="0"/>
          </a:p>
        </p:txBody>
      </p:sp>
      <p:sp>
        <p:nvSpPr>
          <p:cNvPr id="3" name="Subtitle 2"/>
          <p:cNvSpPr>
            <a:spLocks noGrp="1"/>
          </p:cNvSpPr>
          <p:nvPr>
            <p:ph type="subTitle" idx="1"/>
          </p:nvPr>
        </p:nvSpPr>
        <p:spPr/>
        <p:txBody>
          <a:bodyPr/>
          <a:lstStyle/>
          <a:p>
            <a:r>
              <a:rPr lang="hu-HU" smtClean="0"/>
              <a:t>Design pricipals, demo example implementation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3768" y="620688"/>
            <a:ext cx="3744416" cy="1248389"/>
          </a:xfrm>
          <a:prstGeom prst="rect">
            <a:avLst/>
          </a:prstGeom>
        </p:spPr>
      </p:pic>
    </p:spTree>
    <p:extLst>
      <p:ext uri="{BB962C8B-B14F-4D97-AF65-F5344CB8AC3E}">
        <p14:creationId xmlns:p14="http://schemas.microsoft.com/office/powerpoint/2010/main" val="99155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#2 – HTTP Verbs</a:t>
            </a:r>
            <a:endParaRPr lang="en-US"/>
          </a:p>
        </p:txBody>
      </p:sp>
      <p:sp>
        <p:nvSpPr>
          <p:cNvPr id="8" name="Content Placeholder 7"/>
          <p:cNvSpPr>
            <a:spLocks noGrp="1"/>
          </p:cNvSpPr>
          <p:nvPr>
            <p:ph sz="half" idx="1"/>
          </p:nvPr>
        </p:nvSpPr>
        <p:spPr/>
        <p:txBody>
          <a:bodyPr/>
          <a:lstStyle/>
          <a:p>
            <a:r>
              <a:rPr lang="en-US" sz="2000" smtClean="0"/>
              <a:t>/myrest/v2/manager/1</a:t>
            </a:r>
          </a:p>
          <a:p>
            <a:endParaRPr lang="en-US"/>
          </a:p>
        </p:txBody>
      </p:sp>
      <p:sp>
        <p:nvSpPr>
          <p:cNvPr id="9" name="Content Placeholder 8"/>
          <p:cNvSpPr>
            <a:spLocks noGrp="1"/>
          </p:cNvSpPr>
          <p:nvPr>
            <p:ph sz="half" idx="2"/>
          </p:nvPr>
        </p:nvSpPr>
        <p:spPr/>
        <p:txBody>
          <a:bodyPr/>
          <a:lstStyle/>
          <a:p>
            <a:pPr marL="114300" indent="0">
              <a:buNone/>
            </a:pPr>
            <a:endParaRPr lang="hu-HU" sz="1600" smtClean="0"/>
          </a:p>
          <a:p>
            <a:r>
              <a:rPr lang="en-US" sz="1600" b="1" smtClean="0"/>
              <a:t>Manager resource</a:t>
            </a:r>
            <a:endParaRPr lang="hu-HU" sz="1600" b="1" smtClean="0"/>
          </a:p>
          <a:p>
            <a:endParaRPr lang="en-US" sz="1600" smtClean="0"/>
          </a:p>
          <a:p>
            <a:r>
              <a:rPr lang="en-US" sz="1600" smtClean="0"/>
              <a:t>What is the id</a:t>
            </a:r>
            <a:r>
              <a:rPr lang="hu-HU" sz="1600" smtClean="0"/>
              <a:t>?</a:t>
            </a:r>
            <a:r>
              <a:rPr lang="en-US" sz="1600" smtClean="0"/>
              <a:t> </a:t>
            </a:r>
            <a:r>
              <a:rPr lang="hu-HU" sz="1600" smtClean="0"/>
              <a:t>(</a:t>
            </a:r>
            <a:r>
              <a:rPr lang="en-US" sz="1600" smtClean="0"/>
              <a:t>id</a:t>
            </a:r>
            <a:r>
              <a:rPr lang="hu-HU" sz="1600" smtClean="0"/>
              <a:t>, name, extension?) </a:t>
            </a:r>
          </a:p>
          <a:p>
            <a:r>
              <a:rPr lang="hu-HU" sz="1600" smtClean="0"/>
              <a:t>Looks like an Assistant </a:t>
            </a:r>
            <a:r>
              <a:rPr lang="hu-HU" sz="1600"/>
              <a:t>resource?</a:t>
            </a:r>
            <a:endParaRPr lang="hu-HU" sz="1600" smtClean="0"/>
          </a:p>
          <a:p>
            <a:r>
              <a:rPr lang="hu-HU" sz="1600" smtClean="0"/>
              <a:t>What is the relation between manager and assistant?</a:t>
            </a:r>
          </a:p>
          <a:p>
            <a:r>
              <a:rPr lang="hu-HU" sz="1600" smtClean="0"/>
              <a:t>How to nevigate to assistants?</a:t>
            </a:r>
          </a:p>
          <a:p>
            <a:pPr lvl="1"/>
            <a:r>
              <a:rPr lang="hu-HU" sz="1200" smtClean="0"/>
              <a:t>myrest/v2/manager/2/assistants</a:t>
            </a:r>
          </a:p>
          <a:p>
            <a:pPr lvl="1"/>
            <a:r>
              <a:rPr lang="hu-HU" sz="1200" smtClean="0"/>
              <a:t>myrest/v2/assistants/?manager=1</a:t>
            </a:r>
          </a:p>
          <a:p>
            <a:endParaRPr lang="hu-HU" sz="1600" smtClean="0"/>
          </a:p>
          <a:p>
            <a:r>
              <a:rPr lang="hu-HU" sz="1600" smtClean="0"/>
              <a:t>Level 2 </a:t>
            </a:r>
            <a:r>
              <a:rPr lang="hu-HU" sz="1600" smtClean="0"/>
              <a:t>answers:</a:t>
            </a:r>
            <a:endParaRPr lang="hu-HU" sz="1600" smtClean="0"/>
          </a:p>
          <a:p>
            <a:pPr lvl="1"/>
            <a:r>
              <a:rPr lang="hu-HU" sz="1200" smtClean="0"/>
              <a:t>User Documentation</a:t>
            </a:r>
          </a:p>
          <a:p>
            <a:pPr lvl="1"/>
            <a:r>
              <a:rPr lang="hu-HU" sz="1200" smtClean="0"/>
              <a:t>WADL (SOAP-WSDL style architecture</a:t>
            </a:r>
            <a:r>
              <a:rPr lang="hu-HU" sz="1200" smtClean="0"/>
              <a:t>)</a:t>
            </a:r>
          </a:p>
          <a:p>
            <a:pPr lvl="1"/>
            <a:r>
              <a:rPr lang="hu-HU" sz="1200" smtClean="0"/>
              <a:t>...</a:t>
            </a:r>
            <a:endParaRPr lang="hu-HU" sz="1200" smtClean="0"/>
          </a:p>
          <a:p>
            <a:endParaRPr lang="en-US" sz="160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sp>
        <p:nvSpPr>
          <p:cNvPr id="5" name="Content Placeholder 2"/>
          <p:cNvSpPr txBox="1">
            <a:spLocks/>
          </p:cNvSpPr>
          <p:nvPr/>
        </p:nvSpPr>
        <p:spPr>
          <a:xfrm>
            <a:off x="609600" y="1752600"/>
            <a:ext cx="76200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hu-HU" smtClean="0"/>
          </a:p>
          <a:p>
            <a:pPr marL="114300" indent="0">
              <a:buFont typeface="Arial" pitchFamily="34" charset="0"/>
              <a:buNone/>
            </a:pPr>
            <a:endParaRPr lang="en-US"/>
          </a:p>
        </p:txBody>
      </p:sp>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27613"/>
            <a:ext cx="2858754" cy="4050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7565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a:t>
            </a:r>
            <a:r>
              <a:rPr lang="en-US" smtClean="0"/>
              <a:t>3</a:t>
            </a:r>
            <a:r>
              <a:rPr lang="hu-HU" smtClean="0"/>
              <a:t> – </a:t>
            </a:r>
            <a:r>
              <a:rPr lang="en-US" smtClean="0"/>
              <a:t>Hypermedia controls</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sp>
        <p:nvSpPr>
          <p:cNvPr id="5" name="Content Placeholder 2"/>
          <p:cNvSpPr txBox="1">
            <a:spLocks/>
          </p:cNvSpPr>
          <p:nvPr/>
        </p:nvSpPr>
        <p:spPr>
          <a:xfrm>
            <a:off x="609600" y="1752600"/>
            <a:ext cx="76200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hu-HU" smtClean="0"/>
          </a:p>
          <a:p>
            <a:pPr marL="114300" indent="0">
              <a:buFont typeface="Arial" pitchFamily="34" charset="0"/>
              <a:buNone/>
            </a:pPr>
            <a:endParaRPr lang="en-US"/>
          </a:p>
        </p:txBody>
      </p:sp>
      <p:sp>
        <p:nvSpPr>
          <p:cNvPr id="6" name="Content Placeholder 5"/>
          <p:cNvSpPr>
            <a:spLocks noGrp="1"/>
          </p:cNvSpPr>
          <p:nvPr>
            <p:ph idx="1"/>
          </p:nvPr>
        </p:nvSpPr>
        <p:spPr/>
        <p:txBody>
          <a:bodyPr>
            <a:normAutofit/>
          </a:bodyPr>
          <a:lstStyle/>
          <a:p>
            <a:r>
              <a:rPr lang="en-US" b="1" smtClean="0"/>
              <a:t>HATEOAS</a:t>
            </a:r>
          </a:p>
          <a:p>
            <a:pPr lvl="1"/>
            <a:r>
              <a:rPr lang="en-US" b="1" smtClean="0"/>
              <a:t>Hypermedia As The Engine Of Application State</a:t>
            </a:r>
          </a:p>
          <a:p>
            <a:pPr lvl="1"/>
            <a:endParaRPr lang="en-US"/>
          </a:p>
          <a:p>
            <a:r>
              <a:rPr lang="en-US" smtClean="0"/>
              <a:t>The client does not know have built-in knowledge of how to navigate/manipulate the model</a:t>
            </a:r>
          </a:p>
          <a:p>
            <a:r>
              <a:rPr lang="en-US" smtClean="0"/>
              <a:t>Instead server provides that dynamically</a:t>
            </a:r>
          </a:p>
          <a:p>
            <a:r>
              <a:rPr lang="en-US" smtClean="0"/>
              <a:t>Media types and Link Rel</a:t>
            </a:r>
            <a:r>
              <a:rPr lang="hu-HU" smtClean="0"/>
              <a:t>a</a:t>
            </a:r>
            <a:r>
              <a:rPr lang="en-US" smtClean="0"/>
              <a:t>tions</a:t>
            </a:r>
          </a:p>
          <a:p>
            <a:pPr lvl="1"/>
            <a:r>
              <a:rPr lang="en-US" smtClean="0"/>
              <a:t>Client descrtibe what it wants to have with </a:t>
            </a:r>
            <a:r>
              <a:rPr lang="en-US" i="1" smtClean="0"/>
              <a:t>Accept</a:t>
            </a:r>
            <a:r>
              <a:rPr lang="en-US" smtClean="0"/>
              <a:t> header</a:t>
            </a:r>
          </a:p>
          <a:p>
            <a:pPr lvl="1"/>
            <a:r>
              <a:rPr lang="en-US" smtClean="0"/>
              <a:t>Server (and client during PUT, POST) describes what is in the body with </a:t>
            </a:r>
            <a:r>
              <a:rPr lang="en-US" i="1" smtClean="0"/>
              <a:t>Content-Type</a:t>
            </a:r>
            <a:r>
              <a:rPr lang="en-US" smtClean="0"/>
              <a:t> header</a:t>
            </a:r>
          </a:p>
          <a:p>
            <a:pPr lvl="1"/>
            <a:endParaRPr lang="en-US" dirty="0" smtClean="0"/>
          </a:p>
          <a:p>
            <a:pPr lvl="2"/>
            <a:endParaRPr lang="en-US" dirty="0" smtClean="0"/>
          </a:p>
          <a:p>
            <a:pPr lvl="2"/>
            <a:endParaRPr lang="en-US" dirty="0" smtClean="0"/>
          </a:p>
        </p:txBody>
      </p:sp>
    </p:spTree>
    <p:extLst>
      <p:ext uri="{BB962C8B-B14F-4D97-AF65-F5344CB8AC3E}">
        <p14:creationId xmlns:p14="http://schemas.microsoft.com/office/powerpoint/2010/main" val="1807565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a:t>
            </a:r>
            <a:r>
              <a:rPr lang="en-US" smtClean="0"/>
              <a:t>3</a:t>
            </a:r>
            <a:r>
              <a:rPr lang="hu-HU" smtClean="0"/>
              <a:t> – </a:t>
            </a:r>
            <a:r>
              <a:rPr lang="en-US" smtClean="0"/>
              <a:t>Hypermedia controls</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sp>
        <p:nvSpPr>
          <p:cNvPr id="5" name="Content Placeholder 2"/>
          <p:cNvSpPr txBox="1">
            <a:spLocks/>
          </p:cNvSpPr>
          <p:nvPr/>
        </p:nvSpPr>
        <p:spPr>
          <a:xfrm>
            <a:off x="609600" y="1752600"/>
            <a:ext cx="76200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hu-HU" smtClean="0"/>
          </a:p>
          <a:p>
            <a:pPr marL="114300" indent="0">
              <a:buFont typeface="Arial" pitchFamily="34" charset="0"/>
              <a:buNone/>
            </a:pPr>
            <a:endParaRPr lang="en-US"/>
          </a:p>
        </p:txBody>
      </p:sp>
      <p:sp>
        <p:nvSpPr>
          <p:cNvPr id="6" name="Content Placeholder 5"/>
          <p:cNvSpPr>
            <a:spLocks noGrp="1"/>
          </p:cNvSpPr>
          <p:nvPr>
            <p:ph idx="1"/>
          </p:nvPr>
        </p:nvSpPr>
        <p:spPr/>
        <p:txBody>
          <a:bodyPr>
            <a:normAutofit/>
          </a:bodyPr>
          <a:lstStyle/>
          <a:p>
            <a:r>
              <a:rPr lang="en-US" b="1" smtClean="0"/>
              <a:t>HATEOAS</a:t>
            </a:r>
          </a:p>
          <a:p>
            <a:pPr lvl="1"/>
            <a:r>
              <a:rPr lang="en-US" b="1" smtClean="0"/>
              <a:t>Hypermedia As The Engine Of Application State</a:t>
            </a:r>
          </a:p>
          <a:p>
            <a:pPr lvl="1"/>
            <a:endParaRPr lang="en-US"/>
          </a:p>
          <a:p>
            <a:r>
              <a:rPr lang="en-US" smtClean="0"/>
              <a:t>The client does not know have built-in knowledge of how to navigate/manipulate the model</a:t>
            </a:r>
          </a:p>
          <a:p>
            <a:r>
              <a:rPr lang="en-US" smtClean="0"/>
              <a:t>Instead server provides that dynamically</a:t>
            </a:r>
          </a:p>
          <a:p>
            <a:r>
              <a:rPr lang="en-US" smtClean="0"/>
              <a:t>Media types and Link Rel</a:t>
            </a:r>
            <a:r>
              <a:rPr lang="hu-HU" smtClean="0"/>
              <a:t>a</a:t>
            </a:r>
            <a:r>
              <a:rPr lang="en-US" smtClean="0"/>
              <a:t>tions</a:t>
            </a:r>
          </a:p>
          <a:p>
            <a:pPr lvl="1"/>
            <a:r>
              <a:rPr lang="en-US" smtClean="0"/>
              <a:t>Client descrtibe what it wants to have with </a:t>
            </a:r>
            <a:r>
              <a:rPr lang="en-US" i="1" smtClean="0"/>
              <a:t>Accept</a:t>
            </a:r>
            <a:r>
              <a:rPr lang="en-US" smtClean="0"/>
              <a:t> header</a:t>
            </a:r>
          </a:p>
          <a:p>
            <a:pPr lvl="1"/>
            <a:r>
              <a:rPr lang="en-US" smtClean="0"/>
              <a:t>Server (and client during PUT, POST) describes what is in the body with </a:t>
            </a:r>
            <a:r>
              <a:rPr lang="en-US" i="1" smtClean="0"/>
              <a:t>Content-Type</a:t>
            </a:r>
            <a:r>
              <a:rPr lang="en-US" smtClean="0"/>
              <a:t> header</a:t>
            </a:r>
          </a:p>
          <a:p>
            <a:pPr lvl="1"/>
            <a:endParaRPr lang="en-US" dirty="0" smtClean="0"/>
          </a:p>
          <a:p>
            <a:pPr lvl="2"/>
            <a:endParaRPr lang="en-US" dirty="0" smtClean="0"/>
          </a:p>
          <a:p>
            <a:pPr lvl="2"/>
            <a:endParaRPr lang="en-US" dirty="0" smtClean="0"/>
          </a:p>
        </p:txBody>
      </p:sp>
    </p:spTree>
    <p:extLst>
      <p:ext uri="{BB962C8B-B14F-4D97-AF65-F5344CB8AC3E}">
        <p14:creationId xmlns:p14="http://schemas.microsoft.com/office/powerpoint/2010/main" val="2651483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a:t>
            </a:r>
            <a:r>
              <a:rPr lang="en-US" smtClean="0"/>
              <a:t>3</a:t>
            </a:r>
            <a:r>
              <a:rPr lang="hu-HU" smtClean="0"/>
              <a:t> – </a:t>
            </a:r>
            <a:r>
              <a:rPr lang="en-US" smtClean="0"/>
              <a:t>Hypermedia controls</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sp>
        <p:nvSpPr>
          <p:cNvPr id="5" name="Content Placeholder 2"/>
          <p:cNvSpPr txBox="1">
            <a:spLocks/>
          </p:cNvSpPr>
          <p:nvPr/>
        </p:nvSpPr>
        <p:spPr>
          <a:xfrm>
            <a:off x="609600" y="1752600"/>
            <a:ext cx="76200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hu-HU" smtClean="0"/>
          </a:p>
          <a:p>
            <a:pPr marL="114300" indent="0">
              <a:buFont typeface="Arial" pitchFamily="34" charset="0"/>
              <a:buNone/>
            </a:pPr>
            <a:endParaRPr lang="en-US"/>
          </a:p>
        </p:txBody>
      </p:sp>
      <p:sp>
        <p:nvSpPr>
          <p:cNvPr id="6" name="Content Placeholder 5"/>
          <p:cNvSpPr>
            <a:spLocks noGrp="1"/>
          </p:cNvSpPr>
          <p:nvPr>
            <p:ph idx="1"/>
          </p:nvPr>
        </p:nvSpPr>
        <p:spPr/>
        <p:txBody>
          <a:bodyPr>
            <a:normAutofit/>
          </a:bodyPr>
          <a:lstStyle/>
          <a:p>
            <a:r>
              <a:rPr lang="hu-HU" smtClean="0"/>
              <a:t>Demonstrate HATEOAS link relations using </a:t>
            </a:r>
            <a:r>
              <a:rPr lang="hu-HU" smtClean="0">
                <a:hlinkClick r:id="rId3"/>
              </a:rPr>
              <a:t>rest-shell</a:t>
            </a:r>
            <a:endParaRPr lang="hu-HU"/>
          </a:p>
          <a:p>
            <a:endParaRPr lang="en-US" dirty="0" smtClean="0"/>
          </a:p>
          <a:p>
            <a:pPr lvl="2"/>
            <a:endParaRPr lang="en-US" dirty="0" smtClean="0"/>
          </a:p>
          <a:p>
            <a:pPr lvl="2"/>
            <a:endParaRPr lang="en-US"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65" y="2060848"/>
            <a:ext cx="6987977" cy="4430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7465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a:t>
            </a:r>
            <a:r>
              <a:rPr lang="en-US" smtClean="0"/>
              <a:t>3</a:t>
            </a:r>
            <a:r>
              <a:rPr lang="hu-HU" smtClean="0"/>
              <a:t> – </a:t>
            </a:r>
            <a:r>
              <a:rPr lang="en-US" smtClean="0"/>
              <a:t>Hypermedia controls</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sp>
        <p:nvSpPr>
          <p:cNvPr id="7" name="Content Placeholder 5"/>
          <p:cNvSpPr>
            <a:spLocks noGrp="1"/>
          </p:cNvSpPr>
          <p:nvPr>
            <p:ph idx="1"/>
          </p:nvPr>
        </p:nvSpPr>
        <p:spPr>
          <a:xfrm>
            <a:off x="457200" y="1600200"/>
            <a:ext cx="7620000" cy="4800600"/>
          </a:xfrm>
        </p:spPr>
        <p:txBody>
          <a:bodyPr>
            <a:normAutofit/>
          </a:bodyPr>
          <a:lstStyle/>
          <a:p>
            <a:r>
              <a:rPr lang="en-US"/>
              <a:t>Roy Thomas </a:t>
            </a:r>
            <a:r>
              <a:rPr lang="en-US"/>
              <a:t>Fielding</a:t>
            </a:r>
            <a:r>
              <a:rPr lang="hu-HU" smtClean="0"/>
              <a:t> („founder of REST”)</a:t>
            </a:r>
            <a:endParaRPr lang="en-US" smtClean="0"/>
          </a:p>
          <a:p>
            <a:pPr lvl="1"/>
            <a:r>
              <a:rPr lang="hu-HU" sz="1800" smtClean="0"/>
              <a:t>„</a:t>
            </a:r>
            <a:r>
              <a:rPr lang="en-US" sz="1800" smtClean="0"/>
              <a:t>I am getting frustrated by the number of people calling any HTTP-based interface a REST API.</a:t>
            </a:r>
            <a:r>
              <a:rPr lang="hu-HU" sz="1800" smtClean="0"/>
              <a:t> </a:t>
            </a:r>
            <a:r>
              <a:rPr lang="en-US" sz="1800"/>
              <a:t>REST APIs must be </a:t>
            </a:r>
            <a:r>
              <a:rPr lang="en-US" sz="1800"/>
              <a:t>hypertext-driven</a:t>
            </a:r>
            <a:r>
              <a:rPr lang="hu-HU" sz="1800" smtClean="0"/>
              <a:t>”</a:t>
            </a:r>
          </a:p>
          <a:p>
            <a:pPr lvl="1"/>
            <a:r>
              <a:rPr lang="hu-HU" sz="1800" smtClean="0"/>
              <a:t>„</a:t>
            </a:r>
            <a:r>
              <a:rPr lang="en-US" sz="1800" smtClean="0"/>
              <a:t>A </a:t>
            </a:r>
            <a:r>
              <a:rPr lang="en-US" sz="1800"/>
              <a:t>REST API should never have “typed” resources that are significant to the </a:t>
            </a:r>
            <a:r>
              <a:rPr lang="en-US" sz="1800"/>
              <a:t>client</a:t>
            </a:r>
            <a:r>
              <a:rPr lang="en-US" sz="1800" smtClean="0"/>
              <a:t>.</a:t>
            </a:r>
            <a:r>
              <a:rPr lang="hu-HU" sz="1800" smtClean="0"/>
              <a:t> </a:t>
            </a:r>
            <a:r>
              <a:rPr lang="en-US" sz="1800"/>
              <a:t>The only types that are significant to a client are the current representation’s media type and standardized relation </a:t>
            </a:r>
            <a:r>
              <a:rPr lang="en-US" sz="1800"/>
              <a:t>names</a:t>
            </a:r>
            <a:r>
              <a:rPr lang="en-US" sz="1800" smtClean="0"/>
              <a:t>.</a:t>
            </a:r>
            <a:r>
              <a:rPr lang="hu-HU" sz="1800" smtClean="0"/>
              <a:t>”</a:t>
            </a:r>
          </a:p>
          <a:p>
            <a:pPr lvl="1"/>
            <a:r>
              <a:rPr lang="en-US" sz="1800"/>
              <a:t>“A REST API must not define fixed resource names or hierarchies (an obvious coupling of client and server). Servers must have the freedom to control their own </a:t>
            </a:r>
            <a:r>
              <a:rPr lang="en-US" sz="1800"/>
              <a:t>namespace</a:t>
            </a:r>
            <a:r>
              <a:rPr lang="en-US" sz="1800" smtClean="0"/>
              <a:t>.”</a:t>
            </a:r>
            <a:endParaRPr lang="hu-HU" sz="1800" smtClean="0"/>
          </a:p>
          <a:p>
            <a:pPr lvl="1"/>
            <a:r>
              <a:rPr lang="en-US" sz="1800"/>
              <a:t>The client should know about only one URI, the entry point (bookmark) URI. All other navigation should be discovered while interacting with the API. Navigation information is well conveyed using link entities, like this in XML</a:t>
            </a:r>
            <a:r>
              <a:rPr lang="en-US" sz="1800"/>
              <a:t>: </a:t>
            </a:r>
            <a:r>
              <a:rPr lang="hu-HU" sz="1800" smtClean="0"/>
              <a:t/>
            </a:r>
            <a:br>
              <a:rPr lang="hu-HU" sz="1800" smtClean="0"/>
            </a:br>
            <a:r>
              <a:rPr lang="hu-HU" sz="1800" smtClean="0"/>
              <a:t>	</a:t>
            </a:r>
            <a:r>
              <a:rPr lang="en-US" sz="1800" smtClean="0"/>
              <a:t>&lt;</a:t>
            </a:r>
            <a:r>
              <a:rPr lang="en-US" sz="1800"/>
              <a:t>link rel ="users" href="http://127.0.0.1:8080/users" </a:t>
            </a:r>
            <a:r>
              <a:rPr lang="en-US" sz="1800"/>
              <a:t>/&gt; </a:t>
            </a:r>
            <a:r>
              <a:rPr lang="hu-HU" sz="1800" smtClean="0"/>
              <a:t/>
            </a:r>
            <a:br>
              <a:rPr lang="hu-HU" sz="1800" smtClean="0"/>
            </a:br>
            <a:r>
              <a:rPr lang="en-US" sz="1800" smtClean="0"/>
              <a:t>or </a:t>
            </a:r>
            <a:r>
              <a:rPr lang="en-US" sz="1800"/>
              <a:t>this in JSON</a:t>
            </a:r>
            <a:r>
              <a:rPr lang="en-US" sz="1800"/>
              <a:t>: </a:t>
            </a:r>
            <a:r>
              <a:rPr lang="hu-HU" sz="1800" smtClean="0"/>
              <a:t/>
            </a:r>
            <a:br>
              <a:rPr lang="hu-HU" sz="1800" smtClean="0"/>
            </a:br>
            <a:r>
              <a:rPr lang="hu-HU" sz="1800" smtClean="0"/>
              <a:t>	</a:t>
            </a:r>
            <a:r>
              <a:rPr lang="en-US" sz="1800" smtClean="0"/>
              <a:t>{ </a:t>
            </a:r>
            <a:r>
              <a:rPr lang="en-US" sz="1800"/>
              <a:t>"rel" : "users", "href" : "http://127.0.0.1:8080/users" }.</a:t>
            </a:r>
            <a:endParaRPr lang="hu-HU" sz="1800" smtClean="0"/>
          </a:p>
          <a:p>
            <a:pPr lvl="1"/>
            <a:endParaRPr lang="hu-HU" smtClean="0"/>
          </a:p>
          <a:p>
            <a:pPr lvl="1"/>
            <a:endParaRPr lang="en-US" smtClean="0"/>
          </a:p>
        </p:txBody>
      </p:sp>
    </p:spTree>
    <p:extLst>
      <p:ext uri="{BB962C8B-B14F-4D97-AF65-F5344CB8AC3E}">
        <p14:creationId xmlns:p14="http://schemas.microsoft.com/office/powerpoint/2010/main" val="1517171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sp>
        <p:nvSpPr>
          <p:cNvPr id="5" name="Content Placeholder 2"/>
          <p:cNvSpPr txBox="1">
            <a:spLocks/>
          </p:cNvSpPr>
          <p:nvPr/>
        </p:nvSpPr>
        <p:spPr>
          <a:xfrm>
            <a:off x="609600" y="1752600"/>
            <a:ext cx="76200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hu-HU" smtClean="0"/>
          </a:p>
          <a:p>
            <a:pPr marL="114300" indent="0">
              <a:buFont typeface="Arial" pitchFamily="34" charset="0"/>
              <a:buNone/>
            </a:pPr>
            <a:endParaRPr lang="en-US"/>
          </a:p>
        </p:txBody>
      </p:sp>
      <p:sp>
        <p:nvSpPr>
          <p:cNvPr id="6" name="Content Placeholder 5"/>
          <p:cNvSpPr>
            <a:spLocks noGrp="1"/>
          </p:cNvSpPr>
          <p:nvPr>
            <p:ph idx="1"/>
          </p:nvPr>
        </p:nvSpPr>
        <p:spPr/>
        <p:txBody>
          <a:bodyPr>
            <a:normAutofit/>
          </a:bodyPr>
          <a:lstStyle/>
          <a:p>
            <a:r>
              <a:rPr lang="en-US"/>
              <a:t>Github</a:t>
            </a:r>
          </a:p>
          <a:p>
            <a:pPr lvl="1"/>
            <a:r>
              <a:rPr lang="en-US">
                <a:hlinkClick r:id="rId3"/>
              </a:rPr>
              <a:t>https://github.com/istibekesi/my-restful-api</a:t>
            </a:r>
            <a:endParaRPr lang="en-US"/>
          </a:p>
          <a:p>
            <a:r>
              <a:rPr lang="en-US" smtClean="0"/>
              <a:t>Various Spring modules</a:t>
            </a:r>
          </a:p>
          <a:p>
            <a:pPr lvl="1"/>
            <a:r>
              <a:rPr lang="en-US" smtClean="0"/>
              <a:t>Spring MVC</a:t>
            </a:r>
          </a:p>
          <a:p>
            <a:pPr lvl="1"/>
            <a:r>
              <a:rPr lang="en-US" smtClean="0"/>
              <a:t>Spring HATEOAS</a:t>
            </a:r>
          </a:p>
          <a:p>
            <a:pPr lvl="1"/>
            <a:r>
              <a:rPr lang="en-US" smtClean="0"/>
              <a:t>Spring Boot</a:t>
            </a:r>
          </a:p>
          <a:p>
            <a:pPr lvl="1"/>
            <a:r>
              <a:rPr lang="en-US" smtClean="0"/>
              <a:t>Spring Loaded</a:t>
            </a:r>
          </a:p>
          <a:p>
            <a:r>
              <a:rPr lang="en-US" smtClean="0"/>
              <a:t>POSTman – REST plugin for </a:t>
            </a:r>
            <a:r>
              <a:rPr lang="en-US" smtClean="0"/>
              <a:t>Chrome</a:t>
            </a:r>
            <a:endParaRPr lang="hu-HU" smtClean="0"/>
          </a:p>
          <a:p>
            <a:r>
              <a:rPr lang="hu-HU"/>
              <a:t>Rest-shell: </a:t>
            </a:r>
            <a:r>
              <a:rPr lang="hu-HU">
                <a:hlinkClick r:id="rId4"/>
              </a:rPr>
              <a:t>https</a:t>
            </a:r>
            <a:r>
              <a:rPr lang="hu-HU">
                <a:hlinkClick r:id="rId4"/>
              </a:rPr>
              <a:t>://</a:t>
            </a:r>
            <a:r>
              <a:rPr lang="hu-HU" smtClean="0">
                <a:hlinkClick r:id="rId4"/>
              </a:rPr>
              <a:t>github.com/spring-projects/rest-shell</a:t>
            </a:r>
            <a:endParaRPr lang="hu-HU" smtClean="0"/>
          </a:p>
          <a:p>
            <a:endParaRPr lang="en-US" smtClean="0"/>
          </a:p>
          <a:p>
            <a:endParaRPr lang="en-US" dirty="0" smtClean="0"/>
          </a:p>
        </p:txBody>
      </p:sp>
    </p:spTree>
    <p:extLst>
      <p:ext uri="{BB962C8B-B14F-4D97-AF65-F5344CB8AC3E}">
        <p14:creationId xmlns:p14="http://schemas.microsoft.com/office/powerpoint/2010/main" val="2506917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References</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sp>
        <p:nvSpPr>
          <p:cNvPr id="5" name="Content Placeholder 2"/>
          <p:cNvSpPr txBox="1">
            <a:spLocks/>
          </p:cNvSpPr>
          <p:nvPr/>
        </p:nvSpPr>
        <p:spPr>
          <a:xfrm>
            <a:off x="609600" y="1752600"/>
            <a:ext cx="76200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hu-HU" smtClean="0"/>
          </a:p>
          <a:p>
            <a:pPr marL="114300" indent="0">
              <a:buFont typeface="Arial" pitchFamily="34" charset="0"/>
              <a:buNone/>
            </a:pPr>
            <a:endParaRPr lang="en-US"/>
          </a:p>
        </p:txBody>
      </p:sp>
      <p:sp>
        <p:nvSpPr>
          <p:cNvPr id="6" name="Content Placeholder 5"/>
          <p:cNvSpPr>
            <a:spLocks noGrp="1"/>
          </p:cNvSpPr>
          <p:nvPr>
            <p:ph idx="1"/>
          </p:nvPr>
        </p:nvSpPr>
        <p:spPr/>
        <p:txBody>
          <a:bodyPr>
            <a:normAutofit/>
          </a:bodyPr>
          <a:lstStyle/>
          <a:p>
            <a:r>
              <a:rPr lang="hu-HU" smtClean="0"/>
              <a:t>Books:</a:t>
            </a:r>
          </a:p>
          <a:p>
            <a:pPr lvl="1"/>
            <a:r>
              <a:rPr lang="hu-HU" smtClean="0"/>
              <a:t>RESTful </a:t>
            </a:r>
            <a:r>
              <a:rPr lang="hu-HU"/>
              <a:t>Web</a:t>
            </a:r>
            <a:r>
              <a:rPr lang="hu-HU" smtClean="0"/>
              <a:t> Apps</a:t>
            </a:r>
            <a:br>
              <a:rPr lang="hu-HU" smtClean="0"/>
            </a:br>
            <a:r>
              <a:rPr lang="en-US" sz="1600" i="1" smtClean="0"/>
              <a:t>Leonard </a:t>
            </a:r>
            <a:r>
              <a:rPr lang="en-US" sz="1600" i="1"/>
              <a:t>Richardson and Mike </a:t>
            </a:r>
            <a:r>
              <a:rPr lang="en-US" sz="1600" i="1" smtClean="0"/>
              <a:t>Amundsen</a:t>
            </a:r>
            <a:endParaRPr lang="hu-HU" i="1"/>
          </a:p>
          <a:p>
            <a:pPr lvl="1"/>
            <a:r>
              <a:rPr lang="en-US"/>
              <a:t>RESTful Web Services </a:t>
            </a:r>
            <a:r>
              <a:rPr lang="en-US" smtClean="0"/>
              <a:t>Cookbook</a:t>
            </a:r>
            <a:r>
              <a:rPr lang="hu-HU" smtClean="0"/>
              <a:t/>
            </a:r>
            <a:br>
              <a:rPr lang="hu-HU" smtClean="0"/>
            </a:br>
            <a:r>
              <a:rPr lang="en-US" sz="1600" i="1"/>
              <a:t>Subbu </a:t>
            </a:r>
            <a:r>
              <a:rPr lang="en-US" sz="1600" i="1" smtClean="0"/>
              <a:t>Allamaraju</a:t>
            </a:r>
            <a:endParaRPr lang="hu-HU" sz="1600" i="1" smtClean="0"/>
          </a:p>
          <a:p>
            <a:r>
              <a:rPr lang="hu-HU" smtClean="0"/>
              <a:t>Usefull Links</a:t>
            </a:r>
          </a:p>
          <a:p>
            <a:pPr lvl="1"/>
            <a:r>
              <a:rPr lang="hu-HU">
                <a:hlinkClick r:id="rId3"/>
              </a:rPr>
              <a:t>http://</a:t>
            </a:r>
            <a:r>
              <a:rPr lang="hu-HU" smtClean="0">
                <a:hlinkClick r:id="rId3"/>
              </a:rPr>
              <a:t>martinfowler.com/articles/richardsonMaturityModel.html</a:t>
            </a:r>
            <a:endParaRPr lang="hu-HU" smtClean="0"/>
          </a:p>
          <a:p>
            <a:pPr lvl="1"/>
            <a:r>
              <a:rPr lang="hu-HU">
                <a:hlinkClick r:id="rId4"/>
              </a:rPr>
              <a:t>https://blog.safaribooksonline.com/2013/09/30/rest-hypermedia</a:t>
            </a:r>
            <a:r>
              <a:rPr lang="hu-HU" smtClean="0">
                <a:hlinkClick r:id="rId4"/>
              </a:rPr>
              <a:t>/</a:t>
            </a:r>
            <a:endParaRPr lang="hu-HU"/>
          </a:p>
          <a:p>
            <a:r>
              <a:rPr lang="hu-HU" smtClean="0"/>
              <a:t>Recommended lesson</a:t>
            </a:r>
            <a:endParaRPr lang="hu-HU"/>
          </a:p>
          <a:p>
            <a:pPr lvl="1"/>
            <a:r>
              <a:rPr lang="hu-HU" smtClean="0"/>
              <a:t>REST-ful API Design </a:t>
            </a:r>
            <a:r>
              <a:rPr lang="en-US" smtClean="0"/>
              <a:t>with Spring – presented by Ben Hale</a:t>
            </a:r>
          </a:p>
          <a:p>
            <a:pPr lvl="1"/>
            <a:r>
              <a:rPr lang="en-US">
                <a:hlinkClick r:id="rId5"/>
              </a:rPr>
              <a:t>http://</a:t>
            </a:r>
            <a:r>
              <a:rPr lang="en-US" smtClean="0">
                <a:hlinkClick r:id="rId5"/>
              </a:rPr>
              <a:t>youtu.be/oG2rotiGr90</a:t>
            </a:r>
            <a:endParaRPr lang="en-US" smtClean="0"/>
          </a:p>
        </p:txBody>
      </p:sp>
      <p:pic>
        <p:nvPicPr>
          <p:cNvPr id="7"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2200" y="1844824"/>
            <a:ext cx="1030370" cy="1354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0072" y="1844824"/>
            <a:ext cx="1040331" cy="1370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16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AS-IS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sp>
        <p:nvSpPr>
          <p:cNvPr id="5" name="Rectangle 4"/>
          <p:cNvSpPr/>
          <p:nvPr/>
        </p:nvSpPr>
        <p:spPr>
          <a:xfrm>
            <a:off x="539552" y="2348880"/>
            <a:ext cx="2880320" cy="1584176"/>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hu-HU" smtClean="0"/>
              <a:t>Standard Provisioning</a:t>
            </a:r>
            <a:endParaRPr lang="en-US" dirty="0"/>
          </a:p>
        </p:txBody>
      </p:sp>
      <p:sp>
        <p:nvSpPr>
          <p:cNvPr id="6" name="Rectangle 5"/>
          <p:cNvSpPr/>
          <p:nvPr/>
        </p:nvSpPr>
        <p:spPr>
          <a:xfrm>
            <a:off x="4572000" y="1484784"/>
            <a:ext cx="1944216" cy="3528392"/>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hu-HU">
                <a:solidFill>
                  <a:schemeClr val="dk1"/>
                </a:solidFill>
              </a:rPr>
              <a:t>Connectors</a:t>
            </a:r>
            <a:endParaRPr lang="en-US" dirty="0">
              <a:solidFill>
                <a:schemeClr val="dk1"/>
              </a:solidFill>
            </a:endParaRPr>
          </a:p>
        </p:txBody>
      </p:sp>
      <p:sp>
        <p:nvSpPr>
          <p:cNvPr id="7" name="Rectangle 6"/>
          <p:cNvSpPr/>
          <p:nvPr/>
        </p:nvSpPr>
        <p:spPr>
          <a:xfrm>
            <a:off x="755576" y="2923808"/>
            <a:ext cx="864096" cy="720080"/>
          </a:xfrm>
          <a:prstGeom prst="rect">
            <a:avLst/>
          </a:prstGeom>
          <a:ln>
            <a:solidFill>
              <a:schemeClr val="accent2"/>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smtClean="0"/>
              <a:t>Frontend</a:t>
            </a:r>
            <a:endParaRPr lang="en-US" sz="1400" dirty="0"/>
          </a:p>
        </p:txBody>
      </p:sp>
      <p:sp>
        <p:nvSpPr>
          <p:cNvPr id="8" name="Rectangle 7"/>
          <p:cNvSpPr/>
          <p:nvPr/>
        </p:nvSpPr>
        <p:spPr>
          <a:xfrm>
            <a:off x="2123728" y="2924944"/>
            <a:ext cx="1080120" cy="720080"/>
          </a:xfrm>
          <a:prstGeom prst="rect">
            <a:avLst/>
          </a:prstGeom>
          <a:ln>
            <a:solidFill>
              <a:schemeClr val="accent2"/>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smtClean="0"/>
              <a:t>Backend</a:t>
            </a:r>
            <a:endParaRPr lang="en-US" sz="1400" dirty="0"/>
          </a:p>
        </p:txBody>
      </p:sp>
      <p:sp>
        <p:nvSpPr>
          <p:cNvPr id="9" name="Rectangle 8"/>
          <p:cNvSpPr/>
          <p:nvPr/>
        </p:nvSpPr>
        <p:spPr>
          <a:xfrm>
            <a:off x="5004048" y="2060848"/>
            <a:ext cx="1080120" cy="720080"/>
          </a:xfrm>
          <a:prstGeom prst="rect">
            <a:avLst/>
          </a:prstGeom>
          <a:ln>
            <a:solidFill>
              <a:schemeClr val="accent2"/>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smtClean="0"/>
              <a:t>CUCM</a:t>
            </a:r>
            <a:endParaRPr lang="en-US" sz="1400" dirty="0"/>
          </a:p>
        </p:txBody>
      </p:sp>
      <p:sp>
        <p:nvSpPr>
          <p:cNvPr id="10" name="Rectangle 9"/>
          <p:cNvSpPr/>
          <p:nvPr/>
        </p:nvSpPr>
        <p:spPr>
          <a:xfrm>
            <a:off x="5004048" y="2923808"/>
            <a:ext cx="1080120" cy="720080"/>
          </a:xfrm>
          <a:prstGeom prst="rect">
            <a:avLst/>
          </a:prstGeom>
          <a:ln>
            <a:solidFill>
              <a:schemeClr val="accent2"/>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smtClean="0"/>
              <a:t>Unity</a:t>
            </a:r>
            <a:endParaRPr lang="en-US" sz="1400" dirty="0"/>
          </a:p>
        </p:txBody>
      </p:sp>
      <p:sp>
        <p:nvSpPr>
          <p:cNvPr id="11" name="Rectangle 10"/>
          <p:cNvSpPr/>
          <p:nvPr/>
        </p:nvSpPr>
        <p:spPr>
          <a:xfrm>
            <a:off x="5004048" y="3789040"/>
            <a:ext cx="1080120" cy="720080"/>
          </a:xfrm>
          <a:prstGeom prst="rect">
            <a:avLst/>
          </a:prstGeom>
          <a:ln>
            <a:solidFill>
              <a:schemeClr val="accent2"/>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smtClean="0"/>
              <a:t>Active Directory</a:t>
            </a:r>
            <a:endParaRPr lang="en-US" sz="1400" dirty="0"/>
          </a:p>
        </p:txBody>
      </p:sp>
      <p:cxnSp>
        <p:nvCxnSpPr>
          <p:cNvPr id="13" name="Elbow Connector 12"/>
          <p:cNvCxnSpPr>
            <a:stCxn id="8" idx="3"/>
            <a:endCxn id="9" idx="1"/>
          </p:cNvCxnSpPr>
          <p:nvPr/>
        </p:nvCxnSpPr>
        <p:spPr>
          <a:xfrm flipV="1">
            <a:off x="3203848" y="2420888"/>
            <a:ext cx="1800200" cy="864096"/>
          </a:xfrm>
          <a:prstGeom prst="bentConnector3">
            <a:avLst/>
          </a:prstGeom>
          <a:ln>
            <a:solidFill>
              <a:schemeClr val="accent2"/>
            </a:solidFill>
          </a:ln>
        </p:spPr>
        <p:style>
          <a:lnRef idx="1">
            <a:schemeClr val="accent5"/>
          </a:lnRef>
          <a:fillRef idx="2">
            <a:schemeClr val="accent5"/>
          </a:fillRef>
          <a:effectRef idx="1">
            <a:schemeClr val="accent5"/>
          </a:effectRef>
          <a:fontRef idx="minor">
            <a:schemeClr val="dk1"/>
          </a:fontRef>
        </p:style>
      </p:cxnSp>
      <p:cxnSp>
        <p:nvCxnSpPr>
          <p:cNvPr id="15" name="Elbow Connector 14"/>
          <p:cNvCxnSpPr>
            <a:stCxn id="7" idx="3"/>
            <a:endCxn id="8" idx="1"/>
          </p:cNvCxnSpPr>
          <p:nvPr/>
        </p:nvCxnSpPr>
        <p:spPr>
          <a:xfrm>
            <a:off x="1619672" y="3283848"/>
            <a:ext cx="504056" cy="1136"/>
          </a:xfrm>
          <a:prstGeom prst="bentConnector3">
            <a:avLst>
              <a:gd name="adj1" fmla="val 50000"/>
            </a:avLst>
          </a:prstGeom>
          <a:ln>
            <a:solidFill>
              <a:schemeClr val="accent2"/>
            </a:solidFill>
          </a:ln>
        </p:spPr>
        <p:style>
          <a:lnRef idx="1">
            <a:schemeClr val="accent5"/>
          </a:lnRef>
          <a:fillRef idx="2">
            <a:schemeClr val="accent5"/>
          </a:fillRef>
          <a:effectRef idx="1">
            <a:schemeClr val="accent5"/>
          </a:effectRef>
          <a:fontRef idx="minor">
            <a:schemeClr val="dk1"/>
          </a:fontRef>
        </p:style>
      </p:cxnSp>
      <p:cxnSp>
        <p:nvCxnSpPr>
          <p:cNvPr id="26" name="Elbow Connector 25"/>
          <p:cNvCxnSpPr>
            <a:stCxn id="8" idx="3"/>
            <a:endCxn id="10" idx="1"/>
          </p:cNvCxnSpPr>
          <p:nvPr/>
        </p:nvCxnSpPr>
        <p:spPr>
          <a:xfrm flipV="1">
            <a:off x="3203848" y="3283848"/>
            <a:ext cx="1800200" cy="1136"/>
          </a:xfrm>
          <a:prstGeom prst="bentConnector3">
            <a:avLst>
              <a:gd name="adj1" fmla="val 50000"/>
            </a:avLst>
          </a:prstGeom>
          <a:ln>
            <a:solidFill>
              <a:schemeClr val="accent2"/>
            </a:solidFill>
          </a:ln>
        </p:spPr>
        <p:style>
          <a:lnRef idx="1">
            <a:schemeClr val="accent5"/>
          </a:lnRef>
          <a:fillRef idx="2">
            <a:schemeClr val="accent5"/>
          </a:fillRef>
          <a:effectRef idx="1">
            <a:schemeClr val="accent5"/>
          </a:effectRef>
          <a:fontRef idx="minor">
            <a:schemeClr val="dk1"/>
          </a:fontRef>
        </p:style>
      </p:cxnSp>
      <p:cxnSp>
        <p:nvCxnSpPr>
          <p:cNvPr id="29" name="Elbow Connector 28"/>
          <p:cNvCxnSpPr>
            <a:stCxn id="8" idx="3"/>
            <a:endCxn id="11" idx="1"/>
          </p:cNvCxnSpPr>
          <p:nvPr/>
        </p:nvCxnSpPr>
        <p:spPr>
          <a:xfrm>
            <a:off x="3203848" y="3284984"/>
            <a:ext cx="1800200" cy="864096"/>
          </a:xfrm>
          <a:prstGeom prst="bentConnector3">
            <a:avLst/>
          </a:prstGeom>
          <a:ln>
            <a:solidFill>
              <a:schemeClr val="accent2"/>
            </a:solidFill>
          </a:ln>
        </p:spPr>
        <p:style>
          <a:lnRef idx="1">
            <a:schemeClr val="accent5"/>
          </a:lnRef>
          <a:fillRef idx="2">
            <a:schemeClr val="accent5"/>
          </a:fillRef>
          <a:effectRef idx="1">
            <a:schemeClr val="accent5"/>
          </a:effectRef>
          <a:fontRef idx="minor">
            <a:schemeClr val="dk1"/>
          </a:fontRef>
        </p:style>
      </p:cxnSp>
      <p:sp>
        <p:nvSpPr>
          <p:cNvPr id="39" name="TextBox 38"/>
          <p:cNvSpPr txBox="1"/>
          <p:nvPr/>
        </p:nvSpPr>
        <p:spPr>
          <a:xfrm>
            <a:off x="1547664" y="2977207"/>
            <a:ext cx="648072" cy="307777"/>
          </a:xfrm>
          <a:prstGeom prst="rect">
            <a:avLst/>
          </a:prstGeom>
          <a:noFill/>
        </p:spPr>
        <p:txBody>
          <a:bodyPr wrap="square" rtlCol="0">
            <a:spAutoFit/>
          </a:bodyPr>
          <a:lstStyle/>
          <a:p>
            <a:pPr algn="ctr"/>
            <a:r>
              <a:rPr lang="hu-HU" sz="1400">
                <a:solidFill>
                  <a:schemeClr val="dk1"/>
                </a:solidFill>
              </a:rPr>
              <a:t>REST</a:t>
            </a:r>
            <a:endParaRPr lang="en-US" sz="1400" dirty="0">
              <a:solidFill>
                <a:schemeClr val="dk1"/>
              </a:solidFill>
            </a:endParaRPr>
          </a:p>
        </p:txBody>
      </p:sp>
      <p:sp>
        <p:nvSpPr>
          <p:cNvPr id="40" name="TextBox 39"/>
          <p:cNvSpPr txBox="1"/>
          <p:nvPr/>
        </p:nvSpPr>
        <p:spPr>
          <a:xfrm>
            <a:off x="3995936" y="2132856"/>
            <a:ext cx="648072" cy="307777"/>
          </a:xfrm>
          <a:prstGeom prst="rect">
            <a:avLst/>
          </a:prstGeom>
          <a:noFill/>
        </p:spPr>
        <p:txBody>
          <a:bodyPr wrap="square" rtlCol="0">
            <a:spAutoFit/>
          </a:bodyPr>
          <a:lstStyle/>
          <a:p>
            <a:pPr algn="ctr"/>
            <a:r>
              <a:rPr lang="hu-HU" sz="1400" smtClean="0">
                <a:solidFill>
                  <a:schemeClr val="dk1"/>
                </a:solidFill>
              </a:rPr>
              <a:t>AXL</a:t>
            </a:r>
            <a:endParaRPr lang="en-US" sz="1400" dirty="0">
              <a:solidFill>
                <a:schemeClr val="dk1"/>
              </a:solidFill>
            </a:endParaRPr>
          </a:p>
        </p:txBody>
      </p:sp>
      <p:sp>
        <p:nvSpPr>
          <p:cNvPr id="41" name="TextBox 40"/>
          <p:cNvSpPr txBox="1"/>
          <p:nvPr/>
        </p:nvSpPr>
        <p:spPr>
          <a:xfrm>
            <a:off x="3995936" y="2996952"/>
            <a:ext cx="648072" cy="307777"/>
          </a:xfrm>
          <a:prstGeom prst="rect">
            <a:avLst/>
          </a:prstGeom>
          <a:noFill/>
        </p:spPr>
        <p:txBody>
          <a:bodyPr wrap="square" rtlCol="0">
            <a:spAutoFit/>
          </a:bodyPr>
          <a:lstStyle/>
          <a:p>
            <a:pPr algn="ctr"/>
            <a:r>
              <a:rPr lang="hu-HU" sz="1400">
                <a:solidFill>
                  <a:schemeClr val="dk1"/>
                </a:solidFill>
              </a:rPr>
              <a:t>REST</a:t>
            </a:r>
            <a:endParaRPr lang="en-US" sz="1400" dirty="0">
              <a:solidFill>
                <a:schemeClr val="dk1"/>
              </a:solidFill>
            </a:endParaRPr>
          </a:p>
        </p:txBody>
      </p:sp>
      <p:sp>
        <p:nvSpPr>
          <p:cNvPr id="42" name="TextBox 41"/>
          <p:cNvSpPr txBox="1"/>
          <p:nvPr/>
        </p:nvSpPr>
        <p:spPr>
          <a:xfrm>
            <a:off x="4022305" y="3861048"/>
            <a:ext cx="648072" cy="307777"/>
          </a:xfrm>
          <a:prstGeom prst="rect">
            <a:avLst/>
          </a:prstGeom>
          <a:noFill/>
        </p:spPr>
        <p:txBody>
          <a:bodyPr wrap="square" rtlCol="0">
            <a:spAutoFit/>
          </a:bodyPr>
          <a:lstStyle/>
          <a:p>
            <a:pPr algn="ctr"/>
            <a:r>
              <a:rPr lang="hu-HU" sz="1400" smtClean="0">
                <a:solidFill>
                  <a:schemeClr val="dk1"/>
                </a:solidFill>
              </a:rPr>
              <a:t>LDAP</a:t>
            </a:r>
            <a:endParaRPr lang="en-US" sz="1400" dirty="0">
              <a:solidFill>
                <a:schemeClr val="dk1"/>
              </a:solidFill>
            </a:endParaRPr>
          </a:p>
        </p:txBody>
      </p:sp>
    </p:spTree>
    <p:extLst>
      <p:ext uri="{BB962C8B-B14F-4D97-AF65-F5344CB8AC3E}">
        <p14:creationId xmlns:p14="http://schemas.microsoft.com/office/powerpoint/2010/main" val="3392860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a:spLocks noGrp="1"/>
          </p:cNvSpPr>
          <p:nvPr>
            <p:ph type="title"/>
          </p:nvPr>
        </p:nvSpPr>
        <p:spPr>
          <a:xfrm>
            <a:off x="457200" y="274638"/>
            <a:ext cx="7620000" cy="1143000"/>
          </a:xfrm>
        </p:spPr>
        <p:txBody>
          <a:bodyPr/>
          <a:lstStyle/>
          <a:p>
            <a:r>
              <a:rPr lang="hu-HU" smtClean="0"/>
              <a:t>TO-BE </a:t>
            </a:r>
            <a:r>
              <a:rPr lang="hu-HU" sz="2400" smtClean="0"/>
              <a:t>(many REST, but not the same...)</a:t>
            </a:r>
            <a:endParaRPr lang="en-US" dirty="0"/>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sp>
        <p:nvSpPr>
          <p:cNvPr id="49" name="Rectangle 48"/>
          <p:cNvSpPr/>
          <p:nvPr/>
        </p:nvSpPr>
        <p:spPr>
          <a:xfrm>
            <a:off x="539552" y="2348880"/>
            <a:ext cx="2880320" cy="1584176"/>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hu-HU" smtClean="0"/>
              <a:t>Standard Provisioning</a:t>
            </a:r>
            <a:endParaRPr lang="en-US" dirty="0"/>
          </a:p>
        </p:txBody>
      </p:sp>
      <p:sp>
        <p:nvSpPr>
          <p:cNvPr id="50" name="Rectangle 49"/>
          <p:cNvSpPr/>
          <p:nvPr/>
        </p:nvSpPr>
        <p:spPr>
          <a:xfrm>
            <a:off x="4572000" y="1484784"/>
            <a:ext cx="3240360" cy="4968552"/>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hu-HU">
                <a:solidFill>
                  <a:schemeClr val="dk1"/>
                </a:solidFill>
              </a:rPr>
              <a:t>Connectors</a:t>
            </a:r>
            <a:endParaRPr lang="en-US" dirty="0">
              <a:solidFill>
                <a:schemeClr val="dk1"/>
              </a:solidFill>
            </a:endParaRPr>
          </a:p>
        </p:txBody>
      </p:sp>
      <p:sp>
        <p:nvSpPr>
          <p:cNvPr id="51" name="Rectangle 50"/>
          <p:cNvSpPr/>
          <p:nvPr/>
        </p:nvSpPr>
        <p:spPr>
          <a:xfrm>
            <a:off x="755576" y="2923808"/>
            <a:ext cx="864096" cy="720080"/>
          </a:xfrm>
          <a:prstGeom prst="rect">
            <a:avLst/>
          </a:prstGeom>
          <a:ln>
            <a:solidFill>
              <a:schemeClr val="accent2"/>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smtClean="0"/>
              <a:t>Frontend</a:t>
            </a:r>
            <a:endParaRPr lang="en-US" sz="1400" dirty="0"/>
          </a:p>
        </p:txBody>
      </p:sp>
      <p:sp>
        <p:nvSpPr>
          <p:cNvPr id="52" name="Rectangle 51"/>
          <p:cNvSpPr/>
          <p:nvPr/>
        </p:nvSpPr>
        <p:spPr>
          <a:xfrm>
            <a:off x="2123728" y="2924944"/>
            <a:ext cx="1080120" cy="720080"/>
          </a:xfrm>
          <a:prstGeom prst="rect">
            <a:avLst/>
          </a:prstGeom>
          <a:ln>
            <a:solidFill>
              <a:schemeClr val="accent2"/>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smtClean="0"/>
              <a:t>Backend</a:t>
            </a:r>
            <a:endParaRPr lang="en-US" sz="1400" dirty="0"/>
          </a:p>
        </p:txBody>
      </p:sp>
      <p:sp>
        <p:nvSpPr>
          <p:cNvPr id="53" name="Rectangle 52"/>
          <p:cNvSpPr/>
          <p:nvPr/>
        </p:nvSpPr>
        <p:spPr>
          <a:xfrm>
            <a:off x="5004048" y="2060848"/>
            <a:ext cx="1080120" cy="720080"/>
          </a:xfrm>
          <a:prstGeom prst="rect">
            <a:avLst/>
          </a:prstGeom>
          <a:ln>
            <a:solidFill>
              <a:schemeClr val="accent2"/>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smtClean="0"/>
              <a:t>CUCM</a:t>
            </a:r>
            <a:endParaRPr lang="en-US" sz="1400" dirty="0"/>
          </a:p>
        </p:txBody>
      </p:sp>
      <p:sp>
        <p:nvSpPr>
          <p:cNvPr id="54" name="Rectangle 53"/>
          <p:cNvSpPr/>
          <p:nvPr/>
        </p:nvSpPr>
        <p:spPr>
          <a:xfrm>
            <a:off x="5004048" y="2923808"/>
            <a:ext cx="1080120" cy="720080"/>
          </a:xfrm>
          <a:prstGeom prst="rect">
            <a:avLst/>
          </a:prstGeom>
          <a:ln>
            <a:solidFill>
              <a:schemeClr val="accent2"/>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smtClean="0"/>
              <a:t>Unity</a:t>
            </a:r>
            <a:endParaRPr lang="en-US" sz="1400" dirty="0"/>
          </a:p>
        </p:txBody>
      </p:sp>
      <p:sp>
        <p:nvSpPr>
          <p:cNvPr id="55" name="Rectangle 54"/>
          <p:cNvSpPr/>
          <p:nvPr/>
        </p:nvSpPr>
        <p:spPr>
          <a:xfrm>
            <a:off x="5004048" y="3789040"/>
            <a:ext cx="1080120" cy="720080"/>
          </a:xfrm>
          <a:prstGeom prst="rect">
            <a:avLst/>
          </a:prstGeom>
          <a:ln>
            <a:solidFill>
              <a:schemeClr val="accent2"/>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smtClean="0"/>
              <a:t>Active Directory</a:t>
            </a:r>
            <a:endParaRPr lang="en-US" sz="1400" dirty="0"/>
          </a:p>
        </p:txBody>
      </p:sp>
      <p:cxnSp>
        <p:nvCxnSpPr>
          <p:cNvPr id="56" name="Elbow Connector 55"/>
          <p:cNvCxnSpPr>
            <a:stCxn id="52" idx="3"/>
            <a:endCxn id="53" idx="1"/>
          </p:cNvCxnSpPr>
          <p:nvPr/>
        </p:nvCxnSpPr>
        <p:spPr>
          <a:xfrm flipV="1">
            <a:off x="3203848" y="2420888"/>
            <a:ext cx="1800200" cy="864096"/>
          </a:xfrm>
          <a:prstGeom prst="bentConnector3">
            <a:avLst/>
          </a:prstGeom>
          <a:ln>
            <a:solidFill>
              <a:schemeClr val="accent2"/>
            </a:solidFill>
          </a:ln>
        </p:spPr>
        <p:style>
          <a:lnRef idx="1">
            <a:schemeClr val="accent5"/>
          </a:lnRef>
          <a:fillRef idx="2">
            <a:schemeClr val="accent5"/>
          </a:fillRef>
          <a:effectRef idx="1">
            <a:schemeClr val="accent5"/>
          </a:effectRef>
          <a:fontRef idx="minor">
            <a:schemeClr val="dk1"/>
          </a:fontRef>
        </p:style>
      </p:cxnSp>
      <p:cxnSp>
        <p:nvCxnSpPr>
          <p:cNvPr id="57" name="Elbow Connector 56"/>
          <p:cNvCxnSpPr>
            <a:stCxn id="51" idx="3"/>
            <a:endCxn id="52" idx="1"/>
          </p:cNvCxnSpPr>
          <p:nvPr/>
        </p:nvCxnSpPr>
        <p:spPr>
          <a:xfrm>
            <a:off x="1619672" y="3283848"/>
            <a:ext cx="504056" cy="1136"/>
          </a:xfrm>
          <a:prstGeom prst="bentConnector3">
            <a:avLst>
              <a:gd name="adj1" fmla="val 50000"/>
            </a:avLst>
          </a:prstGeom>
          <a:ln>
            <a:solidFill>
              <a:schemeClr val="accent2"/>
            </a:solidFill>
          </a:ln>
        </p:spPr>
        <p:style>
          <a:lnRef idx="1">
            <a:schemeClr val="accent5"/>
          </a:lnRef>
          <a:fillRef idx="2">
            <a:schemeClr val="accent5"/>
          </a:fillRef>
          <a:effectRef idx="1">
            <a:schemeClr val="accent5"/>
          </a:effectRef>
          <a:fontRef idx="minor">
            <a:schemeClr val="dk1"/>
          </a:fontRef>
        </p:style>
      </p:cxnSp>
      <p:cxnSp>
        <p:nvCxnSpPr>
          <p:cNvPr id="58" name="Elbow Connector 57"/>
          <p:cNvCxnSpPr>
            <a:stCxn id="52" idx="3"/>
            <a:endCxn id="54" idx="1"/>
          </p:cNvCxnSpPr>
          <p:nvPr/>
        </p:nvCxnSpPr>
        <p:spPr>
          <a:xfrm flipV="1">
            <a:off x="3203848" y="3283848"/>
            <a:ext cx="1800200" cy="1136"/>
          </a:xfrm>
          <a:prstGeom prst="bentConnector3">
            <a:avLst>
              <a:gd name="adj1" fmla="val 50000"/>
            </a:avLst>
          </a:prstGeom>
          <a:ln>
            <a:solidFill>
              <a:schemeClr val="accent2"/>
            </a:solidFill>
          </a:ln>
        </p:spPr>
        <p:style>
          <a:lnRef idx="1">
            <a:schemeClr val="accent5"/>
          </a:lnRef>
          <a:fillRef idx="2">
            <a:schemeClr val="accent5"/>
          </a:fillRef>
          <a:effectRef idx="1">
            <a:schemeClr val="accent5"/>
          </a:effectRef>
          <a:fontRef idx="minor">
            <a:schemeClr val="dk1"/>
          </a:fontRef>
        </p:style>
      </p:cxnSp>
      <p:cxnSp>
        <p:nvCxnSpPr>
          <p:cNvPr id="59" name="Elbow Connector 58"/>
          <p:cNvCxnSpPr>
            <a:stCxn id="52" idx="3"/>
            <a:endCxn id="55" idx="1"/>
          </p:cNvCxnSpPr>
          <p:nvPr/>
        </p:nvCxnSpPr>
        <p:spPr>
          <a:xfrm>
            <a:off x="3203848" y="3284984"/>
            <a:ext cx="1800200" cy="864096"/>
          </a:xfrm>
          <a:prstGeom prst="bentConnector3">
            <a:avLst/>
          </a:prstGeom>
          <a:ln>
            <a:solidFill>
              <a:schemeClr val="accent2"/>
            </a:solidFill>
          </a:ln>
        </p:spPr>
        <p:style>
          <a:lnRef idx="1">
            <a:schemeClr val="accent5"/>
          </a:lnRef>
          <a:fillRef idx="2">
            <a:schemeClr val="accent5"/>
          </a:fillRef>
          <a:effectRef idx="1">
            <a:schemeClr val="accent5"/>
          </a:effectRef>
          <a:fontRef idx="minor">
            <a:schemeClr val="dk1"/>
          </a:fontRef>
        </p:style>
      </p:cxnSp>
      <p:sp>
        <p:nvSpPr>
          <p:cNvPr id="60" name="TextBox 59"/>
          <p:cNvSpPr txBox="1"/>
          <p:nvPr/>
        </p:nvSpPr>
        <p:spPr>
          <a:xfrm>
            <a:off x="1547664" y="2977207"/>
            <a:ext cx="648072" cy="307777"/>
          </a:xfrm>
          <a:prstGeom prst="rect">
            <a:avLst/>
          </a:prstGeom>
          <a:noFill/>
        </p:spPr>
        <p:txBody>
          <a:bodyPr wrap="square" rtlCol="0">
            <a:spAutoFit/>
          </a:bodyPr>
          <a:lstStyle/>
          <a:p>
            <a:pPr algn="ctr"/>
            <a:r>
              <a:rPr lang="hu-HU" sz="1400">
                <a:solidFill>
                  <a:schemeClr val="dk1"/>
                </a:solidFill>
              </a:rPr>
              <a:t>REST</a:t>
            </a:r>
            <a:endParaRPr lang="en-US" sz="1400" dirty="0">
              <a:solidFill>
                <a:schemeClr val="dk1"/>
              </a:solidFill>
            </a:endParaRPr>
          </a:p>
        </p:txBody>
      </p:sp>
      <p:sp>
        <p:nvSpPr>
          <p:cNvPr id="61" name="TextBox 60"/>
          <p:cNvSpPr txBox="1"/>
          <p:nvPr/>
        </p:nvSpPr>
        <p:spPr>
          <a:xfrm>
            <a:off x="3995936" y="2132856"/>
            <a:ext cx="648072" cy="307777"/>
          </a:xfrm>
          <a:prstGeom prst="rect">
            <a:avLst/>
          </a:prstGeom>
          <a:noFill/>
        </p:spPr>
        <p:txBody>
          <a:bodyPr wrap="square" rtlCol="0">
            <a:spAutoFit/>
          </a:bodyPr>
          <a:lstStyle/>
          <a:p>
            <a:pPr algn="ctr"/>
            <a:r>
              <a:rPr lang="hu-HU" sz="1400" smtClean="0">
                <a:solidFill>
                  <a:schemeClr val="dk1"/>
                </a:solidFill>
              </a:rPr>
              <a:t>AXL</a:t>
            </a:r>
            <a:endParaRPr lang="en-US" sz="1400" dirty="0">
              <a:solidFill>
                <a:schemeClr val="dk1"/>
              </a:solidFill>
            </a:endParaRPr>
          </a:p>
        </p:txBody>
      </p:sp>
      <p:sp>
        <p:nvSpPr>
          <p:cNvPr id="62" name="TextBox 61"/>
          <p:cNvSpPr txBox="1"/>
          <p:nvPr/>
        </p:nvSpPr>
        <p:spPr>
          <a:xfrm>
            <a:off x="3995936" y="2996952"/>
            <a:ext cx="648072" cy="307777"/>
          </a:xfrm>
          <a:prstGeom prst="rect">
            <a:avLst/>
          </a:prstGeom>
          <a:noFill/>
        </p:spPr>
        <p:txBody>
          <a:bodyPr wrap="square" rtlCol="0">
            <a:spAutoFit/>
          </a:bodyPr>
          <a:lstStyle/>
          <a:p>
            <a:pPr algn="ctr"/>
            <a:r>
              <a:rPr lang="hu-HU" sz="1400">
                <a:solidFill>
                  <a:schemeClr val="dk1"/>
                </a:solidFill>
              </a:rPr>
              <a:t>REST</a:t>
            </a:r>
            <a:endParaRPr lang="en-US" sz="1400" dirty="0">
              <a:solidFill>
                <a:schemeClr val="dk1"/>
              </a:solidFill>
            </a:endParaRPr>
          </a:p>
        </p:txBody>
      </p:sp>
      <p:sp>
        <p:nvSpPr>
          <p:cNvPr id="63" name="TextBox 62"/>
          <p:cNvSpPr txBox="1"/>
          <p:nvPr/>
        </p:nvSpPr>
        <p:spPr>
          <a:xfrm>
            <a:off x="4022305" y="3861048"/>
            <a:ext cx="648072" cy="307777"/>
          </a:xfrm>
          <a:prstGeom prst="rect">
            <a:avLst/>
          </a:prstGeom>
          <a:noFill/>
        </p:spPr>
        <p:txBody>
          <a:bodyPr wrap="square" rtlCol="0">
            <a:spAutoFit/>
          </a:bodyPr>
          <a:lstStyle/>
          <a:p>
            <a:pPr algn="ctr"/>
            <a:r>
              <a:rPr lang="hu-HU" sz="1400" smtClean="0">
                <a:solidFill>
                  <a:schemeClr val="dk1"/>
                </a:solidFill>
              </a:rPr>
              <a:t>LDAP</a:t>
            </a:r>
            <a:endParaRPr lang="en-US" sz="1400" dirty="0">
              <a:solidFill>
                <a:schemeClr val="dk1"/>
              </a:solidFill>
            </a:endParaRPr>
          </a:p>
        </p:txBody>
      </p:sp>
      <p:sp>
        <p:nvSpPr>
          <p:cNvPr id="64" name="Rectangle 63"/>
          <p:cNvSpPr/>
          <p:nvPr/>
        </p:nvSpPr>
        <p:spPr>
          <a:xfrm>
            <a:off x="5004048" y="4653136"/>
            <a:ext cx="1080120" cy="720080"/>
          </a:xfrm>
          <a:prstGeom prst="rect">
            <a:avLst/>
          </a:prstGeom>
          <a:ln w="22225">
            <a:solidFill>
              <a:schemeClr val="tx2"/>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a:t>APAS</a:t>
            </a:r>
            <a:endParaRPr lang="en-US" sz="1400" dirty="0"/>
          </a:p>
        </p:txBody>
      </p:sp>
      <p:sp>
        <p:nvSpPr>
          <p:cNvPr id="65" name="Rectangle 64"/>
          <p:cNvSpPr/>
          <p:nvPr/>
        </p:nvSpPr>
        <p:spPr>
          <a:xfrm>
            <a:off x="5004048" y="5589240"/>
            <a:ext cx="1080120" cy="720080"/>
          </a:xfrm>
          <a:prstGeom prst="rect">
            <a:avLst/>
          </a:prstGeom>
          <a:ln w="22225">
            <a:solidFill>
              <a:schemeClr val="tx2"/>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a:t>...</a:t>
            </a:r>
            <a:endParaRPr lang="en-US" sz="1400" dirty="0"/>
          </a:p>
        </p:txBody>
      </p:sp>
      <p:sp>
        <p:nvSpPr>
          <p:cNvPr id="67" name="Rectangle 66"/>
          <p:cNvSpPr/>
          <p:nvPr/>
        </p:nvSpPr>
        <p:spPr>
          <a:xfrm>
            <a:off x="6444208" y="2060848"/>
            <a:ext cx="1080120" cy="720080"/>
          </a:xfrm>
          <a:prstGeom prst="rect">
            <a:avLst/>
          </a:prstGeom>
          <a:ln w="22225">
            <a:solidFill>
              <a:schemeClr val="tx2"/>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a:t>...</a:t>
            </a:r>
            <a:endParaRPr lang="en-US" sz="1400" dirty="0"/>
          </a:p>
        </p:txBody>
      </p:sp>
      <p:sp>
        <p:nvSpPr>
          <p:cNvPr id="68" name="Rectangle 67"/>
          <p:cNvSpPr/>
          <p:nvPr/>
        </p:nvSpPr>
        <p:spPr>
          <a:xfrm>
            <a:off x="6444208" y="2923808"/>
            <a:ext cx="1080120" cy="720080"/>
          </a:xfrm>
          <a:prstGeom prst="rect">
            <a:avLst/>
          </a:prstGeom>
          <a:ln w="22225">
            <a:solidFill>
              <a:schemeClr val="tx2"/>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a:t>...</a:t>
            </a:r>
            <a:endParaRPr lang="en-US" sz="1400" dirty="0"/>
          </a:p>
        </p:txBody>
      </p:sp>
      <p:sp>
        <p:nvSpPr>
          <p:cNvPr id="69" name="Rectangle 68"/>
          <p:cNvSpPr/>
          <p:nvPr/>
        </p:nvSpPr>
        <p:spPr>
          <a:xfrm>
            <a:off x="6444208" y="3789040"/>
            <a:ext cx="1080120" cy="720080"/>
          </a:xfrm>
          <a:prstGeom prst="rect">
            <a:avLst/>
          </a:prstGeom>
          <a:ln w="22225">
            <a:solidFill>
              <a:schemeClr val="tx2"/>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a:t>...</a:t>
            </a:r>
            <a:endParaRPr lang="en-US" sz="1400" dirty="0"/>
          </a:p>
        </p:txBody>
      </p:sp>
      <p:sp>
        <p:nvSpPr>
          <p:cNvPr id="70" name="Rectangle 69"/>
          <p:cNvSpPr/>
          <p:nvPr/>
        </p:nvSpPr>
        <p:spPr>
          <a:xfrm>
            <a:off x="6444208" y="4653136"/>
            <a:ext cx="1080120" cy="720080"/>
          </a:xfrm>
          <a:prstGeom prst="rect">
            <a:avLst/>
          </a:prstGeom>
          <a:ln w="22225">
            <a:solidFill>
              <a:schemeClr val="tx2"/>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a:t>...</a:t>
            </a:r>
            <a:endParaRPr lang="en-US" sz="1400" dirty="0"/>
          </a:p>
        </p:txBody>
      </p:sp>
      <p:sp>
        <p:nvSpPr>
          <p:cNvPr id="71" name="Rectangle 70"/>
          <p:cNvSpPr/>
          <p:nvPr/>
        </p:nvSpPr>
        <p:spPr>
          <a:xfrm>
            <a:off x="6444208" y="5589240"/>
            <a:ext cx="1080120" cy="720080"/>
          </a:xfrm>
          <a:prstGeom prst="rect">
            <a:avLst/>
          </a:prstGeom>
          <a:ln w="22225">
            <a:solidFill>
              <a:schemeClr val="tx2"/>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r>
              <a:rPr lang="hu-HU" sz="1400"/>
              <a:t>...</a:t>
            </a:r>
            <a:endParaRPr lang="en-US" sz="1400" dirty="0"/>
          </a:p>
        </p:txBody>
      </p:sp>
      <p:cxnSp>
        <p:nvCxnSpPr>
          <p:cNvPr id="85" name="Elbow Connector 84"/>
          <p:cNvCxnSpPr>
            <a:stCxn id="52" idx="2"/>
            <a:endCxn id="64" idx="1"/>
          </p:cNvCxnSpPr>
          <p:nvPr/>
        </p:nvCxnSpPr>
        <p:spPr>
          <a:xfrm rot="16200000" flipH="1">
            <a:off x="3149842" y="3158970"/>
            <a:ext cx="1368152" cy="2340260"/>
          </a:xfrm>
          <a:prstGeom prst="bentConnector2">
            <a:avLst/>
          </a:prstGeom>
          <a:ln w="22225">
            <a:solidFill>
              <a:schemeClr val="tx2"/>
            </a:solidFill>
            <a:prstDash val="dash"/>
          </a:ln>
        </p:spPr>
        <p:style>
          <a:lnRef idx="1">
            <a:schemeClr val="accent5"/>
          </a:lnRef>
          <a:fillRef idx="2">
            <a:schemeClr val="accent5"/>
          </a:fillRef>
          <a:effectRef idx="1">
            <a:schemeClr val="accent5"/>
          </a:effectRef>
          <a:fontRef idx="minor">
            <a:schemeClr val="dk1"/>
          </a:fontRef>
        </p:style>
      </p:cxnSp>
      <p:cxnSp>
        <p:nvCxnSpPr>
          <p:cNvPr id="88" name="Elbow Connector 87"/>
          <p:cNvCxnSpPr>
            <a:stCxn id="52" idx="2"/>
            <a:endCxn id="65" idx="1"/>
          </p:cNvCxnSpPr>
          <p:nvPr/>
        </p:nvCxnSpPr>
        <p:spPr>
          <a:xfrm rot="16200000" flipH="1">
            <a:off x="2681790" y="3627022"/>
            <a:ext cx="2304256" cy="2340260"/>
          </a:xfrm>
          <a:prstGeom prst="bentConnector2">
            <a:avLst/>
          </a:prstGeom>
          <a:ln w="22225">
            <a:solidFill>
              <a:schemeClr val="tx2"/>
            </a:solidFill>
            <a:prstDash val="dash"/>
          </a:ln>
        </p:spPr>
        <p:style>
          <a:lnRef idx="1">
            <a:schemeClr val="accent5"/>
          </a:lnRef>
          <a:fillRef idx="2">
            <a:schemeClr val="accent5"/>
          </a:fillRef>
          <a:effectRef idx="1">
            <a:schemeClr val="accent5"/>
          </a:effectRef>
          <a:fontRef idx="minor">
            <a:schemeClr val="dk1"/>
          </a:fontRef>
        </p:style>
      </p:cxnSp>
      <p:cxnSp>
        <p:nvCxnSpPr>
          <p:cNvPr id="91" name="Elbow Connector 90"/>
          <p:cNvCxnSpPr>
            <a:stCxn id="52" idx="2"/>
            <a:endCxn id="71" idx="2"/>
          </p:cNvCxnSpPr>
          <p:nvPr/>
        </p:nvCxnSpPr>
        <p:spPr>
          <a:xfrm rot="16200000" flipH="1">
            <a:off x="3491880" y="2816932"/>
            <a:ext cx="2664296" cy="4320480"/>
          </a:xfrm>
          <a:prstGeom prst="bentConnector3">
            <a:avLst>
              <a:gd name="adj1" fmla="val 108580"/>
            </a:avLst>
          </a:prstGeom>
          <a:ln w="22225">
            <a:solidFill>
              <a:schemeClr val="tx2"/>
            </a:solidFill>
            <a:prstDash val="dash"/>
          </a:ln>
        </p:spPr>
        <p:style>
          <a:lnRef idx="1">
            <a:schemeClr val="accent5"/>
          </a:lnRef>
          <a:fillRef idx="2">
            <a:schemeClr val="accent5"/>
          </a:fillRef>
          <a:effectRef idx="1">
            <a:schemeClr val="accent5"/>
          </a:effectRef>
          <a:fontRef idx="minor">
            <a:schemeClr val="dk1"/>
          </a:fontRef>
        </p:style>
      </p:cxnSp>
      <p:sp>
        <p:nvSpPr>
          <p:cNvPr id="106" name="TextBox 105"/>
          <p:cNvSpPr txBox="1"/>
          <p:nvPr/>
        </p:nvSpPr>
        <p:spPr>
          <a:xfrm>
            <a:off x="2627784" y="4725144"/>
            <a:ext cx="738082" cy="307777"/>
          </a:xfrm>
          <a:prstGeom prst="rect">
            <a:avLst/>
          </a:prstGeom>
          <a:noFill/>
        </p:spPr>
        <p:txBody>
          <a:bodyPr wrap="square" rtlCol="0">
            <a:spAutoFit/>
          </a:bodyPr>
          <a:lstStyle/>
          <a:p>
            <a:pPr algn="ctr"/>
            <a:r>
              <a:rPr lang="hu-HU" sz="1400" b="1" smtClean="0">
                <a:solidFill>
                  <a:schemeClr val="dk1"/>
                </a:solidFill>
              </a:rPr>
              <a:t>RESTful</a:t>
            </a:r>
            <a:endParaRPr lang="en-US" sz="1400" b="1" dirty="0">
              <a:solidFill>
                <a:schemeClr val="dk1"/>
              </a:solidFill>
            </a:endParaRPr>
          </a:p>
        </p:txBody>
      </p:sp>
      <p:sp>
        <p:nvSpPr>
          <p:cNvPr id="107" name="TextBox 106"/>
          <p:cNvSpPr txBox="1"/>
          <p:nvPr/>
        </p:nvSpPr>
        <p:spPr>
          <a:xfrm>
            <a:off x="2627784" y="5661248"/>
            <a:ext cx="738082" cy="307777"/>
          </a:xfrm>
          <a:prstGeom prst="rect">
            <a:avLst/>
          </a:prstGeom>
          <a:noFill/>
        </p:spPr>
        <p:txBody>
          <a:bodyPr wrap="square" rtlCol="0">
            <a:spAutoFit/>
          </a:bodyPr>
          <a:lstStyle/>
          <a:p>
            <a:pPr algn="ctr"/>
            <a:r>
              <a:rPr lang="hu-HU" sz="1400" b="1" smtClean="0">
                <a:solidFill>
                  <a:schemeClr val="dk1"/>
                </a:solidFill>
              </a:rPr>
              <a:t>RESTful</a:t>
            </a:r>
            <a:endParaRPr lang="en-US" sz="1400" b="1" dirty="0">
              <a:solidFill>
                <a:schemeClr val="dk1"/>
              </a:solidFill>
            </a:endParaRPr>
          </a:p>
        </p:txBody>
      </p:sp>
      <p:sp>
        <p:nvSpPr>
          <p:cNvPr id="108" name="TextBox 107"/>
          <p:cNvSpPr txBox="1"/>
          <p:nvPr/>
        </p:nvSpPr>
        <p:spPr>
          <a:xfrm>
            <a:off x="2627784" y="6237312"/>
            <a:ext cx="738082" cy="307777"/>
          </a:xfrm>
          <a:prstGeom prst="rect">
            <a:avLst/>
          </a:prstGeom>
          <a:noFill/>
        </p:spPr>
        <p:txBody>
          <a:bodyPr wrap="square" rtlCol="0">
            <a:spAutoFit/>
          </a:bodyPr>
          <a:lstStyle/>
          <a:p>
            <a:pPr algn="ctr"/>
            <a:r>
              <a:rPr lang="hu-HU" sz="1400" b="1" smtClean="0">
                <a:solidFill>
                  <a:schemeClr val="dk1"/>
                </a:solidFill>
              </a:rPr>
              <a:t>RESTful</a:t>
            </a:r>
            <a:endParaRPr lang="en-US" sz="1400" b="1" dirty="0">
              <a:solidFill>
                <a:schemeClr val="dk1"/>
              </a:solidFill>
            </a:endParaRPr>
          </a:p>
        </p:txBody>
      </p:sp>
      <p:cxnSp>
        <p:nvCxnSpPr>
          <p:cNvPr id="32" name="Elbow Connector 31"/>
          <p:cNvCxnSpPr>
            <a:stCxn id="51" idx="2"/>
            <a:endCxn id="65" idx="2"/>
          </p:cNvCxnSpPr>
          <p:nvPr/>
        </p:nvCxnSpPr>
        <p:spPr>
          <a:xfrm rot="16200000" flipH="1">
            <a:off x="2033150" y="2798362"/>
            <a:ext cx="2665432" cy="4356484"/>
          </a:xfrm>
          <a:prstGeom prst="bentConnector3">
            <a:avLst>
              <a:gd name="adj1" fmla="val 112672"/>
            </a:avLst>
          </a:prstGeom>
          <a:ln w="22225">
            <a:solidFill>
              <a:srgbClr val="FF0000"/>
            </a:solidFill>
            <a:prstDash val="sysDash"/>
          </a:ln>
        </p:spPr>
        <p:style>
          <a:lnRef idx="1">
            <a:schemeClr val="accent5"/>
          </a:lnRef>
          <a:fillRef idx="2">
            <a:schemeClr val="accent5"/>
          </a:fillRef>
          <a:effectRef idx="1">
            <a:schemeClr val="accent5"/>
          </a:effectRef>
          <a:fontRef idx="minor">
            <a:schemeClr val="dk1"/>
          </a:fontRef>
        </p:style>
      </p:cxnSp>
      <p:sp>
        <p:nvSpPr>
          <p:cNvPr id="5" name="&quot;No&quot; Symbol 4"/>
          <p:cNvSpPr/>
          <p:nvPr/>
        </p:nvSpPr>
        <p:spPr>
          <a:xfrm>
            <a:off x="971600" y="5229200"/>
            <a:ext cx="432048" cy="432048"/>
          </a:xfrm>
          <a:prstGeom prst="noSmoking">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6972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Why REST?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sp>
        <p:nvSpPr>
          <p:cNvPr id="5" name="Content Placeholder 2"/>
          <p:cNvSpPr txBox="1">
            <a:spLocks/>
          </p:cNvSpPr>
          <p:nvPr/>
        </p:nvSpPr>
        <p:spPr>
          <a:xfrm>
            <a:off x="609600" y="1752600"/>
            <a:ext cx="76200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hu-HU" smtClean="0"/>
          </a:p>
          <a:p>
            <a:pPr marL="114300" indent="0">
              <a:buFont typeface="Arial" pitchFamily="34" charset="0"/>
              <a:buNone/>
            </a:pPr>
            <a:endParaRPr lang="en-US" dirty="0"/>
          </a:p>
        </p:txBody>
      </p:sp>
      <p:sp>
        <p:nvSpPr>
          <p:cNvPr id="3" name="Content Placeholder 2"/>
          <p:cNvSpPr>
            <a:spLocks noGrp="1"/>
          </p:cNvSpPr>
          <p:nvPr>
            <p:ph idx="1"/>
          </p:nvPr>
        </p:nvSpPr>
        <p:spPr/>
        <p:txBody>
          <a:bodyPr/>
          <a:lstStyle/>
          <a:p>
            <a:r>
              <a:rPr lang="en-US" smtClean="0"/>
              <a:t>Lightweight</a:t>
            </a:r>
            <a:endParaRPr lang="en-US" dirty="0" smtClean="0"/>
          </a:p>
          <a:p>
            <a:r>
              <a:rPr lang="en-US" dirty="0" smtClean="0"/>
              <a:t>Simple </a:t>
            </a:r>
            <a:r>
              <a:rPr lang="en-US" smtClean="0"/>
              <a:t>to use</a:t>
            </a:r>
            <a:endParaRPr lang="hu-HU" smtClean="0"/>
          </a:p>
          <a:p>
            <a:r>
              <a:rPr lang="hu-HU" smtClean="0"/>
              <a:t>S</a:t>
            </a:r>
            <a:r>
              <a:rPr lang="en-US" smtClean="0"/>
              <a:t>tandardize</a:t>
            </a:r>
            <a:r>
              <a:rPr lang="hu-HU" smtClean="0"/>
              <a:t>d</a:t>
            </a:r>
            <a:r>
              <a:rPr lang="en-US" smtClean="0"/>
              <a:t> operations </a:t>
            </a:r>
            <a:r>
              <a:rPr lang="en-US"/>
              <a:t>such as add, delete, and </a:t>
            </a:r>
            <a:r>
              <a:rPr lang="en-US" smtClean="0"/>
              <a:t>modify</a:t>
            </a:r>
            <a:endParaRPr lang="hu-HU" smtClean="0"/>
          </a:p>
          <a:p>
            <a:r>
              <a:rPr lang="hu-HU" smtClean="0"/>
              <a:t>I</a:t>
            </a:r>
            <a:r>
              <a:rPr lang="en-US" smtClean="0"/>
              <a:t>ndependent </a:t>
            </a:r>
            <a:r>
              <a:rPr lang="en-US"/>
              <a:t>of </a:t>
            </a:r>
            <a:r>
              <a:rPr lang="hu-HU" smtClean="0"/>
              <a:t>OS</a:t>
            </a:r>
            <a:r>
              <a:rPr lang="en-US" smtClean="0"/>
              <a:t> </a:t>
            </a:r>
            <a:r>
              <a:rPr lang="en-US"/>
              <a:t>and programming </a:t>
            </a:r>
            <a:r>
              <a:rPr lang="en-US" smtClean="0"/>
              <a:t>language</a:t>
            </a:r>
            <a:endParaRPr lang="hu-HU" smtClean="0"/>
          </a:p>
          <a:p>
            <a:endParaRPr lang="en-US" dirty="0" smtClean="0"/>
          </a:p>
        </p:txBody>
      </p:sp>
    </p:spTree>
    <p:extLst>
      <p:ext uri="{BB962C8B-B14F-4D97-AF65-F5344CB8AC3E}">
        <p14:creationId xmlns:p14="http://schemas.microsoft.com/office/powerpoint/2010/main" val="46084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RESTful Maturity Model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47335"/>
            <a:ext cx="7620000" cy="4506330"/>
          </a:xfrm>
        </p:spPr>
      </p:pic>
    </p:spTree>
    <p:extLst>
      <p:ext uri="{BB962C8B-B14F-4D97-AF65-F5344CB8AC3E}">
        <p14:creationId xmlns:p14="http://schemas.microsoft.com/office/powerpoint/2010/main" val="603466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#1 – Resources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sp>
        <p:nvSpPr>
          <p:cNvPr id="5" name="Content Placeholder 2"/>
          <p:cNvSpPr txBox="1">
            <a:spLocks/>
          </p:cNvSpPr>
          <p:nvPr/>
        </p:nvSpPr>
        <p:spPr>
          <a:xfrm>
            <a:off x="609600" y="1752600"/>
            <a:ext cx="76200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hu-HU" smtClean="0"/>
          </a:p>
          <a:p>
            <a:pPr marL="114300" indent="0">
              <a:buFont typeface="Arial" pitchFamily="34" charset="0"/>
              <a:buNone/>
            </a:pPr>
            <a:endParaRPr lang="en-US" dirty="0"/>
          </a:p>
        </p:txBody>
      </p:sp>
      <p:sp>
        <p:nvSpPr>
          <p:cNvPr id="6" name="Content Placeholder 5"/>
          <p:cNvSpPr>
            <a:spLocks noGrp="1"/>
          </p:cNvSpPr>
          <p:nvPr>
            <p:ph idx="1"/>
          </p:nvPr>
        </p:nvSpPr>
        <p:spPr/>
        <p:txBody>
          <a:bodyPr/>
          <a:lstStyle/>
          <a:p>
            <a:r>
              <a:rPr lang="en-US" dirty="0" smtClean="0"/>
              <a:t>REST level 1: Resources</a:t>
            </a:r>
          </a:p>
          <a:p>
            <a:endParaRPr lang="en-US" dirty="0" smtClean="0"/>
          </a:p>
          <a:p>
            <a:r>
              <a:rPr lang="en-US" dirty="0" smtClean="0"/>
              <a:t>Examples:</a:t>
            </a:r>
          </a:p>
          <a:p>
            <a:pPr lvl="1"/>
            <a:r>
              <a:rPr lang="en-US" dirty="0" err="1" smtClean="0"/>
              <a:t>myrest</a:t>
            </a:r>
            <a:r>
              <a:rPr lang="en-US" smtClean="0"/>
              <a:t>/1/managers</a:t>
            </a:r>
          </a:p>
          <a:p>
            <a:pPr lvl="1"/>
            <a:r>
              <a:rPr lang="en-US" err="1" smtClean="0"/>
              <a:t>myrest</a:t>
            </a:r>
            <a:r>
              <a:rPr lang="en-US" smtClean="0"/>
              <a:t>/1/assistants</a:t>
            </a:r>
          </a:p>
          <a:p>
            <a:pPr lvl="1"/>
            <a:r>
              <a:rPr lang="en-US" err="1" smtClean="0"/>
              <a:t>myrest</a:t>
            </a:r>
            <a:r>
              <a:rPr lang="en-US" smtClean="0"/>
              <a:t>/1/manager/2</a:t>
            </a:r>
          </a:p>
          <a:p>
            <a:pPr lvl="1"/>
            <a:r>
              <a:rPr lang="en-US" err="1" smtClean="0"/>
              <a:t>myrest</a:t>
            </a:r>
            <a:r>
              <a:rPr lang="en-US" smtClean="0"/>
              <a:t>/1/assistant/5</a:t>
            </a:r>
          </a:p>
          <a:p>
            <a:endParaRPr lang="en-US"/>
          </a:p>
        </p:txBody>
      </p:sp>
    </p:spTree>
    <p:extLst>
      <p:ext uri="{BB962C8B-B14F-4D97-AF65-F5344CB8AC3E}">
        <p14:creationId xmlns:p14="http://schemas.microsoft.com/office/powerpoint/2010/main" val="516913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Scenario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21" y="1517888"/>
            <a:ext cx="2184087" cy="140705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0506" y="1517888"/>
            <a:ext cx="2371894" cy="1407056"/>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8759" y="1529085"/>
            <a:ext cx="2239345" cy="1395859"/>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496" y="3771548"/>
            <a:ext cx="1008111" cy="1701187"/>
          </a:xfrm>
          <a:prstGeom prst="rect">
            <a:avLst/>
          </a:prstGeom>
        </p:spPr>
      </p:pic>
      <p:pic>
        <p:nvPicPr>
          <p:cNvPr id="16" name="Picture 15"/>
          <p:cNvPicPr>
            <a:picLocks noChangeAspect="1"/>
          </p:cNvPicPr>
          <p:nvPr/>
        </p:nvPicPr>
        <p:blipFill rotWithShape="1">
          <a:blip r:embed="rId7">
            <a:extLst>
              <a:ext uri="{28A0092B-C50C-407E-A947-70E740481C1C}">
                <a14:useLocalDpi xmlns:a14="http://schemas.microsoft.com/office/drawing/2010/main" val="0"/>
              </a:ext>
            </a:extLst>
          </a:blip>
          <a:srcRect l="15237" r="7599"/>
          <a:stretch/>
        </p:blipFill>
        <p:spPr>
          <a:xfrm>
            <a:off x="7308304" y="3772654"/>
            <a:ext cx="1012371" cy="1700083"/>
          </a:xfrm>
          <a:prstGeom prst="rect">
            <a:avLst/>
          </a:prstGeom>
        </p:spPr>
      </p:pic>
      <p:pic>
        <p:nvPicPr>
          <p:cNvPr id="19" name="Picture 18"/>
          <p:cNvPicPr>
            <a:picLocks noChangeAspect="1"/>
          </p:cNvPicPr>
          <p:nvPr/>
        </p:nvPicPr>
        <p:blipFill rotWithShape="1">
          <a:blip r:embed="rId8">
            <a:extLst>
              <a:ext uri="{28A0092B-C50C-407E-A947-70E740481C1C}">
                <a14:useLocalDpi xmlns:a14="http://schemas.microsoft.com/office/drawing/2010/main" val="0"/>
              </a:ext>
            </a:extLst>
          </a:blip>
          <a:srcRect l="10912" r="16779"/>
          <a:stretch/>
        </p:blipFill>
        <p:spPr>
          <a:xfrm>
            <a:off x="6498770" y="3771549"/>
            <a:ext cx="949291" cy="1701188"/>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8438" y="3771547"/>
            <a:ext cx="1439466" cy="1701187"/>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584" y="3771548"/>
            <a:ext cx="1008111" cy="1701187"/>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03647" y="3771548"/>
            <a:ext cx="1008111" cy="1701187"/>
          </a:xfrm>
          <a:prstGeom prst="rect">
            <a:avLst/>
          </a:prstGeom>
        </p:spPr>
      </p:pic>
      <p:pic>
        <p:nvPicPr>
          <p:cNvPr id="12" name="Picture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flipH="1">
            <a:off x="1835695" y="3771548"/>
            <a:ext cx="1008111" cy="1701187"/>
          </a:xfrm>
          <a:prstGeom prst="rect">
            <a:avLst/>
          </a:prstGeom>
        </p:spPr>
      </p:pic>
      <p:pic>
        <p:nvPicPr>
          <p:cNvPr id="17" name="Picture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131840" y="3772655"/>
            <a:ext cx="1440000" cy="1701819"/>
          </a:xfrm>
          <a:prstGeom prst="rect">
            <a:avLst/>
          </a:prstGeom>
        </p:spPr>
      </p:pic>
      <p:cxnSp>
        <p:nvCxnSpPr>
          <p:cNvPr id="21" name="Elbow Connector 20"/>
          <p:cNvCxnSpPr>
            <a:stCxn id="11" idx="2"/>
            <a:endCxn id="3" idx="0"/>
          </p:cNvCxnSpPr>
          <p:nvPr/>
        </p:nvCxnSpPr>
        <p:spPr>
          <a:xfrm rot="16200000" flipH="1">
            <a:off x="4596141" y="2717234"/>
            <a:ext cx="849451" cy="1264869"/>
          </a:xfrm>
          <a:prstGeom prst="bentConnector3">
            <a:avLst>
              <a:gd name="adj1" fmla="val 50000"/>
            </a:avLst>
          </a:prstGeom>
          <a:ln w="12700">
            <a:solidFill>
              <a:schemeClr val="tx2"/>
            </a:solidFill>
            <a:prstDash val="dash"/>
          </a:ln>
        </p:spPr>
        <p:style>
          <a:lnRef idx="1">
            <a:schemeClr val="accent5"/>
          </a:lnRef>
          <a:fillRef idx="2">
            <a:schemeClr val="accent5"/>
          </a:fillRef>
          <a:effectRef idx="1">
            <a:schemeClr val="accent5"/>
          </a:effectRef>
          <a:fontRef idx="minor">
            <a:schemeClr val="dk1"/>
          </a:fontRef>
        </p:style>
      </p:cxnSp>
      <p:cxnSp>
        <p:nvCxnSpPr>
          <p:cNvPr id="24" name="Elbow Connector 23"/>
          <p:cNvCxnSpPr>
            <a:stCxn id="10" idx="2"/>
            <a:endCxn id="3" idx="0"/>
          </p:cNvCxnSpPr>
          <p:nvPr/>
        </p:nvCxnSpPr>
        <p:spPr>
          <a:xfrm rot="5400000">
            <a:off x="5895152" y="2683093"/>
            <a:ext cx="849451" cy="1333152"/>
          </a:xfrm>
          <a:prstGeom prst="bentConnector3">
            <a:avLst>
              <a:gd name="adj1" fmla="val 50000"/>
            </a:avLst>
          </a:prstGeom>
          <a:ln w="12700">
            <a:solidFill>
              <a:schemeClr val="tx2"/>
            </a:solidFill>
            <a:prstDash val="dash"/>
          </a:ln>
        </p:spPr>
        <p:style>
          <a:lnRef idx="1">
            <a:schemeClr val="accent5"/>
          </a:lnRef>
          <a:fillRef idx="2">
            <a:schemeClr val="accent5"/>
          </a:fillRef>
          <a:effectRef idx="1">
            <a:schemeClr val="accent5"/>
          </a:effectRef>
          <a:fontRef idx="minor">
            <a:schemeClr val="dk1"/>
          </a:fontRef>
        </p:style>
      </p:cxnSp>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76056" y="3774395"/>
            <a:ext cx="1154490" cy="1700079"/>
          </a:xfrm>
          <a:prstGeom prst="rect">
            <a:avLst/>
          </a:prstGeom>
        </p:spPr>
      </p:pic>
    </p:spTree>
    <p:extLst>
      <p:ext uri="{BB962C8B-B14F-4D97-AF65-F5344CB8AC3E}">
        <p14:creationId xmlns:p14="http://schemas.microsoft.com/office/powerpoint/2010/main" val="1333647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#2 – HTTP Verbs</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sp>
        <p:nvSpPr>
          <p:cNvPr id="5" name="Content Placeholder 2"/>
          <p:cNvSpPr txBox="1">
            <a:spLocks/>
          </p:cNvSpPr>
          <p:nvPr/>
        </p:nvSpPr>
        <p:spPr>
          <a:xfrm>
            <a:off x="609600" y="1752600"/>
            <a:ext cx="76200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hu-HU" smtClean="0"/>
          </a:p>
          <a:p>
            <a:pPr marL="114300" indent="0">
              <a:buFont typeface="Arial" pitchFamily="34" charset="0"/>
              <a:buNone/>
            </a:pPr>
            <a:endParaRPr lang="en-US"/>
          </a:p>
        </p:txBody>
      </p:sp>
      <p:sp>
        <p:nvSpPr>
          <p:cNvPr id="6" name="Content Placeholder 5"/>
          <p:cNvSpPr>
            <a:spLocks noGrp="1"/>
          </p:cNvSpPr>
          <p:nvPr>
            <p:ph idx="1"/>
          </p:nvPr>
        </p:nvSpPr>
        <p:spPr/>
        <p:txBody>
          <a:bodyPr>
            <a:normAutofit/>
          </a:bodyPr>
          <a:lstStyle/>
          <a:p>
            <a:r>
              <a:rPr lang="en-US" smtClean="0"/>
              <a:t>REST level 2: HTTP Verbs</a:t>
            </a:r>
          </a:p>
          <a:p>
            <a:pPr lvl="1"/>
            <a:r>
              <a:rPr lang="en-US" smtClean="0"/>
              <a:t>GET</a:t>
            </a:r>
            <a:r>
              <a:rPr lang="hu-HU" smtClean="0"/>
              <a:t>, </a:t>
            </a:r>
            <a:r>
              <a:rPr lang="en-US" smtClean="0"/>
              <a:t>POST</a:t>
            </a:r>
            <a:r>
              <a:rPr lang="hu-HU" smtClean="0"/>
              <a:t>, </a:t>
            </a:r>
            <a:r>
              <a:rPr lang="en-US" smtClean="0"/>
              <a:t>PUT</a:t>
            </a:r>
            <a:r>
              <a:rPr lang="hu-HU" smtClean="0"/>
              <a:t>, </a:t>
            </a:r>
            <a:r>
              <a:rPr lang="en-US" smtClean="0"/>
              <a:t>DELETE</a:t>
            </a:r>
            <a:endParaRPr lang="en-US" smtClean="0"/>
          </a:p>
          <a:p>
            <a:endParaRPr lang="hu-HU" smtClean="0"/>
          </a:p>
          <a:p>
            <a:r>
              <a:rPr lang="en-US" smtClean="0"/>
              <a:t>Other </a:t>
            </a:r>
            <a:r>
              <a:rPr lang="en-US" smtClean="0"/>
              <a:t>useful operations</a:t>
            </a:r>
          </a:p>
          <a:p>
            <a:pPr lvl="1"/>
            <a:r>
              <a:rPr lang="en-US" smtClean="0"/>
              <a:t>PATCH (partial update)</a:t>
            </a:r>
          </a:p>
          <a:p>
            <a:pPr lvl="1"/>
            <a:r>
              <a:rPr lang="en-US" smtClean="0"/>
              <a:t>HEAD</a:t>
            </a:r>
            <a:r>
              <a:rPr lang="hu-HU" smtClean="0"/>
              <a:t> (get without body)</a:t>
            </a:r>
            <a:endParaRPr lang="en-US" smtClean="0"/>
          </a:p>
          <a:p>
            <a:pPr lvl="1"/>
            <a:r>
              <a:rPr lang="en-US" smtClean="0"/>
              <a:t>OPTIONS</a:t>
            </a:r>
            <a:r>
              <a:rPr lang="hu-HU" smtClean="0"/>
              <a:t> (what are the accapted verbs?)</a:t>
            </a:r>
          </a:p>
          <a:p>
            <a:pPr lvl="1"/>
            <a:r>
              <a:rPr lang="hu-HU" smtClean="0"/>
              <a:t>LINK, UNLINK</a:t>
            </a:r>
          </a:p>
          <a:p>
            <a:pPr lvl="1"/>
            <a:endParaRPr lang="en-US" smtClean="0"/>
          </a:p>
          <a:p>
            <a:r>
              <a:rPr lang="en-US" smtClean="0"/>
              <a:t>Safe operations / Idempotent operations</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669025743"/>
              </p:ext>
            </p:extLst>
          </p:nvPr>
        </p:nvGraphicFramePr>
        <p:xfrm>
          <a:off x="1043608" y="5466928"/>
          <a:ext cx="5903914" cy="914400"/>
        </p:xfrm>
        <a:graphic>
          <a:graphicData uri="http://schemas.openxmlformats.org/drawingml/2006/table">
            <a:tbl>
              <a:tblPr firstRow="1" bandRow="1">
                <a:tableStyleId>{5940675A-B579-460E-94D1-54222C63F5DA}</a:tableStyleId>
              </a:tblPr>
              <a:tblGrid>
                <a:gridCol w="1334008"/>
                <a:gridCol w="509905"/>
                <a:gridCol w="599186"/>
                <a:gridCol w="516255"/>
                <a:gridCol w="755968"/>
                <a:gridCol w="680911"/>
                <a:gridCol w="631825"/>
                <a:gridCol w="875856"/>
              </a:tblGrid>
              <a:tr h="144016">
                <a:tc>
                  <a:txBody>
                    <a:bodyPr/>
                    <a:lstStyle/>
                    <a:p>
                      <a:r>
                        <a:rPr lang="en-US" sz="1400" smtClean="0"/>
                        <a:t>Operation</a:t>
                      </a:r>
                      <a:endParaRPr lang="en-US" sz="1400"/>
                    </a:p>
                  </a:txBody>
                  <a:tcPr/>
                </a:tc>
                <a:tc>
                  <a:txBody>
                    <a:bodyPr/>
                    <a:lstStyle/>
                    <a:p>
                      <a:r>
                        <a:rPr lang="en-US" sz="1400" smtClean="0"/>
                        <a:t>GET</a:t>
                      </a:r>
                      <a:endParaRPr lang="en-US" sz="1400"/>
                    </a:p>
                  </a:txBody>
                  <a:tcPr/>
                </a:tc>
                <a:tc>
                  <a:txBody>
                    <a:bodyPr/>
                    <a:lstStyle/>
                    <a:p>
                      <a:r>
                        <a:rPr lang="en-US" sz="1400" smtClean="0"/>
                        <a:t>POST</a:t>
                      </a:r>
                      <a:endParaRPr lang="en-US" sz="1400"/>
                    </a:p>
                  </a:txBody>
                  <a:tcPr/>
                </a:tc>
                <a:tc>
                  <a:txBody>
                    <a:bodyPr/>
                    <a:lstStyle/>
                    <a:p>
                      <a:pPr marL="0" algn="l" defTabSz="914400" rtl="0" eaLnBrk="1" latinLnBrk="0" hangingPunct="1"/>
                      <a:r>
                        <a:rPr lang="en-US" sz="1400" kern="1200" smtClean="0">
                          <a:solidFill>
                            <a:schemeClr val="tx1"/>
                          </a:solidFill>
                          <a:latin typeface="+mn-lt"/>
                          <a:ea typeface="+mn-ea"/>
                          <a:cs typeface="+mn-cs"/>
                        </a:rPr>
                        <a:t>PUT</a:t>
                      </a:r>
                      <a:endParaRPr lang="en-US" sz="1400" kern="1200">
                        <a:solidFill>
                          <a:schemeClr val="tx1"/>
                        </a:solidFill>
                        <a:latin typeface="+mn-lt"/>
                        <a:ea typeface="+mn-ea"/>
                        <a:cs typeface="+mn-cs"/>
                      </a:endParaRPr>
                    </a:p>
                  </a:txBody>
                  <a:tcPr/>
                </a:tc>
                <a:tc>
                  <a:txBody>
                    <a:bodyPr/>
                    <a:lstStyle/>
                    <a:p>
                      <a:r>
                        <a:rPr lang="en-US" sz="1400" smtClean="0"/>
                        <a:t>DELETE</a:t>
                      </a:r>
                      <a:endParaRPr lang="en-US" sz="1400"/>
                    </a:p>
                  </a:txBody>
                  <a:tcPr/>
                </a:tc>
                <a:tc>
                  <a:txBody>
                    <a:bodyPr/>
                    <a:lstStyle/>
                    <a:p>
                      <a:r>
                        <a:rPr lang="en-US" sz="1400" smtClean="0"/>
                        <a:t>PATCH</a:t>
                      </a:r>
                      <a:endParaRPr lang="en-US" sz="1400"/>
                    </a:p>
                  </a:txBody>
                  <a:tcPr/>
                </a:tc>
                <a:tc>
                  <a:txBody>
                    <a:bodyPr/>
                    <a:lstStyle/>
                    <a:p>
                      <a:r>
                        <a:rPr lang="en-US" sz="1400" smtClean="0"/>
                        <a:t>HEAD</a:t>
                      </a:r>
                      <a:endParaRPr lang="en-US" sz="1400"/>
                    </a:p>
                  </a:txBody>
                  <a:tcPr/>
                </a:tc>
                <a:tc>
                  <a:txBody>
                    <a:bodyPr/>
                    <a:lstStyle/>
                    <a:p>
                      <a:r>
                        <a:rPr lang="en-US" sz="1400" smtClean="0"/>
                        <a:t>OPTIONS</a:t>
                      </a:r>
                      <a:endParaRPr lang="en-US" sz="1400"/>
                    </a:p>
                  </a:txBody>
                  <a:tcPr/>
                </a:tc>
              </a:tr>
              <a:tr h="127248">
                <a:tc>
                  <a:txBody>
                    <a:bodyPr/>
                    <a:lstStyle/>
                    <a:p>
                      <a:r>
                        <a:rPr lang="en-US" sz="1400" smtClean="0"/>
                        <a:t>Safe</a:t>
                      </a:r>
                      <a:endParaRPr lang="en-US" sz="1400"/>
                    </a:p>
                  </a:txBody>
                  <a:tcPr/>
                </a:tc>
                <a:tc>
                  <a:txBody>
                    <a:bodyPr/>
                    <a:lstStyle/>
                    <a:p>
                      <a:pPr algn="ctr"/>
                      <a:r>
                        <a:rPr lang="en-US" sz="1400" smtClean="0">
                          <a:solidFill>
                            <a:srgbClr val="00B050"/>
                          </a:solidFill>
                          <a:sym typeface="Wingdings"/>
                        </a:rPr>
                        <a:t></a:t>
                      </a:r>
                      <a:endParaRPr lang="en-US" sz="1400">
                        <a:solidFill>
                          <a:srgbClr val="00B050"/>
                        </a:solidFill>
                      </a:endParaRPr>
                    </a:p>
                  </a:txBody>
                  <a:tcPr/>
                </a:tc>
                <a:tc>
                  <a:txBody>
                    <a:bodyPr/>
                    <a:lstStyle/>
                    <a:p>
                      <a:pPr algn="ctr"/>
                      <a:r>
                        <a:rPr lang="en-US" sz="1400" smtClean="0">
                          <a:solidFill>
                            <a:srgbClr val="FF0000"/>
                          </a:solidFill>
                          <a:sym typeface="Wingdings"/>
                        </a:rPr>
                        <a:t></a:t>
                      </a:r>
                      <a:endParaRPr lang="en-US" sz="1400">
                        <a:solidFill>
                          <a:srgbClr val="FF0000"/>
                        </a:solidFill>
                      </a:endParaRPr>
                    </a:p>
                  </a:txBody>
                  <a:tcPr/>
                </a:tc>
                <a:tc>
                  <a:txBody>
                    <a:bodyPr/>
                    <a:lstStyle/>
                    <a:p>
                      <a:pPr marL="0" algn="ctr" defTabSz="914400" rtl="0" eaLnBrk="1" latinLnBrk="0" hangingPunct="1"/>
                      <a:r>
                        <a:rPr lang="en-US" sz="1400" kern="1200" smtClean="0">
                          <a:solidFill>
                            <a:srgbClr val="FF0000"/>
                          </a:solidFill>
                          <a:latin typeface="+mn-lt"/>
                          <a:ea typeface="+mn-ea"/>
                          <a:cs typeface="+mn-cs"/>
                          <a:sym typeface="Wingdings"/>
                        </a:rPr>
                        <a:t></a:t>
                      </a:r>
                      <a:endParaRPr lang="en-US" sz="1400" kern="1200">
                        <a:solidFill>
                          <a:srgbClr val="FF0000"/>
                        </a:solidFill>
                        <a:latin typeface="+mn-lt"/>
                        <a:ea typeface="+mn-ea"/>
                        <a:cs typeface="+mn-cs"/>
                      </a:endParaRPr>
                    </a:p>
                  </a:txBody>
                  <a:tcPr/>
                </a:tc>
                <a:tc>
                  <a:txBody>
                    <a:bodyPr/>
                    <a:lstStyle/>
                    <a:p>
                      <a:pPr marL="0" algn="ctr" defTabSz="914400" rtl="0" eaLnBrk="1" latinLnBrk="0" hangingPunct="1"/>
                      <a:r>
                        <a:rPr lang="en-US" sz="1400" kern="1200" smtClean="0">
                          <a:solidFill>
                            <a:srgbClr val="FF0000"/>
                          </a:solidFill>
                          <a:latin typeface="+mn-lt"/>
                          <a:ea typeface="+mn-ea"/>
                          <a:cs typeface="+mn-cs"/>
                          <a:sym typeface="Wingdings"/>
                        </a:rPr>
                        <a:t></a:t>
                      </a:r>
                      <a:endParaRPr lang="en-US" sz="1400" kern="1200">
                        <a:solidFill>
                          <a:srgbClr val="FF0000"/>
                        </a:solidFill>
                        <a:latin typeface="+mn-lt"/>
                        <a:ea typeface="+mn-ea"/>
                        <a:cs typeface="+mn-cs"/>
                      </a:endParaRPr>
                    </a:p>
                  </a:txBody>
                  <a:tcPr/>
                </a:tc>
                <a:tc>
                  <a:txBody>
                    <a:bodyPr/>
                    <a:lstStyle/>
                    <a:p>
                      <a:pPr marL="0" algn="ctr" defTabSz="914400" rtl="0" eaLnBrk="1" latinLnBrk="0" hangingPunct="1"/>
                      <a:r>
                        <a:rPr lang="en-US" sz="1400" kern="1200" smtClean="0">
                          <a:solidFill>
                            <a:srgbClr val="FF0000"/>
                          </a:solidFill>
                          <a:latin typeface="+mn-lt"/>
                          <a:ea typeface="+mn-ea"/>
                          <a:cs typeface="+mn-cs"/>
                          <a:sym typeface="Wingdings"/>
                        </a:rPr>
                        <a:t></a:t>
                      </a:r>
                      <a:endParaRPr lang="en-US" sz="1400" kern="1200">
                        <a:solidFill>
                          <a:srgbClr val="FF0000"/>
                        </a:solidFill>
                        <a:latin typeface="+mn-lt"/>
                        <a:ea typeface="+mn-ea"/>
                        <a:cs typeface="+mn-cs"/>
                      </a:endParaRPr>
                    </a:p>
                  </a:txBody>
                  <a:tcPr/>
                </a:tc>
                <a:tc>
                  <a:txBody>
                    <a:bodyPr/>
                    <a:lstStyle/>
                    <a:p>
                      <a:pPr algn="ctr"/>
                      <a:r>
                        <a:rPr lang="en-US" sz="1400" kern="1200" smtClean="0">
                          <a:solidFill>
                            <a:srgbClr val="00B050"/>
                          </a:solidFill>
                          <a:latin typeface="+mn-lt"/>
                          <a:ea typeface="+mn-ea"/>
                          <a:cs typeface="+mn-cs"/>
                          <a:sym typeface="Wingdings"/>
                        </a:rPr>
                        <a:t></a:t>
                      </a:r>
                      <a:endParaRPr lang="en-US" sz="1400" kern="1200">
                        <a:solidFill>
                          <a:srgbClr val="00B050"/>
                        </a:solidFill>
                        <a:latin typeface="+mn-lt"/>
                        <a:ea typeface="+mn-ea"/>
                        <a:cs typeface="+mn-cs"/>
                      </a:endParaRPr>
                    </a:p>
                  </a:txBody>
                  <a:tcPr/>
                </a:tc>
                <a:tc>
                  <a:txBody>
                    <a:bodyPr/>
                    <a:lstStyle/>
                    <a:p>
                      <a:pPr algn="ctr"/>
                      <a:r>
                        <a:rPr lang="en-US" sz="1400" kern="1200" smtClean="0">
                          <a:solidFill>
                            <a:srgbClr val="00B050"/>
                          </a:solidFill>
                          <a:latin typeface="+mn-lt"/>
                          <a:ea typeface="+mn-ea"/>
                          <a:cs typeface="+mn-cs"/>
                          <a:sym typeface="Wingdings"/>
                        </a:rPr>
                        <a:t></a:t>
                      </a:r>
                      <a:endParaRPr lang="en-US" sz="1400" kern="1200">
                        <a:solidFill>
                          <a:srgbClr val="00B050"/>
                        </a:solidFill>
                        <a:latin typeface="+mn-lt"/>
                        <a:ea typeface="+mn-ea"/>
                        <a:cs typeface="+mn-cs"/>
                      </a:endParaRPr>
                    </a:p>
                  </a:txBody>
                  <a:tcPr/>
                </a:tc>
              </a:tr>
              <a:tr h="0">
                <a:tc>
                  <a:txBody>
                    <a:bodyPr/>
                    <a:lstStyle/>
                    <a:p>
                      <a:r>
                        <a:rPr lang="en-US" sz="1400" smtClean="0"/>
                        <a:t>Idempotent</a:t>
                      </a:r>
                      <a:endParaRPr lang="en-US" sz="14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smtClean="0">
                          <a:solidFill>
                            <a:srgbClr val="00B050"/>
                          </a:solidFill>
                          <a:latin typeface="+mn-lt"/>
                          <a:ea typeface="+mn-ea"/>
                          <a:cs typeface="+mn-cs"/>
                          <a:sym typeface="Wingdings"/>
                        </a:rPr>
                        <a:t></a:t>
                      </a:r>
                      <a:endParaRPr lang="en-US" sz="1400" kern="1200">
                        <a:solidFill>
                          <a:srgbClr val="00B050"/>
                        </a:solidFill>
                        <a:latin typeface="+mn-lt"/>
                        <a:ea typeface="+mn-ea"/>
                        <a:cs typeface="+mn-cs"/>
                      </a:endParaRPr>
                    </a:p>
                  </a:txBody>
                  <a:tcPr/>
                </a:tc>
                <a:tc>
                  <a:txBody>
                    <a:bodyPr/>
                    <a:lstStyle/>
                    <a:p>
                      <a:pPr marL="0" algn="ctr" defTabSz="914400" rtl="0" eaLnBrk="1" latinLnBrk="0" hangingPunct="1"/>
                      <a:r>
                        <a:rPr lang="en-US" sz="1400" kern="1200" smtClean="0">
                          <a:solidFill>
                            <a:srgbClr val="FF0000"/>
                          </a:solidFill>
                          <a:latin typeface="+mn-lt"/>
                          <a:ea typeface="+mn-ea"/>
                          <a:cs typeface="+mn-cs"/>
                          <a:sym typeface="Wingdings"/>
                        </a:rPr>
                        <a:t></a:t>
                      </a:r>
                      <a:endParaRPr lang="en-US" sz="1400" kern="1200">
                        <a:solidFill>
                          <a:srgbClr val="FF0000"/>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smtClean="0">
                          <a:solidFill>
                            <a:srgbClr val="00B050"/>
                          </a:solidFill>
                          <a:latin typeface="+mn-lt"/>
                          <a:ea typeface="+mn-ea"/>
                          <a:cs typeface="+mn-cs"/>
                          <a:sym typeface="Wingdings"/>
                        </a:rPr>
                        <a:t></a:t>
                      </a:r>
                      <a:endParaRPr lang="en-US" sz="1400" kern="1200" smtClean="0">
                        <a:solidFill>
                          <a:srgbClr val="00B050"/>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smtClean="0">
                          <a:solidFill>
                            <a:srgbClr val="00B050"/>
                          </a:solidFill>
                          <a:latin typeface="+mn-lt"/>
                          <a:ea typeface="+mn-ea"/>
                          <a:cs typeface="+mn-cs"/>
                          <a:sym typeface="Wingdings"/>
                        </a:rPr>
                        <a:t></a:t>
                      </a:r>
                      <a:endParaRPr lang="en-US" sz="1400" kern="1200">
                        <a:solidFill>
                          <a:srgbClr val="00B050"/>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smtClean="0">
                          <a:solidFill>
                            <a:srgbClr val="00B050"/>
                          </a:solidFill>
                          <a:latin typeface="+mn-lt"/>
                          <a:ea typeface="+mn-ea"/>
                          <a:cs typeface="+mn-cs"/>
                          <a:sym typeface="Wingdings"/>
                        </a:rPr>
                        <a:t></a:t>
                      </a:r>
                      <a:endParaRPr lang="en-US" sz="1400" kern="1200">
                        <a:solidFill>
                          <a:srgbClr val="00B050"/>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smtClean="0">
                          <a:solidFill>
                            <a:srgbClr val="00B050"/>
                          </a:solidFill>
                          <a:latin typeface="+mn-lt"/>
                          <a:ea typeface="+mn-ea"/>
                          <a:cs typeface="+mn-cs"/>
                          <a:sym typeface="Wingdings"/>
                        </a:rPr>
                        <a:t></a:t>
                      </a:r>
                      <a:endParaRPr lang="en-US" sz="1400" kern="1200">
                        <a:solidFill>
                          <a:srgbClr val="00B050"/>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smtClean="0">
                          <a:solidFill>
                            <a:srgbClr val="00B050"/>
                          </a:solidFill>
                          <a:latin typeface="+mn-lt"/>
                          <a:ea typeface="+mn-ea"/>
                          <a:cs typeface="+mn-cs"/>
                          <a:sym typeface="Wingdings"/>
                        </a:rPr>
                        <a:t></a:t>
                      </a:r>
                      <a:endParaRPr lang="en-US" sz="1400" kern="1200">
                        <a:solidFill>
                          <a:srgbClr val="00B050"/>
                        </a:solidFill>
                        <a:latin typeface="+mn-lt"/>
                        <a:ea typeface="+mn-ea"/>
                        <a:cs typeface="+mn-cs"/>
                      </a:endParaRPr>
                    </a:p>
                  </a:txBody>
                  <a:tcPr/>
                </a:tc>
              </a:tr>
            </a:tbl>
          </a:graphicData>
        </a:graphic>
      </p:graphicFrame>
    </p:spTree>
    <p:extLst>
      <p:ext uri="{BB962C8B-B14F-4D97-AF65-F5344CB8AC3E}">
        <p14:creationId xmlns:p14="http://schemas.microsoft.com/office/powerpoint/2010/main" val="3254927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#2 – HTTP Verbs</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6" y="603053"/>
            <a:ext cx="1440160" cy="480150"/>
          </a:xfrm>
          <a:prstGeom prst="rect">
            <a:avLst/>
          </a:prstGeom>
        </p:spPr>
      </p:pic>
      <p:sp>
        <p:nvSpPr>
          <p:cNvPr id="5" name="Content Placeholder 2"/>
          <p:cNvSpPr txBox="1">
            <a:spLocks/>
          </p:cNvSpPr>
          <p:nvPr/>
        </p:nvSpPr>
        <p:spPr>
          <a:xfrm>
            <a:off x="609600" y="1752600"/>
            <a:ext cx="7620000"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hu-HU" smtClean="0"/>
          </a:p>
          <a:p>
            <a:pPr marL="114300" indent="0">
              <a:buFont typeface="Arial" pitchFamily="34" charset="0"/>
              <a:buNone/>
            </a:pPr>
            <a:endParaRPr lang="en-US"/>
          </a:p>
        </p:txBody>
      </p:sp>
      <p:sp>
        <p:nvSpPr>
          <p:cNvPr id="6" name="Content Placeholder 5"/>
          <p:cNvSpPr>
            <a:spLocks noGrp="1"/>
          </p:cNvSpPr>
          <p:nvPr>
            <p:ph idx="1"/>
          </p:nvPr>
        </p:nvSpPr>
        <p:spPr/>
        <p:txBody>
          <a:bodyPr>
            <a:normAutofit/>
          </a:bodyPr>
          <a:lstStyle/>
          <a:p>
            <a:r>
              <a:rPr lang="hu-HU" smtClean="0"/>
              <a:t>Header</a:t>
            </a:r>
          </a:p>
          <a:p>
            <a:pPr lvl="1"/>
            <a:r>
              <a:rPr lang="hu-HU" smtClean="0"/>
              <a:t>Accept : application/xml</a:t>
            </a:r>
          </a:p>
          <a:p>
            <a:pPr lvl="1"/>
            <a:r>
              <a:rPr lang="hu-HU" smtClean="0"/>
              <a:t>Accept : application/json</a:t>
            </a:r>
          </a:p>
          <a:p>
            <a:r>
              <a:rPr lang="en-US" smtClean="0"/>
              <a:t>XML</a:t>
            </a:r>
            <a:r>
              <a:rPr lang="hu-HU" smtClean="0"/>
              <a:t> drawbacks</a:t>
            </a:r>
            <a:endParaRPr lang="en-US" dirty="0" smtClean="0"/>
          </a:p>
          <a:p>
            <a:pPr lvl="1"/>
            <a:r>
              <a:rPr lang="en-US" dirty="0" smtClean="0"/>
              <a:t>Additional annotations for JAXB:</a:t>
            </a:r>
          </a:p>
          <a:p>
            <a:pPr lvl="2"/>
            <a:r>
              <a:rPr lang="en-US" dirty="0" smtClean="0"/>
              <a:t>@</a:t>
            </a:r>
            <a:r>
              <a:rPr lang="en-US" dirty="0" err="1" smtClean="0"/>
              <a:t>XmlRootElement</a:t>
            </a:r>
            <a:endParaRPr lang="en-US" dirty="0" smtClean="0"/>
          </a:p>
          <a:p>
            <a:pPr lvl="2"/>
            <a:r>
              <a:rPr lang="en-US" dirty="0" smtClean="0"/>
              <a:t>@</a:t>
            </a:r>
            <a:r>
              <a:rPr lang="en-US" dirty="0" err="1" smtClean="0"/>
              <a:t>XmlAttribute</a:t>
            </a:r>
            <a:endParaRPr lang="en-US" dirty="0" smtClean="0"/>
          </a:p>
          <a:p>
            <a:pPr lvl="2"/>
            <a:r>
              <a:rPr lang="en-US" dirty="0" smtClean="0"/>
              <a:t>@</a:t>
            </a:r>
            <a:r>
              <a:rPr lang="en-US" dirty="0" err="1" smtClean="0"/>
              <a:t>XmlElement</a:t>
            </a:r>
            <a:endParaRPr lang="en-US" dirty="0" smtClean="0"/>
          </a:p>
          <a:p>
            <a:pPr lvl="1"/>
            <a:r>
              <a:rPr lang="en-US" dirty="0" smtClean="0"/>
              <a:t>Element or attribute?</a:t>
            </a:r>
          </a:p>
          <a:p>
            <a:pPr lvl="1"/>
            <a:r>
              <a:rPr lang="en-US" dirty="0" smtClean="0"/>
              <a:t>Empty default constructor required</a:t>
            </a:r>
          </a:p>
          <a:p>
            <a:pPr lvl="1"/>
            <a:r>
              <a:rPr lang="en-US" dirty="0" smtClean="0"/>
              <a:t>Wrapper for returning </a:t>
            </a:r>
            <a:r>
              <a:rPr lang="en-US" smtClean="0"/>
              <a:t>lists required</a:t>
            </a:r>
            <a:endParaRPr lang="en-US" dirty="0" smtClean="0"/>
          </a:p>
          <a:p>
            <a:pPr lvl="1"/>
            <a:endParaRPr lang="en-US" dirty="0" smtClean="0"/>
          </a:p>
          <a:p>
            <a:pPr lvl="2"/>
            <a:endParaRPr lang="en-US" dirty="0" smtClean="0"/>
          </a:p>
          <a:p>
            <a:pPr lvl="2"/>
            <a:endParaRPr lang="en-US" dirty="0" smtClean="0"/>
          </a:p>
        </p:txBody>
      </p:sp>
    </p:spTree>
    <p:extLst>
      <p:ext uri="{BB962C8B-B14F-4D97-AF65-F5344CB8AC3E}">
        <p14:creationId xmlns:p14="http://schemas.microsoft.com/office/powerpoint/2010/main" val="250243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ndtek - orange">
      <a:dk1>
        <a:srgbClr val="2F2B20"/>
      </a:dk1>
      <a:lt1>
        <a:srgbClr val="FFFFFF"/>
      </a:lt1>
      <a:dk2>
        <a:srgbClr val="FFA800"/>
      </a:dk2>
      <a:lt2>
        <a:srgbClr val="2F2B20"/>
      </a:lt2>
      <a:accent1>
        <a:srgbClr val="000000"/>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656</TotalTime>
  <Words>600</Words>
  <Application>Microsoft Office PowerPoint</Application>
  <PresentationFormat>On-screen Show (4:3)</PresentationFormat>
  <Paragraphs>164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RESTful API Design</vt:lpstr>
      <vt:lpstr>AS-IS</vt:lpstr>
      <vt:lpstr>TO-BE (many REST, but not the same...)</vt:lpstr>
      <vt:lpstr>Why REST?</vt:lpstr>
      <vt:lpstr>RESTful Maturity Model </vt:lpstr>
      <vt:lpstr>#1 – Resources</vt:lpstr>
      <vt:lpstr>Demo Scenario </vt:lpstr>
      <vt:lpstr>#2 – HTTP Verbs</vt:lpstr>
      <vt:lpstr>#2 – HTTP Verbs</vt:lpstr>
      <vt:lpstr>#2 – HTTP Verbs</vt:lpstr>
      <vt:lpstr>#3 – Hypermedia controls</vt:lpstr>
      <vt:lpstr>#3 – Hypermedia controls</vt:lpstr>
      <vt:lpstr>#3 – Hypermedia controls</vt:lpstr>
      <vt:lpstr>#3 – Hypermedia controls</vt:lpstr>
      <vt:lpstr>References</vt:lpstr>
      <vt:lpstr>References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API Design</dc:title>
  <dc:creator>ibekesi</dc:creator>
  <cp:lastModifiedBy>ibekesi</cp:lastModifiedBy>
  <cp:revision>63</cp:revision>
  <dcterms:created xsi:type="dcterms:W3CDTF">2014-11-26T16:40:24Z</dcterms:created>
  <dcterms:modified xsi:type="dcterms:W3CDTF">2014-12-02T10:39:50Z</dcterms:modified>
</cp:coreProperties>
</file>