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9" r:id="rId3"/>
    <p:sldId id="300" r:id="rId4"/>
    <p:sldId id="261" r:id="rId5"/>
    <p:sldId id="273" r:id="rId6"/>
    <p:sldId id="280" r:id="rId7"/>
    <p:sldId id="274" r:id="rId8"/>
    <p:sldId id="262" r:id="rId9"/>
    <p:sldId id="264" r:id="rId10"/>
    <p:sldId id="265" r:id="rId11"/>
    <p:sldId id="266" r:id="rId12"/>
    <p:sldId id="286" r:id="rId13"/>
    <p:sldId id="275" r:id="rId14"/>
    <p:sldId id="276" r:id="rId15"/>
    <p:sldId id="277" r:id="rId16"/>
    <p:sldId id="302" r:id="rId17"/>
    <p:sldId id="279" r:id="rId18"/>
    <p:sldId id="281" r:id="rId19"/>
    <p:sldId id="270" r:id="rId20"/>
    <p:sldId id="30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648" y="2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C82A4-565A-4FD8-AA7B-DA3CFADB8108}" type="datetimeFigureOut">
              <a:rPr lang="en-US" smtClean="0"/>
              <a:pPr/>
              <a:t>9/3/2020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CEB94-3A0A-4682-B709-2459CB86BF96}" type="slidenum">
              <a:rPr lang="en-US" smtClean="0"/>
              <a:pPr/>
              <a:t>‹#›</a:t>
            </a:fld>
            <a:endParaRPr lang="en-US"/>
          </a:p>
        </p:txBody>
      </p:sp>
    </p:spTree>
    <p:extLst>
      <p:ext uri="{BB962C8B-B14F-4D97-AF65-F5344CB8AC3E}">
        <p14:creationId xmlns:p14="http://schemas.microsoft.com/office/powerpoint/2010/main" val="3020899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D7985F-F47E-449C-B61A-E0E737FC3389}" type="datetime1">
              <a:rPr lang="en-GB" smtClean="0"/>
              <a:pPr/>
              <a:t>03/09/2020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3758599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0B52A-CB9C-485F-A98A-12225D4C9B5B}" type="datetime1">
              <a:rPr lang="en-GB" smtClean="0"/>
              <a:pPr/>
              <a:t>03/09/2020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15054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2BD39C-DBE4-4FA7-BFEA-BADF1A6DA508}" type="datetime1">
              <a:rPr lang="en-GB" smtClean="0"/>
              <a:pPr/>
              <a:t>03/09/2020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63858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25A45A-A26A-4FF3-8799-482B878948C2}" type="datetime1">
              <a:rPr lang="en-GB" smtClean="0"/>
              <a:pPr/>
              <a:t>03/09/2020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393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E6796-E2B7-4D21-8F5C-E2AECBB3B1DD}" type="datetime1">
              <a:rPr lang="en-GB" smtClean="0"/>
              <a:pPr/>
              <a:t>03/09/2020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105629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105422-CE94-4191-AB70-B6C4D6B23660}" type="datetime1">
              <a:rPr lang="en-GB" smtClean="0"/>
              <a:pPr/>
              <a:t>03/09/2020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423672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8E8725-6785-4560-A095-96EE9FC1803A}" type="datetime1">
              <a:rPr lang="en-GB" smtClean="0"/>
              <a:pPr/>
              <a:t>03/09/2020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74176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EEA1-4033-4790-BC9D-5588E5F3B038}" type="datetime1">
              <a:rPr lang="en-GB" smtClean="0"/>
              <a:pPr/>
              <a:t>03/09/2020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3902469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725EA-7491-4CE7-9E57-AEE561281E35}" type="datetime1">
              <a:rPr lang="en-GB" smtClean="0"/>
              <a:pPr/>
              <a:t>03/09/2020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39406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76622F2-E840-4DDC-A382-BB1DCE992F04}" type="datetime1">
              <a:rPr lang="en-GB" smtClean="0"/>
              <a:pPr/>
              <a:t>03/09/2020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58455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D34AA-3747-4F1A-9A00-D3A0D88410DB}" type="datetime1">
              <a:rPr lang="en-GB" smtClean="0"/>
              <a:pPr/>
              <a:t>03/09/2020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98111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08F51-A056-43A8-BA6B-7AA90A497564}" type="datetime1">
              <a:rPr lang="en-GB" smtClean="0"/>
              <a:pPr/>
              <a:t>03/09/2020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74571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E2BAA-6D2E-4EB4-A38B-572AA99BFD2C}" type="datetime1">
              <a:rPr lang="en-GB" smtClean="0"/>
              <a:pPr/>
              <a:t>03/09/2020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07868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2540AE-87E5-46B6-A0B4-FE84CC4160F4}" type="datetime1">
              <a:rPr lang="en-GB" smtClean="0"/>
              <a:pPr/>
              <a:t>03/09/2020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68013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49CCAD-09CF-441D-81CE-82A406E5F22E}" type="datetime1">
              <a:rPr lang="en-GB" smtClean="0"/>
              <a:pPr/>
              <a:t>03/09/2020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309153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2B4ACC-77F5-4FA4-910F-4D30AFA99EE1}" type="datetime1">
              <a:rPr lang="en-GB" smtClean="0"/>
              <a:pPr/>
              <a:t>03/09/2020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259631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10F88-6ECC-4B56-91CC-4F1A0BED3E2A}" type="datetime1">
              <a:rPr lang="en-GB" smtClean="0"/>
              <a:pPr/>
              <a:t>03/09/2020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361C6B-DB63-4C7D-B5FF-AAEACADED5C2}" type="slidenum">
              <a:rPr lang="en-GB" smtClean="0"/>
              <a:pPr/>
              <a:t>‹#›</a:t>
            </a:fld>
            <a:endParaRPr lang="en-GB"/>
          </a:p>
        </p:txBody>
      </p:sp>
    </p:spTree>
    <p:extLst>
      <p:ext uri="{BB962C8B-B14F-4D97-AF65-F5344CB8AC3E}">
        <p14:creationId xmlns:p14="http://schemas.microsoft.com/office/powerpoint/2010/main" val="158026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A3AE79-5CD9-435B-9F4B-6EC0F5C0590D}" type="datetime1">
              <a:rPr lang="en-GB" smtClean="0"/>
              <a:pPr/>
              <a:t>03/09/2020</a:t>
            </a:fld>
            <a:endParaRPr lang="en-GB"/>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F361C6B-DB63-4C7D-B5FF-AAEACADED5C2}" type="slidenum">
              <a:rPr lang="en-GB" smtClean="0"/>
              <a:pPr/>
              <a:t>‹#›</a:t>
            </a:fld>
            <a:endParaRPr lang="en-GB"/>
          </a:p>
        </p:txBody>
      </p:sp>
    </p:spTree>
    <p:extLst>
      <p:ext uri="{BB962C8B-B14F-4D97-AF65-F5344CB8AC3E}">
        <p14:creationId xmlns:p14="http://schemas.microsoft.com/office/powerpoint/2010/main" val="24408620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3501008"/>
            <a:ext cx="8638728" cy="1276374"/>
          </a:xfrm>
        </p:spPr>
        <p:txBody>
          <a:bodyPr/>
          <a:lstStyle/>
          <a:p>
            <a:r>
              <a:rPr lang="en-GB" sz="4400" dirty="0" smtClean="0"/>
              <a:t>CSE470 – Software Engineering</a:t>
            </a:r>
            <a:endParaRPr lang="en-GB" sz="4400" dirty="0"/>
          </a:p>
        </p:txBody>
      </p:sp>
      <p:sp>
        <p:nvSpPr>
          <p:cNvPr id="3" name="Subtitle 2"/>
          <p:cNvSpPr>
            <a:spLocks noGrp="1"/>
          </p:cNvSpPr>
          <p:nvPr>
            <p:ph type="subTitle" idx="1"/>
          </p:nvPr>
        </p:nvSpPr>
        <p:spPr/>
        <p:txBody>
          <a:bodyPr/>
          <a:lstStyle/>
          <a:p>
            <a:r>
              <a:rPr lang="en-GB" dirty="0"/>
              <a:t>Singleton and </a:t>
            </a:r>
            <a:r>
              <a:rPr lang="en-GB" dirty="0" smtClean="0"/>
              <a:t>Adapter Pattern</a:t>
            </a:r>
            <a:endParaRPr lang="en-GB" dirty="0"/>
          </a:p>
        </p:txBody>
      </p:sp>
      <p:sp>
        <p:nvSpPr>
          <p:cNvPr id="4" name="Slide Number Placeholder 3">
            <a:extLst>
              <a:ext uri="{FF2B5EF4-FFF2-40B4-BE49-F238E27FC236}">
                <a16:creationId xmlns="" xmlns:a16="http://schemas.microsoft.com/office/drawing/2014/main" id="{72520A8E-29F0-476B-8DE9-FE7D0BBF6634}"/>
              </a:ext>
            </a:extLst>
          </p:cNvPr>
          <p:cNvSpPr>
            <a:spLocks noGrp="1"/>
          </p:cNvSpPr>
          <p:nvPr>
            <p:ph type="sldNum" sz="quarter" idx="12"/>
          </p:nvPr>
        </p:nvSpPr>
        <p:spPr/>
        <p:txBody>
          <a:bodyPr/>
          <a:lstStyle/>
          <a:p>
            <a:fld id="{FF361C6B-DB63-4C7D-B5FF-AAEACADED5C2}" type="slidenum">
              <a:rPr lang="en-GB" smtClean="0"/>
              <a:pPr/>
              <a:t>1</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133810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Adapter Pattern</a:t>
            </a:r>
          </a:p>
        </p:txBody>
      </p:sp>
      <p:sp>
        <p:nvSpPr>
          <p:cNvPr id="3" name="Content Placeholder 2"/>
          <p:cNvSpPr>
            <a:spLocks noGrp="1"/>
          </p:cNvSpPr>
          <p:nvPr>
            <p:ph idx="1"/>
          </p:nvPr>
        </p:nvSpPr>
        <p:spPr>
          <a:xfrm>
            <a:off x="483974" y="2052925"/>
            <a:ext cx="8048466" cy="4195481"/>
          </a:xfrm>
        </p:spPr>
        <p:txBody>
          <a:bodyPr>
            <a:normAutofit/>
          </a:bodyPr>
          <a:lstStyle/>
          <a:p>
            <a:pPr marL="0" indent="0">
              <a:buNone/>
            </a:pPr>
            <a:r>
              <a:rPr lang="en-GB" dirty="0"/>
              <a:t>Adapter pattern can be solved in one of two ways:</a:t>
            </a:r>
          </a:p>
          <a:p>
            <a:r>
              <a:rPr lang="en-GB" b="1" dirty="0">
                <a:solidFill>
                  <a:schemeClr val="accent3">
                    <a:lumMod val="60000"/>
                    <a:lumOff val="40000"/>
                  </a:schemeClr>
                </a:solidFill>
              </a:rPr>
              <a:t>Class Adapter</a:t>
            </a:r>
            <a:r>
              <a:rPr lang="en-GB" dirty="0"/>
              <a:t>: </a:t>
            </a:r>
            <a:r>
              <a:rPr lang="en-GB" dirty="0" smtClean="0"/>
              <a:t>its Inheritance based solution</a:t>
            </a:r>
          </a:p>
          <a:p>
            <a:r>
              <a:rPr lang="en-GB" b="1" dirty="0" smtClean="0">
                <a:solidFill>
                  <a:schemeClr val="accent3">
                    <a:lumMod val="60000"/>
                    <a:lumOff val="40000"/>
                  </a:schemeClr>
                </a:solidFill>
              </a:rPr>
              <a:t>Object </a:t>
            </a:r>
            <a:r>
              <a:rPr lang="en-GB" b="1" dirty="0">
                <a:solidFill>
                  <a:schemeClr val="accent3">
                    <a:lumMod val="60000"/>
                    <a:lumOff val="40000"/>
                  </a:schemeClr>
                </a:solidFill>
              </a:rPr>
              <a:t>Adapter: </a:t>
            </a:r>
            <a:r>
              <a:rPr lang="en-GB" dirty="0" smtClean="0"/>
              <a:t>its Object creation based solution</a:t>
            </a:r>
            <a:endParaRPr lang="en-GB" dirty="0"/>
          </a:p>
        </p:txBody>
      </p:sp>
      <p:sp>
        <p:nvSpPr>
          <p:cNvPr id="4" name="Slide Number Placeholder 3">
            <a:extLst>
              <a:ext uri="{FF2B5EF4-FFF2-40B4-BE49-F238E27FC236}">
                <a16:creationId xmlns="" xmlns:a16="http://schemas.microsoft.com/office/drawing/2014/main" id="{967A9087-4038-4ECF-B61A-2376C1687355}"/>
              </a:ext>
            </a:extLst>
          </p:cNvPr>
          <p:cNvSpPr>
            <a:spLocks noGrp="1"/>
          </p:cNvSpPr>
          <p:nvPr>
            <p:ph type="sldNum" sz="quarter" idx="12"/>
          </p:nvPr>
        </p:nvSpPr>
        <p:spPr/>
        <p:txBody>
          <a:bodyPr/>
          <a:lstStyle/>
          <a:p>
            <a:fld id="{FF361C6B-DB63-4C7D-B5FF-AAEACADED5C2}" type="slidenum">
              <a:rPr lang="en-GB" smtClean="0"/>
              <a:pPr/>
              <a:t>10</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874675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a:t>Class Adapter</a:t>
            </a:r>
          </a:p>
        </p:txBody>
      </p:sp>
      <p:sp>
        <p:nvSpPr>
          <p:cNvPr id="3" name="Content Placeholder 2"/>
          <p:cNvSpPr>
            <a:spLocks noGrp="1"/>
          </p:cNvSpPr>
          <p:nvPr>
            <p:ph idx="1"/>
          </p:nvPr>
        </p:nvSpPr>
        <p:spPr>
          <a:xfrm>
            <a:off x="539552" y="1700807"/>
            <a:ext cx="8147248" cy="4547599"/>
          </a:xfrm>
        </p:spPr>
        <p:txBody>
          <a:bodyPr>
            <a:normAutofit/>
          </a:bodyPr>
          <a:lstStyle/>
          <a:p>
            <a:pPr marL="0" indent="0">
              <a:buNone/>
            </a:pPr>
            <a:r>
              <a:rPr lang="en-GB" b="1" dirty="0"/>
              <a:t>Scenario: </a:t>
            </a:r>
            <a:r>
              <a:rPr lang="en-GB" b="1" i="1" dirty="0">
                <a:solidFill>
                  <a:schemeClr val="accent3">
                    <a:lumMod val="60000"/>
                    <a:lumOff val="40000"/>
                  </a:schemeClr>
                </a:solidFill>
              </a:rPr>
              <a:t>I have a pizza making store that creates different pizzas based on the choices of people of different locations. For example – people of Dhaka like </a:t>
            </a:r>
            <a:r>
              <a:rPr lang="en-GB" b="1" i="1" dirty="0" err="1">
                <a:solidFill>
                  <a:schemeClr val="accent3">
                    <a:lumMod val="60000"/>
                    <a:lumOff val="40000"/>
                  </a:schemeClr>
                </a:solidFill>
              </a:rPr>
              <a:t>DhakaStylePizza</a:t>
            </a:r>
            <a:r>
              <a:rPr lang="en-GB" b="1" i="1" dirty="0">
                <a:solidFill>
                  <a:schemeClr val="accent3">
                    <a:lumMod val="60000"/>
                    <a:lumOff val="40000"/>
                  </a:schemeClr>
                </a:solidFill>
              </a:rPr>
              <a:t>, people of Sylhet like </a:t>
            </a:r>
            <a:r>
              <a:rPr lang="en-GB" b="1" i="1" dirty="0" err="1">
                <a:solidFill>
                  <a:schemeClr val="accent3">
                    <a:lumMod val="60000"/>
                    <a:lumOff val="40000"/>
                  </a:schemeClr>
                </a:solidFill>
              </a:rPr>
              <a:t>SylhetStylePizza</a:t>
            </a:r>
            <a:r>
              <a:rPr lang="en-GB" b="1" i="1" dirty="0">
                <a:solidFill>
                  <a:schemeClr val="accent3">
                    <a:lumMod val="60000"/>
                    <a:lumOff val="40000"/>
                  </a:schemeClr>
                </a:solidFill>
              </a:rPr>
              <a:t>. </a:t>
            </a:r>
          </a:p>
          <a:p>
            <a:pPr marL="0" indent="0">
              <a:buNone/>
            </a:pPr>
            <a:r>
              <a:rPr lang="en-GB" dirty="0"/>
              <a:t/>
            </a:r>
            <a:br>
              <a:rPr lang="en-GB" dirty="0"/>
            </a:br>
            <a:endParaRPr lang="en-GB" dirty="0"/>
          </a:p>
        </p:txBody>
      </p:sp>
      <p:sp>
        <p:nvSpPr>
          <p:cNvPr id="4" name="Slide Number Placeholder 3">
            <a:extLst>
              <a:ext uri="{FF2B5EF4-FFF2-40B4-BE49-F238E27FC236}">
                <a16:creationId xmlns="" xmlns:a16="http://schemas.microsoft.com/office/drawing/2014/main" id="{45AF5C66-BF52-40D2-8BE9-95AFA0404F53}"/>
              </a:ext>
            </a:extLst>
          </p:cNvPr>
          <p:cNvSpPr>
            <a:spLocks noGrp="1"/>
          </p:cNvSpPr>
          <p:nvPr>
            <p:ph type="sldNum" sz="quarter" idx="12"/>
          </p:nvPr>
        </p:nvSpPr>
        <p:spPr/>
        <p:txBody>
          <a:bodyPr/>
          <a:lstStyle/>
          <a:p>
            <a:fld id="{FF361C6B-DB63-4C7D-B5FF-AAEACADED5C2}" type="slidenum">
              <a:rPr lang="en-GB" smtClean="0"/>
              <a:pPr/>
              <a:t>11</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356992"/>
            <a:ext cx="3487176" cy="2993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917750"/>
            <a:ext cx="3508468" cy="3871634"/>
          </a:xfrm>
          <a:prstGeom prst="rect">
            <a:avLst/>
          </a:prstGeom>
        </p:spPr>
      </p:pic>
      <p:pic>
        <p:nvPicPr>
          <p:cNvPr id="7" name="Picture 6" descr="brac.png"/>
          <p:cNvPicPr>
            <a:picLocks noChangeAspect="1"/>
          </p:cNvPicPr>
          <p:nvPr/>
        </p:nvPicPr>
        <p:blipFill>
          <a:blip r:embed="rId4"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237354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a:t>Class Adapter</a:t>
            </a:r>
          </a:p>
        </p:txBody>
      </p:sp>
      <p:sp>
        <p:nvSpPr>
          <p:cNvPr id="3" name="Content Placeholder 2"/>
          <p:cNvSpPr>
            <a:spLocks noGrp="1"/>
          </p:cNvSpPr>
          <p:nvPr>
            <p:ph idx="1"/>
          </p:nvPr>
        </p:nvSpPr>
        <p:spPr>
          <a:xfrm>
            <a:off x="539552" y="1700807"/>
            <a:ext cx="8147248" cy="4547599"/>
          </a:xfrm>
        </p:spPr>
        <p:txBody>
          <a:bodyPr>
            <a:normAutofit/>
          </a:bodyPr>
          <a:lstStyle/>
          <a:p>
            <a:pPr marL="0" indent="0">
              <a:buNone/>
            </a:pPr>
            <a:r>
              <a:rPr lang="en-GB" b="1" dirty="0"/>
              <a:t>Scenario: </a:t>
            </a:r>
            <a:r>
              <a:rPr lang="en-GB" b="1" i="1" dirty="0">
                <a:solidFill>
                  <a:schemeClr val="accent3">
                    <a:lumMod val="60000"/>
                    <a:lumOff val="40000"/>
                  </a:schemeClr>
                </a:solidFill>
              </a:rPr>
              <a:t>I have a pizza making store that creates different pizzas based on the choices of people of different locations. For example – people of Dhaka like </a:t>
            </a:r>
            <a:r>
              <a:rPr lang="en-GB" b="1" i="1" dirty="0" err="1">
                <a:solidFill>
                  <a:schemeClr val="accent3">
                    <a:lumMod val="60000"/>
                    <a:lumOff val="40000"/>
                  </a:schemeClr>
                </a:solidFill>
              </a:rPr>
              <a:t>DhakaStylePizza</a:t>
            </a:r>
            <a:r>
              <a:rPr lang="en-GB" b="1" i="1" dirty="0">
                <a:solidFill>
                  <a:schemeClr val="accent3">
                    <a:lumMod val="60000"/>
                    <a:lumOff val="40000"/>
                  </a:schemeClr>
                </a:solidFill>
              </a:rPr>
              <a:t>, people of Sylhet like </a:t>
            </a:r>
            <a:r>
              <a:rPr lang="en-GB" b="1" i="1" dirty="0" err="1">
                <a:solidFill>
                  <a:schemeClr val="accent3">
                    <a:lumMod val="60000"/>
                    <a:lumOff val="40000"/>
                  </a:schemeClr>
                </a:solidFill>
              </a:rPr>
              <a:t>SylhetStylePizza</a:t>
            </a:r>
            <a:r>
              <a:rPr lang="en-GB" b="1" i="1" dirty="0">
                <a:solidFill>
                  <a:schemeClr val="accent3">
                    <a:lumMod val="60000"/>
                    <a:lumOff val="40000"/>
                  </a:schemeClr>
                </a:solidFill>
              </a:rPr>
              <a:t>. </a:t>
            </a:r>
          </a:p>
          <a:p>
            <a:pPr marL="0" indent="0">
              <a:buNone/>
            </a:pPr>
            <a:r>
              <a:rPr lang="en-GB" b="1" i="1" dirty="0"/>
              <a:t>Solution: </a:t>
            </a:r>
            <a:r>
              <a:rPr lang="en-GB" dirty="0"/>
              <a:t>To meet the scenario, we can declare a Pizza interface and different location people can make their own style pizza by implementing the same interface.</a:t>
            </a:r>
            <a:br>
              <a:rPr lang="en-GB" dirty="0"/>
            </a:br>
            <a:endParaRPr lang="en-GB" dirty="0"/>
          </a:p>
        </p:txBody>
      </p:sp>
      <p:sp>
        <p:nvSpPr>
          <p:cNvPr id="4" name="Slide Number Placeholder 3">
            <a:extLst>
              <a:ext uri="{FF2B5EF4-FFF2-40B4-BE49-F238E27FC236}">
                <a16:creationId xmlns="" xmlns:a16="http://schemas.microsoft.com/office/drawing/2014/main" id="{FA0AE8B6-1084-4EA5-8B68-640D38917C63}"/>
              </a:ext>
            </a:extLst>
          </p:cNvPr>
          <p:cNvSpPr>
            <a:spLocks noGrp="1"/>
          </p:cNvSpPr>
          <p:nvPr>
            <p:ph type="sldNum" sz="quarter" idx="12"/>
          </p:nvPr>
        </p:nvSpPr>
        <p:spPr/>
        <p:txBody>
          <a:bodyPr/>
          <a:lstStyle/>
          <a:p>
            <a:fld id="{FF361C6B-DB63-4C7D-B5FF-AAEACADED5C2}" type="slidenum">
              <a:rPr lang="en-GB" smtClean="0"/>
              <a:pPr/>
              <a:t>12</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224509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CFD7F1-578F-4E27-9907-C023FE89C12D}"/>
              </a:ext>
            </a:extLst>
          </p:cNvPr>
          <p:cNvSpPr>
            <a:spLocks noGrp="1"/>
          </p:cNvSpPr>
          <p:nvPr>
            <p:ph type="title"/>
          </p:nvPr>
        </p:nvSpPr>
        <p:spPr/>
        <p:txBody>
          <a:bodyPr/>
          <a:lstStyle/>
          <a:p>
            <a:r>
              <a:rPr lang="en-US" dirty="0"/>
              <a:t>Class Adapter</a:t>
            </a:r>
          </a:p>
        </p:txBody>
      </p:sp>
      <p:sp>
        <p:nvSpPr>
          <p:cNvPr id="3" name="Content Placeholder 2">
            <a:extLst>
              <a:ext uri="{FF2B5EF4-FFF2-40B4-BE49-F238E27FC236}">
                <a16:creationId xmlns="" xmlns:a16="http://schemas.microsoft.com/office/drawing/2014/main" id="{AF8FB484-CE87-4563-B2AE-39F752270432}"/>
              </a:ext>
            </a:extLst>
          </p:cNvPr>
          <p:cNvSpPr>
            <a:spLocks noGrp="1"/>
          </p:cNvSpPr>
          <p:nvPr>
            <p:ph idx="1"/>
          </p:nvPr>
        </p:nvSpPr>
        <p:spPr>
          <a:xfrm>
            <a:off x="457200" y="5733256"/>
            <a:ext cx="8229600" cy="392907"/>
          </a:xfrm>
        </p:spPr>
        <p:txBody>
          <a:bodyPr>
            <a:normAutofit lnSpcReduction="10000"/>
          </a:bodyPr>
          <a:lstStyle/>
          <a:p>
            <a:pPr marL="0" indent="0">
              <a:buNone/>
            </a:pPr>
            <a:endParaRPr lang="en-US" dirty="0"/>
          </a:p>
        </p:txBody>
      </p:sp>
      <p:sp>
        <p:nvSpPr>
          <p:cNvPr id="4" name="TextBox 3">
            <a:extLst>
              <a:ext uri="{FF2B5EF4-FFF2-40B4-BE49-F238E27FC236}">
                <a16:creationId xmlns="" xmlns:a16="http://schemas.microsoft.com/office/drawing/2014/main" id="{1A80D128-8909-461C-B519-80C8DC3AE89F}"/>
              </a:ext>
            </a:extLst>
          </p:cNvPr>
          <p:cNvSpPr txBox="1"/>
          <p:nvPr/>
        </p:nvSpPr>
        <p:spPr>
          <a:xfrm>
            <a:off x="323528" y="1474967"/>
            <a:ext cx="4032448" cy="1200329"/>
          </a:xfrm>
          <a:prstGeom prst="rect">
            <a:avLst/>
          </a:prstGeom>
          <a:noFill/>
        </p:spPr>
        <p:txBody>
          <a:bodyPr wrap="square" rtlCol="0">
            <a:spAutoFit/>
          </a:bodyPr>
          <a:lstStyle/>
          <a:p>
            <a:r>
              <a:rPr lang="en-US" dirty="0"/>
              <a:t>Public Interface Pizza{</a:t>
            </a:r>
          </a:p>
          <a:p>
            <a:r>
              <a:rPr lang="en-US" dirty="0"/>
              <a:t>      abstract void toppings();</a:t>
            </a:r>
          </a:p>
          <a:p>
            <a:r>
              <a:rPr lang="en-US" dirty="0"/>
              <a:t>      abstract void bun();</a:t>
            </a:r>
          </a:p>
          <a:p>
            <a:r>
              <a:rPr lang="en-US" dirty="0"/>
              <a:t>}</a:t>
            </a:r>
          </a:p>
        </p:txBody>
      </p:sp>
      <p:sp>
        <p:nvSpPr>
          <p:cNvPr id="5" name="TextBox 4">
            <a:extLst>
              <a:ext uri="{FF2B5EF4-FFF2-40B4-BE49-F238E27FC236}">
                <a16:creationId xmlns="" xmlns:a16="http://schemas.microsoft.com/office/drawing/2014/main" id="{45139EA3-1B8B-403F-AFAA-7CF3349C131F}"/>
              </a:ext>
            </a:extLst>
          </p:cNvPr>
          <p:cNvSpPr txBox="1"/>
          <p:nvPr/>
        </p:nvSpPr>
        <p:spPr>
          <a:xfrm>
            <a:off x="3707904" y="1474967"/>
            <a:ext cx="5112568" cy="2585323"/>
          </a:xfrm>
          <a:prstGeom prst="rect">
            <a:avLst/>
          </a:prstGeom>
          <a:noFill/>
        </p:spPr>
        <p:txBody>
          <a:bodyPr wrap="square" rtlCol="0">
            <a:spAutoFit/>
          </a:bodyPr>
          <a:lstStyle/>
          <a:p>
            <a:r>
              <a:rPr lang="en-US" dirty="0"/>
              <a:t>Public class </a:t>
            </a:r>
            <a:r>
              <a:rPr lang="en-US" dirty="0" err="1"/>
              <a:t>DhakaStylePizza</a:t>
            </a:r>
            <a:r>
              <a:rPr lang="en-US" dirty="0"/>
              <a:t> implements </a:t>
            </a:r>
            <a:r>
              <a:rPr lang="en-US" dirty="0" smtClean="0"/>
              <a:t> Pizza</a:t>
            </a:r>
            <a:r>
              <a:rPr lang="en-US" dirty="0"/>
              <a:t>{</a:t>
            </a:r>
          </a:p>
          <a:p>
            <a:r>
              <a:rPr lang="en-US" dirty="0"/>
              <a:t>      public void toppings(){</a:t>
            </a:r>
          </a:p>
          <a:p>
            <a:r>
              <a:rPr lang="en-US" dirty="0"/>
              <a:t>          print(“Dhaka </a:t>
            </a:r>
            <a:r>
              <a:rPr lang="en-US" dirty="0" err="1"/>
              <a:t>chesse</a:t>
            </a:r>
            <a:r>
              <a:rPr lang="en-US" dirty="0"/>
              <a:t> toppings”);</a:t>
            </a:r>
          </a:p>
          <a:p>
            <a:r>
              <a:rPr lang="en-US" dirty="0"/>
              <a:t>      }</a:t>
            </a:r>
          </a:p>
          <a:p>
            <a:r>
              <a:rPr lang="en-US" dirty="0"/>
              <a:t>      public void bun(){</a:t>
            </a:r>
          </a:p>
          <a:p>
            <a:r>
              <a:rPr lang="en-US" dirty="0"/>
              <a:t>          print(“Dhaka bread bun”);</a:t>
            </a:r>
          </a:p>
          <a:p>
            <a:r>
              <a:rPr lang="en-US" dirty="0"/>
              <a:t>      </a:t>
            </a:r>
            <a:r>
              <a:rPr lang="en-US" dirty="0" smtClean="0"/>
              <a:t>}</a:t>
            </a:r>
            <a:endParaRPr lang="en-US" dirty="0"/>
          </a:p>
          <a:p>
            <a:r>
              <a:rPr lang="en-US" dirty="0"/>
              <a:t>}</a:t>
            </a:r>
          </a:p>
        </p:txBody>
      </p:sp>
      <p:sp>
        <p:nvSpPr>
          <p:cNvPr id="6" name="Slide Number Placeholder 5">
            <a:extLst>
              <a:ext uri="{FF2B5EF4-FFF2-40B4-BE49-F238E27FC236}">
                <a16:creationId xmlns="" xmlns:a16="http://schemas.microsoft.com/office/drawing/2014/main" id="{EA646F87-03A3-400C-93D5-60FCC752A2B9}"/>
              </a:ext>
            </a:extLst>
          </p:cNvPr>
          <p:cNvSpPr>
            <a:spLocks noGrp="1"/>
          </p:cNvSpPr>
          <p:nvPr>
            <p:ph type="sldNum" sz="quarter" idx="12"/>
          </p:nvPr>
        </p:nvSpPr>
        <p:spPr/>
        <p:txBody>
          <a:bodyPr/>
          <a:lstStyle/>
          <a:p>
            <a:fld id="{FF361C6B-DB63-4C7D-B5FF-AAEACADED5C2}" type="slidenum">
              <a:rPr lang="en-GB" smtClean="0"/>
              <a:pPr/>
              <a:t>13</a:t>
            </a:fld>
            <a:endParaRPr lang="en-GB"/>
          </a:p>
        </p:txBody>
      </p:sp>
      <p:pic>
        <p:nvPicPr>
          <p:cNvPr id="7" name="Picture 6"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71982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D9DC68-CF64-4CB6-B9BC-35E9AF115770}"/>
              </a:ext>
            </a:extLst>
          </p:cNvPr>
          <p:cNvSpPr>
            <a:spLocks noGrp="1"/>
          </p:cNvSpPr>
          <p:nvPr>
            <p:ph type="title"/>
          </p:nvPr>
        </p:nvSpPr>
        <p:spPr/>
        <p:txBody>
          <a:bodyPr/>
          <a:lstStyle/>
          <a:p>
            <a:r>
              <a:rPr lang="en-US" dirty="0"/>
              <a:t>Class Adapter</a:t>
            </a:r>
          </a:p>
        </p:txBody>
      </p:sp>
      <p:sp>
        <p:nvSpPr>
          <p:cNvPr id="3" name="Content Placeholder 2">
            <a:extLst>
              <a:ext uri="{FF2B5EF4-FFF2-40B4-BE49-F238E27FC236}">
                <a16:creationId xmlns="" xmlns:a16="http://schemas.microsoft.com/office/drawing/2014/main" id="{42BC06DD-F7DB-4B4D-8437-613F7A2A4C55}"/>
              </a:ext>
            </a:extLst>
          </p:cNvPr>
          <p:cNvSpPr>
            <a:spLocks noGrp="1"/>
          </p:cNvSpPr>
          <p:nvPr>
            <p:ph idx="1"/>
          </p:nvPr>
        </p:nvSpPr>
        <p:spPr>
          <a:xfrm>
            <a:off x="179512" y="1600201"/>
            <a:ext cx="8856984" cy="1468760"/>
          </a:xfrm>
        </p:spPr>
        <p:txBody>
          <a:bodyPr>
            <a:normAutofit fontScale="85000" lnSpcReduction="10000"/>
          </a:bodyPr>
          <a:lstStyle/>
          <a:p>
            <a:r>
              <a:rPr lang="en-US" dirty="0"/>
              <a:t>Now we want to support </a:t>
            </a:r>
            <a:r>
              <a:rPr lang="en-US" dirty="0" err="1" smtClean="0"/>
              <a:t>ChittagongStylePizza</a:t>
            </a:r>
            <a:r>
              <a:rPr lang="en-US" dirty="0" smtClean="0"/>
              <a:t>.</a:t>
            </a:r>
          </a:p>
          <a:p>
            <a:r>
              <a:rPr lang="en-US" dirty="0">
                <a:solidFill>
                  <a:srgbClr val="FFFF00"/>
                </a:solidFill>
              </a:rPr>
              <a:t>T</a:t>
            </a:r>
            <a:r>
              <a:rPr lang="en-US" dirty="0" smtClean="0">
                <a:solidFill>
                  <a:srgbClr val="FFFF00"/>
                </a:solidFill>
              </a:rPr>
              <a:t>he customer of Chittagong are rigid. They want to use the authentic </a:t>
            </a:r>
            <a:r>
              <a:rPr lang="en-US" b="1" dirty="0" smtClean="0">
                <a:solidFill>
                  <a:srgbClr val="FFFF00"/>
                </a:solidFill>
              </a:rPr>
              <a:t>existing class, </a:t>
            </a:r>
            <a:r>
              <a:rPr lang="en-US" b="1" dirty="0" err="1" smtClean="0">
                <a:solidFill>
                  <a:srgbClr val="FFFF00"/>
                </a:solidFill>
              </a:rPr>
              <a:t>ChittagongPizza</a:t>
            </a:r>
            <a:endParaRPr lang="en-US" b="1" dirty="0" smtClean="0">
              <a:solidFill>
                <a:srgbClr val="FFFF00"/>
              </a:solidFill>
            </a:endParaRPr>
          </a:p>
          <a:p>
            <a:r>
              <a:rPr lang="en-US" b="1" dirty="0" smtClean="0"/>
              <a:t>But we can not call it directly, </a:t>
            </a:r>
            <a:r>
              <a:rPr lang="en-US" dirty="0" smtClean="0"/>
              <a:t>as its not name same as</a:t>
            </a:r>
            <a:r>
              <a:rPr lang="en-US" b="1" dirty="0" smtClean="0"/>
              <a:t> our Pizza interface.</a:t>
            </a:r>
          </a:p>
          <a:p>
            <a:endParaRPr lang="en-US" dirty="0"/>
          </a:p>
        </p:txBody>
      </p:sp>
      <p:sp>
        <p:nvSpPr>
          <p:cNvPr id="4" name="TextBox 3">
            <a:extLst>
              <a:ext uri="{FF2B5EF4-FFF2-40B4-BE49-F238E27FC236}">
                <a16:creationId xmlns="" xmlns:a16="http://schemas.microsoft.com/office/drawing/2014/main" id="{AC6644FD-7E9F-4163-B51B-44A503CDC8AB}"/>
              </a:ext>
            </a:extLst>
          </p:cNvPr>
          <p:cNvSpPr txBox="1"/>
          <p:nvPr/>
        </p:nvSpPr>
        <p:spPr>
          <a:xfrm>
            <a:off x="683568" y="2996952"/>
            <a:ext cx="4104456" cy="2585323"/>
          </a:xfrm>
          <a:prstGeom prst="rect">
            <a:avLst/>
          </a:prstGeom>
          <a:noFill/>
        </p:spPr>
        <p:txBody>
          <a:bodyPr wrap="square" rtlCol="0">
            <a:spAutoFit/>
          </a:bodyPr>
          <a:lstStyle/>
          <a:p>
            <a:r>
              <a:rPr lang="en-US" dirty="0">
                <a:solidFill>
                  <a:srgbClr val="FFFF00"/>
                </a:solidFill>
              </a:rPr>
              <a:t>public class </a:t>
            </a:r>
            <a:r>
              <a:rPr lang="en-US" dirty="0" err="1">
                <a:solidFill>
                  <a:srgbClr val="FFFF00"/>
                </a:solidFill>
              </a:rPr>
              <a:t>ChittagongPizza</a:t>
            </a:r>
            <a:r>
              <a:rPr lang="en-US" dirty="0">
                <a:solidFill>
                  <a:srgbClr val="FFFF00"/>
                </a:solidFill>
              </a:rPr>
              <a:t>{</a:t>
            </a:r>
          </a:p>
          <a:p>
            <a:r>
              <a:rPr lang="en-US" dirty="0">
                <a:solidFill>
                  <a:srgbClr val="FFFF00"/>
                </a:solidFill>
              </a:rPr>
              <a:t>     public void sausage(){</a:t>
            </a:r>
          </a:p>
          <a:p>
            <a:r>
              <a:rPr lang="en-US" dirty="0">
                <a:solidFill>
                  <a:srgbClr val="FFFF00"/>
                </a:solidFill>
              </a:rPr>
              <a:t>         print(“</a:t>
            </a:r>
            <a:r>
              <a:rPr lang="en-US" dirty="0" err="1">
                <a:solidFill>
                  <a:srgbClr val="FFFF00"/>
                </a:solidFill>
              </a:rPr>
              <a:t>Ctg</a:t>
            </a:r>
            <a:r>
              <a:rPr lang="en-US" dirty="0">
                <a:solidFill>
                  <a:srgbClr val="FFFF00"/>
                </a:solidFill>
              </a:rPr>
              <a:t> pizza”);</a:t>
            </a:r>
          </a:p>
          <a:p>
            <a:r>
              <a:rPr lang="en-US" dirty="0">
                <a:solidFill>
                  <a:srgbClr val="FFFF00"/>
                </a:solidFill>
              </a:rPr>
              <a:t>     }</a:t>
            </a:r>
          </a:p>
          <a:p>
            <a:r>
              <a:rPr lang="en-US" dirty="0">
                <a:solidFill>
                  <a:srgbClr val="FFFF00"/>
                </a:solidFill>
              </a:rPr>
              <a:t>     public void bread(){</a:t>
            </a:r>
          </a:p>
          <a:p>
            <a:r>
              <a:rPr lang="en-US" dirty="0">
                <a:solidFill>
                  <a:srgbClr val="FFFF00"/>
                </a:solidFill>
              </a:rPr>
              <a:t>         print(“</a:t>
            </a:r>
            <a:r>
              <a:rPr lang="en-US" dirty="0" err="1">
                <a:solidFill>
                  <a:srgbClr val="FFFF00"/>
                </a:solidFill>
              </a:rPr>
              <a:t>Ctg</a:t>
            </a:r>
            <a:r>
              <a:rPr lang="en-US" dirty="0">
                <a:solidFill>
                  <a:srgbClr val="FFFF00"/>
                </a:solidFill>
              </a:rPr>
              <a:t> bread”);</a:t>
            </a:r>
          </a:p>
          <a:p>
            <a:r>
              <a:rPr lang="en-US" dirty="0">
                <a:solidFill>
                  <a:srgbClr val="FFFF00"/>
                </a:solidFill>
              </a:rPr>
              <a:t>     }</a:t>
            </a:r>
          </a:p>
          <a:p>
            <a:endParaRPr lang="en-US" dirty="0">
              <a:solidFill>
                <a:srgbClr val="FFFF00"/>
              </a:solidFill>
            </a:endParaRPr>
          </a:p>
          <a:p>
            <a:r>
              <a:rPr lang="en-US" dirty="0">
                <a:solidFill>
                  <a:srgbClr val="FFFF00"/>
                </a:solidFill>
              </a:rPr>
              <a:t>}</a:t>
            </a:r>
          </a:p>
        </p:txBody>
      </p:sp>
      <p:sp>
        <p:nvSpPr>
          <p:cNvPr id="5" name="Slide Number Placeholder 4">
            <a:extLst>
              <a:ext uri="{FF2B5EF4-FFF2-40B4-BE49-F238E27FC236}">
                <a16:creationId xmlns="" xmlns:a16="http://schemas.microsoft.com/office/drawing/2014/main" id="{BAFF86C4-29FE-40F1-92FB-07A3F9B79109}"/>
              </a:ext>
            </a:extLst>
          </p:cNvPr>
          <p:cNvSpPr>
            <a:spLocks noGrp="1"/>
          </p:cNvSpPr>
          <p:nvPr>
            <p:ph type="sldNum" sz="quarter" idx="12"/>
          </p:nvPr>
        </p:nvSpPr>
        <p:spPr/>
        <p:txBody>
          <a:bodyPr/>
          <a:lstStyle/>
          <a:p>
            <a:fld id="{FF361C6B-DB63-4C7D-B5FF-AAEACADED5C2}" type="slidenum">
              <a:rPr lang="en-GB" smtClean="0"/>
              <a:pPr/>
              <a:t>14</a:t>
            </a:fld>
            <a:endParaRPr lang="en-GB"/>
          </a:p>
        </p:txBody>
      </p:sp>
      <p:sp>
        <p:nvSpPr>
          <p:cNvPr id="6" name="TextBox 5">
            <a:extLst>
              <a:ext uri="{FF2B5EF4-FFF2-40B4-BE49-F238E27FC236}">
                <a16:creationId xmlns="" xmlns:a16="http://schemas.microsoft.com/office/drawing/2014/main" id="{1A80D128-8909-461C-B519-80C8DC3AE89F}"/>
              </a:ext>
            </a:extLst>
          </p:cNvPr>
          <p:cNvSpPr txBox="1"/>
          <p:nvPr/>
        </p:nvSpPr>
        <p:spPr>
          <a:xfrm>
            <a:off x="4794054" y="3108606"/>
            <a:ext cx="4032448" cy="1200329"/>
          </a:xfrm>
          <a:prstGeom prst="rect">
            <a:avLst/>
          </a:prstGeom>
          <a:noFill/>
        </p:spPr>
        <p:txBody>
          <a:bodyPr wrap="square" rtlCol="0">
            <a:spAutoFit/>
          </a:bodyPr>
          <a:lstStyle/>
          <a:p>
            <a:r>
              <a:rPr lang="en-US" dirty="0"/>
              <a:t>Public Interface Pizza{</a:t>
            </a:r>
          </a:p>
          <a:p>
            <a:r>
              <a:rPr lang="en-US" dirty="0"/>
              <a:t>      abstract void toppings();</a:t>
            </a:r>
          </a:p>
          <a:p>
            <a:r>
              <a:rPr lang="en-US" dirty="0"/>
              <a:t>      abstract void bun();</a:t>
            </a:r>
          </a:p>
          <a:p>
            <a:r>
              <a:rPr lang="en-US" dirty="0"/>
              <a:t>}</a:t>
            </a:r>
          </a:p>
        </p:txBody>
      </p:sp>
      <p:pic>
        <p:nvPicPr>
          <p:cNvPr id="7" name="Picture 6"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8066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0BEDC8-3426-4A83-BC2A-B2AB9F29AB0B}"/>
              </a:ext>
            </a:extLst>
          </p:cNvPr>
          <p:cNvSpPr>
            <a:spLocks noGrp="1"/>
          </p:cNvSpPr>
          <p:nvPr>
            <p:ph type="title"/>
          </p:nvPr>
        </p:nvSpPr>
        <p:spPr/>
        <p:txBody>
          <a:bodyPr/>
          <a:lstStyle/>
          <a:p>
            <a:r>
              <a:rPr lang="en-US" dirty="0"/>
              <a:t>Class Adapter</a:t>
            </a:r>
          </a:p>
        </p:txBody>
      </p:sp>
      <p:sp>
        <p:nvSpPr>
          <p:cNvPr id="3" name="Content Placeholder 2">
            <a:extLst>
              <a:ext uri="{FF2B5EF4-FFF2-40B4-BE49-F238E27FC236}">
                <a16:creationId xmlns="" xmlns:a16="http://schemas.microsoft.com/office/drawing/2014/main" id="{364A8CCD-0311-4A89-96AA-C677BC9B5168}"/>
              </a:ext>
            </a:extLst>
          </p:cNvPr>
          <p:cNvSpPr>
            <a:spLocks noGrp="1"/>
          </p:cNvSpPr>
          <p:nvPr>
            <p:ph idx="1"/>
          </p:nvPr>
        </p:nvSpPr>
        <p:spPr>
          <a:xfrm>
            <a:off x="0" y="1600200"/>
            <a:ext cx="9144000" cy="1143001"/>
          </a:xfrm>
        </p:spPr>
        <p:txBody>
          <a:bodyPr>
            <a:normAutofit/>
          </a:bodyPr>
          <a:lstStyle/>
          <a:p>
            <a:r>
              <a:rPr lang="en-US" dirty="0">
                <a:solidFill>
                  <a:srgbClr val="FFFF00"/>
                </a:solidFill>
              </a:rPr>
              <a:t>We want to adapt the existing </a:t>
            </a:r>
            <a:r>
              <a:rPr lang="en-US" dirty="0" err="1" smtClean="0">
                <a:solidFill>
                  <a:srgbClr val="FFFF00"/>
                </a:solidFill>
              </a:rPr>
              <a:t>ChittagongPizza</a:t>
            </a:r>
            <a:r>
              <a:rPr lang="en-US" dirty="0" smtClean="0">
                <a:solidFill>
                  <a:srgbClr val="FFFF00"/>
                </a:solidFill>
              </a:rPr>
              <a:t>, so it’s a </a:t>
            </a:r>
            <a:r>
              <a:rPr lang="en-US" dirty="0" err="1" smtClean="0">
                <a:solidFill>
                  <a:srgbClr val="FFFF00"/>
                </a:solidFill>
              </a:rPr>
              <a:t>Adaptee</a:t>
            </a:r>
            <a:r>
              <a:rPr lang="en-US" dirty="0" smtClean="0">
                <a:solidFill>
                  <a:srgbClr val="FFFF00"/>
                </a:solidFill>
              </a:rPr>
              <a:t>.</a:t>
            </a:r>
            <a:endParaRPr lang="en-US" dirty="0">
              <a:solidFill>
                <a:srgbClr val="FFFF00"/>
              </a:solidFill>
            </a:endParaRPr>
          </a:p>
          <a:p>
            <a:r>
              <a:rPr lang="en-US" sz="1800" dirty="0"/>
              <a:t>To do so, </a:t>
            </a:r>
            <a:r>
              <a:rPr lang="en-US" sz="1800" b="1" dirty="0"/>
              <a:t>introduce a </a:t>
            </a:r>
            <a:r>
              <a:rPr lang="en-US" sz="1800" dirty="0"/>
              <a:t>Class </a:t>
            </a:r>
            <a:r>
              <a:rPr lang="en-US" sz="1800" dirty="0" err="1" smtClean="0"/>
              <a:t>Adapater</a:t>
            </a:r>
            <a:r>
              <a:rPr lang="en-US" sz="1800" b="1" dirty="0" smtClean="0"/>
              <a:t>, </a:t>
            </a:r>
            <a:r>
              <a:rPr lang="en-US" sz="1800" b="1" dirty="0" err="1" smtClean="0"/>
              <a:t>ChittagongClassAdapter</a:t>
            </a:r>
            <a:endParaRPr lang="en-US" sz="1800" b="1" dirty="0"/>
          </a:p>
        </p:txBody>
      </p:sp>
      <p:sp>
        <p:nvSpPr>
          <p:cNvPr id="4" name="Slide Number Placeholder 3">
            <a:extLst>
              <a:ext uri="{FF2B5EF4-FFF2-40B4-BE49-F238E27FC236}">
                <a16:creationId xmlns="" xmlns:a16="http://schemas.microsoft.com/office/drawing/2014/main" id="{2A344BF6-B304-4190-A05D-9A43FE2A441F}"/>
              </a:ext>
            </a:extLst>
          </p:cNvPr>
          <p:cNvSpPr>
            <a:spLocks noGrp="1"/>
          </p:cNvSpPr>
          <p:nvPr>
            <p:ph type="sldNum" sz="quarter" idx="12"/>
          </p:nvPr>
        </p:nvSpPr>
        <p:spPr/>
        <p:txBody>
          <a:bodyPr/>
          <a:lstStyle/>
          <a:p>
            <a:fld id="{FF361C6B-DB63-4C7D-B5FF-AAEACADED5C2}" type="slidenum">
              <a:rPr lang="en-GB" smtClean="0"/>
              <a:pPr/>
              <a:t>15</a:t>
            </a:fld>
            <a:endParaRPr lang="en-GB"/>
          </a:p>
        </p:txBody>
      </p:sp>
      <p:sp>
        <p:nvSpPr>
          <p:cNvPr id="5" name="TextBox 4">
            <a:extLst>
              <a:ext uri="{FF2B5EF4-FFF2-40B4-BE49-F238E27FC236}">
                <a16:creationId xmlns="" xmlns:a16="http://schemas.microsoft.com/office/drawing/2014/main" id="{2A5129ED-43DF-478C-9F30-7BF21B35FB19}"/>
              </a:ext>
            </a:extLst>
          </p:cNvPr>
          <p:cNvSpPr txBox="1"/>
          <p:nvPr/>
        </p:nvSpPr>
        <p:spPr>
          <a:xfrm>
            <a:off x="227001" y="2636912"/>
            <a:ext cx="8686800" cy="2862322"/>
          </a:xfrm>
          <a:prstGeom prst="rect">
            <a:avLst/>
          </a:prstGeom>
          <a:noFill/>
        </p:spPr>
        <p:txBody>
          <a:bodyPr wrap="square" rtlCol="0">
            <a:spAutoFit/>
          </a:bodyPr>
          <a:lstStyle/>
          <a:p>
            <a:r>
              <a:rPr lang="en-US" dirty="0"/>
              <a:t>Public class </a:t>
            </a:r>
            <a:r>
              <a:rPr lang="en-US" dirty="0" err="1" smtClean="0"/>
              <a:t>ChittagongClassAdapter</a:t>
            </a:r>
            <a:r>
              <a:rPr lang="en-US" dirty="0" smtClean="0"/>
              <a:t> </a:t>
            </a:r>
            <a:r>
              <a:rPr lang="en-US" dirty="0"/>
              <a:t>extends </a:t>
            </a:r>
            <a:r>
              <a:rPr lang="en-US" dirty="0" err="1"/>
              <a:t>ChittagongPizza</a:t>
            </a:r>
            <a:r>
              <a:rPr lang="en-US" dirty="0"/>
              <a:t> implements Pizza{</a:t>
            </a:r>
          </a:p>
          <a:p>
            <a:r>
              <a:rPr lang="en-US" dirty="0"/>
              <a:t>          public void toppings(){</a:t>
            </a:r>
          </a:p>
          <a:p>
            <a:r>
              <a:rPr lang="en-US" dirty="0"/>
              <a:t>               </a:t>
            </a:r>
            <a:r>
              <a:rPr lang="en-US" dirty="0" err="1"/>
              <a:t>this.sausage</a:t>
            </a:r>
            <a:r>
              <a:rPr lang="en-US" dirty="0"/>
              <a:t>(); </a:t>
            </a:r>
          </a:p>
          <a:p>
            <a:r>
              <a:rPr lang="en-US" dirty="0"/>
              <a:t>          }</a:t>
            </a:r>
          </a:p>
          <a:p>
            <a:r>
              <a:rPr lang="en-US" dirty="0"/>
              <a:t>           public void bun(){</a:t>
            </a:r>
          </a:p>
          <a:p>
            <a:r>
              <a:rPr lang="en-US" dirty="0"/>
              <a:t>               </a:t>
            </a:r>
            <a:r>
              <a:rPr lang="en-US" dirty="0" err="1"/>
              <a:t>this.bread</a:t>
            </a:r>
            <a:r>
              <a:rPr lang="en-US" dirty="0"/>
              <a:t>(); </a:t>
            </a:r>
          </a:p>
          <a:p>
            <a:r>
              <a:rPr lang="en-US" dirty="0"/>
              <a:t>          }</a:t>
            </a:r>
          </a:p>
          <a:p>
            <a:endParaRPr lang="en-US" dirty="0"/>
          </a:p>
          <a:p>
            <a:r>
              <a:rPr lang="en-US" dirty="0"/>
              <a:t>}</a:t>
            </a:r>
          </a:p>
        </p:txBody>
      </p:sp>
      <p:sp>
        <p:nvSpPr>
          <p:cNvPr id="6" name="TextBox 5">
            <a:extLst>
              <a:ext uri="{FF2B5EF4-FFF2-40B4-BE49-F238E27FC236}">
                <a16:creationId xmlns="" xmlns:a16="http://schemas.microsoft.com/office/drawing/2014/main" id="{AC6644FD-7E9F-4163-B51B-44A503CDC8AB}"/>
              </a:ext>
            </a:extLst>
          </p:cNvPr>
          <p:cNvSpPr txBox="1"/>
          <p:nvPr/>
        </p:nvSpPr>
        <p:spPr>
          <a:xfrm>
            <a:off x="4781328" y="3212976"/>
            <a:ext cx="4104456" cy="2585323"/>
          </a:xfrm>
          <a:prstGeom prst="rect">
            <a:avLst/>
          </a:prstGeom>
          <a:noFill/>
        </p:spPr>
        <p:txBody>
          <a:bodyPr wrap="square" rtlCol="0">
            <a:spAutoFit/>
          </a:bodyPr>
          <a:lstStyle/>
          <a:p>
            <a:r>
              <a:rPr lang="en-US" dirty="0">
                <a:solidFill>
                  <a:srgbClr val="FFFF00"/>
                </a:solidFill>
              </a:rPr>
              <a:t>public class </a:t>
            </a:r>
            <a:r>
              <a:rPr lang="en-US" dirty="0" err="1">
                <a:solidFill>
                  <a:srgbClr val="FFFF00"/>
                </a:solidFill>
              </a:rPr>
              <a:t>ChittagongPizza</a:t>
            </a:r>
            <a:r>
              <a:rPr lang="en-US" dirty="0">
                <a:solidFill>
                  <a:srgbClr val="FFFF00"/>
                </a:solidFill>
              </a:rPr>
              <a:t>{</a:t>
            </a:r>
          </a:p>
          <a:p>
            <a:r>
              <a:rPr lang="en-US" dirty="0">
                <a:solidFill>
                  <a:srgbClr val="FFFF00"/>
                </a:solidFill>
              </a:rPr>
              <a:t>     public void sausage(){</a:t>
            </a:r>
          </a:p>
          <a:p>
            <a:r>
              <a:rPr lang="en-US" dirty="0">
                <a:solidFill>
                  <a:srgbClr val="FFFF00"/>
                </a:solidFill>
              </a:rPr>
              <a:t>         print(“</a:t>
            </a:r>
            <a:r>
              <a:rPr lang="en-US" dirty="0" err="1">
                <a:solidFill>
                  <a:srgbClr val="FFFF00"/>
                </a:solidFill>
              </a:rPr>
              <a:t>Ctg</a:t>
            </a:r>
            <a:r>
              <a:rPr lang="en-US" dirty="0">
                <a:solidFill>
                  <a:srgbClr val="FFFF00"/>
                </a:solidFill>
              </a:rPr>
              <a:t> pizza”);</a:t>
            </a:r>
          </a:p>
          <a:p>
            <a:r>
              <a:rPr lang="en-US" dirty="0">
                <a:solidFill>
                  <a:srgbClr val="FFFF00"/>
                </a:solidFill>
              </a:rPr>
              <a:t>     }</a:t>
            </a:r>
          </a:p>
          <a:p>
            <a:r>
              <a:rPr lang="en-US" dirty="0">
                <a:solidFill>
                  <a:srgbClr val="FFFF00"/>
                </a:solidFill>
              </a:rPr>
              <a:t>     public void bread(){</a:t>
            </a:r>
          </a:p>
          <a:p>
            <a:r>
              <a:rPr lang="en-US" dirty="0">
                <a:solidFill>
                  <a:srgbClr val="FFFF00"/>
                </a:solidFill>
              </a:rPr>
              <a:t>         print(“</a:t>
            </a:r>
            <a:r>
              <a:rPr lang="en-US" dirty="0" err="1">
                <a:solidFill>
                  <a:srgbClr val="FFFF00"/>
                </a:solidFill>
              </a:rPr>
              <a:t>Ctg</a:t>
            </a:r>
            <a:r>
              <a:rPr lang="en-US" dirty="0">
                <a:solidFill>
                  <a:srgbClr val="FFFF00"/>
                </a:solidFill>
              </a:rPr>
              <a:t> bread”);</a:t>
            </a:r>
          </a:p>
          <a:p>
            <a:r>
              <a:rPr lang="en-US" dirty="0">
                <a:solidFill>
                  <a:srgbClr val="FFFF00"/>
                </a:solidFill>
              </a:rPr>
              <a:t>     }</a:t>
            </a:r>
          </a:p>
          <a:p>
            <a:endParaRPr lang="en-US" dirty="0">
              <a:solidFill>
                <a:srgbClr val="FFFF00"/>
              </a:solidFill>
            </a:endParaRPr>
          </a:p>
          <a:p>
            <a:r>
              <a:rPr lang="en-US" dirty="0">
                <a:solidFill>
                  <a:srgbClr val="FFFF00"/>
                </a:solidFill>
              </a:rPr>
              <a:t>}</a:t>
            </a:r>
          </a:p>
        </p:txBody>
      </p:sp>
      <p:cxnSp>
        <p:nvCxnSpPr>
          <p:cNvPr id="9" name="Straight Arrow Connector 8"/>
          <p:cNvCxnSpPr/>
          <p:nvPr/>
        </p:nvCxnSpPr>
        <p:spPr>
          <a:xfrm>
            <a:off x="2915816" y="3645024"/>
            <a:ext cx="2160240" cy="72008"/>
          </a:xfrm>
          <a:prstGeom prst="straightConnector1">
            <a:avLst/>
          </a:prstGeom>
          <a:ln w="25400">
            <a:solidFill>
              <a:schemeClr val="bg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21088" y="4469633"/>
            <a:ext cx="2526976" cy="72008"/>
          </a:xfrm>
          <a:prstGeom prst="straightConnector1">
            <a:avLst/>
          </a:prstGeom>
          <a:ln w="25400">
            <a:solidFill>
              <a:schemeClr val="bg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15304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0BEDC8-3426-4A83-BC2A-B2AB9F29AB0B}"/>
              </a:ext>
            </a:extLst>
          </p:cNvPr>
          <p:cNvSpPr>
            <a:spLocks noGrp="1"/>
          </p:cNvSpPr>
          <p:nvPr>
            <p:ph type="title"/>
          </p:nvPr>
        </p:nvSpPr>
        <p:spPr/>
        <p:txBody>
          <a:bodyPr/>
          <a:lstStyle/>
          <a:p>
            <a:r>
              <a:rPr lang="en-US" dirty="0"/>
              <a:t>Class Adapter</a:t>
            </a:r>
          </a:p>
        </p:txBody>
      </p:sp>
      <p:sp>
        <p:nvSpPr>
          <p:cNvPr id="3" name="Content Placeholder 2">
            <a:extLst>
              <a:ext uri="{FF2B5EF4-FFF2-40B4-BE49-F238E27FC236}">
                <a16:creationId xmlns="" xmlns:a16="http://schemas.microsoft.com/office/drawing/2014/main" id="{364A8CCD-0311-4A89-96AA-C677BC9B5168}"/>
              </a:ext>
            </a:extLst>
          </p:cNvPr>
          <p:cNvSpPr>
            <a:spLocks noGrp="1"/>
          </p:cNvSpPr>
          <p:nvPr>
            <p:ph idx="1"/>
          </p:nvPr>
        </p:nvSpPr>
        <p:spPr>
          <a:xfrm>
            <a:off x="0" y="1600200"/>
            <a:ext cx="9144000" cy="1143001"/>
          </a:xfrm>
        </p:spPr>
        <p:txBody>
          <a:bodyPr>
            <a:normAutofit lnSpcReduction="10000"/>
          </a:bodyPr>
          <a:lstStyle/>
          <a:p>
            <a:r>
              <a:rPr lang="en-US" dirty="0">
                <a:solidFill>
                  <a:srgbClr val="FFFF00"/>
                </a:solidFill>
              </a:rPr>
              <a:t>We want to adapt the existing </a:t>
            </a:r>
            <a:r>
              <a:rPr lang="en-US" dirty="0" err="1" smtClean="0">
                <a:solidFill>
                  <a:srgbClr val="FFFF00"/>
                </a:solidFill>
              </a:rPr>
              <a:t>ChittagongPizza</a:t>
            </a:r>
            <a:r>
              <a:rPr lang="en-US" dirty="0" smtClean="0">
                <a:solidFill>
                  <a:srgbClr val="FFFF00"/>
                </a:solidFill>
              </a:rPr>
              <a:t>, so it’s a </a:t>
            </a:r>
            <a:r>
              <a:rPr lang="en-US" dirty="0" err="1" smtClean="0">
                <a:solidFill>
                  <a:srgbClr val="FFFF00"/>
                </a:solidFill>
              </a:rPr>
              <a:t>Adaptee</a:t>
            </a:r>
            <a:r>
              <a:rPr lang="en-US" dirty="0" smtClean="0"/>
              <a:t>.</a:t>
            </a:r>
            <a:endParaRPr lang="en-US" dirty="0"/>
          </a:p>
          <a:p>
            <a:r>
              <a:rPr lang="en-US" sz="1800" dirty="0"/>
              <a:t>To do so, </a:t>
            </a:r>
            <a:r>
              <a:rPr lang="en-US" sz="1800" b="1" dirty="0"/>
              <a:t>introduce a </a:t>
            </a:r>
            <a:r>
              <a:rPr lang="en-US" sz="1800" dirty="0"/>
              <a:t>Class </a:t>
            </a:r>
            <a:r>
              <a:rPr lang="en-US" sz="1800" dirty="0" err="1" smtClean="0"/>
              <a:t>Adapater</a:t>
            </a:r>
            <a:r>
              <a:rPr lang="en-US" sz="1800" b="1" dirty="0" smtClean="0"/>
              <a:t>, </a:t>
            </a:r>
            <a:r>
              <a:rPr lang="en-US" sz="1800" b="1" dirty="0" err="1" smtClean="0"/>
              <a:t>ChittagongClassAdapter</a:t>
            </a:r>
            <a:endParaRPr lang="en-US" sz="1800" b="1" dirty="0" smtClean="0"/>
          </a:p>
          <a:p>
            <a:r>
              <a:rPr lang="en-US" sz="1800" b="1" dirty="0" smtClean="0">
                <a:solidFill>
                  <a:schemeClr val="bg2">
                    <a:lumMod val="40000"/>
                    <a:lumOff val="60000"/>
                  </a:schemeClr>
                </a:solidFill>
              </a:rPr>
              <a:t>Customer use the adapter to adapt the </a:t>
            </a:r>
            <a:r>
              <a:rPr lang="en-US" sz="1800" b="1" dirty="0" err="1" smtClean="0">
                <a:solidFill>
                  <a:schemeClr val="bg2">
                    <a:lumMod val="40000"/>
                    <a:lumOff val="60000"/>
                  </a:schemeClr>
                </a:solidFill>
              </a:rPr>
              <a:t>adaptee</a:t>
            </a:r>
            <a:r>
              <a:rPr lang="en-US" sz="1800" b="1" dirty="0" smtClean="0">
                <a:solidFill>
                  <a:schemeClr val="bg2">
                    <a:lumMod val="40000"/>
                    <a:lumOff val="60000"/>
                  </a:schemeClr>
                </a:solidFill>
              </a:rPr>
              <a:t>.</a:t>
            </a:r>
            <a:endParaRPr lang="en-US" sz="1800" b="1" dirty="0">
              <a:solidFill>
                <a:schemeClr val="bg2">
                  <a:lumMod val="40000"/>
                  <a:lumOff val="60000"/>
                </a:schemeClr>
              </a:solidFill>
            </a:endParaRPr>
          </a:p>
        </p:txBody>
      </p:sp>
      <p:sp>
        <p:nvSpPr>
          <p:cNvPr id="4" name="Slide Number Placeholder 3">
            <a:extLst>
              <a:ext uri="{FF2B5EF4-FFF2-40B4-BE49-F238E27FC236}">
                <a16:creationId xmlns="" xmlns:a16="http://schemas.microsoft.com/office/drawing/2014/main" id="{2A344BF6-B304-4190-A05D-9A43FE2A441F}"/>
              </a:ext>
            </a:extLst>
          </p:cNvPr>
          <p:cNvSpPr>
            <a:spLocks noGrp="1"/>
          </p:cNvSpPr>
          <p:nvPr>
            <p:ph type="sldNum" sz="quarter" idx="12"/>
          </p:nvPr>
        </p:nvSpPr>
        <p:spPr/>
        <p:txBody>
          <a:bodyPr/>
          <a:lstStyle/>
          <a:p>
            <a:fld id="{FF361C6B-DB63-4C7D-B5FF-AAEACADED5C2}" type="slidenum">
              <a:rPr lang="en-GB" smtClean="0"/>
              <a:pPr/>
              <a:t>16</a:t>
            </a:fld>
            <a:endParaRPr lang="en-GB"/>
          </a:p>
        </p:txBody>
      </p:sp>
      <p:sp>
        <p:nvSpPr>
          <p:cNvPr id="5" name="TextBox 4">
            <a:extLst>
              <a:ext uri="{FF2B5EF4-FFF2-40B4-BE49-F238E27FC236}">
                <a16:creationId xmlns="" xmlns:a16="http://schemas.microsoft.com/office/drawing/2014/main" id="{2A5129ED-43DF-478C-9F30-7BF21B35FB19}"/>
              </a:ext>
            </a:extLst>
          </p:cNvPr>
          <p:cNvSpPr txBox="1"/>
          <p:nvPr/>
        </p:nvSpPr>
        <p:spPr>
          <a:xfrm>
            <a:off x="227001" y="2636912"/>
            <a:ext cx="8686800" cy="2585323"/>
          </a:xfrm>
          <a:prstGeom prst="rect">
            <a:avLst/>
          </a:prstGeom>
          <a:noFill/>
        </p:spPr>
        <p:txBody>
          <a:bodyPr wrap="square" rtlCol="0">
            <a:spAutoFit/>
          </a:bodyPr>
          <a:lstStyle/>
          <a:p>
            <a:r>
              <a:rPr lang="en-US" dirty="0"/>
              <a:t>Public class </a:t>
            </a:r>
            <a:r>
              <a:rPr lang="en-US" dirty="0" err="1" smtClean="0"/>
              <a:t>ChittagongClassAdapter</a:t>
            </a:r>
            <a:r>
              <a:rPr lang="en-US" dirty="0" smtClean="0"/>
              <a:t> </a:t>
            </a:r>
            <a:r>
              <a:rPr lang="en-US" dirty="0"/>
              <a:t>extends </a:t>
            </a:r>
            <a:r>
              <a:rPr lang="en-US" dirty="0" err="1"/>
              <a:t>ChittagongPizza</a:t>
            </a:r>
            <a:r>
              <a:rPr lang="en-US" dirty="0"/>
              <a:t> implements Pizza{</a:t>
            </a:r>
          </a:p>
          <a:p>
            <a:r>
              <a:rPr lang="en-US" dirty="0"/>
              <a:t>          public void toppings(){</a:t>
            </a:r>
          </a:p>
          <a:p>
            <a:r>
              <a:rPr lang="en-US" dirty="0"/>
              <a:t>               </a:t>
            </a:r>
            <a:r>
              <a:rPr lang="en-US" dirty="0" err="1"/>
              <a:t>this.sausage</a:t>
            </a:r>
            <a:r>
              <a:rPr lang="en-US" dirty="0"/>
              <a:t>(); </a:t>
            </a:r>
          </a:p>
          <a:p>
            <a:r>
              <a:rPr lang="en-US" dirty="0"/>
              <a:t>          }</a:t>
            </a:r>
          </a:p>
          <a:p>
            <a:r>
              <a:rPr lang="en-US" dirty="0"/>
              <a:t>           public void bun(){</a:t>
            </a:r>
          </a:p>
          <a:p>
            <a:r>
              <a:rPr lang="en-US" dirty="0"/>
              <a:t>               </a:t>
            </a:r>
            <a:r>
              <a:rPr lang="en-US" dirty="0" err="1"/>
              <a:t>this.bread</a:t>
            </a:r>
            <a:r>
              <a:rPr lang="en-US" dirty="0"/>
              <a:t>(); </a:t>
            </a:r>
          </a:p>
          <a:p>
            <a:r>
              <a:rPr lang="en-US" dirty="0"/>
              <a:t>          </a:t>
            </a:r>
            <a:r>
              <a:rPr lang="en-US" dirty="0" smtClean="0"/>
              <a:t>}</a:t>
            </a:r>
            <a:endParaRPr lang="en-US" dirty="0"/>
          </a:p>
          <a:p>
            <a:r>
              <a:rPr lang="en-US" dirty="0"/>
              <a:t>}</a:t>
            </a:r>
          </a:p>
        </p:txBody>
      </p:sp>
      <p:sp>
        <p:nvSpPr>
          <p:cNvPr id="6" name="TextBox 5">
            <a:extLst>
              <a:ext uri="{FF2B5EF4-FFF2-40B4-BE49-F238E27FC236}">
                <a16:creationId xmlns="" xmlns:a16="http://schemas.microsoft.com/office/drawing/2014/main" id="{AC6644FD-7E9F-4163-B51B-44A503CDC8AB}"/>
              </a:ext>
            </a:extLst>
          </p:cNvPr>
          <p:cNvSpPr txBox="1"/>
          <p:nvPr/>
        </p:nvSpPr>
        <p:spPr>
          <a:xfrm>
            <a:off x="4781328" y="3212976"/>
            <a:ext cx="4104456" cy="2585323"/>
          </a:xfrm>
          <a:prstGeom prst="rect">
            <a:avLst/>
          </a:prstGeom>
          <a:noFill/>
        </p:spPr>
        <p:txBody>
          <a:bodyPr wrap="square" rtlCol="0">
            <a:spAutoFit/>
          </a:bodyPr>
          <a:lstStyle/>
          <a:p>
            <a:r>
              <a:rPr lang="en-US" dirty="0">
                <a:solidFill>
                  <a:srgbClr val="FFFF00"/>
                </a:solidFill>
              </a:rPr>
              <a:t>public class </a:t>
            </a:r>
            <a:r>
              <a:rPr lang="en-US" dirty="0" err="1">
                <a:solidFill>
                  <a:srgbClr val="FFFF00"/>
                </a:solidFill>
              </a:rPr>
              <a:t>ChittagongPizza</a:t>
            </a:r>
            <a:r>
              <a:rPr lang="en-US" dirty="0">
                <a:solidFill>
                  <a:srgbClr val="FFFF00"/>
                </a:solidFill>
              </a:rPr>
              <a:t>{</a:t>
            </a:r>
          </a:p>
          <a:p>
            <a:r>
              <a:rPr lang="en-US" dirty="0">
                <a:solidFill>
                  <a:srgbClr val="FFFF00"/>
                </a:solidFill>
              </a:rPr>
              <a:t>     public void sausage(){</a:t>
            </a:r>
          </a:p>
          <a:p>
            <a:r>
              <a:rPr lang="en-US" dirty="0">
                <a:solidFill>
                  <a:srgbClr val="FFFF00"/>
                </a:solidFill>
              </a:rPr>
              <a:t>         print(“</a:t>
            </a:r>
            <a:r>
              <a:rPr lang="en-US" dirty="0" err="1">
                <a:solidFill>
                  <a:srgbClr val="FFFF00"/>
                </a:solidFill>
              </a:rPr>
              <a:t>Ctg</a:t>
            </a:r>
            <a:r>
              <a:rPr lang="en-US" dirty="0">
                <a:solidFill>
                  <a:srgbClr val="FFFF00"/>
                </a:solidFill>
              </a:rPr>
              <a:t> pizza”);</a:t>
            </a:r>
          </a:p>
          <a:p>
            <a:r>
              <a:rPr lang="en-US" dirty="0">
                <a:solidFill>
                  <a:srgbClr val="FFFF00"/>
                </a:solidFill>
              </a:rPr>
              <a:t>     }</a:t>
            </a:r>
          </a:p>
          <a:p>
            <a:r>
              <a:rPr lang="en-US" dirty="0">
                <a:solidFill>
                  <a:srgbClr val="FFFF00"/>
                </a:solidFill>
              </a:rPr>
              <a:t>     public void bread(){</a:t>
            </a:r>
          </a:p>
          <a:p>
            <a:r>
              <a:rPr lang="en-US" dirty="0">
                <a:solidFill>
                  <a:srgbClr val="FFFF00"/>
                </a:solidFill>
              </a:rPr>
              <a:t>         print(“</a:t>
            </a:r>
            <a:r>
              <a:rPr lang="en-US" dirty="0" err="1">
                <a:solidFill>
                  <a:srgbClr val="FFFF00"/>
                </a:solidFill>
              </a:rPr>
              <a:t>Ctg</a:t>
            </a:r>
            <a:r>
              <a:rPr lang="en-US" dirty="0">
                <a:solidFill>
                  <a:srgbClr val="FFFF00"/>
                </a:solidFill>
              </a:rPr>
              <a:t> bread”);</a:t>
            </a:r>
          </a:p>
          <a:p>
            <a:r>
              <a:rPr lang="en-US" dirty="0">
                <a:solidFill>
                  <a:srgbClr val="FFFF00"/>
                </a:solidFill>
              </a:rPr>
              <a:t>     }</a:t>
            </a:r>
          </a:p>
          <a:p>
            <a:endParaRPr lang="en-US" dirty="0">
              <a:solidFill>
                <a:srgbClr val="FFFF00"/>
              </a:solidFill>
            </a:endParaRPr>
          </a:p>
          <a:p>
            <a:r>
              <a:rPr lang="en-US" dirty="0">
                <a:solidFill>
                  <a:srgbClr val="FFFF00"/>
                </a:solidFill>
              </a:rPr>
              <a:t>}</a:t>
            </a:r>
          </a:p>
        </p:txBody>
      </p:sp>
      <p:cxnSp>
        <p:nvCxnSpPr>
          <p:cNvPr id="9" name="Straight Arrow Connector 8"/>
          <p:cNvCxnSpPr/>
          <p:nvPr/>
        </p:nvCxnSpPr>
        <p:spPr>
          <a:xfrm>
            <a:off x="2915816" y="3645024"/>
            <a:ext cx="2160240" cy="720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21088" y="4469633"/>
            <a:ext cx="2526976" cy="720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C8C62C1A-72E0-4CAD-8128-15318754F98C}"/>
              </a:ext>
            </a:extLst>
          </p:cNvPr>
          <p:cNvSpPr txBox="1"/>
          <p:nvPr/>
        </p:nvSpPr>
        <p:spPr>
          <a:xfrm>
            <a:off x="227001" y="5397818"/>
            <a:ext cx="8686800" cy="1200329"/>
          </a:xfrm>
          <a:prstGeom prst="rect">
            <a:avLst/>
          </a:prstGeom>
          <a:noFill/>
        </p:spPr>
        <p:txBody>
          <a:bodyPr wrap="square" rtlCol="0">
            <a:spAutoFit/>
          </a:bodyPr>
          <a:lstStyle/>
          <a:p>
            <a:r>
              <a:rPr lang="en-GB" b="1" dirty="0">
                <a:solidFill>
                  <a:schemeClr val="accent3">
                    <a:lumMod val="60000"/>
                    <a:lumOff val="40000"/>
                  </a:schemeClr>
                </a:solidFill>
              </a:rPr>
              <a:t>From main </a:t>
            </a:r>
            <a:r>
              <a:rPr lang="en-GB" b="1" dirty="0" smtClean="0">
                <a:solidFill>
                  <a:schemeClr val="accent3">
                    <a:lumMod val="60000"/>
                    <a:lumOff val="40000"/>
                  </a:schemeClr>
                </a:solidFill>
              </a:rPr>
              <a:t>method, customer </a:t>
            </a:r>
            <a:r>
              <a:rPr lang="en-GB" b="1" dirty="0">
                <a:solidFill>
                  <a:schemeClr val="accent3">
                    <a:lumMod val="60000"/>
                    <a:lumOff val="40000"/>
                  </a:schemeClr>
                </a:solidFill>
              </a:rPr>
              <a:t>call –</a:t>
            </a:r>
          </a:p>
          <a:p>
            <a:r>
              <a:rPr lang="en-US" dirty="0">
                <a:solidFill>
                  <a:schemeClr val="bg2">
                    <a:lumMod val="40000"/>
                    <a:lumOff val="60000"/>
                  </a:schemeClr>
                </a:solidFill>
              </a:rPr>
              <a:t>Pizza</a:t>
            </a:r>
            <a:r>
              <a:rPr lang="en-GB" dirty="0">
                <a:solidFill>
                  <a:schemeClr val="bg2">
                    <a:lumMod val="40000"/>
                    <a:lumOff val="60000"/>
                  </a:schemeClr>
                </a:solidFill>
              </a:rPr>
              <a:t> </a:t>
            </a:r>
            <a:r>
              <a:rPr lang="en-GB" dirty="0" err="1">
                <a:solidFill>
                  <a:schemeClr val="bg2">
                    <a:lumMod val="40000"/>
                    <a:lumOff val="60000"/>
                  </a:schemeClr>
                </a:solidFill>
              </a:rPr>
              <a:t>adaptedPizza</a:t>
            </a:r>
            <a:r>
              <a:rPr lang="en-GB" dirty="0">
                <a:solidFill>
                  <a:schemeClr val="bg2">
                    <a:lumMod val="40000"/>
                    <a:lumOff val="60000"/>
                  </a:schemeClr>
                </a:solidFill>
              </a:rPr>
              <a:t> = new </a:t>
            </a:r>
            <a:r>
              <a:rPr lang="en-US" dirty="0" err="1" smtClean="0">
                <a:solidFill>
                  <a:schemeClr val="bg2">
                    <a:lumMod val="40000"/>
                    <a:lumOff val="60000"/>
                  </a:schemeClr>
                </a:solidFill>
              </a:rPr>
              <a:t>ChittagongClassAdapter</a:t>
            </a:r>
            <a:r>
              <a:rPr lang="en-US" dirty="0">
                <a:solidFill>
                  <a:schemeClr val="bg2">
                    <a:lumMod val="40000"/>
                    <a:lumOff val="60000"/>
                  </a:schemeClr>
                </a:solidFill>
              </a:rPr>
              <a:t>();</a:t>
            </a:r>
            <a:r>
              <a:rPr lang="en-GB" dirty="0">
                <a:solidFill>
                  <a:schemeClr val="bg2">
                    <a:lumMod val="40000"/>
                    <a:lumOff val="60000"/>
                  </a:schemeClr>
                </a:solidFill>
              </a:rPr>
              <a:t> </a:t>
            </a:r>
          </a:p>
          <a:p>
            <a:r>
              <a:rPr lang="en-GB" dirty="0" err="1">
                <a:solidFill>
                  <a:schemeClr val="bg2">
                    <a:lumMod val="40000"/>
                    <a:lumOff val="60000"/>
                  </a:schemeClr>
                </a:solidFill>
              </a:rPr>
              <a:t>adaptedPizza.toppings</a:t>
            </a:r>
            <a:r>
              <a:rPr lang="en-GB" dirty="0">
                <a:solidFill>
                  <a:schemeClr val="bg2">
                    <a:lumMod val="40000"/>
                    <a:lumOff val="60000"/>
                  </a:schemeClr>
                </a:solidFill>
              </a:rPr>
              <a:t>();</a:t>
            </a:r>
          </a:p>
          <a:p>
            <a:r>
              <a:rPr lang="en-GB" dirty="0" err="1">
                <a:solidFill>
                  <a:schemeClr val="bg2">
                    <a:lumMod val="40000"/>
                    <a:lumOff val="60000"/>
                  </a:schemeClr>
                </a:solidFill>
              </a:rPr>
              <a:t>adaptedPizza.bun</a:t>
            </a:r>
            <a:r>
              <a:rPr lang="en-GB" dirty="0">
                <a:solidFill>
                  <a:schemeClr val="bg2">
                    <a:lumMod val="40000"/>
                    <a:lumOff val="60000"/>
                  </a:schemeClr>
                </a:solidFill>
              </a:rPr>
              <a:t>();</a:t>
            </a:r>
            <a:endParaRPr lang="en-US" dirty="0">
              <a:solidFill>
                <a:schemeClr val="bg2">
                  <a:lumMod val="40000"/>
                  <a:lumOff val="60000"/>
                </a:schemeClr>
              </a:solidFill>
            </a:endParaRPr>
          </a:p>
        </p:txBody>
      </p:sp>
      <p:cxnSp>
        <p:nvCxnSpPr>
          <p:cNvPr id="13" name="Elbow Connector 12"/>
          <p:cNvCxnSpPr/>
          <p:nvPr/>
        </p:nvCxnSpPr>
        <p:spPr>
          <a:xfrm rot="5400000" flipH="1" flipV="1">
            <a:off x="-631873" y="4226128"/>
            <a:ext cx="2369302" cy="693631"/>
          </a:xfrm>
          <a:prstGeom prst="bentConnector3">
            <a:avLst>
              <a:gd name="adj1" fmla="val 9916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97129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1"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6AFA7C-3B10-4FDF-B49B-1FF4B6CDB658}"/>
              </a:ext>
            </a:extLst>
          </p:cNvPr>
          <p:cNvSpPr>
            <a:spLocks noGrp="1"/>
          </p:cNvSpPr>
          <p:nvPr>
            <p:ph type="title"/>
          </p:nvPr>
        </p:nvSpPr>
        <p:spPr/>
        <p:txBody>
          <a:bodyPr/>
          <a:lstStyle/>
          <a:p>
            <a:r>
              <a:rPr lang="en-US" dirty="0"/>
              <a:t>Adapter Pattern</a:t>
            </a:r>
          </a:p>
        </p:txBody>
      </p:sp>
      <p:sp>
        <p:nvSpPr>
          <p:cNvPr id="3" name="Content Placeholder 2">
            <a:extLst>
              <a:ext uri="{FF2B5EF4-FFF2-40B4-BE49-F238E27FC236}">
                <a16:creationId xmlns="" xmlns:a16="http://schemas.microsoft.com/office/drawing/2014/main" id="{D93DE70B-2448-4993-A7C3-0B32F2649450}"/>
              </a:ext>
            </a:extLst>
          </p:cNvPr>
          <p:cNvSpPr>
            <a:spLocks noGrp="1"/>
          </p:cNvSpPr>
          <p:nvPr>
            <p:ph idx="1"/>
          </p:nvPr>
        </p:nvSpPr>
        <p:spPr>
          <a:xfrm>
            <a:off x="483974" y="1412777"/>
            <a:ext cx="8552522" cy="4835630"/>
          </a:xfrm>
        </p:spPr>
        <p:txBody>
          <a:bodyPr>
            <a:normAutofit/>
          </a:bodyPr>
          <a:lstStyle/>
          <a:p>
            <a:pPr marL="0" indent="0">
              <a:buNone/>
            </a:pPr>
            <a:r>
              <a:rPr lang="en-US" b="1" dirty="0"/>
              <a:t>Participants: </a:t>
            </a:r>
            <a:endParaRPr lang="en-GB" dirty="0"/>
          </a:p>
          <a:p>
            <a:r>
              <a:rPr lang="en-US" b="1" dirty="0">
                <a:solidFill>
                  <a:schemeClr val="accent3">
                    <a:lumMod val="60000"/>
                    <a:lumOff val="40000"/>
                  </a:schemeClr>
                </a:solidFill>
              </a:rPr>
              <a:t>Target: </a:t>
            </a:r>
            <a:r>
              <a:rPr lang="en-GB" dirty="0"/>
              <a:t>defines the domain-specific interface that Client uses. (ex: Pizza)</a:t>
            </a:r>
          </a:p>
          <a:p>
            <a:r>
              <a:rPr lang="en-US" b="1" dirty="0">
                <a:solidFill>
                  <a:schemeClr val="accent3">
                    <a:lumMod val="60000"/>
                    <a:lumOff val="40000"/>
                  </a:schemeClr>
                </a:solidFill>
              </a:rPr>
              <a:t>Client: </a:t>
            </a:r>
            <a:r>
              <a:rPr lang="en-GB" dirty="0"/>
              <a:t>collaborates with objects conforming to the Target interface.</a:t>
            </a:r>
          </a:p>
          <a:p>
            <a:r>
              <a:rPr lang="en-US" b="1" dirty="0" err="1">
                <a:solidFill>
                  <a:schemeClr val="accent3">
                    <a:lumMod val="60000"/>
                    <a:lumOff val="40000"/>
                  </a:schemeClr>
                </a:solidFill>
              </a:rPr>
              <a:t>Adaptee</a:t>
            </a:r>
            <a:r>
              <a:rPr lang="en-US" b="1" dirty="0">
                <a:solidFill>
                  <a:schemeClr val="accent3">
                    <a:lumMod val="60000"/>
                    <a:lumOff val="40000"/>
                  </a:schemeClr>
                </a:solidFill>
              </a:rPr>
              <a:t>: </a:t>
            </a:r>
            <a:r>
              <a:rPr lang="en-GB" dirty="0"/>
              <a:t>defines an existing interface that needs adapting (ex: </a:t>
            </a:r>
            <a:r>
              <a:rPr lang="en-US" dirty="0" err="1"/>
              <a:t>ChittagongPizza</a:t>
            </a:r>
            <a:r>
              <a:rPr lang="en-GB" dirty="0"/>
              <a:t>)</a:t>
            </a:r>
            <a:endParaRPr lang="en-US" b="1" dirty="0"/>
          </a:p>
          <a:p>
            <a:r>
              <a:rPr lang="en-US" b="1" dirty="0">
                <a:solidFill>
                  <a:schemeClr val="accent3">
                    <a:lumMod val="60000"/>
                    <a:lumOff val="40000"/>
                  </a:schemeClr>
                </a:solidFill>
              </a:rPr>
              <a:t>Adapter: </a:t>
            </a:r>
            <a:r>
              <a:rPr lang="en-GB" dirty="0"/>
              <a:t>adapts the interface of </a:t>
            </a:r>
            <a:r>
              <a:rPr lang="en-GB" dirty="0" err="1"/>
              <a:t>Adaptee</a:t>
            </a:r>
            <a:r>
              <a:rPr lang="en-GB" dirty="0"/>
              <a:t> to the Target interface. (ex: </a:t>
            </a:r>
            <a:r>
              <a:rPr lang="en-US" dirty="0" err="1" smtClean="0"/>
              <a:t>ChittagongClassAdapter</a:t>
            </a:r>
            <a:r>
              <a:rPr lang="en-GB" dirty="0"/>
              <a:t>)</a:t>
            </a:r>
          </a:p>
          <a:p>
            <a:pPr marL="0" indent="0">
              <a:buNone/>
            </a:pPr>
            <a:endParaRPr lang="en-US" dirty="0"/>
          </a:p>
        </p:txBody>
      </p:sp>
      <p:sp>
        <p:nvSpPr>
          <p:cNvPr id="4" name="Slide Number Placeholder 3">
            <a:extLst>
              <a:ext uri="{FF2B5EF4-FFF2-40B4-BE49-F238E27FC236}">
                <a16:creationId xmlns="" xmlns:a16="http://schemas.microsoft.com/office/drawing/2014/main" id="{C6889A47-347B-4660-A87E-CD8647A508D6}"/>
              </a:ext>
            </a:extLst>
          </p:cNvPr>
          <p:cNvSpPr>
            <a:spLocks noGrp="1"/>
          </p:cNvSpPr>
          <p:nvPr>
            <p:ph type="sldNum" sz="quarter" idx="12"/>
          </p:nvPr>
        </p:nvSpPr>
        <p:spPr/>
        <p:txBody>
          <a:bodyPr/>
          <a:lstStyle/>
          <a:p>
            <a:fld id="{FF361C6B-DB63-4C7D-B5FF-AAEACADED5C2}" type="slidenum">
              <a:rPr lang="en-GB" smtClean="0"/>
              <a:pPr/>
              <a:t>17</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4172605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3C36E6-3C18-4099-BB0D-54DF67EE0A9D}"/>
              </a:ext>
            </a:extLst>
          </p:cNvPr>
          <p:cNvSpPr>
            <a:spLocks noGrp="1"/>
          </p:cNvSpPr>
          <p:nvPr>
            <p:ph type="title"/>
          </p:nvPr>
        </p:nvSpPr>
        <p:spPr/>
        <p:txBody>
          <a:bodyPr/>
          <a:lstStyle/>
          <a:p>
            <a:r>
              <a:rPr lang="en-US" dirty="0"/>
              <a:t>Adapter Pattern</a:t>
            </a:r>
          </a:p>
        </p:txBody>
      </p:sp>
      <p:sp>
        <p:nvSpPr>
          <p:cNvPr id="3" name="Content Placeholder 2">
            <a:extLst>
              <a:ext uri="{FF2B5EF4-FFF2-40B4-BE49-F238E27FC236}">
                <a16:creationId xmlns="" xmlns:a16="http://schemas.microsoft.com/office/drawing/2014/main" id="{6E42AA09-DC44-4B19-9750-FAEF4705ABF5}"/>
              </a:ext>
            </a:extLst>
          </p:cNvPr>
          <p:cNvSpPr>
            <a:spLocks noGrp="1"/>
          </p:cNvSpPr>
          <p:nvPr>
            <p:ph idx="1"/>
          </p:nvPr>
        </p:nvSpPr>
        <p:spPr/>
        <p:txBody>
          <a:bodyPr/>
          <a:lstStyle/>
          <a:p>
            <a:r>
              <a:rPr lang="en-GB" b="1" dirty="0"/>
              <a:t>Structure:</a:t>
            </a:r>
            <a:endParaRPr lang="en-US" dirty="0"/>
          </a:p>
          <a:p>
            <a:pPr marL="0" indent="0">
              <a:buNone/>
            </a:pPr>
            <a:endParaRPr lang="en-US" dirty="0"/>
          </a:p>
        </p:txBody>
      </p:sp>
      <p:pic>
        <p:nvPicPr>
          <p:cNvPr id="5" name="Picture 4">
            <a:extLst>
              <a:ext uri="{FF2B5EF4-FFF2-40B4-BE49-F238E27FC236}">
                <a16:creationId xmlns="" xmlns:a16="http://schemas.microsoft.com/office/drawing/2014/main" id="{F39B1DAF-8FAA-4D83-8877-C0B3931FDA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9722" y="2996952"/>
            <a:ext cx="6184556" cy="2814754"/>
          </a:xfrm>
          <a:prstGeom prst="rect">
            <a:avLst/>
          </a:prstGeom>
        </p:spPr>
      </p:pic>
      <p:sp>
        <p:nvSpPr>
          <p:cNvPr id="4" name="Slide Number Placeholder 3">
            <a:extLst>
              <a:ext uri="{FF2B5EF4-FFF2-40B4-BE49-F238E27FC236}">
                <a16:creationId xmlns="" xmlns:a16="http://schemas.microsoft.com/office/drawing/2014/main" id="{004EFC85-8D83-4A4A-AA0D-A6A88989FEDF}"/>
              </a:ext>
            </a:extLst>
          </p:cNvPr>
          <p:cNvSpPr>
            <a:spLocks noGrp="1"/>
          </p:cNvSpPr>
          <p:nvPr>
            <p:ph type="sldNum" sz="quarter" idx="12"/>
          </p:nvPr>
        </p:nvSpPr>
        <p:spPr/>
        <p:txBody>
          <a:bodyPr/>
          <a:lstStyle/>
          <a:p>
            <a:fld id="{FF361C6B-DB63-4C7D-B5FF-AAEACADED5C2}" type="slidenum">
              <a:rPr lang="en-GB" smtClean="0"/>
              <a:pPr/>
              <a:t>18</a:t>
            </a:fld>
            <a:endParaRPr lang="en-GB"/>
          </a:p>
        </p:txBody>
      </p:sp>
      <p:pic>
        <p:nvPicPr>
          <p:cNvPr id="6" name="Picture 5" descr="brac.png"/>
          <p:cNvPicPr>
            <a:picLocks noChangeAspect="1"/>
          </p:cNvPicPr>
          <p:nvPr/>
        </p:nvPicPr>
        <p:blipFill>
          <a:blip r:embed="rId3"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831600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a:t>Object Adapter</a:t>
            </a:r>
          </a:p>
        </p:txBody>
      </p:sp>
      <p:sp>
        <p:nvSpPr>
          <p:cNvPr id="3" name="Content Placeholder 2"/>
          <p:cNvSpPr>
            <a:spLocks noGrp="1"/>
          </p:cNvSpPr>
          <p:nvPr>
            <p:ph idx="1"/>
          </p:nvPr>
        </p:nvSpPr>
        <p:spPr>
          <a:xfrm>
            <a:off x="539552" y="1196753"/>
            <a:ext cx="8229600" cy="864096"/>
          </a:xfrm>
        </p:spPr>
        <p:txBody>
          <a:bodyPr>
            <a:normAutofit fontScale="85000" lnSpcReduction="20000"/>
          </a:bodyPr>
          <a:lstStyle/>
          <a:p>
            <a:pPr marL="0" indent="0">
              <a:buNone/>
            </a:pPr>
            <a:r>
              <a:rPr lang="en-GB" dirty="0" smtClean="0">
                <a:solidFill>
                  <a:srgbClr val="FFFF00"/>
                </a:solidFill>
              </a:rPr>
              <a:t>We have the existing </a:t>
            </a:r>
            <a:r>
              <a:rPr lang="en-GB" dirty="0" err="1" smtClean="0">
                <a:solidFill>
                  <a:srgbClr val="FFFF00"/>
                </a:solidFill>
              </a:rPr>
              <a:t>adpatee</a:t>
            </a:r>
            <a:r>
              <a:rPr lang="en-GB" dirty="0" smtClean="0">
                <a:solidFill>
                  <a:srgbClr val="FFFF00"/>
                </a:solidFill>
              </a:rPr>
              <a:t>.</a:t>
            </a:r>
          </a:p>
          <a:p>
            <a:pPr marL="0" indent="0">
              <a:buNone/>
            </a:pPr>
            <a:r>
              <a:rPr lang="en-GB" dirty="0" smtClean="0"/>
              <a:t>Now</a:t>
            </a:r>
            <a:r>
              <a:rPr lang="en-GB" dirty="0"/>
              <a:t>, create a object adapter for adapting the same </a:t>
            </a:r>
            <a:r>
              <a:rPr lang="en-GB" dirty="0" err="1"/>
              <a:t>ChittagongPizza</a:t>
            </a:r>
            <a:r>
              <a:rPr lang="en-GB" dirty="0"/>
              <a:t> </a:t>
            </a:r>
            <a:r>
              <a:rPr lang="en-GB" b="1" dirty="0"/>
              <a:t>existing class</a:t>
            </a:r>
            <a:r>
              <a:rPr lang="en-GB" dirty="0"/>
              <a:t>. </a:t>
            </a:r>
          </a:p>
        </p:txBody>
      </p:sp>
      <p:sp>
        <p:nvSpPr>
          <p:cNvPr id="5" name="TextBox 4"/>
          <p:cNvSpPr txBox="1"/>
          <p:nvPr/>
        </p:nvSpPr>
        <p:spPr>
          <a:xfrm>
            <a:off x="251520" y="2204864"/>
            <a:ext cx="8147248" cy="3693319"/>
          </a:xfrm>
          <a:prstGeom prst="rect">
            <a:avLst/>
          </a:prstGeom>
          <a:noFill/>
        </p:spPr>
        <p:txBody>
          <a:bodyPr wrap="square" rtlCol="0">
            <a:spAutoFit/>
          </a:bodyPr>
          <a:lstStyle/>
          <a:p>
            <a:r>
              <a:rPr lang="en-GB" dirty="0"/>
              <a:t>public class </a:t>
            </a:r>
            <a:r>
              <a:rPr lang="en-GB" dirty="0" err="1" smtClean="0"/>
              <a:t>ChittagongObjectAdapter</a:t>
            </a:r>
            <a:r>
              <a:rPr lang="en-GB" dirty="0" smtClean="0"/>
              <a:t> </a:t>
            </a:r>
            <a:r>
              <a:rPr lang="en-GB" dirty="0"/>
              <a:t>implements Pizza{</a:t>
            </a:r>
          </a:p>
          <a:p>
            <a:r>
              <a:rPr lang="en-GB" dirty="0"/>
              <a:t>        </a:t>
            </a:r>
            <a:r>
              <a:rPr lang="en-GB" b="1" dirty="0" smtClean="0">
                <a:solidFill>
                  <a:schemeClr val="bg2">
                    <a:lumMod val="60000"/>
                    <a:lumOff val="40000"/>
                  </a:schemeClr>
                </a:solidFill>
              </a:rPr>
              <a:t>private </a:t>
            </a:r>
            <a:r>
              <a:rPr lang="en-GB" b="1" dirty="0" err="1">
                <a:solidFill>
                  <a:schemeClr val="bg2">
                    <a:lumMod val="60000"/>
                    <a:lumOff val="40000"/>
                  </a:schemeClr>
                </a:solidFill>
              </a:rPr>
              <a:t>ChittagongPizza</a:t>
            </a:r>
            <a:r>
              <a:rPr lang="en-GB" b="1" dirty="0">
                <a:solidFill>
                  <a:schemeClr val="bg2">
                    <a:lumMod val="60000"/>
                    <a:lumOff val="40000"/>
                  </a:schemeClr>
                </a:solidFill>
              </a:rPr>
              <a:t> </a:t>
            </a:r>
            <a:r>
              <a:rPr lang="en-GB" b="1" dirty="0" err="1">
                <a:solidFill>
                  <a:schemeClr val="bg2">
                    <a:lumMod val="60000"/>
                    <a:lumOff val="40000"/>
                  </a:schemeClr>
                </a:solidFill>
              </a:rPr>
              <a:t>ctgPizza</a:t>
            </a:r>
            <a:r>
              <a:rPr lang="en-GB" b="1" dirty="0">
                <a:solidFill>
                  <a:schemeClr val="bg2">
                    <a:lumMod val="60000"/>
                    <a:lumOff val="40000"/>
                  </a:schemeClr>
                </a:solidFill>
              </a:rPr>
              <a:t>;</a:t>
            </a:r>
          </a:p>
          <a:p>
            <a:r>
              <a:rPr lang="en-GB" dirty="0"/>
              <a:t>        </a:t>
            </a:r>
          </a:p>
          <a:p>
            <a:r>
              <a:rPr lang="en-GB" dirty="0"/>
              <a:t>        public </a:t>
            </a:r>
            <a:r>
              <a:rPr lang="en-GB" dirty="0" err="1"/>
              <a:t>ChittagongStylePizzaObjectAdapter</a:t>
            </a:r>
            <a:r>
              <a:rPr lang="en-GB" dirty="0"/>
              <a:t>(){</a:t>
            </a:r>
          </a:p>
          <a:p>
            <a:r>
              <a:rPr lang="en-GB" dirty="0"/>
              <a:t>             </a:t>
            </a:r>
            <a:r>
              <a:rPr lang="en-GB" b="1" dirty="0" err="1">
                <a:solidFill>
                  <a:schemeClr val="bg2">
                    <a:lumMod val="60000"/>
                    <a:lumOff val="40000"/>
                  </a:schemeClr>
                </a:solidFill>
              </a:rPr>
              <a:t>ctgPizza</a:t>
            </a:r>
            <a:r>
              <a:rPr lang="en-GB" b="1" dirty="0">
                <a:solidFill>
                  <a:schemeClr val="bg2">
                    <a:lumMod val="60000"/>
                    <a:lumOff val="40000"/>
                  </a:schemeClr>
                </a:solidFill>
              </a:rPr>
              <a:t> = new </a:t>
            </a:r>
            <a:r>
              <a:rPr lang="en-GB" b="1" dirty="0" err="1">
                <a:solidFill>
                  <a:schemeClr val="bg2">
                    <a:lumMod val="60000"/>
                    <a:lumOff val="40000"/>
                  </a:schemeClr>
                </a:solidFill>
              </a:rPr>
              <a:t>ChittagongPizza</a:t>
            </a:r>
            <a:r>
              <a:rPr lang="en-GB" b="1" dirty="0">
                <a:solidFill>
                  <a:schemeClr val="bg2">
                    <a:lumMod val="60000"/>
                    <a:lumOff val="40000"/>
                  </a:schemeClr>
                </a:solidFill>
              </a:rPr>
              <a:t>();</a:t>
            </a:r>
          </a:p>
          <a:p>
            <a:r>
              <a:rPr lang="en-GB" dirty="0"/>
              <a:t>        }</a:t>
            </a:r>
          </a:p>
          <a:p>
            <a:r>
              <a:rPr lang="en-GB" dirty="0"/>
              <a:t>        public void toppings(){</a:t>
            </a:r>
          </a:p>
          <a:p>
            <a:r>
              <a:rPr lang="en-GB" dirty="0"/>
              <a:t>               </a:t>
            </a:r>
            <a:r>
              <a:rPr lang="en-GB" dirty="0" err="1"/>
              <a:t>ctgPizza.sausage</a:t>
            </a:r>
            <a:r>
              <a:rPr lang="en-GB" dirty="0"/>
              <a:t>();</a:t>
            </a:r>
          </a:p>
          <a:p>
            <a:r>
              <a:rPr lang="en-GB" dirty="0"/>
              <a:t>        }</a:t>
            </a:r>
          </a:p>
          <a:p>
            <a:r>
              <a:rPr lang="en-GB" dirty="0"/>
              <a:t>        public void bun(){</a:t>
            </a:r>
          </a:p>
          <a:p>
            <a:r>
              <a:rPr lang="en-GB" dirty="0"/>
              <a:t>               </a:t>
            </a:r>
            <a:r>
              <a:rPr lang="en-GB" dirty="0" err="1"/>
              <a:t>ctgPizza.bread</a:t>
            </a:r>
            <a:r>
              <a:rPr lang="en-GB" dirty="0"/>
              <a:t>();</a:t>
            </a:r>
          </a:p>
          <a:p>
            <a:r>
              <a:rPr lang="en-GB" dirty="0"/>
              <a:t>        }</a:t>
            </a:r>
          </a:p>
          <a:p>
            <a:r>
              <a:rPr lang="en-GB" dirty="0"/>
              <a:t>}</a:t>
            </a:r>
          </a:p>
        </p:txBody>
      </p:sp>
      <p:sp>
        <p:nvSpPr>
          <p:cNvPr id="4" name="Slide Number Placeholder 3">
            <a:extLst>
              <a:ext uri="{FF2B5EF4-FFF2-40B4-BE49-F238E27FC236}">
                <a16:creationId xmlns="" xmlns:a16="http://schemas.microsoft.com/office/drawing/2014/main" id="{526C5749-386F-44B3-9B25-96ECA3FF2444}"/>
              </a:ext>
            </a:extLst>
          </p:cNvPr>
          <p:cNvSpPr>
            <a:spLocks noGrp="1"/>
          </p:cNvSpPr>
          <p:nvPr>
            <p:ph type="sldNum" sz="quarter" idx="12"/>
          </p:nvPr>
        </p:nvSpPr>
        <p:spPr/>
        <p:txBody>
          <a:bodyPr/>
          <a:lstStyle/>
          <a:p>
            <a:fld id="{FF361C6B-DB63-4C7D-B5FF-AAEACADED5C2}" type="slidenum">
              <a:rPr lang="en-GB" smtClean="0"/>
              <a:pPr/>
              <a:t>19</a:t>
            </a:fld>
            <a:endParaRPr lang="en-GB"/>
          </a:p>
        </p:txBody>
      </p:sp>
      <p:sp>
        <p:nvSpPr>
          <p:cNvPr id="6" name="TextBox 5">
            <a:extLst>
              <a:ext uri="{FF2B5EF4-FFF2-40B4-BE49-F238E27FC236}">
                <a16:creationId xmlns="" xmlns:a16="http://schemas.microsoft.com/office/drawing/2014/main" id="{AC6644FD-7E9F-4163-B51B-44A503CDC8AB}"/>
              </a:ext>
            </a:extLst>
          </p:cNvPr>
          <p:cNvSpPr txBox="1"/>
          <p:nvPr/>
        </p:nvSpPr>
        <p:spPr>
          <a:xfrm>
            <a:off x="5017174" y="3573016"/>
            <a:ext cx="4104456" cy="2585323"/>
          </a:xfrm>
          <a:prstGeom prst="rect">
            <a:avLst/>
          </a:prstGeom>
          <a:noFill/>
        </p:spPr>
        <p:txBody>
          <a:bodyPr wrap="square" rtlCol="0">
            <a:spAutoFit/>
          </a:bodyPr>
          <a:lstStyle/>
          <a:p>
            <a:r>
              <a:rPr lang="en-US" dirty="0">
                <a:solidFill>
                  <a:srgbClr val="FFFF00"/>
                </a:solidFill>
              </a:rPr>
              <a:t>public class </a:t>
            </a:r>
            <a:r>
              <a:rPr lang="en-US" dirty="0" err="1">
                <a:solidFill>
                  <a:srgbClr val="FFFF00"/>
                </a:solidFill>
              </a:rPr>
              <a:t>ChittagongPizza</a:t>
            </a:r>
            <a:r>
              <a:rPr lang="en-US" dirty="0">
                <a:solidFill>
                  <a:srgbClr val="FFFF00"/>
                </a:solidFill>
              </a:rPr>
              <a:t>{</a:t>
            </a:r>
          </a:p>
          <a:p>
            <a:r>
              <a:rPr lang="en-US" dirty="0">
                <a:solidFill>
                  <a:srgbClr val="FFFF00"/>
                </a:solidFill>
              </a:rPr>
              <a:t>     public void sausage(){</a:t>
            </a:r>
          </a:p>
          <a:p>
            <a:r>
              <a:rPr lang="en-US" dirty="0">
                <a:solidFill>
                  <a:srgbClr val="FFFF00"/>
                </a:solidFill>
              </a:rPr>
              <a:t>         print(“</a:t>
            </a:r>
            <a:r>
              <a:rPr lang="en-US" dirty="0" err="1">
                <a:solidFill>
                  <a:srgbClr val="FFFF00"/>
                </a:solidFill>
              </a:rPr>
              <a:t>Ctg</a:t>
            </a:r>
            <a:r>
              <a:rPr lang="en-US" dirty="0">
                <a:solidFill>
                  <a:srgbClr val="FFFF00"/>
                </a:solidFill>
              </a:rPr>
              <a:t> pizza”);</a:t>
            </a:r>
          </a:p>
          <a:p>
            <a:r>
              <a:rPr lang="en-US" dirty="0">
                <a:solidFill>
                  <a:srgbClr val="FFFF00"/>
                </a:solidFill>
              </a:rPr>
              <a:t>     }</a:t>
            </a:r>
          </a:p>
          <a:p>
            <a:r>
              <a:rPr lang="en-US" dirty="0">
                <a:solidFill>
                  <a:srgbClr val="FFFF00"/>
                </a:solidFill>
              </a:rPr>
              <a:t>     public void bread(){</a:t>
            </a:r>
          </a:p>
          <a:p>
            <a:r>
              <a:rPr lang="en-US" dirty="0">
                <a:solidFill>
                  <a:srgbClr val="FFFF00"/>
                </a:solidFill>
              </a:rPr>
              <a:t>         print(“</a:t>
            </a:r>
            <a:r>
              <a:rPr lang="en-US" dirty="0" err="1">
                <a:solidFill>
                  <a:srgbClr val="FFFF00"/>
                </a:solidFill>
              </a:rPr>
              <a:t>Ctg</a:t>
            </a:r>
            <a:r>
              <a:rPr lang="en-US" dirty="0">
                <a:solidFill>
                  <a:srgbClr val="FFFF00"/>
                </a:solidFill>
              </a:rPr>
              <a:t> bread”);</a:t>
            </a:r>
          </a:p>
          <a:p>
            <a:r>
              <a:rPr lang="en-US" dirty="0">
                <a:solidFill>
                  <a:srgbClr val="FFFF00"/>
                </a:solidFill>
              </a:rPr>
              <a:t>     }</a:t>
            </a:r>
          </a:p>
          <a:p>
            <a:endParaRPr lang="en-US" dirty="0">
              <a:solidFill>
                <a:srgbClr val="FFFF00"/>
              </a:solidFill>
            </a:endParaRPr>
          </a:p>
          <a:p>
            <a:r>
              <a:rPr lang="en-US" dirty="0">
                <a:solidFill>
                  <a:srgbClr val="FFFF00"/>
                </a:solidFill>
              </a:rPr>
              <a:t>}</a:t>
            </a:r>
          </a:p>
        </p:txBody>
      </p:sp>
      <p:cxnSp>
        <p:nvCxnSpPr>
          <p:cNvPr id="7" name="Straight Arrow Connector 6"/>
          <p:cNvCxnSpPr/>
          <p:nvPr/>
        </p:nvCxnSpPr>
        <p:spPr>
          <a:xfrm flipV="1">
            <a:off x="3459224" y="4067987"/>
            <a:ext cx="2016224" cy="241574"/>
          </a:xfrm>
          <a:prstGeom prst="straightConnector1">
            <a:avLst/>
          </a:prstGeom>
          <a:ln w="25400">
            <a:solidFill>
              <a:schemeClr val="bg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164496" y="4865677"/>
            <a:ext cx="2310952" cy="268492"/>
          </a:xfrm>
          <a:prstGeom prst="straightConnector1">
            <a:avLst/>
          </a:prstGeom>
          <a:ln w="25400">
            <a:solidFill>
              <a:schemeClr val="bg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74730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239978"/>
          </a:xfrm>
        </p:spPr>
        <p:txBody>
          <a:bodyPr/>
          <a:lstStyle/>
          <a:p>
            <a:r>
              <a:rPr lang="en-GB" dirty="0" smtClean="0"/>
              <a:t>Singleton Pattern</a:t>
            </a:r>
            <a:endParaRPr lang="en-GB" dirty="0"/>
          </a:p>
        </p:txBody>
      </p:sp>
      <p:sp>
        <p:nvSpPr>
          <p:cNvPr id="4" name="Slide Number Placeholder 3"/>
          <p:cNvSpPr>
            <a:spLocks noGrp="1"/>
          </p:cNvSpPr>
          <p:nvPr>
            <p:ph type="sldNum" sz="quarter" idx="12"/>
          </p:nvPr>
        </p:nvSpPr>
        <p:spPr/>
        <p:txBody>
          <a:bodyPr/>
          <a:lstStyle/>
          <a:p>
            <a:fld id="{FF361C6B-DB63-4C7D-B5FF-AAEACADED5C2}" type="slidenum">
              <a:rPr lang="en-GB" smtClean="0"/>
              <a:pPr/>
              <a:t>2</a:t>
            </a:fld>
            <a:endParaRPr lang="en-GB"/>
          </a:p>
        </p:txBody>
      </p:sp>
      <p:sp>
        <p:nvSpPr>
          <p:cNvPr id="5" name="TextBox 4">
            <a:extLst>
              <a:ext uri="{FF2B5EF4-FFF2-40B4-BE49-F238E27FC236}">
                <a16:creationId xmlns="" xmlns:a16="http://schemas.microsoft.com/office/drawing/2014/main" id="{EB2A99EE-F404-485B-B3BB-5D98B6B835D0}"/>
              </a:ext>
            </a:extLst>
          </p:cNvPr>
          <p:cNvSpPr txBox="1"/>
          <p:nvPr/>
        </p:nvSpPr>
        <p:spPr>
          <a:xfrm>
            <a:off x="683568" y="1469260"/>
            <a:ext cx="6408712" cy="1477328"/>
          </a:xfrm>
          <a:prstGeom prst="rect">
            <a:avLst/>
          </a:prstGeom>
          <a:noFill/>
        </p:spPr>
        <p:txBody>
          <a:bodyPr wrap="square" rtlCol="0">
            <a:spAutoFit/>
          </a:bodyPr>
          <a:lstStyle/>
          <a:p>
            <a:r>
              <a:rPr lang="en-US" dirty="0"/>
              <a:t>public class </a:t>
            </a:r>
            <a:r>
              <a:rPr lang="en-US" dirty="0" err="1" smtClean="0"/>
              <a:t>HelpDesk</a:t>
            </a:r>
            <a:r>
              <a:rPr lang="en-US" dirty="0" smtClean="0"/>
              <a:t>{</a:t>
            </a:r>
          </a:p>
          <a:p>
            <a:r>
              <a:rPr lang="en-US" dirty="0"/>
              <a:t> </a:t>
            </a:r>
            <a:r>
              <a:rPr lang="en-US" dirty="0" smtClean="0"/>
              <a:t>   public void </a:t>
            </a:r>
            <a:r>
              <a:rPr lang="en-US" dirty="0" err="1" smtClean="0"/>
              <a:t>getService</a:t>
            </a:r>
            <a:r>
              <a:rPr lang="en-US" dirty="0" smtClean="0"/>
              <a:t>(){</a:t>
            </a:r>
          </a:p>
          <a:p>
            <a:r>
              <a:rPr lang="en-US" dirty="0" smtClean="0"/>
              <a:t>       </a:t>
            </a:r>
            <a:r>
              <a:rPr lang="en-US" dirty="0" smtClean="0">
                <a:solidFill>
                  <a:srgbClr val="92D050"/>
                </a:solidFill>
              </a:rPr>
              <a:t>// Implement the service</a:t>
            </a:r>
            <a:endParaRPr lang="en-US" dirty="0">
              <a:solidFill>
                <a:srgbClr val="92D050"/>
              </a:solidFill>
            </a:endParaRPr>
          </a:p>
          <a:p>
            <a:r>
              <a:rPr lang="en-US" dirty="0" smtClean="0"/>
              <a:t>    }</a:t>
            </a:r>
            <a:endParaRPr lang="en-US" dirty="0"/>
          </a:p>
          <a:p>
            <a:r>
              <a:rPr lang="en-US" dirty="0" smtClean="0"/>
              <a:t>}</a:t>
            </a:r>
            <a:endParaRPr lang="en-US" dirty="0"/>
          </a:p>
        </p:txBody>
      </p:sp>
      <p:sp>
        <p:nvSpPr>
          <p:cNvPr id="6" name="TextBox 5">
            <a:extLst>
              <a:ext uri="{FF2B5EF4-FFF2-40B4-BE49-F238E27FC236}">
                <a16:creationId xmlns="" xmlns:a16="http://schemas.microsoft.com/office/drawing/2014/main" id="{EB2A99EE-F404-485B-B3BB-5D98B6B835D0}"/>
              </a:ext>
            </a:extLst>
          </p:cNvPr>
          <p:cNvSpPr txBox="1"/>
          <p:nvPr/>
        </p:nvSpPr>
        <p:spPr>
          <a:xfrm>
            <a:off x="2915816" y="2996952"/>
            <a:ext cx="6408712" cy="1200329"/>
          </a:xfrm>
          <a:prstGeom prst="rect">
            <a:avLst/>
          </a:prstGeom>
          <a:noFill/>
        </p:spPr>
        <p:txBody>
          <a:bodyPr wrap="square" rtlCol="0">
            <a:spAutoFit/>
          </a:bodyPr>
          <a:lstStyle/>
          <a:p>
            <a:r>
              <a:rPr lang="en-US" dirty="0"/>
              <a:t>public class </a:t>
            </a:r>
            <a:r>
              <a:rPr lang="en-US" dirty="0" smtClean="0"/>
              <a:t>Student{</a:t>
            </a:r>
          </a:p>
          <a:p>
            <a:r>
              <a:rPr lang="en-US" dirty="0"/>
              <a:t>	</a:t>
            </a:r>
            <a:r>
              <a:rPr lang="en-US" dirty="0" err="1" smtClean="0"/>
              <a:t>HelpDesk</a:t>
            </a:r>
            <a:r>
              <a:rPr lang="en-US" dirty="0" smtClean="0"/>
              <a:t> </a:t>
            </a:r>
            <a:r>
              <a:rPr lang="en-US" dirty="0" err="1" smtClean="0"/>
              <a:t>hd</a:t>
            </a:r>
            <a:r>
              <a:rPr lang="en-US" dirty="0" smtClean="0"/>
              <a:t> = new </a:t>
            </a:r>
            <a:r>
              <a:rPr lang="en-US" dirty="0" err="1" smtClean="0"/>
              <a:t>HelpDesk</a:t>
            </a:r>
            <a:r>
              <a:rPr lang="en-US" dirty="0" smtClean="0"/>
              <a:t>();</a:t>
            </a:r>
          </a:p>
          <a:p>
            <a:r>
              <a:rPr lang="en-US" dirty="0"/>
              <a:t> </a:t>
            </a:r>
            <a:r>
              <a:rPr lang="en-US" dirty="0" smtClean="0"/>
              <a:t>      </a:t>
            </a:r>
            <a:r>
              <a:rPr lang="en-US" dirty="0" err="1" smtClean="0"/>
              <a:t>hd.getService</a:t>
            </a:r>
            <a:r>
              <a:rPr lang="en-US" dirty="0" smtClean="0"/>
              <a:t>();</a:t>
            </a:r>
          </a:p>
          <a:p>
            <a:r>
              <a:rPr lang="en-US" dirty="0"/>
              <a:t>}</a:t>
            </a:r>
          </a:p>
        </p:txBody>
      </p:sp>
      <p:sp>
        <p:nvSpPr>
          <p:cNvPr id="7" name="TextBox 6">
            <a:extLst>
              <a:ext uri="{FF2B5EF4-FFF2-40B4-BE49-F238E27FC236}">
                <a16:creationId xmlns="" xmlns:a16="http://schemas.microsoft.com/office/drawing/2014/main" id="{EB2A99EE-F404-485B-B3BB-5D98B6B835D0}"/>
              </a:ext>
            </a:extLst>
          </p:cNvPr>
          <p:cNvSpPr txBox="1"/>
          <p:nvPr/>
        </p:nvSpPr>
        <p:spPr>
          <a:xfrm>
            <a:off x="899592" y="4509120"/>
            <a:ext cx="6408712" cy="1200329"/>
          </a:xfrm>
          <a:prstGeom prst="rect">
            <a:avLst/>
          </a:prstGeom>
          <a:noFill/>
        </p:spPr>
        <p:txBody>
          <a:bodyPr wrap="square" rtlCol="0">
            <a:spAutoFit/>
          </a:bodyPr>
          <a:lstStyle/>
          <a:p>
            <a:r>
              <a:rPr lang="en-US" dirty="0"/>
              <a:t>public class </a:t>
            </a:r>
            <a:r>
              <a:rPr lang="en-US" dirty="0" smtClean="0"/>
              <a:t>Teacher{</a:t>
            </a:r>
          </a:p>
          <a:p>
            <a:r>
              <a:rPr lang="en-US" dirty="0"/>
              <a:t>	</a:t>
            </a:r>
            <a:r>
              <a:rPr lang="en-US" dirty="0" err="1" smtClean="0"/>
              <a:t>HelpDesk</a:t>
            </a:r>
            <a:r>
              <a:rPr lang="en-US" dirty="0" smtClean="0"/>
              <a:t> </a:t>
            </a:r>
            <a:r>
              <a:rPr lang="en-US" dirty="0" err="1" smtClean="0"/>
              <a:t>hd</a:t>
            </a:r>
            <a:r>
              <a:rPr lang="en-US" dirty="0" smtClean="0"/>
              <a:t> = new </a:t>
            </a:r>
            <a:r>
              <a:rPr lang="en-US" dirty="0" err="1" smtClean="0"/>
              <a:t>HelpDesk</a:t>
            </a:r>
            <a:r>
              <a:rPr lang="en-US" dirty="0" smtClean="0"/>
              <a:t>();</a:t>
            </a:r>
          </a:p>
          <a:p>
            <a:r>
              <a:rPr lang="en-US" dirty="0"/>
              <a:t> </a:t>
            </a:r>
            <a:r>
              <a:rPr lang="en-US" dirty="0" smtClean="0"/>
              <a:t>      </a:t>
            </a:r>
            <a:r>
              <a:rPr lang="en-US" dirty="0" err="1" smtClean="0"/>
              <a:t>hd.getService</a:t>
            </a:r>
            <a:r>
              <a:rPr lang="en-US" dirty="0" smtClean="0"/>
              <a:t>();</a:t>
            </a:r>
          </a:p>
          <a:p>
            <a:r>
              <a:rPr lang="en-US" dirty="0"/>
              <a:t>}</a:t>
            </a:r>
          </a:p>
        </p:txBody>
      </p:sp>
      <p:sp>
        <p:nvSpPr>
          <p:cNvPr id="8" name="TextBox 7"/>
          <p:cNvSpPr txBox="1"/>
          <p:nvPr/>
        </p:nvSpPr>
        <p:spPr>
          <a:xfrm>
            <a:off x="575556" y="5683173"/>
            <a:ext cx="6624736" cy="677108"/>
          </a:xfrm>
          <a:prstGeom prst="rect">
            <a:avLst/>
          </a:prstGeom>
          <a:noFill/>
        </p:spPr>
        <p:txBody>
          <a:bodyPr wrap="square" rtlCol="0">
            <a:spAutoFit/>
          </a:bodyPr>
          <a:lstStyle/>
          <a:p>
            <a:r>
              <a:rPr lang="en-GB" sz="2000" b="1" i="1" dirty="0" smtClean="0">
                <a:solidFill>
                  <a:srgbClr val="FFFF00"/>
                </a:solidFill>
              </a:rPr>
              <a:t>In </a:t>
            </a:r>
            <a:r>
              <a:rPr lang="en-GB" sz="2000" b="1" i="1" dirty="0" smtClean="0">
                <a:solidFill>
                  <a:srgbClr val="FFFF00"/>
                </a:solidFill>
              </a:rPr>
              <a:t>reality </a:t>
            </a:r>
            <a:r>
              <a:rPr lang="en-GB" sz="2000" b="1" i="1" dirty="0" smtClean="0">
                <a:solidFill>
                  <a:srgbClr val="FFFF00"/>
                </a:solidFill>
              </a:rPr>
              <a:t>one Single </a:t>
            </a:r>
            <a:r>
              <a:rPr lang="en-GB" sz="2000" b="1" i="1" dirty="0" err="1" smtClean="0">
                <a:solidFill>
                  <a:srgbClr val="FFFF00"/>
                </a:solidFill>
              </a:rPr>
              <a:t>HelpDesk</a:t>
            </a:r>
            <a:r>
              <a:rPr lang="en-GB" sz="2000" b="1" i="1" dirty="0" smtClean="0">
                <a:solidFill>
                  <a:srgbClr val="FFFF00"/>
                </a:solidFill>
              </a:rPr>
              <a:t> is serving all</a:t>
            </a:r>
            <a:r>
              <a:rPr lang="en-GB" dirty="0" smtClean="0">
                <a:solidFill>
                  <a:srgbClr val="FFFF00"/>
                </a:solidFill>
              </a:rPr>
              <a:t>. </a:t>
            </a:r>
            <a:r>
              <a:rPr lang="en-GB" b="1" dirty="0" smtClean="0">
                <a:solidFill>
                  <a:srgbClr val="FFFF00"/>
                </a:solidFill>
              </a:rPr>
              <a:t>No need for multiple objects.</a:t>
            </a:r>
            <a:endParaRPr lang="en-GB" b="1" dirty="0">
              <a:solidFill>
                <a:srgbClr val="FFFF00"/>
              </a:solidFill>
            </a:endParaRPr>
          </a:p>
        </p:txBody>
      </p:sp>
      <p:pic>
        <p:nvPicPr>
          <p:cNvPr id="9" name="Picture 8"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305712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44034"/>
          </a:xfrm>
        </p:spPr>
        <p:txBody>
          <a:bodyPr/>
          <a:lstStyle/>
          <a:p>
            <a:r>
              <a:rPr lang="en-GB" dirty="0" smtClean="0"/>
              <a:t>Pros and Cons</a:t>
            </a:r>
            <a:endParaRPr lang="en-GB" dirty="0"/>
          </a:p>
        </p:txBody>
      </p:sp>
      <p:sp>
        <p:nvSpPr>
          <p:cNvPr id="3" name="Content Placeholder 2"/>
          <p:cNvSpPr>
            <a:spLocks noGrp="1"/>
          </p:cNvSpPr>
          <p:nvPr>
            <p:ph idx="1"/>
          </p:nvPr>
        </p:nvSpPr>
        <p:spPr>
          <a:xfrm>
            <a:off x="323528" y="1268761"/>
            <a:ext cx="7215826" cy="4979646"/>
          </a:xfrm>
        </p:spPr>
        <p:txBody>
          <a:bodyPr/>
          <a:lstStyle/>
          <a:p>
            <a:r>
              <a:rPr lang="en-GB" b="1" dirty="0">
                <a:solidFill>
                  <a:schemeClr val="accent3">
                    <a:lumMod val="60000"/>
                    <a:lumOff val="40000"/>
                  </a:schemeClr>
                </a:solidFill>
              </a:rPr>
              <a:t>Class Adapter: </a:t>
            </a:r>
            <a:r>
              <a:rPr lang="en-GB" dirty="0">
                <a:solidFill>
                  <a:srgbClr val="FFFF00"/>
                </a:solidFill>
              </a:rPr>
              <a:t>in this case, as it </a:t>
            </a:r>
            <a:r>
              <a:rPr lang="en-GB" dirty="0" smtClean="0">
                <a:solidFill>
                  <a:srgbClr val="FFFF00"/>
                </a:solidFill>
              </a:rPr>
              <a:t>extends </a:t>
            </a:r>
            <a:r>
              <a:rPr lang="en-GB" dirty="0">
                <a:solidFill>
                  <a:srgbClr val="FFFF00"/>
                </a:solidFill>
              </a:rPr>
              <a:t>the </a:t>
            </a:r>
            <a:r>
              <a:rPr lang="en-GB" dirty="0" err="1">
                <a:solidFill>
                  <a:srgbClr val="FFFF00"/>
                </a:solidFill>
              </a:rPr>
              <a:t>adaptee</a:t>
            </a:r>
            <a:r>
              <a:rPr lang="en-GB" dirty="0"/>
              <a:t>, </a:t>
            </a:r>
            <a:r>
              <a:rPr lang="en-GB" dirty="0" smtClean="0"/>
              <a:t>it can </a:t>
            </a:r>
            <a:r>
              <a:rPr lang="en-GB" dirty="0"/>
              <a:t>override the </a:t>
            </a:r>
            <a:r>
              <a:rPr lang="en-GB" dirty="0" err="1"/>
              <a:t>adaptee’s</a:t>
            </a:r>
            <a:r>
              <a:rPr lang="en-GB" dirty="0"/>
              <a:t> methods. </a:t>
            </a:r>
            <a:r>
              <a:rPr lang="en-GB" dirty="0" smtClean="0"/>
              <a:t>But, It </a:t>
            </a:r>
            <a:r>
              <a:rPr lang="en-GB" dirty="0"/>
              <a:t>can not </a:t>
            </a:r>
            <a:r>
              <a:rPr lang="en-GB" dirty="0" smtClean="0"/>
              <a:t>use the </a:t>
            </a:r>
            <a:r>
              <a:rPr lang="en-GB" dirty="0" err="1"/>
              <a:t>adaptee’s</a:t>
            </a:r>
            <a:r>
              <a:rPr lang="en-GB" dirty="0"/>
              <a:t> subclasses.</a:t>
            </a:r>
          </a:p>
          <a:p>
            <a:r>
              <a:rPr lang="en-GB" b="1" dirty="0">
                <a:solidFill>
                  <a:schemeClr val="accent3">
                    <a:lumMod val="60000"/>
                    <a:lumOff val="40000"/>
                  </a:schemeClr>
                </a:solidFill>
              </a:rPr>
              <a:t>Object Adapter: </a:t>
            </a:r>
            <a:r>
              <a:rPr lang="en-GB" dirty="0" smtClean="0">
                <a:solidFill>
                  <a:srgbClr val="FFFF00"/>
                </a:solidFill>
              </a:rPr>
              <a:t>As we use object</a:t>
            </a:r>
            <a:r>
              <a:rPr lang="en-GB" dirty="0" smtClean="0">
                <a:solidFill>
                  <a:schemeClr val="accent3">
                    <a:lumMod val="60000"/>
                    <a:lumOff val="40000"/>
                  </a:schemeClr>
                </a:solidFill>
              </a:rPr>
              <a:t>, a </a:t>
            </a:r>
            <a:r>
              <a:rPr lang="en-GB" dirty="0" smtClean="0"/>
              <a:t>parent class object can store subclass object. So,</a:t>
            </a:r>
            <a:r>
              <a:rPr lang="en-GB" dirty="0" smtClean="0">
                <a:solidFill>
                  <a:schemeClr val="accent3">
                    <a:lumMod val="60000"/>
                    <a:lumOff val="40000"/>
                  </a:schemeClr>
                </a:solidFill>
              </a:rPr>
              <a:t> </a:t>
            </a:r>
            <a:r>
              <a:rPr lang="en-GB" dirty="0" smtClean="0"/>
              <a:t>It </a:t>
            </a:r>
            <a:r>
              <a:rPr lang="en-GB" dirty="0"/>
              <a:t>can adapt the subclasses as well. However, </a:t>
            </a:r>
            <a:r>
              <a:rPr lang="en-GB" dirty="0" smtClean="0"/>
              <a:t>it can </a:t>
            </a:r>
            <a:r>
              <a:rPr lang="en-GB" dirty="0"/>
              <a:t>not override any behaviour of </a:t>
            </a:r>
            <a:r>
              <a:rPr lang="en-GB" dirty="0" err="1"/>
              <a:t>adaptee</a:t>
            </a:r>
            <a:r>
              <a:rPr lang="en-GB" dirty="0"/>
              <a:t>.</a:t>
            </a:r>
          </a:p>
          <a:p>
            <a:pPr marL="0" indent="0">
              <a:buNone/>
            </a:pPr>
            <a:endParaRPr lang="en-GB" dirty="0" smtClean="0"/>
          </a:p>
        </p:txBody>
      </p:sp>
      <p:sp>
        <p:nvSpPr>
          <p:cNvPr id="4" name="Slide Number Placeholder 3"/>
          <p:cNvSpPr>
            <a:spLocks noGrp="1"/>
          </p:cNvSpPr>
          <p:nvPr>
            <p:ph type="sldNum" sz="quarter" idx="12"/>
          </p:nvPr>
        </p:nvSpPr>
        <p:spPr/>
        <p:txBody>
          <a:bodyPr/>
          <a:lstStyle/>
          <a:p>
            <a:fld id="{FF361C6B-DB63-4C7D-B5FF-AAEACADED5C2}" type="slidenum">
              <a:rPr lang="en-GB" smtClean="0"/>
              <a:pPr/>
              <a:t>20</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672407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FF361C6B-DB63-4C7D-B5FF-AAEACADED5C2}" type="slidenum">
              <a:rPr lang="en-GB" smtClean="0"/>
              <a:pPr/>
              <a:t>3</a:t>
            </a:fld>
            <a:endParaRPr lang="en-GB"/>
          </a:p>
        </p:txBody>
      </p:sp>
      <p:sp>
        <p:nvSpPr>
          <p:cNvPr id="5" name="TextBox 4">
            <a:extLst>
              <a:ext uri="{FF2B5EF4-FFF2-40B4-BE49-F238E27FC236}">
                <a16:creationId xmlns="" xmlns:a16="http://schemas.microsoft.com/office/drawing/2014/main" id="{EB2A99EE-F404-485B-B3BB-5D98B6B835D0}"/>
              </a:ext>
            </a:extLst>
          </p:cNvPr>
          <p:cNvSpPr txBox="1"/>
          <p:nvPr/>
        </p:nvSpPr>
        <p:spPr>
          <a:xfrm>
            <a:off x="251520" y="188640"/>
            <a:ext cx="4968552" cy="4524315"/>
          </a:xfrm>
          <a:prstGeom prst="rect">
            <a:avLst/>
          </a:prstGeom>
          <a:noFill/>
        </p:spPr>
        <p:txBody>
          <a:bodyPr wrap="square" rtlCol="0">
            <a:spAutoFit/>
          </a:bodyPr>
          <a:lstStyle/>
          <a:p>
            <a:r>
              <a:rPr lang="en-US" sz="1600" dirty="0"/>
              <a:t>public class </a:t>
            </a:r>
            <a:r>
              <a:rPr lang="en-US" sz="1600" dirty="0" err="1"/>
              <a:t>HelpDesk</a:t>
            </a:r>
            <a:r>
              <a:rPr lang="en-US" sz="1600" dirty="0" smtClean="0"/>
              <a:t>{</a:t>
            </a:r>
          </a:p>
          <a:p>
            <a:r>
              <a:rPr lang="en-US" sz="1600" dirty="0"/>
              <a:t>      public void </a:t>
            </a:r>
            <a:r>
              <a:rPr lang="en-US" sz="1600" dirty="0" err="1"/>
              <a:t>getService</a:t>
            </a:r>
            <a:r>
              <a:rPr lang="en-US" sz="1600" dirty="0"/>
              <a:t>(){</a:t>
            </a:r>
          </a:p>
          <a:p>
            <a:r>
              <a:rPr lang="en-US" sz="1600" dirty="0"/>
              <a:t>       // Implement the service</a:t>
            </a:r>
          </a:p>
          <a:p>
            <a:r>
              <a:rPr lang="en-US" sz="1600" dirty="0"/>
              <a:t>    </a:t>
            </a:r>
            <a:r>
              <a:rPr lang="en-US" sz="1600" dirty="0" smtClean="0"/>
              <a:t>}</a:t>
            </a:r>
          </a:p>
          <a:p>
            <a:r>
              <a:rPr lang="en-US" sz="1600" dirty="0" smtClean="0"/>
              <a:t>      private static </a:t>
            </a:r>
            <a:r>
              <a:rPr lang="en-US" sz="1600" dirty="0" err="1" smtClean="0"/>
              <a:t>HelpDesk</a:t>
            </a:r>
            <a:r>
              <a:rPr lang="en-US" sz="1600" dirty="0" smtClean="0"/>
              <a:t> </a:t>
            </a:r>
            <a:r>
              <a:rPr lang="en-US" sz="1600" dirty="0" err="1" smtClean="0"/>
              <a:t>helpDesk</a:t>
            </a:r>
            <a:r>
              <a:rPr lang="en-US" sz="1600" dirty="0" smtClean="0"/>
              <a:t>;</a:t>
            </a:r>
          </a:p>
          <a:p>
            <a:endParaRPr lang="en-US" sz="1600" dirty="0" smtClean="0"/>
          </a:p>
          <a:p>
            <a:r>
              <a:rPr lang="en-US" sz="1600" dirty="0" smtClean="0"/>
              <a:t>      </a:t>
            </a:r>
            <a:r>
              <a:rPr lang="en-US" sz="1600" dirty="0"/>
              <a:t>private </a:t>
            </a:r>
            <a:r>
              <a:rPr lang="en-US" sz="1600" dirty="0" err="1"/>
              <a:t>HelpDesk</a:t>
            </a:r>
            <a:r>
              <a:rPr lang="en-US" sz="1600" dirty="0"/>
              <a:t>(){</a:t>
            </a:r>
          </a:p>
          <a:p>
            <a:r>
              <a:rPr lang="en-US" sz="1600" dirty="0" smtClean="0">
                <a:solidFill>
                  <a:srgbClr val="92D050"/>
                </a:solidFill>
              </a:rPr>
              <a:t>          // No other class will be able to create instance</a:t>
            </a:r>
            <a:endParaRPr lang="en-US" sz="1600" dirty="0">
              <a:solidFill>
                <a:srgbClr val="92D050"/>
              </a:solidFill>
            </a:endParaRPr>
          </a:p>
          <a:p>
            <a:r>
              <a:rPr lang="en-US" sz="1600" dirty="0"/>
              <a:t>      }</a:t>
            </a:r>
          </a:p>
          <a:p>
            <a:r>
              <a:rPr lang="en-US" sz="1600" dirty="0"/>
              <a:t>      public static </a:t>
            </a:r>
            <a:r>
              <a:rPr lang="en-US" sz="1600" dirty="0" err="1"/>
              <a:t>HelpDesk</a:t>
            </a:r>
            <a:r>
              <a:rPr lang="en-US" sz="1600" dirty="0"/>
              <a:t> </a:t>
            </a:r>
            <a:r>
              <a:rPr lang="en-US" sz="1600" dirty="0" err="1"/>
              <a:t>getInstance</a:t>
            </a:r>
            <a:r>
              <a:rPr lang="en-US" sz="1600" dirty="0"/>
              <a:t>(){</a:t>
            </a:r>
          </a:p>
          <a:p>
            <a:r>
              <a:rPr lang="en-US" sz="1600" dirty="0"/>
              <a:t>           if(</a:t>
            </a:r>
            <a:r>
              <a:rPr lang="en-US" sz="1600" dirty="0" err="1"/>
              <a:t>helpDesk</a:t>
            </a:r>
            <a:r>
              <a:rPr lang="en-US" sz="1600" dirty="0"/>
              <a:t> </a:t>
            </a:r>
            <a:r>
              <a:rPr lang="en-US" sz="1600" dirty="0" smtClean="0"/>
              <a:t>== </a:t>
            </a:r>
            <a:r>
              <a:rPr lang="en-US" sz="1600" dirty="0"/>
              <a:t>null){</a:t>
            </a:r>
          </a:p>
          <a:p>
            <a:r>
              <a:rPr lang="en-US" sz="1600" dirty="0"/>
              <a:t> </a:t>
            </a:r>
            <a:r>
              <a:rPr lang="en-US" sz="1600" dirty="0" smtClean="0"/>
              <a:t>                  </a:t>
            </a:r>
            <a:r>
              <a:rPr lang="en-US" sz="1600" dirty="0" err="1" smtClean="0"/>
              <a:t>helpDesk</a:t>
            </a:r>
            <a:r>
              <a:rPr lang="en-US" sz="1600" dirty="0" smtClean="0"/>
              <a:t> = </a:t>
            </a:r>
            <a:r>
              <a:rPr lang="en-US" sz="1600" dirty="0"/>
              <a:t>new </a:t>
            </a:r>
            <a:r>
              <a:rPr lang="en-US" sz="1600" dirty="0" err="1"/>
              <a:t>HelpDesk</a:t>
            </a:r>
            <a:r>
              <a:rPr lang="en-US" sz="1600" dirty="0"/>
              <a:t>(); </a:t>
            </a:r>
            <a:r>
              <a:rPr lang="en-US" sz="1600" dirty="0">
                <a:solidFill>
                  <a:srgbClr val="92D050"/>
                </a:solidFill>
              </a:rPr>
              <a:t>// Lazy instance</a:t>
            </a:r>
          </a:p>
          <a:p>
            <a:r>
              <a:rPr lang="en-US" sz="1600" dirty="0"/>
              <a:t>           }</a:t>
            </a:r>
          </a:p>
          <a:p>
            <a:r>
              <a:rPr lang="en-US" sz="1600" dirty="0"/>
              <a:t>           return </a:t>
            </a:r>
            <a:r>
              <a:rPr lang="en-US" sz="1600" dirty="0" err="1" smtClean="0"/>
              <a:t>helpDesk</a:t>
            </a:r>
            <a:r>
              <a:rPr lang="en-US" sz="1600" dirty="0" smtClean="0"/>
              <a:t>;</a:t>
            </a:r>
            <a:endParaRPr lang="en-US" sz="1600" dirty="0"/>
          </a:p>
          <a:p>
            <a:r>
              <a:rPr lang="en-US" sz="1600" dirty="0"/>
              <a:t>      }</a:t>
            </a:r>
          </a:p>
          <a:p>
            <a:r>
              <a:rPr lang="en-US" sz="1600" dirty="0"/>
              <a:t>}</a:t>
            </a:r>
          </a:p>
        </p:txBody>
      </p:sp>
      <p:sp>
        <p:nvSpPr>
          <p:cNvPr id="7" name="TextBox 6">
            <a:extLst>
              <a:ext uri="{FF2B5EF4-FFF2-40B4-BE49-F238E27FC236}">
                <a16:creationId xmlns="" xmlns:a16="http://schemas.microsoft.com/office/drawing/2014/main" id="{EB2A99EE-F404-485B-B3BB-5D98B6B835D0}"/>
              </a:ext>
            </a:extLst>
          </p:cNvPr>
          <p:cNvSpPr txBox="1"/>
          <p:nvPr/>
        </p:nvSpPr>
        <p:spPr>
          <a:xfrm>
            <a:off x="1259632" y="4552678"/>
            <a:ext cx="4824536" cy="1477328"/>
          </a:xfrm>
          <a:prstGeom prst="rect">
            <a:avLst/>
          </a:prstGeom>
          <a:noFill/>
        </p:spPr>
        <p:txBody>
          <a:bodyPr wrap="square" rtlCol="0">
            <a:spAutoFit/>
          </a:bodyPr>
          <a:lstStyle/>
          <a:p>
            <a:r>
              <a:rPr lang="en-US" dirty="0"/>
              <a:t>public class </a:t>
            </a:r>
            <a:r>
              <a:rPr lang="en-US" dirty="0" smtClean="0"/>
              <a:t>Student{</a:t>
            </a:r>
          </a:p>
          <a:p>
            <a:r>
              <a:rPr lang="en-US" dirty="0"/>
              <a:t>	</a:t>
            </a:r>
            <a:r>
              <a:rPr lang="en-US" dirty="0" smtClean="0">
                <a:solidFill>
                  <a:srgbClr val="FF0000"/>
                </a:solidFill>
              </a:rPr>
              <a:t>//</a:t>
            </a:r>
            <a:r>
              <a:rPr lang="en-US" dirty="0" err="1" smtClean="0">
                <a:solidFill>
                  <a:srgbClr val="FF0000"/>
                </a:solidFill>
              </a:rPr>
              <a:t>HelpDesk</a:t>
            </a:r>
            <a:r>
              <a:rPr lang="en-US" dirty="0" smtClean="0">
                <a:solidFill>
                  <a:srgbClr val="FF0000"/>
                </a:solidFill>
              </a:rPr>
              <a:t> </a:t>
            </a:r>
            <a:r>
              <a:rPr lang="en-US" dirty="0" err="1" smtClean="0">
                <a:solidFill>
                  <a:srgbClr val="FF0000"/>
                </a:solidFill>
              </a:rPr>
              <a:t>hd</a:t>
            </a:r>
            <a:r>
              <a:rPr lang="en-US" dirty="0" smtClean="0">
                <a:solidFill>
                  <a:srgbClr val="FF0000"/>
                </a:solidFill>
              </a:rPr>
              <a:t> = new </a:t>
            </a:r>
            <a:r>
              <a:rPr lang="en-US" dirty="0" err="1" smtClean="0">
                <a:solidFill>
                  <a:srgbClr val="FF0000"/>
                </a:solidFill>
              </a:rPr>
              <a:t>HelpDesk</a:t>
            </a:r>
            <a:r>
              <a:rPr lang="en-US" dirty="0" smtClean="0">
                <a:solidFill>
                  <a:srgbClr val="FF0000"/>
                </a:solidFill>
              </a:rPr>
              <a:t>();</a:t>
            </a:r>
          </a:p>
          <a:p>
            <a:r>
              <a:rPr lang="en-US" dirty="0" err="1"/>
              <a:t>HelpDesk</a:t>
            </a:r>
            <a:r>
              <a:rPr lang="en-US" dirty="0"/>
              <a:t> </a:t>
            </a:r>
            <a:r>
              <a:rPr lang="en-US" dirty="0" err="1"/>
              <a:t>hd</a:t>
            </a:r>
            <a:r>
              <a:rPr lang="en-US" dirty="0"/>
              <a:t> = </a:t>
            </a:r>
            <a:r>
              <a:rPr lang="en-US" dirty="0" err="1" smtClean="0"/>
              <a:t>HelpDesk.getInstance</a:t>
            </a:r>
            <a:r>
              <a:rPr lang="en-US" dirty="0" smtClean="0"/>
              <a:t>();</a:t>
            </a:r>
          </a:p>
          <a:p>
            <a:r>
              <a:rPr lang="en-US" dirty="0" err="1" smtClean="0"/>
              <a:t>hd.getService</a:t>
            </a:r>
            <a:r>
              <a:rPr lang="en-US" dirty="0" smtClean="0"/>
              <a:t>();</a:t>
            </a:r>
          </a:p>
          <a:p>
            <a:r>
              <a:rPr lang="en-US" dirty="0"/>
              <a:t>}</a:t>
            </a:r>
          </a:p>
        </p:txBody>
      </p:sp>
      <p:sp>
        <p:nvSpPr>
          <p:cNvPr id="8" name="TextBox 7">
            <a:extLst>
              <a:ext uri="{FF2B5EF4-FFF2-40B4-BE49-F238E27FC236}">
                <a16:creationId xmlns="" xmlns:a16="http://schemas.microsoft.com/office/drawing/2014/main" id="{EB2A99EE-F404-485B-B3BB-5D98B6B835D0}"/>
              </a:ext>
            </a:extLst>
          </p:cNvPr>
          <p:cNvSpPr txBox="1"/>
          <p:nvPr/>
        </p:nvSpPr>
        <p:spPr>
          <a:xfrm>
            <a:off x="5436096" y="2924944"/>
            <a:ext cx="3528392" cy="2031325"/>
          </a:xfrm>
          <a:prstGeom prst="rect">
            <a:avLst/>
          </a:prstGeom>
          <a:noFill/>
        </p:spPr>
        <p:txBody>
          <a:bodyPr wrap="square" rtlCol="0">
            <a:spAutoFit/>
          </a:bodyPr>
          <a:lstStyle/>
          <a:p>
            <a:r>
              <a:rPr lang="en-US" dirty="0"/>
              <a:t>public class </a:t>
            </a:r>
            <a:r>
              <a:rPr lang="en-US" dirty="0" smtClean="0"/>
              <a:t>Teacher{</a:t>
            </a:r>
          </a:p>
          <a:p>
            <a:r>
              <a:rPr lang="en-US" dirty="0"/>
              <a:t>	</a:t>
            </a:r>
            <a:r>
              <a:rPr lang="en-US" dirty="0" smtClean="0">
                <a:solidFill>
                  <a:srgbClr val="FF0000"/>
                </a:solidFill>
              </a:rPr>
              <a:t>//</a:t>
            </a:r>
            <a:r>
              <a:rPr lang="en-US" dirty="0" err="1" smtClean="0">
                <a:solidFill>
                  <a:srgbClr val="FF0000"/>
                </a:solidFill>
              </a:rPr>
              <a:t>HelpDesk</a:t>
            </a:r>
            <a:r>
              <a:rPr lang="en-US" dirty="0" smtClean="0">
                <a:solidFill>
                  <a:srgbClr val="FF0000"/>
                </a:solidFill>
              </a:rPr>
              <a:t> </a:t>
            </a:r>
            <a:r>
              <a:rPr lang="en-US" dirty="0" err="1" smtClean="0">
                <a:solidFill>
                  <a:srgbClr val="FF0000"/>
                </a:solidFill>
              </a:rPr>
              <a:t>hd</a:t>
            </a:r>
            <a:r>
              <a:rPr lang="en-US" dirty="0" smtClean="0">
                <a:solidFill>
                  <a:srgbClr val="FF0000"/>
                </a:solidFill>
              </a:rPr>
              <a:t> = new </a:t>
            </a:r>
            <a:r>
              <a:rPr lang="en-US" dirty="0" err="1" smtClean="0">
                <a:solidFill>
                  <a:srgbClr val="FF0000"/>
                </a:solidFill>
              </a:rPr>
              <a:t>HelpDesk</a:t>
            </a:r>
            <a:r>
              <a:rPr lang="en-US" dirty="0" smtClean="0">
                <a:solidFill>
                  <a:srgbClr val="FF0000"/>
                </a:solidFill>
              </a:rPr>
              <a:t>();</a:t>
            </a:r>
          </a:p>
          <a:p>
            <a:r>
              <a:rPr lang="en-US" dirty="0" err="1"/>
              <a:t>HelpDesk</a:t>
            </a:r>
            <a:r>
              <a:rPr lang="en-US" dirty="0"/>
              <a:t> </a:t>
            </a:r>
            <a:r>
              <a:rPr lang="en-US" dirty="0" err="1"/>
              <a:t>hd</a:t>
            </a:r>
            <a:r>
              <a:rPr lang="en-US" dirty="0"/>
              <a:t> = </a:t>
            </a:r>
            <a:r>
              <a:rPr lang="en-US" dirty="0" err="1" smtClean="0"/>
              <a:t>HelDesk.getInstance</a:t>
            </a:r>
            <a:r>
              <a:rPr lang="en-US" dirty="0" smtClean="0"/>
              <a:t>();</a:t>
            </a:r>
          </a:p>
          <a:p>
            <a:r>
              <a:rPr lang="en-US" dirty="0" err="1" smtClean="0"/>
              <a:t>hd.getService</a:t>
            </a:r>
            <a:r>
              <a:rPr lang="en-US" dirty="0" smtClean="0"/>
              <a:t>();</a:t>
            </a:r>
          </a:p>
          <a:p>
            <a:r>
              <a:rPr lang="en-US" dirty="0"/>
              <a:t>}</a:t>
            </a:r>
          </a:p>
        </p:txBody>
      </p:sp>
      <p:pic>
        <p:nvPicPr>
          <p:cNvPr id="9" name="Picture 8"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354339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1000"/>
                                        <p:tgtEl>
                                          <p:spTgt spid="5">
                                            <p:txEl>
                                              <p:pRg st="7" end="7"/>
                                            </p:txEl>
                                          </p:spTgt>
                                        </p:tgtEl>
                                      </p:cBhvr>
                                    </p:animEffect>
                                    <p:anim calcmode="lin" valueType="num">
                                      <p:cBhvr>
                                        <p:cTn id="3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1000"/>
                                        <p:tgtEl>
                                          <p:spTgt spid="5">
                                            <p:txEl>
                                              <p:pRg st="8" end="8"/>
                                            </p:txEl>
                                          </p:spTgt>
                                        </p:tgtEl>
                                      </p:cBhvr>
                                    </p:animEffect>
                                    <p:anim calcmode="lin" valueType="num">
                                      <p:cBhvr>
                                        <p:cTn id="4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fade">
                                      <p:cBhvr>
                                        <p:cTn id="46" dur="1000"/>
                                        <p:tgtEl>
                                          <p:spTgt spid="5">
                                            <p:txEl>
                                              <p:pRg st="4" end="4"/>
                                            </p:txEl>
                                          </p:spTgt>
                                        </p:tgtEl>
                                      </p:cBhvr>
                                    </p:animEffect>
                                    <p:anim calcmode="lin" valueType="num">
                                      <p:cBhvr>
                                        <p:cTn id="4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1000"/>
                                        <p:tgtEl>
                                          <p:spTgt spid="5">
                                            <p:txEl>
                                              <p:pRg st="9" end="9"/>
                                            </p:txEl>
                                          </p:spTgt>
                                        </p:tgtEl>
                                      </p:cBhvr>
                                    </p:animEffect>
                                    <p:anim calcmode="lin" valueType="num">
                                      <p:cBhvr>
                                        <p:cTn id="54"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xEl>
                                              <p:pRg st="10" end="10"/>
                                            </p:txEl>
                                          </p:spTgt>
                                        </p:tgtEl>
                                        <p:attrNameLst>
                                          <p:attrName>style.visibility</p:attrName>
                                        </p:attrNameLst>
                                      </p:cBhvr>
                                      <p:to>
                                        <p:strVal val="visible"/>
                                      </p:to>
                                    </p:set>
                                    <p:animEffect transition="in" filter="fade">
                                      <p:cBhvr>
                                        <p:cTn id="58" dur="1000"/>
                                        <p:tgtEl>
                                          <p:spTgt spid="5">
                                            <p:txEl>
                                              <p:pRg st="10" end="10"/>
                                            </p:txEl>
                                          </p:spTgt>
                                        </p:tgtEl>
                                      </p:cBhvr>
                                    </p:animEffect>
                                    <p:anim calcmode="lin" valueType="num">
                                      <p:cBhvr>
                                        <p:cTn id="5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
                                            <p:txEl>
                                              <p:pRg st="11" end="11"/>
                                            </p:txEl>
                                          </p:spTgt>
                                        </p:tgtEl>
                                        <p:attrNameLst>
                                          <p:attrName>style.visibility</p:attrName>
                                        </p:attrNameLst>
                                      </p:cBhvr>
                                      <p:to>
                                        <p:strVal val="visible"/>
                                      </p:to>
                                    </p:set>
                                    <p:animEffect transition="in" filter="fade">
                                      <p:cBhvr>
                                        <p:cTn id="63" dur="1000"/>
                                        <p:tgtEl>
                                          <p:spTgt spid="5">
                                            <p:txEl>
                                              <p:pRg st="11" end="11"/>
                                            </p:txEl>
                                          </p:spTgt>
                                        </p:tgtEl>
                                      </p:cBhvr>
                                    </p:animEffect>
                                    <p:anim calcmode="lin" valueType="num">
                                      <p:cBhvr>
                                        <p:cTn id="6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5">
                                            <p:txEl>
                                              <p:pRg st="12" end="12"/>
                                            </p:txEl>
                                          </p:spTgt>
                                        </p:tgtEl>
                                        <p:attrNameLst>
                                          <p:attrName>style.visibility</p:attrName>
                                        </p:attrNameLst>
                                      </p:cBhvr>
                                      <p:to>
                                        <p:strVal val="visible"/>
                                      </p:to>
                                    </p:set>
                                    <p:animEffect transition="in" filter="fade">
                                      <p:cBhvr>
                                        <p:cTn id="68" dur="1000"/>
                                        <p:tgtEl>
                                          <p:spTgt spid="5">
                                            <p:txEl>
                                              <p:pRg st="12" end="12"/>
                                            </p:txEl>
                                          </p:spTgt>
                                        </p:tgtEl>
                                      </p:cBhvr>
                                    </p:animEffect>
                                    <p:anim calcmode="lin" valueType="num">
                                      <p:cBhvr>
                                        <p:cTn id="69"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animEffect transition="in" filter="fade">
                                      <p:cBhvr>
                                        <p:cTn id="73" dur="1000"/>
                                        <p:tgtEl>
                                          <p:spTgt spid="5">
                                            <p:txEl>
                                              <p:pRg st="13" end="13"/>
                                            </p:txEl>
                                          </p:spTgt>
                                        </p:tgtEl>
                                      </p:cBhvr>
                                    </p:animEffect>
                                    <p:anim calcmode="lin" valueType="num">
                                      <p:cBhvr>
                                        <p:cTn id="74"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
                                            <p:txEl>
                                              <p:pRg st="14" end="14"/>
                                            </p:txEl>
                                          </p:spTgt>
                                        </p:tgtEl>
                                        <p:attrNameLst>
                                          <p:attrName>style.visibility</p:attrName>
                                        </p:attrNameLst>
                                      </p:cBhvr>
                                      <p:to>
                                        <p:strVal val="visible"/>
                                      </p:to>
                                    </p:set>
                                    <p:animEffect transition="in" filter="fade">
                                      <p:cBhvr>
                                        <p:cTn id="78" dur="1000"/>
                                        <p:tgtEl>
                                          <p:spTgt spid="5">
                                            <p:txEl>
                                              <p:pRg st="14" end="14"/>
                                            </p:txEl>
                                          </p:spTgt>
                                        </p:tgtEl>
                                      </p:cBhvr>
                                    </p:animEffect>
                                    <p:anim calcmode="lin" valueType="num">
                                      <p:cBhvr>
                                        <p:cTn id="79"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5">
                                            <p:txEl>
                                              <p:pRg st="15" end="15"/>
                                            </p:txEl>
                                          </p:spTgt>
                                        </p:tgtEl>
                                        <p:attrNameLst>
                                          <p:attrName>style.visibility</p:attrName>
                                        </p:attrNameLst>
                                      </p:cBhvr>
                                      <p:to>
                                        <p:strVal val="visible"/>
                                      </p:to>
                                    </p:set>
                                    <p:animEffect transition="in" filter="fade">
                                      <p:cBhvr>
                                        <p:cTn id="83" dur="1000"/>
                                        <p:tgtEl>
                                          <p:spTgt spid="5">
                                            <p:txEl>
                                              <p:pRg st="15" end="15"/>
                                            </p:txEl>
                                          </p:spTgt>
                                        </p:tgtEl>
                                      </p:cBhvr>
                                    </p:animEffect>
                                    <p:anim calcmode="lin" valueType="num">
                                      <p:cBhvr>
                                        <p:cTn id="84"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85"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1000"/>
                                        <p:tgtEl>
                                          <p:spTgt spid="7"/>
                                        </p:tgtEl>
                                      </p:cBhvr>
                                    </p:animEffect>
                                    <p:anim calcmode="lin" valueType="num">
                                      <p:cBhvr>
                                        <p:cTn id="91" dur="1000" fill="hold"/>
                                        <p:tgtEl>
                                          <p:spTgt spid="7"/>
                                        </p:tgtEl>
                                        <p:attrNameLst>
                                          <p:attrName>ppt_x</p:attrName>
                                        </p:attrNameLst>
                                      </p:cBhvr>
                                      <p:tavLst>
                                        <p:tav tm="0">
                                          <p:val>
                                            <p:strVal val="#ppt_x"/>
                                          </p:val>
                                        </p:tav>
                                        <p:tav tm="100000">
                                          <p:val>
                                            <p:strVal val="#ppt_x"/>
                                          </p:val>
                                        </p:tav>
                                      </p:tavLst>
                                    </p:anim>
                                    <p:anim calcmode="lin" valueType="num">
                                      <p:cBhvr>
                                        <p:cTn id="9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fade">
                                      <p:cBhvr>
                                        <p:cTn id="97" dur="1000"/>
                                        <p:tgtEl>
                                          <p:spTgt spid="8"/>
                                        </p:tgtEl>
                                      </p:cBhvr>
                                    </p:animEffect>
                                    <p:anim calcmode="lin" valueType="num">
                                      <p:cBhvr>
                                        <p:cTn id="98" dur="1000" fill="hold"/>
                                        <p:tgtEl>
                                          <p:spTgt spid="8"/>
                                        </p:tgtEl>
                                        <p:attrNameLst>
                                          <p:attrName>ppt_x</p:attrName>
                                        </p:attrNameLst>
                                      </p:cBhvr>
                                      <p:tavLst>
                                        <p:tav tm="0">
                                          <p:val>
                                            <p:strVal val="#ppt_x"/>
                                          </p:val>
                                        </p:tav>
                                        <p:tav tm="100000">
                                          <p:val>
                                            <p:strVal val="#ppt_x"/>
                                          </p:val>
                                        </p:tav>
                                      </p:tavLst>
                                    </p:anim>
                                    <p:anim calcmode="lin" valueType="num">
                                      <p:cBhvr>
                                        <p:cTn id="9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Singleton Pattern</a:t>
            </a:r>
          </a:p>
        </p:txBody>
      </p:sp>
      <p:sp>
        <p:nvSpPr>
          <p:cNvPr id="3" name="Content Placeholder 2"/>
          <p:cNvSpPr>
            <a:spLocks noGrp="1"/>
          </p:cNvSpPr>
          <p:nvPr>
            <p:ph idx="1"/>
          </p:nvPr>
        </p:nvSpPr>
        <p:spPr>
          <a:xfrm>
            <a:off x="457200" y="1628800"/>
            <a:ext cx="8229600" cy="4497363"/>
          </a:xfrm>
        </p:spPr>
        <p:txBody>
          <a:bodyPr>
            <a:normAutofit/>
          </a:bodyPr>
          <a:lstStyle/>
          <a:p>
            <a:pPr marL="0" indent="0">
              <a:buNone/>
            </a:pPr>
            <a:r>
              <a:rPr lang="en-GB" b="1" dirty="0">
                <a:solidFill>
                  <a:schemeClr val="accent3">
                    <a:lumMod val="60000"/>
                    <a:lumOff val="40000"/>
                  </a:schemeClr>
                </a:solidFill>
              </a:rPr>
              <a:t>Intent</a:t>
            </a:r>
            <a:r>
              <a:rPr lang="en-GB" b="1" dirty="0"/>
              <a:t>: </a:t>
            </a:r>
            <a:r>
              <a:rPr lang="en-GB" dirty="0"/>
              <a:t>Ensure a class only has one instance, and provide a global point of access to it.</a:t>
            </a:r>
          </a:p>
          <a:p>
            <a:pPr marL="0" indent="0">
              <a:buNone/>
            </a:pPr>
            <a:r>
              <a:rPr lang="en-GB" b="1" dirty="0">
                <a:solidFill>
                  <a:schemeClr val="accent3">
                    <a:lumMod val="60000"/>
                    <a:lumOff val="40000"/>
                  </a:schemeClr>
                </a:solidFill>
              </a:rPr>
              <a:t>Motivation</a:t>
            </a:r>
            <a:r>
              <a:rPr lang="en-GB" b="1" dirty="0"/>
              <a:t>:</a:t>
            </a:r>
            <a:r>
              <a:rPr lang="en-GB" dirty="0"/>
              <a:t> The reason behind is</a:t>
            </a:r>
          </a:p>
          <a:p>
            <a:r>
              <a:rPr lang="en-GB" dirty="0"/>
              <a:t>More than one instance will result in incorrect program behaviour. (thread specific)</a:t>
            </a:r>
          </a:p>
          <a:p>
            <a:r>
              <a:rPr lang="en-GB" dirty="0"/>
              <a:t>More than one instance will result the overuse of resources. (ex: database connection string)</a:t>
            </a:r>
          </a:p>
          <a:p>
            <a:r>
              <a:rPr lang="en-GB" dirty="0"/>
              <a:t>Some classes should have only one instance throughout the system for (ex: printer spooler)</a:t>
            </a:r>
          </a:p>
          <a:p>
            <a:pPr marL="0" indent="0">
              <a:buNone/>
            </a:pPr>
            <a:r>
              <a:rPr lang="en-GB" b="1" dirty="0">
                <a:solidFill>
                  <a:schemeClr val="accent3">
                    <a:lumMod val="60000"/>
                    <a:lumOff val="40000"/>
                  </a:schemeClr>
                </a:solidFill>
              </a:rPr>
              <a:t>Classification</a:t>
            </a:r>
            <a:r>
              <a:rPr lang="en-GB" b="1" dirty="0"/>
              <a:t>: </a:t>
            </a:r>
            <a:r>
              <a:rPr lang="en-GB" dirty="0"/>
              <a:t>Classified as one of the most known Creational Pattern</a:t>
            </a:r>
          </a:p>
        </p:txBody>
      </p:sp>
      <p:sp>
        <p:nvSpPr>
          <p:cNvPr id="4" name="Slide Number Placeholder 3">
            <a:extLst>
              <a:ext uri="{FF2B5EF4-FFF2-40B4-BE49-F238E27FC236}">
                <a16:creationId xmlns="" xmlns:a16="http://schemas.microsoft.com/office/drawing/2014/main" id="{FAF3DA67-2576-4C0A-B71E-534ECA4C1605}"/>
              </a:ext>
            </a:extLst>
          </p:cNvPr>
          <p:cNvSpPr>
            <a:spLocks noGrp="1"/>
          </p:cNvSpPr>
          <p:nvPr>
            <p:ph type="sldNum" sz="quarter" idx="12"/>
          </p:nvPr>
        </p:nvSpPr>
        <p:spPr/>
        <p:txBody>
          <a:bodyPr/>
          <a:lstStyle/>
          <a:p>
            <a:fld id="{FF361C6B-DB63-4C7D-B5FF-AAEACADED5C2}" type="slidenum">
              <a:rPr lang="en-GB" smtClean="0"/>
              <a:pPr/>
              <a:t>4</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3078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1BFCAB-F9A7-4431-94BB-0633DED623FF}"/>
              </a:ext>
            </a:extLst>
          </p:cNvPr>
          <p:cNvSpPr>
            <a:spLocks noGrp="1"/>
          </p:cNvSpPr>
          <p:nvPr>
            <p:ph type="title"/>
          </p:nvPr>
        </p:nvSpPr>
        <p:spPr>
          <a:xfrm>
            <a:off x="457200" y="274638"/>
            <a:ext cx="8229600" cy="457199"/>
          </a:xfrm>
        </p:spPr>
        <p:txBody>
          <a:bodyPr>
            <a:normAutofit fontScale="90000"/>
          </a:bodyPr>
          <a:lstStyle/>
          <a:p>
            <a:r>
              <a:rPr lang="en-GB" dirty="0"/>
              <a:t>Singleton </a:t>
            </a:r>
            <a:r>
              <a:rPr lang="en-GB" dirty="0" err="1" smtClean="0"/>
              <a:t>PatternStructure</a:t>
            </a:r>
            <a:endParaRPr lang="en-US" dirty="0"/>
          </a:p>
        </p:txBody>
      </p:sp>
      <p:sp>
        <p:nvSpPr>
          <p:cNvPr id="3" name="Content Placeholder 2">
            <a:extLst>
              <a:ext uri="{FF2B5EF4-FFF2-40B4-BE49-F238E27FC236}">
                <a16:creationId xmlns="" xmlns:a16="http://schemas.microsoft.com/office/drawing/2014/main" id="{C55BCE52-A043-4055-AE71-D7C4A61A8AFF}"/>
              </a:ext>
            </a:extLst>
          </p:cNvPr>
          <p:cNvSpPr>
            <a:spLocks noGrp="1"/>
          </p:cNvSpPr>
          <p:nvPr>
            <p:ph idx="1"/>
          </p:nvPr>
        </p:nvSpPr>
        <p:spPr>
          <a:xfrm>
            <a:off x="457200" y="5805264"/>
            <a:ext cx="8229600" cy="320899"/>
          </a:xfrm>
        </p:spPr>
        <p:txBody>
          <a:bodyPr>
            <a:normAutofit fontScale="85000" lnSpcReduction="20000"/>
          </a:bodyPr>
          <a:lstStyle/>
          <a:p>
            <a:endParaRPr lang="en-US" dirty="0"/>
          </a:p>
        </p:txBody>
      </p:sp>
      <p:sp>
        <p:nvSpPr>
          <p:cNvPr id="4" name="TextBox 3">
            <a:extLst>
              <a:ext uri="{FF2B5EF4-FFF2-40B4-BE49-F238E27FC236}">
                <a16:creationId xmlns="" xmlns:a16="http://schemas.microsoft.com/office/drawing/2014/main" id="{EB2A99EE-F404-485B-B3BB-5D98B6B835D0}"/>
              </a:ext>
            </a:extLst>
          </p:cNvPr>
          <p:cNvSpPr txBox="1"/>
          <p:nvPr/>
        </p:nvSpPr>
        <p:spPr>
          <a:xfrm>
            <a:off x="251520" y="1124744"/>
            <a:ext cx="6408712" cy="3693319"/>
          </a:xfrm>
          <a:prstGeom prst="rect">
            <a:avLst/>
          </a:prstGeom>
          <a:noFill/>
        </p:spPr>
        <p:txBody>
          <a:bodyPr wrap="square" rtlCol="0">
            <a:spAutoFit/>
          </a:bodyPr>
          <a:lstStyle/>
          <a:p>
            <a:r>
              <a:rPr lang="en-US" dirty="0"/>
              <a:t>public class Singleton{</a:t>
            </a:r>
          </a:p>
          <a:p>
            <a:r>
              <a:rPr lang="en-US" dirty="0"/>
              <a:t>      private static Singleton </a:t>
            </a:r>
            <a:r>
              <a:rPr lang="en-US" dirty="0" err="1"/>
              <a:t>singleInstance</a:t>
            </a:r>
            <a:r>
              <a:rPr lang="en-US" dirty="0"/>
              <a:t>;</a:t>
            </a:r>
          </a:p>
          <a:p>
            <a:endParaRPr lang="en-US" dirty="0"/>
          </a:p>
          <a:p>
            <a:r>
              <a:rPr lang="en-US" dirty="0"/>
              <a:t>      private Singleton(){</a:t>
            </a:r>
          </a:p>
          <a:p>
            <a:r>
              <a:rPr lang="en-US" dirty="0"/>
              <a:t>         </a:t>
            </a:r>
            <a:r>
              <a:rPr lang="en-US" dirty="0">
                <a:solidFill>
                  <a:srgbClr val="92D050"/>
                </a:solidFill>
              </a:rPr>
              <a:t>//nothing to do as object initiation will be done once</a:t>
            </a:r>
          </a:p>
          <a:p>
            <a:r>
              <a:rPr lang="en-US" dirty="0"/>
              <a:t>      }</a:t>
            </a:r>
          </a:p>
          <a:p>
            <a:r>
              <a:rPr lang="en-US" dirty="0"/>
              <a:t>      public static Singleton </a:t>
            </a:r>
            <a:r>
              <a:rPr lang="en-US" dirty="0" err="1"/>
              <a:t>getInstance</a:t>
            </a:r>
            <a:r>
              <a:rPr lang="en-US" dirty="0"/>
              <a:t>(){</a:t>
            </a:r>
          </a:p>
          <a:p>
            <a:r>
              <a:rPr lang="en-US" dirty="0"/>
              <a:t>           if(</a:t>
            </a:r>
            <a:r>
              <a:rPr lang="en-US" dirty="0" err="1"/>
              <a:t>singleInstance</a:t>
            </a:r>
            <a:r>
              <a:rPr lang="en-US" dirty="0"/>
              <a:t> == null){</a:t>
            </a:r>
          </a:p>
          <a:p>
            <a:r>
              <a:rPr lang="en-US" dirty="0"/>
              <a:t>                  </a:t>
            </a:r>
            <a:r>
              <a:rPr lang="en-US" dirty="0" err="1"/>
              <a:t>singleInstance</a:t>
            </a:r>
            <a:r>
              <a:rPr lang="en-US" dirty="0"/>
              <a:t> = new </a:t>
            </a:r>
            <a:r>
              <a:rPr lang="en-US" dirty="0" err="1"/>
              <a:t>Singletong</a:t>
            </a:r>
            <a:r>
              <a:rPr lang="en-US" dirty="0"/>
              <a:t>(); </a:t>
            </a:r>
            <a:r>
              <a:rPr lang="en-US" dirty="0">
                <a:solidFill>
                  <a:srgbClr val="92D050"/>
                </a:solidFill>
              </a:rPr>
              <a:t>// Lazy instance</a:t>
            </a:r>
          </a:p>
          <a:p>
            <a:r>
              <a:rPr lang="en-US" dirty="0"/>
              <a:t>           }</a:t>
            </a:r>
          </a:p>
          <a:p>
            <a:r>
              <a:rPr lang="en-US" dirty="0"/>
              <a:t>           return </a:t>
            </a:r>
            <a:r>
              <a:rPr lang="en-US" dirty="0" err="1"/>
              <a:t>singleInstance</a:t>
            </a:r>
            <a:r>
              <a:rPr lang="en-US" dirty="0"/>
              <a:t>;</a:t>
            </a:r>
          </a:p>
          <a:p>
            <a:r>
              <a:rPr lang="en-US" dirty="0"/>
              <a:t>      }</a:t>
            </a:r>
          </a:p>
          <a:p>
            <a:r>
              <a:rPr lang="en-US" dirty="0"/>
              <a:t>}</a:t>
            </a:r>
          </a:p>
        </p:txBody>
      </p:sp>
      <p:sp>
        <p:nvSpPr>
          <p:cNvPr id="5" name="TextBox 4">
            <a:extLst>
              <a:ext uri="{FF2B5EF4-FFF2-40B4-BE49-F238E27FC236}">
                <a16:creationId xmlns="" xmlns:a16="http://schemas.microsoft.com/office/drawing/2014/main" id="{3CF5AE93-0F9A-4D3F-B1F2-723E4FF5AAC4}"/>
              </a:ext>
            </a:extLst>
          </p:cNvPr>
          <p:cNvSpPr txBox="1"/>
          <p:nvPr/>
        </p:nvSpPr>
        <p:spPr>
          <a:xfrm>
            <a:off x="2627784" y="5210970"/>
            <a:ext cx="5184576" cy="923330"/>
          </a:xfrm>
          <a:prstGeom prst="rect">
            <a:avLst/>
          </a:prstGeom>
          <a:noFill/>
        </p:spPr>
        <p:txBody>
          <a:bodyPr wrap="square" rtlCol="0">
            <a:spAutoFit/>
          </a:bodyPr>
          <a:lstStyle/>
          <a:p>
            <a:r>
              <a:rPr lang="en-GB" b="1" dirty="0">
                <a:solidFill>
                  <a:schemeClr val="accent3">
                    <a:lumMod val="60000"/>
                    <a:lumOff val="40000"/>
                  </a:schemeClr>
                </a:solidFill>
              </a:rPr>
              <a:t>From main method call –</a:t>
            </a:r>
          </a:p>
          <a:p>
            <a:r>
              <a:rPr lang="en-GB" dirty="0"/>
              <a:t>  Singleton instance = </a:t>
            </a:r>
            <a:r>
              <a:rPr lang="en-GB" dirty="0" err="1"/>
              <a:t>Singleton.getInstance</a:t>
            </a:r>
            <a:r>
              <a:rPr lang="en-GB" dirty="0"/>
              <a:t>();</a:t>
            </a:r>
            <a:endParaRPr lang="en-US" dirty="0"/>
          </a:p>
        </p:txBody>
      </p:sp>
      <p:sp>
        <p:nvSpPr>
          <p:cNvPr id="6" name="Slide Number Placeholder 5">
            <a:extLst>
              <a:ext uri="{FF2B5EF4-FFF2-40B4-BE49-F238E27FC236}">
                <a16:creationId xmlns="" xmlns:a16="http://schemas.microsoft.com/office/drawing/2014/main" id="{344F548B-AEB9-4780-86AA-8A6D49633DEA}"/>
              </a:ext>
            </a:extLst>
          </p:cNvPr>
          <p:cNvSpPr>
            <a:spLocks noGrp="1"/>
          </p:cNvSpPr>
          <p:nvPr>
            <p:ph type="sldNum" sz="quarter" idx="12"/>
          </p:nvPr>
        </p:nvSpPr>
        <p:spPr/>
        <p:txBody>
          <a:bodyPr/>
          <a:lstStyle/>
          <a:p>
            <a:fld id="{FF361C6B-DB63-4C7D-B5FF-AAEACADED5C2}" type="slidenum">
              <a:rPr lang="en-GB" smtClean="0"/>
              <a:pPr/>
              <a:t>5</a:t>
            </a:fld>
            <a:endParaRPr lang="en-GB"/>
          </a:p>
        </p:txBody>
      </p:sp>
      <p:pic>
        <p:nvPicPr>
          <p:cNvPr id="7" name="Picture 6"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22102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D1AC2F-398E-4892-A59E-F6F37CE98B81}"/>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 xmlns:a16="http://schemas.microsoft.com/office/drawing/2014/main" id="{AC398136-3240-4BBC-A3D8-5224BD373D2C}"/>
              </a:ext>
            </a:extLst>
          </p:cNvPr>
          <p:cNvSpPr>
            <a:spLocks noGrp="1"/>
          </p:cNvSpPr>
          <p:nvPr>
            <p:ph idx="1"/>
          </p:nvPr>
        </p:nvSpPr>
        <p:spPr>
          <a:xfrm>
            <a:off x="251520" y="1556792"/>
            <a:ext cx="8660026" cy="4195481"/>
          </a:xfrm>
        </p:spPr>
        <p:txBody>
          <a:bodyPr/>
          <a:lstStyle/>
          <a:p>
            <a:pPr marL="0" indent="0">
              <a:buNone/>
            </a:pPr>
            <a:r>
              <a:rPr lang="en-US" b="1" dirty="0"/>
              <a:t>Participants: </a:t>
            </a:r>
            <a:endParaRPr lang="en-GB" dirty="0"/>
          </a:p>
          <a:p>
            <a:pPr>
              <a:buFont typeface="Wingdings" panose="05000000000000000000" pitchFamily="2" charset="2"/>
              <a:buChar char="Ø"/>
            </a:pPr>
            <a:r>
              <a:rPr lang="en-GB" b="1" dirty="0"/>
              <a:t>Singleton-</a:t>
            </a:r>
            <a:r>
              <a:rPr lang="en-GB" dirty="0"/>
              <a:t>defines an Instance operation that lets clients access its unique instance. Instance is a class operation .It may be responsible for creating its own unique instance. (ex: Singleton)</a:t>
            </a:r>
            <a:endParaRPr lang="en-GB" b="1" dirty="0"/>
          </a:p>
          <a:p>
            <a:pPr marL="0" indent="0">
              <a:buNone/>
            </a:pPr>
            <a:r>
              <a:rPr lang="en-GB" b="1" dirty="0"/>
              <a:t>Structure:</a:t>
            </a:r>
            <a:endParaRPr lang="en-US" dirty="0"/>
          </a:p>
        </p:txBody>
      </p:sp>
      <p:pic>
        <p:nvPicPr>
          <p:cNvPr id="5" name="Picture 4">
            <a:extLst>
              <a:ext uri="{FF2B5EF4-FFF2-40B4-BE49-F238E27FC236}">
                <a16:creationId xmlns="" xmlns:a16="http://schemas.microsoft.com/office/drawing/2014/main" id="{61031717-FA3D-4C31-89DD-5F9DC75C1C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9082" y="3429000"/>
            <a:ext cx="5824652" cy="2592288"/>
          </a:xfrm>
          <a:prstGeom prst="rect">
            <a:avLst/>
          </a:prstGeom>
        </p:spPr>
      </p:pic>
      <p:sp>
        <p:nvSpPr>
          <p:cNvPr id="4" name="Slide Number Placeholder 3">
            <a:extLst>
              <a:ext uri="{FF2B5EF4-FFF2-40B4-BE49-F238E27FC236}">
                <a16:creationId xmlns="" xmlns:a16="http://schemas.microsoft.com/office/drawing/2014/main" id="{B3E69AB3-A8AF-43F9-B700-9245A448D39C}"/>
              </a:ext>
            </a:extLst>
          </p:cNvPr>
          <p:cNvSpPr>
            <a:spLocks noGrp="1"/>
          </p:cNvSpPr>
          <p:nvPr>
            <p:ph type="sldNum" sz="quarter" idx="12"/>
          </p:nvPr>
        </p:nvSpPr>
        <p:spPr/>
        <p:txBody>
          <a:bodyPr/>
          <a:lstStyle/>
          <a:p>
            <a:fld id="{FF361C6B-DB63-4C7D-B5FF-AAEACADED5C2}" type="slidenum">
              <a:rPr lang="en-GB" smtClean="0"/>
              <a:pPr/>
              <a:t>6</a:t>
            </a:fld>
            <a:endParaRPr lang="en-GB"/>
          </a:p>
        </p:txBody>
      </p:sp>
      <p:pic>
        <p:nvPicPr>
          <p:cNvPr id="6" name="Picture 5" descr="brac.png"/>
          <p:cNvPicPr>
            <a:picLocks noChangeAspect="1"/>
          </p:cNvPicPr>
          <p:nvPr/>
        </p:nvPicPr>
        <p:blipFill>
          <a:blip r:embed="rId3"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4251622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F9F7F-A394-47CF-AC6E-C843986D20C7}"/>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 xmlns:a16="http://schemas.microsoft.com/office/drawing/2014/main" id="{1D20CEE6-D493-4B30-BF81-03C99B78E3E0}"/>
              </a:ext>
            </a:extLst>
          </p:cNvPr>
          <p:cNvSpPr>
            <a:spLocks noGrp="1"/>
          </p:cNvSpPr>
          <p:nvPr>
            <p:ph idx="1"/>
          </p:nvPr>
        </p:nvSpPr>
        <p:spPr>
          <a:xfrm>
            <a:off x="827700" y="2052925"/>
            <a:ext cx="7416708" cy="4195481"/>
          </a:xfrm>
        </p:spPr>
        <p:txBody>
          <a:bodyPr/>
          <a:lstStyle/>
          <a:p>
            <a:pPr marL="0" indent="0" algn="just">
              <a:buNone/>
            </a:pPr>
            <a:r>
              <a:rPr lang="en-US" b="1" dirty="0"/>
              <a:t>Lazy instance</a:t>
            </a:r>
            <a:r>
              <a:rPr lang="en-US" dirty="0"/>
              <a:t>: Singleton make use of lazy initiation of the class. It means that its creation is deferred until it is first used. It helps to improve performance, avoid wasteful computation and reduce program memory requirement</a:t>
            </a:r>
            <a:r>
              <a:rPr lang="en-US" dirty="0" smtClean="0"/>
              <a:t>.</a:t>
            </a:r>
          </a:p>
          <a:p>
            <a:pPr marL="0" indent="0" algn="just">
              <a:buNone/>
            </a:pPr>
            <a:endParaRPr lang="en-US" dirty="0"/>
          </a:p>
          <a:p>
            <a:pPr marL="0" indent="0">
              <a:buNone/>
            </a:pPr>
            <a:r>
              <a:rPr lang="en-US" dirty="0"/>
              <a:t> if(</a:t>
            </a:r>
            <a:r>
              <a:rPr lang="en-US" dirty="0" err="1"/>
              <a:t>singleInstance</a:t>
            </a:r>
            <a:r>
              <a:rPr lang="en-US" dirty="0"/>
              <a:t> == null){</a:t>
            </a:r>
          </a:p>
          <a:p>
            <a:pPr marL="0" indent="0">
              <a:buNone/>
            </a:pPr>
            <a:r>
              <a:rPr lang="en-US" dirty="0"/>
              <a:t>      </a:t>
            </a:r>
            <a:r>
              <a:rPr lang="en-US" dirty="0" err="1" smtClean="0"/>
              <a:t>singleInstance</a:t>
            </a:r>
            <a:r>
              <a:rPr lang="en-US" dirty="0" smtClean="0"/>
              <a:t> </a:t>
            </a:r>
            <a:r>
              <a:rPr lang="en-US" dirty="0"/>
              <a:t>= new </a:t>
            </a:r>
            <a:r>
              <a:rPr lang="en-US" dirty="0" err="1"/>
              <a:t>Singletong</a:t>
            </a:r>
            <a:r>
              <a:rPr lang="en-US" dirty="0"/>
              <a:t>(); </a:t>
            </a:r>
            <a:r>
              <a:rPr lang="en-US" dirty="0">
                <a:solidFill>
                  <a:srgbClr val="92D050"/>
                </a:solidFill>
              </a:rPr>
              <a:t>// Lazy </a:t>
            </a:r>
            <a:r>
              <a:rPr lang="en-US" dirty="0" smtClean="0">
                <a:solidFill>
                  <a:srgbClr val="92D050"/>
                </a:solidFill>
              </a:rPr>
              <a:t>initialization</a:t>
            </a:r>
            <a:endParaRPr lang="en-US" dirty="0">
              <a:solidFill>
                <a:srgbClr val="92D050"/>
              </a:solidFill>
            </a:endParaRPr>
          </a:p>
          <a:p>
            <a:pPr marL="0" indent="0">
              <a:buNone/>
            </a:pPr>
            <a:r>
              <a:rPr lang="en-US" dirty="0"/>
              <a:t> </a:t>
            </a:r>
            <a:r>
              <a:rPr lang="en-US" dirty="0" smtClean="0"/>
              <a:t>}</a:t>
            </a:r>
            <a:endParaRPr lang="en-US" dirty="0"/>
          </a:p>
        </p:txBody>
      </p:sp>
      <p:sp>
        <p:nvSpPr>
          <p:cNvPr id="4" name="Slide Number Placeholder 3">
            <a:extLst>
              <a:ext uri="{FF2B5EF4-FFF2-40B4-BE49-F238E27FC236}">
                <a16:creationId xmlns="" xmlns:a16="http://schemas.microsoft.com/office/drawing/2014/main" id="{79296571-9D5E-4A12-A76D-F353477B3CCB}"/>
              </a:ext>
            </a:extLst>
          </p:cNvPr>
          <p:cNvSpPr>
            <a:spLocks noGrp="1"/>
          </p:cNvSpPr>
          <p:nvPr>
            <p:ph type="sldNum" sz="quarter" idx="12"/>
          </p:nvPr>
        </p:nvSpPr>
        <p:spPr/>
        <p:txBody>
          <a:bodyPr/>
          <a:lstStyle/>
          <a:p>
            <a:fld id="{FF361C6B-DB63-4C7D-B5FF-AAEACADED5C2}" type="slidenum">
              <a:rPr lang="en-GB" smtClean="0"/>
              <a:pPr/>
              <a:t>7</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2666017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Adapter Pattern</a:t>
            </a:r>
          </a:p>
        </p:txBody>
      </p:sp>
      <p:sp>
        <p:nvSpPr>
          <p:cNvPr id="3" name="Content Placeholder 2"/>
          <p:cNvSpPr>
            <a:spLocks noGrp="1"/>
          </p:cNvSpPr>
          <p:nvPr>
            <p:ph idx="1"/>
          </p:nvPr>
        </p:nvSpPr>
        <p:spPr>
          <a:xfrm>
            <a:off x="827700" y="1340769"/>
            <a:ext cx="6711654" cy="4907638"/>
          </a:xfrm>
        </p:spPr>
        <p:txBody>
          <a:bodyPr/>
          <a:lstStyle/>
          <a:p>
            <a:pPr marL="0" indent="0" algn="ctr">
              <a:buNone/>
            </a:pPr>
            <a:r>
              <a:rPr lang="en-GB" b="1" dirty="0"/>
              <a:t>In the real world...</a:t>
            </a:r>
          </a:p>
          <a:p>
            <a:pPr marL="0" indent="0">
              <a:buNone/>
            </a:pPr>
            <a:r>
              <a:rPr lang="en-GB" dirty="0"/>
              <a:t>we are very familiar with adapters and what they do </a:t>
            </a:r>
            <a:br>
              <a:rPr lang="en-GB" dirty="0"/>
            </a:br>
            <a:endParaRPr lang="en-GB" dirty="0"/>
          </a:p>
        </p:txBody>
      </p:sp>
      <p:sp>
        <p:nvSpPr>
          <p:cNvPr id="5" name="Slide Number Placeholder 4">
            <a:extLst>
              <a:ext uri="{FF2B5EF4-FFF2-40B4-BE49-F238E27FC236}">
                <a16:creationId xmlns="" xmlns:a16="http://schemas.microsoft.com/office/drawing/2014/main" id="{71F9C5AF-6A50-4753-8E05-478C67D5A60F}"/>
              </a:ext>
            </a:extLst>
          </p:cNvPr>
          <p:cNvSpPr>
            <a:spLocks noGrp="1"/>
          </p:cNvSpPr>
          <p:nvPr>
            <p:ph type="sldNum" sz="quarter" idx="12"/>
          </p:nvPr>
        </p:nvSpPr>
        <p:spPr/>
        <p:txBody>
          <a:bodyPr/>
          <a:lstStyle/>
          <a:p>
            <a:fld id="{FF361C6B-DB63-4C7D-B5FF-AAEACADED5C2}" type="slidenum">
              <a:rPr lang="en-GB" smtClean="0"/>
              <a:pPr/>
              <a:t>8</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492896"/>
            <a:ext cx="6265168" cy="3833242"/>
          </a:xfrm>
          <a:prstGeom prst="rect">
            <a:avLst/>
          </a:prstGeom>
        </p:spPr>
      </p:pic>
      <p:pic>
        <p:nvPicPr>
          <p:cNvPr id="7" name="Picture 6" descr="brac.png"/>
          <p:cNvPicPr>
            <a:picLocks noChangeAspect="1"/>
          </p:cNvPicPr>
          <p:nvPr/>
        </p:nvPicPr>
        <p:blipFill>
          <a:blip r:embed="rId3"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1696498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fontScale="90000"/>
          </a:bodyPr>
          <a:lstStyle/>
          <a:p>
            <a:r>
              <a:rPr lang="en-GB" dirty="0"/>
              <a:t>What about object oriented adapters? </a:t>
            </a:r>
            <a:br>
              <a:rPr lang="en-GB" dirty="0"/>
            </a:br>
            <a:endParaRPr lang="en-GB" dirty="0"/>
          </a:p>
        </p:txBody>
      </p:sp>
      <p:sp>
        <p:nvSpPr>
          <p:cNvPr id="3" name="Content Placeholder 2"/>
          <p:cNvSpPr>
            <a:spLocks noGrp="1"/>
          </p:cNvSpPr>
          <p:nvPr>
            <p:ph idx="1"/>
          </p:nvPr>
        </p:nvSpPr>
        <p:spPr>
          <a:xfrm>
            <a:off x="827700" y="2052925"/>
            <a:ext cx="7704740" cy="4195481"/>
          </a:xfrm>
        </p:spPr>
        <p:txBody>
          <a:bodyPr>
            <a:normAutofit/>
          </a:bodyPr>
          <a:lstStyle/>
          <a:p>
            <a:pPr marL="0" indent="0">
              <a:buNone/>
            </a:pPr>
            <a:r>
              <a:rPr lang="en-GB" b="1" dirty="0">
                <a:solidFill>
                  <a:schemeClr val="accent3">
                    <a:lumMod val="60000"/>
                    <a:lumOff val="40000"/>
                  </a:schemeClr>
                </a:solidFill>
              </a:rPr>
              <a:t>Intent</a:t>
            </a:r>
            <a:r>
              <a:rPr lang="en-GB" b="1" dirty="0"/>
              <a:t>:</a:t>
            </a:r>
            <a:br>
              <a:rPr lang="en-GB" b="1" dirty="0"/>
            </a:br>
            <a:r>
              <a:rPr lang="en-GB" dirty="0"/>
              <a:t>Convert the interface of a class into another interface clients expect. Adapter lets classes work together that couldn't otherwise because of incompatible interfaces.</a:t>
            </a:r>
            <a:br>
              <a:rPr lang="en-GB" dirty="0"/>
            </a:br>
            <a:r>
              <a:rPr lang="en-GB" b="1" dirty="0">
                <a:solidFill>
                  <a:schemeClr val="accent3">
                    <a:lumMod val="60000"/>
                    <a:lumOff val="40000"/>
                  </a:schemeClr>
                </a:solidFill>
              </a:rPr>
              <a:t>Classified as:</a:t>
            </a:r>
            <a:r>
              <a:rPr lang="en-GB" b="1" dirty="0"/>
              <a:t/>
            </a:r>
            <a:br>
              <a:rPr lang="en-GB" b="1" dirty="0"/>
            </a:br>
            <a:r>
              <a:rPr lang="en-GB" dirty="0"/>
              <a:t>A Structural Pattern</a:t>
            </a:r>
            <a:br>
              <a:rPr lang="en-GB" dirty="0"/>
            </a:br>
            <a:r>
              <a:rPr lang="en-GB" dirty="0"/>
              <a:t>(Structural patterns are concerned with how classes and objects are composed to form larger structures.)</a:t>
            </a:r>
            <a:br>
              <a:rPr lang="en-GB" dirty="0"/>
            </a:br>
            <a:r>
              <a:rPr lang="en-GB" b="1" dirty="0">
                <a:solidFill>
                  <a:schemeClr val="accent3">
                    <a:lumMod val="60000"/>
                    <a:lumOff val="40000"/>
                  </a:schemeClr>
                </a:solidFill>
              </a:rPr>
              <a:t>Also Known As:</a:t>
            </a:r>
            <a:r>
              <a:rPr lang="en-GB" b="1" dirty="0"/>
              <a:t/>
            </a:r>
            <a:br>
              <a:rPr lang="en-GB" b="1" dirty="0"/>
            </a:br>
            <a:r>
              <a:rPr lang="en-GB" dirty="0"/>
              <a:t>Wrapper </a:t>
            </a:r>
          </a:p>
        </p:txBody>
      </p:sp>
      <p:sp>
        <p:nvSpPr>
          <p:cNvPr id="4" name="Slide Number Placeholder 3">
            <a:extLst>
              <a:ext uri="{FF2B5EF4-FFF2-40B4-BE49-F238E27FC236}">
                <a16:creationId xmlns="" xmlns:a16="http://schemas.microsoft.com/office/drawing/2014/main" id="{06F417F1-A6BC-4869-8843-ED4A83D73D79}"/>
              </a:ext>
            </a:extLst>
          </p:cNvPr>
          <p:cNvSpPr>
            <a:spLocks noGrp="1"/>
          </p:cNvSpPr>
          <p:nvPr>
            <p:ph type="sldNum" sz="quarter" idx="12"/>
          </p:nvPr>
        </p:nvSpPr>
        <p:spPr/>
        <p:txBody>
          <a:bodyPr/>
          <a:lstStyle/>
          <a:p>
            <a:fld id="{FF361C6B-DB63-4C7D-B5FF-AAEACADED5C2}" type="slidenum">
              <a:rPr lang="en-GB" smtClean="0"/>
              <a:pPr/>
              <a:t>9</a:t>
            </a:fld>
            <a:endParaRPr lang="en-GB"/>
          </a:p>
        </p:txBody>
      </p:sp>
      <p:pic>
        <p:nvPicPr>
          <p:cNvPr id="5" name="Picture 4" descr="brac.png"/>
          <p:cNvPicPr>
            <a:picLocks noChangeAspect="1"/>
          </p:cNvPicPr>
          <p:nvPr/>
        </p:nvPicPr>
        <p:blipFill>
          <a:blip r:embed="rId2" cstate="print"/>
          <a:stretch>
            <a:fillRect/>
          </a:stretch>
        </p:blipFill>
        <p:spPr>
          <a:xfrm>
            <a:off x="7772400" y="5829300"/>
            <a:ext cx="1371600" cy="1066800"/>
          </a:xfrm>
          <a:prstGeom prst="rect">
            <a:avLst/>
          </a:prstGeom>
        </p:spPr>
      </p:pic>
    </p:spTree>
    <p:extLst>
      <p:ext uri="{BB962C8B-B14F-4D97-AF65-F5344CB8AC3E}">
        <p14:creationId xmlns:p14="http://schemas.microsoft.com/office/powerpoint/2010/main" val="32125003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892</TotalTime>
  <Words>1134</Words>
  <Application>Microsoft Office PowerPoint</Application>
  <PresentationFormat>On-screen Show (4:3)</PresentationFormat>
  <Paragraphs>223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CSE470 – Software Engineering</vt:lpstr>
      <vt:lpstr>Singleton Pattern</vt:lpstr>
      <vt:lpstr>PowerPoint Presentation</vt:lpstr>
      <vt:lpstr>Singleton Pattern</vt:lpstr>
      <vt:lpstr>Singleton PatternStructure</vt:lpstr>
      <vt:lpstr>Singleton</vt:lpstr>
      <vt:lpstr>Singleton</vt:lpstr>
      <vt:lpstr>Adapter Pattern</vt:lpstr>
      <vt:lpstr>What about object oriented adapters?  </vt:lpstr>
      <vt:lpstr>Adapter Pattern</vt:lpstr>
      <vt:lpstr>Class Adapter</vt:lpstr>
      <vt:lpstr>Class Adapter</vt:lpstr>
      <vt:lpstr>Class Adapter</vt:lpstr>
      <vt:lpstr>Class Adapter</vt:lpstr>
      <vt:lpstr>Class Adapter</vt:lpstr>
      <vt:lpstr>Class Adapter</vt:lpstr>
      <vt:lpstr>Adapter Pattern</vt:lpstr>
      <vt:lpstr>Adapter Pattern</vt:lpstr>
      <vt:lpstr>Object Adapter</vt:lpstr>
      <vt:lpstr>Pros and Cons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afrin</dc:creator>
  <cp:lastModifiedBy>afrin</cp:lastModifiedBy>
  <cp:revision>239</cp:revision>
  <dcterms:created xsi:type="dcterms:W3CDTF">2019-10-18T18:42:01Z</dcterms:created>
  <dcterms:modified xsi:type="dcterms:W3CDTF">2020-09-03T19:46:23Z</dcterms:modified>
</cp:coreProperties>
</file>