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095230-6C6C-40A2-9E6C-9CF21531242C}">
  <a:tblStyle styleId="{37095230-6C6C-40A2-9E6C-9CF2153124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334d2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334d2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334d2a4e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94334d2a4e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4334d2a4e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4334d2a4e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334d2a4e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4334d2a4e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334d2a4e_0_2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4334d2a4e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4334d2a4e_0_2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94334d2a4e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334d2a4e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4334d2a4e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4334d2a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4334d2a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4334d2a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4334d2a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4334d2a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4334d2a4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334d2a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4334d2a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334d2a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334d2a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334d2a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334d2a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334d2a4e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4334d2a4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4334d2a4e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94334d2a4e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827700" y="1539694"/>
            <a:ext cx="6711600" cy="31467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3" name="Google Shape;53;p13"/>
          <p:cNvSpPr txBox="1"/>
          <p:nvPr>
            <p:ph idx="10" type="dt"/>
          </p:nvPr>
        </p:nvSpPr>
        <p:spPr>
          <a:xfrm rot="5400000">
            <a:off x="7618918" y="1342951"/>
            <a:ext cx="7428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rot="5400000">
            <a:off x="6715913" y="2418903"/>
            <a:ext cx="28947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55600" lvl="0" marL="457200" rtl="0" algn="l">
              <a:spcBef>
                <a:spcPts val="1600"/>
              </a:spcBef>
              <a:spcAft>
                <a:spcPts val="0"/>
              </a:spcAft>
              <a:buClr>
                <a:schemeClr val="dk1"/>
              </a:buClr>
              <a:buSzPts val="2000"/>
              <a:buChar char="●"/>
            </a:pPr>
            <a:r>
              <a:rPr lang="en" sz="2000">
                <a:solidFill>
                  <a:schemeClr val="dk1"/>
                </a:solidFill>
                <a:highlight>
                  <a:srgbClr val="FFFFFF"/>
                </a:highlight>
              </a:rPr>
              <a:t>Design patterns represent the best practices used by experienced object-oriented software developers.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Design patterns are solutions to general problems that software developers faced during software development.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These solutions were obtained by trial and error by numerous software developers over quite a substantial period of time.</a:t>
            </a:r>
            <a:endParaRPr sz="2000">
              <a:solidFill>
                <a:schemeClr val="dk1"/>
              </a:solidFill>
              <a:highlight>
                <a:srgbClr val="FFFFFF"/>
              </a:highlight>
            </a:endParaRPr>
          </a:p>
          <a:p>
            <a:pPr indent="0" lvl="0" marL="457200" rtl="0" algn="l">
              <a:spcBef>
                <a:spcPts val="1600"/>
              </a:spcBef>
              <a:spcAft>
                <a:spcPts val="1600"/>
              </a:spcAft>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21" name="Google Shape;121;p23"/>
          <p:cNvSpPr txBox="1"/>
          <p:nvPr>
            <p:ph idx="1" type="body"/>
          </p:nvPr>
        </p:nvSpPr>
        <p:spPr>
          <a:xfrm>
            <a:off x="457200" y="4191930"/>
            <a:ext cx="8229600" cy="402600"/>
          </a:xfrm>
          <a:prstGeom prst="rect">
            <a:avLst/>
          </a:prstGeom>
          <a:noFill/>
          <a:ln>
            <a:noFill/>
          </a:ln>
        </p:spPr>
        <p:txBody>
          <a:bodyPr anchorCtr="0" anchor="t" bIns="45700" lIns="91425" spcFirstLastPara="1" rIns="91425" wrap="square" tIns="45700">
            <a:noAutofit/>
          </a:bodyPr>
          <a:lstStyle/>
          <a:p>
            <a:pPr indent="-241306" lvl="0" marL="342906" rtl="0" algn="l">
              <a:spcBef>
                <a:spcPts val="0"/>
              </a:spcBef>
              <a:spcAft>
                <a:spcPts val="0"/>
              </a:spcAft>
              <a:buSzPts val="1600"/>
              <a:buNone/>
            </a:pPr>
            <a:r>
              <a:t/>
            </a:r>
            <a:endParaRPr/>
          </a:p>
        </p:txBody>
      </p:sp>
      <p:sp>
        <p:nvSpPr>
          <p:cNvPr id="122" name="Google Shape;122;p23"/>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Celebrity{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private List&lt;Fan&gt; fans =  new         ArrayList&lt;Fan&gt;();</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private int 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attach(Fan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fans.add(f);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remove(Fan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fans.remove(f);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foreach( Fan f: fans)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f.update(this);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void setState(int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state =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int getState(){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return state;</a:t>
            </a:r>
            <a:endParaRPr sz="11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100"/>
          </a:p>
          <a:p>
            <a:pPr indent="0" lvl="0" marL="0" marR="0" rtl="0" algn="l">
              <a:spcBef>
                <a:spcPts val="0"/>
              </a:spcBef>
              <a:spcAft>
                <a:spcPts val="0"/>
              </a:spcAft>
              <a:buNone/>
            </a:pPr>
            <a:r>
              <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100">
                <a:latin typeface="Century Gothic"/>
                <a:ea typeface="Century Gothic"/>
                <a:cs typeface="Century Gothic"/>
                <a:sym typeface="Century Gothic"/>
              </a:rPr>
              <a:t>}</a:t>
            </a:r>
            <a:endParaRPr sz="1100"/>
          </a:p>
        </p:txBody>
      </p:sp>
      <p:sp>
        <p:nvSpPr>
          <p:cNvPr id="123" name="Google Shape;123;p23"/>
          <p:cNvSpPr txBox="1"/>
          <p:nvPr/>
        </p:nvSpPr>
        <p:spPr>
          <a:xfrm>
            <a:off x="4313218" y="1176361"/>
            <a:ext cx="4416300" cy="33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Century Gothic"/>
                <a:ea typeface="Century Gothic"/>
                <a:cs typeface="Century Gothic"/>
                <a:sym typeface="Century Gothic"/>
              </a:rPr>
              <a:t>public class Fan{</a:t>
            </a:r>
            <a:endParaRPr sz="1000"/>
          </a:p>
          <a:p>
            <a:pPr indent="0" lvl="0" marL="0" marR="0" rtl="0" algn="l">
              <a:spcBef>
                <a:spcPts val="0"/>
              </a:spcBef>
              <a:spcAft>
                <a:spcPts val="0"/>
              </a:spcAft>
              <a:buNone/>
            </a:pPr>
            <a:r>
              <a:rPr lang="en">
                <a:latin typeface="Century Gothic"/>
                <a:ea typeface="Century Gothic"/>
                <a:cs typeface="Century Gothic"/>
                <a:sym typeface="Century Gothic"/>
              </a:rPr>
              <a:t>     private List&lt;Celebrity&gt; celebrities=  new ArrayList&lt;Celebrity&gt;();</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update(Celebrity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c.getState();</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addCelebrity(Celebrity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celebrities.add(c);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c.attach(this);</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removeCelebrity(Celebrity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celebrities.remove(c);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c.remove(this);</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t/>
            </a:r>
            <a:endParaRPr>
              <a:latin typeface="Century Gothic"/>
              <a:ea typeface="Century Gothic"/>
              <a:cs typeface="Century Gothic"/>
              <a:sym typeface="Century Gothic"/>
            </a:endParaRPr>
          </a:p>
          <a:p>
            <a:pPr indent="0" lvl="0" marL="0" marR="0" rtl="0" algn="l">
              <a:spcBef>
                <a:spcPts val="0"/>
              </a:spcBef>
              <a:spcAft>
                <a:spcPts val="0"/>
              </a:spcAft>
              <a:buNone/>
            </a:pPr>
            <a:r>
              <a:rPr lang="en">
                <a:latin typeface="Century Gothic"/>
                <a:ea typeface="Century Gothic"/>
                <a:cs typeface="Century Gothic"/>
                <a:sym typeface="Century Gothic"/>
              </a:rPr>
              <a:t>}</a:t>
            </a:r>
            <a:endParaRPr sz="1000"/>
          </a:p>
        </p:txBody>
      </p:sp>
      <p:sp>
        <p:nvSpPr>
          <p:cNvPr id="124" name="Google Shape;124;p2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30" name="Google Shape;130;p24"/>
          <p:cNvSpPr txBox="1"/>
          <p:nvPr>
            <p:ph idx="1" type="body"/>
          </p:nvPr>
        </p:nvSpPr>
        <p:spPr>
          <a:xfrm>
            <a:off x="457200" y="4407954"/>
            <a:ext cx="8229600" cy="186600"/>
          </a:xfrm>
          <a:prstGeom prst="rect">
            <a:avLst/>
          </a:prstGeom>
          <a:noFill/>
          <a:ln>
            <a:noFill/>
          </a:ln>
        </p:spPr>
        <p:txBody>
          <a:bodyPr anchorCtr="0" anchor="t" bIns="45700" lIns="91425" spcFirstLastPara="1" rIns="91425" wrap="square" tIns="45700">
            <a:noAutofit/>
          </a:bodyPr>
          <a:lstStyle/>
          <a:p>
            <a:pPr indent="-287026" lvl="0" marL="342906" rtl="0" algn="l">
              <a:lnSpc>
                <a:spcPct val="80000"/>
              </a:lnSpc>
              <a:spcBef>
                <a:spcPts val="0"/>
              </a:spcBef>
              <a:spcAft>
                <a:spcPts val="0"/>
              </a:spcAft>
              <a:buSzPts val="880"/>
              <a:buNone/>
            </a:pPr>
            <a:r>
              <a:t/>
            </a:r>
            <a:endParaRPr sz="1100"/>
          </a:p>
        </p:txBody>
      </p:sp>
      <p:sp>
        <p:nvSpPr>
          <p:cNvPr id="131" name="Google Shape;131;p24"/>
          <p:cNvSpPr txBox="1"/>
          <p:nvPr/>
        </p:nvSpPr>
        <p:spPr>
          <a:xfrm>
            <a:off x="1763688" y="1167594"/>
            <a:ext cx="4896600" cy="33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latin typeface="Century Gothic"/>
                <a:ea typeface="Century Gothic"/>
                <a:cs typeface="Century Gothic"/>
                <a:sym typeface="Century Gothic"/>
              </a:rPr>
              <a:t>From main method –</a:t>
            </a:r>
            <a:endParaRPr/>
          </a:p>
          <a:p>
            <a:pPr indent="0" lvl="0" marL="0" marR="0" rtl="0" algn="l">
              <a:spcBef>
                <a:spcPts val="0"/>
              </a:spcBef>
              <a:spcAft>
                <a:spcPts val="0"/>
              </a:spcAft>
              <a:buNone/>
            </a:pPr>
            <a:r>
              <a:rPr lang="en" sz="1800">
                <a:latin typeface="Century Gothic"/>
                <a:ea typeface="Century Gothic"/>
                <a:cs typeface="Century Gothic"/>
                <a:sym typeface="Century Gothic"/>
              </a:rPr>
              <a:t>  Fan f1 = new Fan();</a:t>
            </a:r>
            <a:endParaRPr/>
          </a:p>
          <a:p>
            <a:pPr indent="0" lvl="0" marL="0" marR="0" rtl="0" algn="l">
              <a:spcBef>
                <a:spcPts val="0"/>
              </a:spcBef>
              <a:spcAft>
                <a:spcPts val="0"/>
              </a:spcAft>
              <a:buNone/>
            </a:pPr>
            <a:r>
              <a:rPr lang="en" sz="1800">
                <a:latin typeface="Century Gothic"/>
                <a:ea typeface="Century Gothic"/>
                <a:cs typeface="Century Gothic"/>
                <a:sym typeface="Century Gothic"/>
              </a:rPr>
              <a:t>  Fan f2 = new Fan();</a:t>
            </a:r>
            <a:endParaRPr/>
          </a:p>
          <a:p>
            <a:pPr indent="0" lvl="0" marL="0" marR="0" rtl="0" algn="l">
              <a:spcBef>
                <a:spcPts val="0"/>
              </a:spcBef>
              <a:spcAft>
                <a:spcPts val="0"/>
              </a:spcAft>
              <a:buNone/>
            </a:pPr>
            <a:r>
              <a:t/>
            </a:r>
            <a:endParaRPr sz="1800">
              <a:latin typeface="Century Gothic"/>
              <a:ea typeface="Century Gothic"/>
              <a:cs typeface="Century Gothic"/>
              <a:sym typeface="Century Gothic"/>
            </a:endParaRPr>
          </a:p>
          <a:p>
            <a:pPr indent="0" lvl="0" marL="0" marR="0" rtl="0" algn="l">
              <a:spcBef>
                <a:spcPts val="0"/>
              </a:spcBef>
              <a:spcAft>
                <a:spcPts val="0"/>
              </a:spcAft>
              <a:buNone/>
            </a:pPr>
            <a:r>
              <a:rPr lang="en" sz="1800">
                <a:latin typeface="Century Gothic"/>
                <a:ea typeface="Century Gothic"/>
                <a:cs typeface="Century Gothic"/>
                <a:sym typeface="Century Gothic"/>
              </a:rPr>
              <a:t>Celebrity c1 = new Celebrity ();</a:t>
            </a:r>
            <a:endParaRPr/>
          </a:p>
          <a:p>
            <a:pPr indent="0" lvl="0" marL="0" marR="0" rtl="0" algn="l">
              <a:spcBef>
                <a:spcPts val="0"/>
              </a:spcBef>
              <a:spcAft>
                <a:spcPts val="0"/>
              </a:spcAft>
              <a:buNone/>
            </a:pPr>
            <a:r>
              <a:rPr lang="en" sz="1800">
                <a:latin typeface="Century Gothic"/>
                <a:ea typeface="Century Gothic"/>
                <a:cs typeface="Century Gothic"/>
                <a:sym typeface="Century Gothic"/>
              </a:rPr>
              <a:t>Celebrity c2 = new Celebrity ();</a:t>
            </a:r>
            <a:endParaRPr/>
          </a:p>
          <a:p>
            <a:pPr indent="0" lvl="0" marL="0" marR="0" rtl="0" algn="l">
              <a:spcBef>
                <a:spcPts val="0"/>
              </a:spcBef>
              <a:spcAft>
                <a:spcPts val="0"/>
              </a:spcAft>
              <a:buNone/>
            </a:pPr>
            <a:r>
              <a:t/>
            </a:r>
            <a:endParaRPr sz="1800">
              <a:latin typeface="Century Gothic"/>
              <a:ea typeface="Century Gothic"/>
              <a:cs typeface="Century Gothic"/>
              <a:sym typeface="Century Gothic"/>
            </a:endParaRPr>
          </a:p>
          <a:p>
            <a:pPr indent="0" lvl="0" marL="0" marR="0" rtl="0" algn="l">
              <a:spcBef>
                <a:spcPts val="0"/>
              </a:spcBef>
              <a:spcAft>
                <a:spcPts val="0"/>
              </a:spcAft>
              <a:buNone/>
            </a:pPr>
            <a:r>
              <a:rPr lang="en" sz="1800">
                <a:latin typeface="Century Gothic"/>
                <a:ea typeface="Century Gothic"/>
                <a:cs typeface="Century Gothic"/>
                <a:sym typeface="Century Gothic"/>
              </a:rPr>
              <a:t>  f1.addCelebrity(c1);</a:t>
            </a:r>
            <a:endParaRPr/>
          </a:p>
          <a:p>
            <a:pPr indent="0" lvl="0" marL="0" marR="0" rtl="0" algn="l">
              <a:spcBef>
                <a:spcPts val="0"/>
              </a:spcBef>
              <a:spcAft>
                <a:spcPts val="0"/>
              </a:spcAft>
              <a:buNone/>
            </a:pPr>
            <a:r>
              <a:rPr lang="en" sz="1800">
                <a:latin typeface="Century Gothic"/>
                <a:ea typeface="Century Gothic"/>
                <a:cs typeface="Century Gothic"/>
                <a:sym typeface="Century Gothic"/>
              </a:rPr>
              <a:t>  f1.addCelebrity(c2);</a:t>
            </a:r>
            <a:endParaRPr/>
          </a:p>
          <a:p>
            <a:pPr indent="0" lvl="0" marL="0" marR="0" rtl="0" algn="l">
              <a:spcBef>
                <a:spcPts val="0"/>
              </a:spcBef>
              <a:spcAft>
                <a:spcPts val="0"/>
              </a:spcAft>
              <a:buNone/>
            </a:pPr>
            <a:r>
              <a:rPr lang="en" sz="1800">
                <a:latin typeface="Century Gothic"/>
                <a:ea typeface="Century Gothic"/>
                <a:cs typeface="Century Gothic"/>
                <a:sym typeface="Century Gothic"/>
              </a:rPr>
              <a:t>  f2.addCelebrity (c1);</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c1.setState(5); //new State</a:t>
            </a:r>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c2.setState(2);  //newState</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a:t>
            </a:r>
            <a:endParaRPr/>
          </a:p>
        </p:txBody>
      </p:sp>
      <p:sp>
        <p:nvSpPr>
          <p:cNvPr id="132" name="Google Shape;132;p24"/>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Participants</a:t>
            </a:r>
            <a:endParaRPr/>
          </a:p>
        </p:txBody>
      </p:sp>
      <p:sp>
        <p:nvSpPr>
          <p:cNvPr id="138" name="Google Shape;138;p25"/>
          <p:cNvSpPr txBox="1"/>
          <p:nvPr>
            <p:ph idx="1" type="body"/>
          </p:nvPr>
        </p:nvSpPr>
        <p:spPr>
          <a:xfrm>
            <a:off x="395536" y="1113589"/>
            <a:ext cx="8064900" cy="35727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b="1" lang="en">
                <a:solidFill>
                  <a:srgbClr val="EFD37E"/>
                </a:solidFill>
              </a:rPr>
              <a:t>Subject: </a:t>
            </a:r>
            <a:r>
              <a:rPr lang="en"/>
              <a:t>knows its observers. Any number of Observer objects may observe a subject. It sends a notification to its observers when its state changes. (ex: Celebrity)</a:t>
            </a:r>
            <a:endParaRPr/>
          </a:p>
          <a:p>
            <a:pPr indent="-342906" lvl="0" marL="342906" rtl="0" algn="l">
              <a:spcBef>
                <a:spcPts val="1000"/>
              </a:spcBef>
              <a:spcAft>
                <a:spcPts val="0"/>
              </a:spcAft>
              <a:buSzPts val="1600"/>
              <a:buChar char="●"/>
            </a:pPr>
            <a:r>
              <a:rPr b="1" lang="en">
                <a:solidFill>
                  <a:srgbClr val="EFD37E"/>
                </a:solidFill>
              </a:rPr>
              <a:t>Observer: </a:t>
            </a:r>
            <a:r>
              <a:rPr lang="en"/>
              <a:t>defines an updating interface for objects that should be notified changes in a subject. (ex: Fans)</a:t>
            </a:r>
            <a:endParaRPr/>
          </a:p>
          <a:p>
            <a:pPr indent="-342906" lvl="0" marL="342906" rtl="0" algn="l">
              <a:spcBef>
                <a:spcPts val="1000"/>
              </a:spcBef>
              <a:spcAft>
                <a:spcPts val="0"/>
              </a:spcAft>
              <a:buSzPts val="1600"/>
              <a:buChar char="●"/>
            </a:pPr>
            <a:r>
              <a:rPr b="1" lang="en">
                <a:solidFill>
                  <a:srgbClr val="EFD37E"/>
                </a:solidFill>
              </a:rPr>
              <a:t>ConcreteSubject: </a:t>
            </a:r>
            <a:r>
              <a:rPr b="1" lang="en"/>
              <a:t>(ex: FilmCelebrity, FashionCelebrity)</a:t>
            </a:r>
            <a:endParaRPr/>
          </a:p>
          <a:p>
            <a:pPr indent="-342906" lvl="0" marL="342906" rtl="0" algn="l">
              <a:spcBef>
                <a:spcPts val="1000"/>
              </a:spcBef>
              <a:spcAft>
                <a:spcPts val="0"/>
              </a:spcAft>
              <a:buSzPts val="1600"/>
              <a:buChar char="●"/>
            </a:pPr>
            <a:r>
              <a:rPr b="1" lang="en">
                <a:solidFill>
                  <a:srgbClr val="EFD37E"/>
                </a:solidFill>
              </a:rPr>
              <a:t>ConcreteObserver</a:t>
            </a:r>
            <a:r>
              <a:rPr b="1" lang="en"/>
              <a:t> (ex: FilmFan, FashsionFan)</a:t>
            </a:r>
            <a:endParaRPr/>
          </a:p>
        </p:txBody>
      </p:sp>
      <p:sp>
        <p:nvSpPr>
          <p:cNvPr id="139" name="Google Shape;139;p25"/>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Structure</a:t>
            </a:r>
            <a:endParaRPr/>
          </a:p>
        </p:txBody>
      </p:sp>
      <p:pic>
        <p:nvPicPr>
          <p:cNvPr id="145" name="Google Shape;145;p26"/>
          <p:cNvPicPr preferRelativeResize="0"/>
          <p:nvPr>
            <p:ph idx="1" type="body"/>
          </p:nvPr>
        </p:nvPicPr>
        <p:blipFill rotWithShape="1">
          <a:blip r:embed="rId3">
            <a:alphaModFix/>
          </a:blip>
          <a:srcRect b="0" l="0" r="0" t="0"/>
          <a:stretch/>
        </p:blipFill>
        <p:spPr>
          <a:xfrm>
            <a:off x="899592" y="1377300"/>
            <a:ext cx="7272900" cy="2598600"/>
          </a:xfrm>
          <a:prstGeom prst="rect">
            <a:avLst/>
          </a:prstGeom>
          <a:noFill/>
          <a:ln>
            <a:noFill/>
          </a:ln>
        </p:spPr>
      </p:pic>
      <p:sp>
        <p:nvSpPr>
          <p:cNvPr id="146" name="Google Shape;146;p26"/>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52" name="Google Shape;152;p27"/>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53" name="Google Shape;153;p27"/>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entury Gothic"/>
                <a:ea typeface="Century Gothic"/>
                <a:cs typeface="Century Gothic"/>
                <a:sym typeface="Century Gothic"/>
              </a:rPr>
              <a:t>Public FilmCelebrity extends Celebrity{</a:t>
            </a:r>
            <a:endParaRPr/>
          </a:p>
          <a:p>
            <a:pPr indent="0" lvl="0" marL="0" marR="0" rtl="0" algn="l">
              <a:spcBef>
                <a:spcPts val="0"/>
              </a:spcBef>
              <a:spcAft>
                <a:spcPts val="0"/>
              </a:spcAft>
              <a:buNone/>
            </a:pPr>
            <a:r>
              <a:rPr lang="en" sz="1800">
                <a:latin typeface="Century Gothic"/>
                <a:ea typeface="Century Gothic"/>
                <a:cs typeface="Century Gothic"/>
                <a:sym typeface="Century Gothic"/>
              </a:rPr>
              <a:t>        private int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void setState(int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state =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notify();</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        int getState(){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return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a:t>
            </a:r>
            <a:endParaRPr/>
          </a:p>
        </p:txBody>
      </p:sp>
      <p:sp>
        <p:nvSpPr>
          <p:cNvPr id="154" name="Google Shape;154;p27"/>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60" name="Google Shape;160;p28"/>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61" name="Google Shape;161;p28"/>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entury Gothic"/>
                <a:ea typeface="Century Gothic"/>
                <a:cs typeface="Century Gothic"/>
                <a:sym typeface="Century Gothic"/>
              </a:rPr>
              <a:t>Public FilmCelebrity extends Celebrity{</a:t>
            </a:r>
            <a:endParaRPr/>
          </a:p>
          <a:p>
            <a:pPr indent="0" lvl="0" marL="0" marR="0" rtl="0" algn="l">
              <a:spcBef>
                <a:spcPts val="0"/>
              </a:spcBef>
              <a:spcAft>
                <a:spcPts val="0"/>
              </a:spcAft>
              <a:buNone/>
            </a:pPr>
            <a:r>
              <a:rPr lang="en" sz="1800">
                <a:latin typeface="Century Gothic"/>
                <a:ea typeface="Century Gothic"/>
                <a:cs typeface="Century Gothic"/>
                <a:sym typeface="Century Gothic"/>
              </a:rPr>
              <a:t>        private int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void setState(int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state =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notify();</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        int getState(){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return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a:t>
            </a:r>
            <a:endParaRPr/>
          </a:p>
        </p:txBody>
      </p:sp>
      <p:sp>
        <p:nvSpPr>
          <p:cNvPr id="162" name="Google Shape;162;p28"/>
          <p:cNvSpPr txBox="1"/>
          <p:nvPr/>
        </p:nvSpPr>
        <p:spPr>
          <a:xfrm>
            <a:off x="3779912" y="1383618"/>
            <a:ext cx="53640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FilmFan extends Fan{</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private List&lt;FilmCelebrity&gt; filmCelebrities=  new ArrayList&lt;FilmCelebrity&gt;();</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update(FilmCelebrity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if(filmCelebrities.contain(fc){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fc.getState();</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addCelebrity(FilmCelebrity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celebrities.add(fc);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fc.attach(this);</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removeCelebrity(FilmCelebrity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celebrities.remove(fc);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fc.remove(this);</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t/>
            </a:r>
            <a:endParaRPr sz="1200">
              <a:latin typeface="Century Gothic"/>
              <a:ea typeface="Century Gothic"/>
              <a:cs typeface="Century Gothic"/>
              <a:sym typeface="Century Gothic"/>
            </a:endParaRPr>
          </a:p>
          <a:p>
            <a:pPr indent="0" lvl="0" marL="0" marR="0" rtl="0" algn="l">
              <a:spcBef>
                <a:spcPts val="0"/>
              </a:spcBef>
              <a:spcAft>
                <a:spcPts val="0"/>
              </a:spcAft>
              <a:buNone/>
            </a:pPr>
            <a:r>
              <a:rPr lang="en" sz="1200">
                <a:latin typeface="Century Gothic"/>
                <a:ea typeface="Century Gothic"/>
                <a:cs typeface="Century Gothic"/>
                <a:sym typeface="Century Gothic"/>
              </a:rPr>
              <a:t>}</a:t>
            </a:r>
            <a:endParaRPr sz="800"/>
          </a:p>
          <a:p>
            <a:pPr indent="0" lvl="0" marL="0" marR="0" rtl="0" algn="l">
              <a:spcBef>
                <a:spcPts val="0"/>
              </a:spcBef>
              <a:spcAft>
                <a:spcPts val="0"/>
              </a:spcAft>
              <a:buNone/>
            </a:pPr>
            <a:r>
              <a:t/>
            </a:r>
            <a:endParaRPr sz="1200">
              <a:latin typeface="Century Gothic"/>
              <a:ea typeface="Century Gothic"/>
              <a:cs typeface="Century Gothic"/>
              <a:sym typeface="Century Gothic"/>
            </a:endParaRPr>
          </a:p>
        </p:txBody>
      </p:sp>
      <p:sp>
        <p:nvSpPr>
          <p:cNvPr id="163" name="Google Shape;163;p2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What is Gang of Four (GOF)?</a:t>
            </a:r>
            <a:endParaRPr sz="1750">
              <a:highlight>
                <a:srgbClr val="FFFFFF"/>
              </a:highlight>
            </a:endParaRPr>
          </a:p>
          <a:p>
            <a:pPr indent="0" lvl="0" marL="0" rtl="0" algn="l">
              <a:spcBef>
                <a:spcPts val="4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
                <a:solidFill>
                  <a:schemeClr val="dk1"/>
                </a:solidFill>
                <a:highlight>
                  <a:srgbClr val="FFFFFF"/>
                </a:highlight>
              </a:rPr>
              <a:t>In 1994, four authors Erich Gamma, Richard Helm, Ralph Johnson and John Vlissides published a book titled Design Patterns - Elements of Reusable Object-Oriented Software which initiated the concept of Design Pattern in Software development. </a:t>
            </a:r>
            <a:endParaRPr>
              <a:solidFill>
                <a:schemeClr val="dk1"/>
              </a:solidFill>
              <a:highlight>
                <a:srgbClr val="FFFFFF"/>
              </a:highlight>
            </a:endParaRPr>
          </a:p>
          <a:p>
            <a:pPr indent="0" lvl="0" marL="25400" marR="25400" rtl="0" algn="just">
              <a:spcBef>
                <a:spcPts val="700"/>
              </a:spcBef>
              <a:spcAft>
                <a:spcPts val="0"/>
              </a:spcAft>
              <a:buClr>
                <a:schemeClr val="dk1"/>
              </a:buClr>
              <a:buSzPts val="1100"/>
              <a:buFont typeface="Arial"/>
              <a:buNone/>
            </a:pPr>
            <a:r>
              <a:rPr lang="en">
                <a:solidFill>
                  <a:schemeClr val="dk1"/>
                </a:solidFill>
                <a:highlight>
                  <a:srgbClr val="FFFFFF"/>
                </a:highlight>
              </a:rPr>
              <a:t>These authors are collectively known as Gang of Four (GOF). According to these authors design patterns are primarily based on the following principles of object orientated design.</a:t>
            </a:r>
            <a:endParaRPr>
              <a:solidFill>
                <a:schemeClr val="dk1"/>
              </a:solidFill>
              <a:highlight>
                <a:srgbClr val="FFFFFF"/>
              </a:highlight>
            </a:endParaRPr>
          </a:p>
          <a:p>
            <a:pPr indent="-342900" lvl="0" marL="457200" rtl="0" algn="l">
              <a:spcBef>
                <a:spcPts val="700"/>
              </a:spcBef>
              <a:spcAft>
                <a:spcPts val="0"/>
              </a:spcAft>
              <a:buClr>
                <a:schemeClr val="dk1"/>
              </a:buClr>
              <a:buSzPts val="1800"/>
              <a:buChar char="●"/>
            </a:pPr>
            <a:r>
              <a:rPr lang="en">
                <a:solidFill>
                  <a:schemeClr val="dk1"/>
                </a:solidFill>
                <a:highlight>
                  <a:srgbClr val="FFFFFF"/>
                </a:highlight>
              </a:rPr>
              <a:t>Program to an interface not an implementation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Favor object composition over inheritance</a:t>
            </a:r>
            <a:endParaRPr>
              <a:solidFill>
                <a:schemeClr val="dk1"/>
              </a:solidFill>
              <a:highlight>
                <a:srgbClr val="FFFFFF"/>
              </a:highlight>
            </a:endParaRPr>
          </a:p>
          <a:p>
            <a:pPr indent="0" lvl="0" marL="0" rtl="0" algn="l">
              <a:spcBef>
                <a:spcPts val="4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Usage of Design Pattern</a:t>
            </a:r>
            <a:endParaRPr sz="1750">
              <a:highlight>
                <a:srgbClr val="FFFFFF"/>
              </a:highlight>
            </a:endParaRPr>
          </a:p>
          <a:p>
            <a:pPr indent="0" lvl="0" marL="0" rtl="0" algn="l">
              <a:spcBef>
                <a:spcPts val="4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rPr>
              <a:t>Design Patterns have two main usages in software development.</a:t>
            </a:r>
            <a:endParaRPr sz="15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650">
                <a:solidFill>
                  <a:schemeClr val="dk1"/>
                </a:solidFill>
                <a:highlight>
                  <a:srgbClr val="FFFFFF"/>
                </a:highlight>
              </a:rPr>
              <a:t>Common platform for developers</a:t>
            </a:r>
            <a:endParaRPr sz="1650">
              <a:solidFill>
                <a:schemeClr val="dk1"/>
              </a:solidFill>
              <a:highlight>
                <a:srgbClr val="FFFFFF"/>
              </a:highlight>
            </a:endParaRPr>
          </a:p>
          <a:p>
            <a:pPr indent="0" lvl="0" marL="25400" marR="25400" rtl="0" algn="just">
              <a:spcBef>
                <a:spcPts val="600"/>
              </a:spcBef>
              <a:spcAft>
                <a:spcPts val="0"/>
              </a:spcAft>
              <a:buClr>
                <a:schemeClr val="dk1"/>
              </a:buClr>
              <a:buSzPts val="1100"/>
              <a:buFont typeface="Arial"/>
              <a:buNone/>
            </a:pPr>
            <a:r>
              <a:rPr lang="en" sz="1500">
                <a:solidFill>
                  <a:schemeClr val="dk1"/>
                </a:solidFill>
                <a:highlight>
                  <a:srgbClr val="FFFFFF"/>
                </a:highlight>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sz="15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650">
                <a:solidFill>
                  <a:schemeClr val="dk1"/>
                </a:solidFill>
                <a:highlight>
                  <a:srgbClr val="FFFFFF"/>
                </a:highlight>
              </a:rPr>
              <a:t>Best Practices</a:t>
            </a:r>
            <a:endParaRPr sz="1650">
              <a:solidFill>
                <a:schemeClr val="dk1"/>
              </a:solidFill>
              <a:highlight>
                <a:srgbClr val="FFFFFF"/>
              </a:highlight>
            </a:endParaRPr>
          </a:p>
          <a:p>
            <a:pPr indent="0" lvl="0" marL="25400" marR="25400" rtl="0" algn="just">
              <a:spcBef>
                <a:spcPts val="600"/>
              </a:spcBef>
              <a:spcAft>
                <a:spcPts val="0"/>
              </a:spcAft>
              <a:buClr>
                <a:schemeClr val="dk1"/>
              </a:buClr>
              <a:buSzPts val="1100"/>
              <a:buFont typeface="Arial"/>
              <a:buNone/>
            </a:pPr>
            <a:r>
              <a:rPr lang="en" sz="1500">
                <a:solidFill>
                  <a:schemeClr val="dk1"/>
                </a:solidFill>
                <a:highlight>
                  <a:srgbClr val="FFFFFF"/>
                </a:highlight>
              </a:rPr>
              <a:t>Design patterns have been evolved over a long period of time and they provide best solutions to certain problems faced during software development. Learning these patterns helps unexperienced developers to learn software design in an easy and faster way.</a:t>
            </a:r>
            <a:endParaRPr sz="1500">
              <a:solidFill>
                <a:schemeClr val="dk1"/>
              </a:solidFill>
              <a:highlight>
                <a:srgbClr val="FFFFFF"/>
              </a:highlight>
            </a:endParaRPr>
          </a:p>
          <a:p>
            <a:pPr indent="0" lvl="0" marL="0" rtl="0" algn="l">
              <a:spcBef>
                <a:spcPts val="700"/>
              </a:spcBef>
              <a:spcAft>
                <a:spcPts val="160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1750">
                <a:highlight>
                  <a:srgbClr val="FFFFFF"/>
                </a:highlight>
              </a:rPr>
              <a:t>Types of Design Patterns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sz="1750">
              <a:solidFill>
                <a:schemeClr val="dk1"/>
              </a:solidFill>
              <a:highlight>
                <a:srgbClr val="FFFFFF"/>
              </a:highlight>
            </a:endParaRPr>
          </a:p>
          <a:p>
            <a:pPr indent="0" lvl="0" marL="25400" marR="25400" rtl="0" algn="just">
              <a:spcBef>
                <a:spcPts val="600"/>
              </a:spcBef>
              <a:spcAft>
                <a:spcPts val="0"/>
              </a:spcAft>
              <a:buNone/>
            </a:pPr>
            <a:r>
              <a:rPr lang="en" sz="1600">
                <a:solidFill>
                  <a:schemeClr val="dk1"/>
                </a:solidFill>
                <a:highlight>
                  <a:srgbClr val="FFFFFF"/>
                </a:highlight>
              </a:rPr>
              <a:t>As per the design pattern reference book Design Patterns - </a:t>
            </a:r>
            <a:endParaRPr sz="1600">
              <a:solidFill>
                <a:schemeClr val="dk1"/>
              </a:solidFill>
              <a:highlight>
                <a:srgbClr val="FFFFFF"/>
              </a:highlight>
            </a:endParaRPr>
          </a:p>
          <a:p>
            <a:pPr indent="0" lvl="0" marL="25400" marR="25400" rtl="0" algn="just">
              <a:spcBef>
                <a:spcPts val="700"/>
              </a:spcBef>
              <a:spcAft>
                <a:spcPts val="0"/>
              </a:spcAft>
              <a:buNone/>
            </a:pPr>
            <a:r>
              <a:rPr lang="en" sz="1600">
                <a:solidFill>
                  <a:schemeClr val="dk1"/>
                </a:solidFill>
                <a:highlight>
                  <a:srgbClr val="FFFFFF"/>
                </a:highlight>
              </a:rPr>
              <a:t>Elements of Reusable Object-Oriented Software , </a:t>
            </a:r>
            <a:endParaRPr sz="1600">
              <a:solidFill>
                <a:schemeClr val="dk1"/>
              </a:solidFill>
              <a:highlight>
                <a:srgbClr val="FFFFFF"/>
              </a:highlight>
            </a:endParaRPr>
          </a:p>
          <a:p>
            <a:pPr indent="0" lvl="0" marL="25400" marR="25400" rtl="0" algn="just">
              <a:spcBef>
                <a:spcPts val="700"/>
              </a:spcBef>
              <a:spcAft>
                <a:spcPts val="0"/>
              </a:spcAft>
              <a:buNone/>
            </a:pPr>
            <a:r>
              <a:rPr lang="en" sz="1600">
                <a:solidFill>
                  <a:schemeClr val="dk1"/>
                </a:solidFill>
                <a:highlight>
                  <a:srgbClr val="FFFFFF"/>
                </a:highlight>
              </a:rPr>
              <a:t>there are 23 design patterns which can be classified in three categories: Creational, Structural and Behavioral patterns. </a:t>
            </a:r>
            <a:endParaRPr sz="1600">
              <a:solidFill>
                <a:schemeClr val="dk1"/>
              </a:solidFill>
              <a:highlight>
                <a:srgbClr val="FFFFFF"/>
              </a:highlight>
            </a:endParaRPr>
          </a:p>
          <a:p>
            <a:pPr indent="0" lvl="0" marL="25400" marR="25400" rtl="0" algn="just">
              <a:spcBef>
                <a:spcPts val="700"/>
              </a:spcBef>
              <a:spcAft>
                <a:spcPts val="0"/>
              </a:spcAft>
              <a:buClr>
                <a:schemeClr val="dk1"/>
              </a:buClr>
              <a:buSzPts val="1100"/>
              <a:buFont typeface="Arial"/>
              <a:buNone/>
            </a:pPr>
            <a:r>
              <a:rPr lang="en" sz="1600">
                <a:solidFill>
                  <a:schemeClr val="dk1"/>
                </a:solidFill>
                <a:highlight>
                  <a:srgbClr val="FFFFFF"/>
                </a:highlight>
              </a:rPr>
              <a:t>We'll also discuss another category of design pattern: J2EE design patterns.</a:t>
            </a:r>
            <a:endParaRPr sz="1600">
              <a:solidFill>
                <a:schemeClr val="dk1"/>
              </a:solidFill>
              <a:highlight>
                <a:srgbClr val="FFFFFF"/>
              </a:highlight>
            </a:endParaRPr>
          </a:p>
          <a:p>
            <a:pPr indent="0" lvl="0" marL="0" rtl="0" algn="l">
              <a:spcBef>
                <a:spcPts val="700"/>
              </a:spcBef>
              <a:spcAft>
                <a:spcPts val="16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Patterns</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6" name="Google Shape;86;p18"/>
          <p:cNvGraphicFramePr/>
          <p:nvPr/>
        </p:nvGraphicFramePr>
        <p:xfrm>
          <a:off x="396538" y="1115025"/>
          <a:ext cx="3000000" cy="3000000"/>
        </p:xfrm>
        <a:graphic>
          <a:graphicData uri="http://schemas.openxmlformats.org/drawingml/2006/table">
            <a:tbl>
              <a:tblPr>
                <a:solidFill>
                  <a:srgbClr val="FFFFFF"/>
                </a:solidFill>
                <a:tableStyleId>{37095230-6C6C-40A2-9E6C-9CF21531242C}</a:tableStyleId>
              </a:tblPr>
              <a:tblGrid>
                <a:gridCol w="8350100"/>
              </a:tblGrid>
              <a:tr h="445025">
                <a:tc>
                  <a:txBody>
                    <a:bodyPr/>
                    <a:lstStyle/>
                    <a:p>
                      <a:pPr indent="0" lvl="0" marL="0" rtl="0" algn="ctr">
                        <a:lnSpc>
                          <a:spcPct val="142857"/>
                        </a:lnSpc>
                        <a:spcBef>
                          <a:spcPts val="0"/>
                        </a:spcBef>
                        <a:spcAft>
                          <a:spcPts val="1500"/>
                        </a:spcAft>
                        <a:buClr>
                          <a:schemeClr val="dk1"/>
                        </a:buClr>
                        <a:buSzPts val="1100"/>
                        <a:buFont typeface="Arial"/>
                        <a:buNone/>
                      </a:pPr>
                      <a:r>
                        <a:rPr b="1" lang="en" sz="1200">
                          <a:solidFill>
                            <a:schemeClr val="dk1"/>
                          </a:solidFill>
                          <a:highlight>
                            <a:srgbClr val="FFFFFF"/>
                          </a:highlight>
                        </a:rPr>
                        <a:t>Pattern &amp; Description</a:t>
                      </a:r>
                      <a:endParaRPr/>
                    </a:p>
                  </a:txBody>
                  <a:tcPr marT="91425" marB="91425" marR="91425" marL="91425">
                    <a:lnL cap="flat" cmpd="sng" w="9525">
                      <a:solidFill>
                        <a:srgbClr val="DDDDDD"/>
                      </a:solidFill>
                      <a:prstDash val="solid"/>
                      <a:round/>
                      <a:headEnd len="sm" w="sm" type="none"/>
                      <a:tailEnd len="sm" w="sm" type="none"/>
                    </a:lnL>
                    <a:lnB cap="flat" cmpd="sng" w="9525">
                      <a:solidFill>
                        <a:srgbClr val="DDDDDD"/>
                      </a:solidFill>
                      <a:prstDash val="solid"/>
                      <a:round/>
                      <a:headEnd len="sm" w="sm" type="none"/>
                      <a:tailEnd len="sm" w="sm" type="none"/>
                    </a:lnB>
                  </a:tcPr>
                </a:tc>
              </a:tr>
              <a:tr h="1141625">
                <a:tc>
                  <a:txBody>
                    <a:bodyPr/>
                    <a:lstStyle/>
                    <a:p>
                      <a:pPr indent="0" lvl="0" marL="0" rtl="0" algn="l">
                        <a:lnSpc>
                          <a:spcPct val="142857"/>
                        </a:lnSpc>
                        <a:spcBef>
                          <a:spcPts val="0"/>
                        </a:spcBef>
                        <a:spcAft>
                          <a:spcPts val="0"/>
                        </a:spcAft>
                        <a:buNone/>
                      </a:pPr>
                      <a:r>
                        <a:rPr lang="en" sz="1200">
                          <a:highlight>
                            <a:srgbClr val="FFFFFF"/>
                          </a:highlight>
                        </a:rPr>
                        <a:t>Creational Patterns</a:t>
                      </a:r>
                      <a:endParaRPr sz="1200">
                        <a:highlight>
                          <a:srgbClr val="FFFFFF"/>
                        </a:highlight>
                      </a:endParaRPr>
                    </a:p>
                    <a:p>
                      <a:pPr indent="0" lvl="0" marL="0" rtl="0" algn="l">
                        <a:lnSpc>
                          <a:spcPct val="142857"/>
                        </a:lnSpc>
                        <a:spcBef>
                          <a:spcPts val="1500"/>
                        </a:spcBef>
                        <a:spcAft>
                          <a:spcPts val="1500"/>
                        </a:spcAft>
                        <a:buNone/>
                      </a:pPr>
                      <a:r>
                        <a:rPr lang="en" sz="1200">
                          <a:highlight>
                            <a:srgbClr val="FFFFFF"/>
                          </a:highlight>
                        </a:rPr>
                        <a:t>These design patterns provide a way to create objects while hiding the creation logic, rather than instantiating objects directly using new operator. This gives program more flexibility in deciding which objects need to be created for a given use case.</a:t>
                      </a:r>
                      <a:endParaRPr sz="1200">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01725">
                <a:tc>
                  <a:txBody>
                    <a:bodyPr/>
                    <a:lstStyle/>
                    <a:p>
                      <a:pPr indent="0" lvl="0" marL="0" rtl="0" algn="l">
                        <a:lnSpc>
                          <a:spcPct val="142857"/>
                        </a:lnSpc>
                        <a:spcBef>
                          <a:spcPts val="0"/>
                        </a:spcBef>
                        <a:spcAft>
                          <a:spcPts val="0"/>
                        </a:spcAft>
                        <a:buNone/>
                      </a:pPr>
                      <a:r>
                        <a:rPr lang="en" sz="1200">
                          <a:highlight>
                            <a:srgbClr val="FFFFFF"/>
                          </a:highlight>
                        </a:rPr>
                        <a:t>Structural Patterns</a:t>
                      </a:r>
                      <a:endParaRPr sz="1200">
                        <a:highlight>
                          <a:srgbClr val="FFFFFF"/>
                        </a:highlight>
                      </a:endParaRPr>
                    </a:p>
                    <a:p>
                      <a:pPr indent="0" lvl="0" marL="0" rtl="0" algn="l">
                        <a:lnSpc>
                          <a:spcPct val="142857"/>
                        </a:lnSpc>
                        <a:spcBef>
                          <a:spcPts val="1500"/>
                        </a:spcBef>
                        <a:spcAft>
                          <a:spcPts val="1500"/>
                        </a:spcAft>
                        <a:buNone/>
                      </a:pPr>
                      <a:r>
                        <a:rPr lang="en" sz="1200">
                          <a:highlight>
                            <a:srgbClr val="FFFFFF"/>
                          </a:highlight>
                        </a:rPr>
                        <a:t>These design patterns concern class and object composition. Concept of inheritance is used to compose interfaces and define ways to compose objects to obtain new functionalities.</a:t>
                      </a:r>
                      <a:endParaRPr sz="1200">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000000"/>
                </a:solidFill>
                <a:highlight>
                  <a:srgbClr val="FFFFFF"/>
                </a:highlight>
              </a:rPr>
              <a:t>Behavioral Patterns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These design patterns are specifically concerned with communication between objects.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J2EE Patterns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These design patterns are specifically concerned with the presentation tier. These patterns are identified by Sun Java Center.</a:t>
            </a:r>
            <a:endParaRPr sz="1200">
              <a:solidFill>
                <a:srgbClr val="000000"/>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000000"/>
                </a:solidFill>
              </a:rPr>
              <a:t>Observer Pattern</a:t>
            </a:r>
            <a:endParaRPr>
              <a:solidFill>
                <a:srgbClr val="000000"/>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000000"/>
                </a:solidFill>
              </a:rPr>
              <a:t>Intent: </a:t>
            </a:r>
            <a:r>
              <a:rPr lang="en" sz="1700">
                <a:solidFill>
                  <a:srgbClr val="000000"/>
                </a:solidFill>
              </a:rPr>
              <a:t>Define a one-to-many dependency between objects so that when oneobjectchange state, all its dependents are notified and updated automatically.</a:t>
            </a:r>
            <a:endParaRPr sz="1700">
              <a:solidFill>
                <a:srgbClr val="000000"/>
              </a:solidFill>
            </a:endParaRPr>
          </a:p>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2018049" y="2096675"/>
            <a:ext cx="4191476" cy="27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05" name="Google Shape;105;p21"/>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i="1" lang="en">
                <a:solidFill>
                  <a:srgbClr val="EFD37E"/>
                </a:solidFill>
              </a:rPr>
              <a:t>Celebrity class may look like this.</a:t>
            </a:r>
            <a:endParaRPr/>
          </a:p>
        </p:txBody>
      </p:sp>
      <p:sp>
        <p:nvSpPr>
          <p:cNvPr id="106" name="Google Shape;106;p21"/>
          <p:cNvSpPr txBox="1"/>
          <p:nvPr/>
        </p:nvSpPr>
        <p:spPr>
          <a:xfrm>
            <a:off x="484700" y="864725"/>
            <a:ext cx="4827600" cy="395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latin typeface="Century Gothic"/>
                <a:ea typeface="Century Gothic"/>
                <a:cs typeface="Century Gothic"/>
                <a:sym typeface="Century Gothic"/>
              </a:rPr>
              <a:t>public class Celebrity{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private List&lt;Fan&gt; fans =  new         ArrayList&lt;Fan&gt;();</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private int 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attach(Fan 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fans.add(f);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remove(Fan 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fans.remove(f);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notify(){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foreach( Fan f: fans)</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f.update(this);</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void setState(int newState){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state = newState;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notify();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int getState(){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return state;</a:t>
            </a:r>
            <a:endParaRPr sz="1000"/>
          </a:p>
          <a:p>
            <a:pPr indent="0" lvl="0" marL="0" marR="0" rtl="0" algn="l">
              <a:spcBef>
                <a:spcPts val="0"/>
              </a:spcBef>
              <a:spcAft>
                <a:spcPts val="0"/>
              </a:spcAft>
              <a:buNone/>
            </a:pPr>
            <a:r>
              <a:rPr lang="en" sz="1000">
                <a:latin typeface="Century Gothic"/>
                <a:ea typeface="Century Gothic"/>
                <a:cs typeface="Century Gothic"/>
                <a:sym typeface="Century Gothic"/>
              </a:rPr>
              <a:t>        }</a:t>
            </a:r>
            <a:endParaRPr sz="1000"/>
          </a:p>
          <a:p>
            <a:pPr indent="0" lvl="0" marL="0" marR="0" rtl="0" algn="l">
              <a:spcBef>
                <a:spcPts val="0"/>
              </a:spcBef>
              <a:spcAft>
                <a:spcPts val="0"/>
              </a:spcAft>
              <a:buNone/>
            </a:pPr>
            <a:r>
              <a:t/>
            </a:r>
            <a:endParaRPr sz="1000">
              <a:latin typeface="Century Gothic"/>
              <a:ea typeface="Century Gothic"/>
              <a:cs typeface="Century Gothic"/>
              <a:sym typeface="Century Gothic"/>
            </a:endParaRPr>
          </a:p>
          <a:p>
            <a:pPr indent="0" lvl="0" marL="0" marR="0" rtl="0" algn="l">
              <a:spcBef>
                <a:spcPts val="0"/>
              </a:spcBef>
              <a:spcAft>
                <a:spcPts val="0"/>
              </a:spcAft>
              <a:buNone/>
            </a:pPr>
            <a:r>
              <a:rPr lang="en" sz="1000">
                <a:latin typeface="Century Gothic"/>
                <a:ea typeface="Century Gothic"/>
                <a:cs typeface="Century Gothic"/>
                <a:sym typeface="Century Gothic"/>
              </a:rPr>
              <a:t>}</a:t>
            </a:r>
            <a:endParaRPr sz="1000"/>
          </a:p>
        </p:txBody>
      </p:sp>
      <p:sp>
        <p:nvSpPr>
          <p:cNvPr id="107" name="Google Shape;107;p21"/>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13" name="Google Shape;113;p22"/>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i="1" lang="en"/>
              <a:t>Celebrity class may look like this. </a:t>
            </a:r>
            <a:r>
              <a:rPr b="1" i="1" lang="en">
                <a:solidFill>
                  <a:srgbClr val="EFD37E"/>
                </a:solidFill>
              </a:rPr>
              <a:t>Now add the Fan class</a:t>
            </a:r>
            <a:endParaRPr/>
          </a:p>
        </p:txBody>
      </p:sp>
      <p:sp>
        <p:nvSpPr>
          <p:cNvPr id="114" name="Google Shape;114;p22"/>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Celebrity{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private List&lt;Fan&gt; fans =  new         ArrayList&lt;Fan&gt;();</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private int 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attach(Fan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fans.add(f);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remove(Fan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fans.remove(f);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foreach( Fan f: fans)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f.update(this);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void setState(int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state =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int getState(){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return state;</a:t>
            </a:r>
            <a:endParaRPr sz="11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100"/>
          </a:p>
          <a:p>
            <a:pPr indent="0" lvl="0" marL="0" marR="0" rtl="0" algn="l">
              <a:spcBef>
                <a:spcPts val="0"/>
              </a:spcBef>
              <a:spcAft>
                <a:spcPts val="0"/>
              </a:spcAft>
              <a:buNone/>
            </a:pPr>
            <a:r>
              <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100">
                <a:latin typeface="Century Gothic"/>
                <a:ea typeface="Century Gothic"/>
                <a:cs typeface="Century Gothic"/>
                <a:sym typeface="Century Gothic"/>
              </a:rPr>
              <a:t>}</a:t>
            </a:r>
            <a:endParaRPr sz="1100"/>
          </a:p>
        </p:txBody>
      </p:sp>
      <p:sp>
        <p:nvSpPr>
          <p:cNvPr id="115" name="Google Shape;115;p22"/>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