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4" roundtripDataSignature="AMtx7mgZpmQYlaVSacbquLnc2nFpzX/c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303F98-E4A8-431B-B872-43EF6E04395B}">
  <a:tblStyle styleId="{F6303F98-E4A8-431B-B872-43EF6E04395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customschemas.google.com/relationships/presentationmetadata" Target="meta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6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10" Type="http://schemas.openxmlformats.org/officeDocument/2006/relationships/image" Target="../media/image1.png"/><Relationship Id="rId9" Type="http://schemas.openxmlformats.org/officeDocument/2006/relationships/image" Target="../media/image8.jp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7.png"/><Relationship Id="rId6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2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Relationship Id="rId4" Type="http://schemas.openxmlformats.org/officeDocument/2006/relationships/image" Target="../media/image28.png"/><Relationship Id="rId5" Type="http://schemas.openxmlformats.org/officeDocument/2006/relationships/image" Target="../media/image1.png"/><Relationship Id="rId6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1.png"/><Relationship Id="rId7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4.png"/><Relationship Id="rId6" Type="http://schemas.openxmlformats.org/officeDocument/2006/relationships/image" Target="../media/image6.png"/><Relationship Id="rId7" Type="http://schemas.openxmlformats.org/officeDocument/2006/relationships/image" Target="../media/image27.png"/><Relationship Id="rId8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3.png"/><Relationship Id="rId6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6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347592" y="3810000"/>
            <a:ext cx="777240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CSE 470 – Project Scheduling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5791200" y="4800600"/>
            <a:ext cx="285071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BRAC University</a:t>
            </a:r>
            <a:endParaRPr/>
          </a:p>
        </p:txBody>
      </p:sp>
      <p:pic>
        <p:nvPicPr>
          <p:cNvPr descr="software-engineering-5b4daa8bab12ae7f4848c482.jpg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c.png"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210" name="Google Shape;21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10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10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3" name="Google Shape;213;p10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4" name="Google Shape;214;p10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10"/>
          <p:cNvGraphicFramePr/>
          <p:nvPr/>
        </p:nvGraphicFramePr>
        <p:xfrm>
          <a:off x="76962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10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10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8" name="Google Shape;218;p10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9" name="Google Shape;219;p10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0" name="Google Shape;220;p10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1" name="Google Shape;221;p10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2" name="Google Shape;222;p10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3" name="Google Shape;223;p10"/>
          <p:cNvCxnSpPr/>
          <p:nvPr/>
        </p:nvCxnSpPr>
        <p:spPr>
          <a:xfrm>
            <a:off x="7086600" y="35814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4" name="Google Shape;224;p10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5" name="Google Shape;225;p10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6" name="Google Shape;226;p10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7" name="Google Shape;227;p10"/>
          <p:cNvCxnSpPr/>
          <p:nvPr/>
        </p:nvCxnSpPr>
        <p:spPr>
          <a:xfrm flipH="1" rot="10800000">
            <a:off x="5791200" y="4800600"/>
            <a:ext cx="18288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8" name="Google Shape;228;p10"/>
          <p:cNvSpPr txBox="1"/>
          <p:nvPr/>
        </p:nvSpPr>
        <p:spPr>
          <a:xfrm>
            <a:off x="457200" y="1676400"/>
            <a:ext cx="1745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Durations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229" name="Google Shape;22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235" name="Google Shape;23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6" name="Google Shape;236;p11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7" name="Google Shape;237;p11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8" name="Google Shape;238;p11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4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Google Shape;239;p11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Google Shape;240;p11"/>
          <p:cNvGraphicFramePr/>
          <p:nvPr/>
        </p:nvGraphicFramePr>
        <p:xfrm>
          <a:off x="76962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Google Shape;241;p11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11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3" name="Google Shape;243;p11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4" name="Google Shape;244;p11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5" name="Google Shape;245;p11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6" name="Google Shape;246;p11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7" name="Google Shape;247;p11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8" name="Google Shape;248;p11"/>
          <p:cNvCxnSpPr/>
          <p:nvPr/>
        </p:nvCxnSpPr>
        <p:spPr>
          <a:xfrm>
            <a:off x="7086600" y="35814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9" name="Google Shape;249;p11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0" name="Google Shape;250;p11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1" name="Google Shape;251;p11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2" name="Google Shape;252;p11"/>
          <p:cNvCxnSpPr/>
          <p:nvPr/>
        </p:nvCxnSpPr>
        <p:spPr>
          <a:xfrm flipH="1" rot="10800000">
            <a:off x="5791200" y="4800600"/>
            <a:ext cx="18288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3" name="Google Shape;253;p11"/>
          <p:cNvSpPr txBox="1"/>
          <p:nvPr/>
        </p:nvSpPr>
        <p:spPr>
          <a:xfrm>
            <a:off x="457200" y="1676400"/>
            <a:ext cx="1745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Durations</a:t>
            </a:r>
            <a:endParaRPr/>
          </a:p>
        </p:txBody>
      </p:sp>
      <p:pic>
        <p:nvPicPr>
          <p:cNvPr descr="brac.png" id="254" name="Google Shape;25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260" name="Google Shape;26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1" name="Google Shape;261;p12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2" name="Google Shape;262;p12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3" name="Google Shape;263;p12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4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p12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4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12"/>
          <p:cNvGraphicFramePr/>
          <p:nvPr/>
        </p:nvGraphicFramePr>
        <p:xfrm>
          <a:off x="76962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Google Shape;266;p12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Google Shape;267;p12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8" name="Google Shape;268;p12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9" name="Google Shape;269;p12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12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1" name="Google Shape;271;p12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2" name="Google Shape;272;p12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3" name="Google Shape;273;p12"/>
          <p:cNvCxnSpPr/>
          <p:nvPr/>
        </p:nvCxnSpPr>
        <p:spPr>
          <a:xfrm>
            <a:off x="7086600" y="35814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4" name="Google Shape;274;p12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5" name="Google Shape;275;p12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6" name="Google Shape;276;p12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7" name="Google Shape;277;p12"/>
          <p:cNvCxnSpPr/>
          <p:nvPr/>
        </p:nvCxnSpPr>
        <p:spPr>
          <a:xfrm flipH="1" rot="10800000">
            <a:off x="5791200" y="4800600"/>
            <a:ext cx="18288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8" name="Google Shape;278;p12"/>
          <p:cNvSpPr txBox="1"/>
          <p:nvPr/>
        </p:nvSpPr>
        <p:spPr>
          <a:xfrm>
            <a:off x="457200" y="1676400"/>
            <a:ext cx="1745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Durations</a:t>
            </a:r>
            <a:endParaRPr/>
          </a:p>
        </p:txBody>
      </p:sp>
      <p:pic>
        <p:nvPicPr>
          <p:cNvPr descr="brac.png" id="279" name="Google Shape;27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285" name="Google Shape;28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p13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7" name="Google Shape;287;p13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8" name="Google Shape;288;p13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9" name="Google Shape;289;p13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0" name="Google Shape;290;p13"/>
          <p:cNvGraphicFramePr/>
          <p:nvPr/>
        </p:nvGraphicFramePr>
        <p:xfrm>
          <a:off x="76962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1" name="Google Shape;291;p13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2" name="Google Shape;292;p13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3" name="Google Shape;293;p13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4" name="Google Shape;294;p13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5" name="Google Shape;295;p13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13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7" name="Google Shape;297;p13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8" name="Google Shape;298;p13"/>
          <p:cNvCxnSpPr/>
          <p:nvPr/>
        </p:nvCxnSpPr>
        <p:spPr>
          <a:xfrm>
            <a:off x="7086600" y="35814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9" name="Google Shape;299;p13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0" name="Google Shape;300;p13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1" name="Google Shape;301;p13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2" name="Google Shape;302;p13"/>
          <p:cNvCxnSpPr/>
          <p:nvPr/>
        </p:nvCxnSpPr>
        <p:spPr>
          <a:xfrm flipH="1" rot="10800000">
            <a:off x="5791200" y="4800600"/>
            <a:ext cx="18288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3" name="Google Shape;303;p13"/>
          <p:cNvSpPr txBox="1"/>
          <p:nvPr/>
        </p:nvSpPr>
        <p:spPr>
          <a:xfrm>
            <a:off x="677936" y="946666"/>
            <a:ext cx="1311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ES</a:t>
            </a:r>
            <a:endParaRPr/>
          </a:p>
        </p:txBody>
      </p:sp>
      <p:sp>
        <p:nvSpPr>
          <p:cNvPr id="304" name="Google Shape;304;p13"/>
          <p:cNvSpPr txBox="1"/>
          <p:nvPr/>
        </p:nvSpPr>
        <p:spPr>
          <a:xfrm>
            <a:off x="370972" y="1408331"/>
            <a:ext cx="32555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ES(i) = Max{EF(j), j in P(i)}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ES(A) = 0, as no preceding 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305" name="Google Shape;3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311" name="Google Shape;31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2" name="Google Shape;312;p14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3" name="Google Shape;313;p14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4" name="Google Shape;314;p14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5" name="Google Shape;315;p14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6" name="Google Shape;316;p14"/>
          <p:cNvGraphicFramePr/>
          <p:nvPr/>
        </p:nvGraphicFramePr>
        <p:xfrm>
          <a:off x="76962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7" name="Google Shape;317;p14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8" name="Google Shape;318;p14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9" name="Google Shape;319;p14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0" name="Google Shape;320;p14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1" name="Google Shape;321;p14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2" name="Google Shape;322;p14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3" name="Google Shape;323;p14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4" name="Google Shape;324;p14"/>
          <p:cNvCxnSpPr/>
          <p:nvPr/>
        </p:nvCxnSpPr>
        <p:spPr>
          <a:xfrm>
            <a:off x="7086600" y="35814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5" name="Google Shape;325;p14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6" name="Google Shape;326;p14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7" name="Google Shape;327;p14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8" name="Google Shape;328;p14"/>
          <p:cNvCxnSpPr/>
          <p:nvPr/>
        </p:nvCxnSpPr>
        <p:spPr>
          <a:xfrm flipH="1" rot="10800000">
            <a:off x="5791200" y="4800600"/>
            <a:ext cx="18288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9" name="Google Shape;329;p14"/>
          <p:cNvSpPr txBox="1"/>
          <p:nvPr/>
        </p:nvSpPr>
        <p:spPr>
          <a:xfrm>
            <a:off x="677936" y="946666"/>
            <a:ext cx="1313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EF</a:t>
            </a:r>
            <a:endParaRPr/>
          </a:p>
        </p:txBody>
      </p:sp>
      <p:sp>
        <p:nvSpPr>
          <p:cNvPr id="330" name="Google Shape;330;p14"/>
          <p:cNvSpPr txBox="1"/>
          <p:nvPr/>
        </p:nvSpPr>
        <p:spPr>
          <a:xfrm>
            <a:off x="370972" y="1408331"/>
            <a:ext cx="29315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EF(i) = =ES(i)+t(i)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EF(A) = =ES(A)+t(A) = 0+3 = 3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331" name="Google Shape;33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337" name="Google Shape;33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8" name="Google Shape;338;p15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339;p15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0" name="Google Shape;340;p15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1" name="Google Shape;341;p15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2" name="Google Shape;342;p15"/>
          <p:cNvGraphicFramePr/>
          <p:nvPr/>
        </p:nvGraphicFramePr>
        <p:xfrm>
          <a:off x="76962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3" name="Google Shape;343;p15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4" name="Google Shape;344;p15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5" name="Google Shape;345;p15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6" name="Google Shape;346;p15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7" name="Google Shape;347;p15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8" name="Google Shape;348;p15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9" name="Google Shape;349;p15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0" name="Google Shape;350;p15"/>
          <p:cNvCxnSpPr/>
          <p:nvPr/>
        </p:nvCxnSpPr>
        <p:spPr>
          <a:xfrm>
            <a:off x="7086600" y="35814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1" name="Google Shape;351;p15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2" name="Google Shape;352;p15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3" name="Google Shape;353;p15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4" name="Google Shape;354;p15"/>
          <p:cNvCxnSpPr/>
          <p:nvPr/>
        </p:nvCxnSpPr>
        <p:spPr>
          <a:xfrm flipH="1" rot="10800000">
            <a:off x="5791200" y="4800600"/>
            <a:ext cx="18288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5" name="Google Shape;355;p15"/>
          <p:cNvSpPr txBox="1"/>
          <p:nvPr/>
        </p:nvSpPr>
        <p:spPr>
          <a:xfrm>
            <a:off x="407096" y="762000"/>
            <a:ext cx="3202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ES and EF for all nodes</a:t>
            </a:r>
            <a:endParaRPr/>
          </a:p>
        </p:txBody>
      </p:sp>
      <p:pic>
        <p:nvPicPr>
          <p:cNvPr descr="brac.png" id="356" name="Google Shape;35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362" name="Google Shape;36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3" name="Google Shape;363;p16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4" name="Google Shape;364;p16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Google Shape;365;p16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6" name="Google Shape;366;p16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Google Shape;367;p16"/>
          <p:cNvGraphicFramePr/>
          <p:nvPr/>
        </p:nvGraphicFramePr>
        <p:xfrm>
          <a:off x="76962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8" name="Google Shape;368;p16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9" name="Google Shape;369;p16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0" name="Google Shape;370;p16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1" name="Google Shape;371;p16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2" name="Google Shape;372;p16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3" name="Google Shape;373;p16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4" name="Google Shape;374;p16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5" name="Google Shape;375;p16"/>
          <p:cNvCxnSpPr/>
          <p:nvPr/>
        </p:nvCxnSpPr>
        <p:spPr>
          <a:xfrm>
            <a:off x="7086600" y="35814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6" name="Google Shape;376;p16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7" name="Google Shape;377;p16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8" name="Google Shape;378;p16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9" name="Google Shape;379;p16"/>
          <p:cNvCxnSpPr/>
          <p:nvPr/>
        </p:nvCxnSpPr>
        <p:spPr>
          <a:xfrm flipH="1" rot="10800000">
            <a:off x="5791200" y="4800600"/>
            <a:ext cx="18288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0" name="Google Shape;380;p16"/>
          <p:cNvSpPr txBox="1"/>
          <p:nvPr/>
        </p:nvSpPr>
        <p:spPr>
          <a:xfrm>
            <a:off x="457200" y="1676400"/>
            <a:ext cx="13133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EF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381" name="Google Shape;38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387" name="Google Shape;387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8" name="Google Shape;388;p17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9" name="Google Shape;389;p17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0" name="Google Shape;390;p17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1" name="Google Shape;391;p17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17"/>
          <p:cNvGraphicFramePr/>
          <p:nvPr/>
        </p:nvGraphicFramePr>
        <p:xfrm>
          <a:off x="76962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3" name="Google Shape;393;p17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4" name="Google Shape;394;p17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5" name="Google Shape;395;p17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96" name="Google Shape;396;p17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7" name="Google Shape;397;p17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8" name="Google Shape;398;p17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9" name="Google Shape;399;p17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0" name="Google Shape;400;p17"/>
          <p:cNvCxnSpPr/>
          <p:nvPr/>
        </p:nvCxnSpPr>
        <p:spPr>
          <a:xfrm>
            <a:off x="7086600" y="35814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1" name="Google Shape;401;p17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2" name="Google Shape;402;p17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3" name="Google Shape;403;p17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4" name="Google Shape;404;p17"/>
          <p:cNvCxnSpPr/>
          <p:nvPr/>
        </p:nvCxnSpPr>
        <p:spPr>
          <a:xfrm flipH="1" rot="10800000">
            <a:off x="5791200" y="4800600"/>
            <a:ext cx="18288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5" name="Google Shape;405;p17"/>
          <p:cNvSpPr txBox="1"/>
          <p:nvPr/>
        </p:nvSpPr>
        <p:spPr>
          <a:xfrm>
            <a:off x="457200" y="1676400"/>
            <a:ext cx="13133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EF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406" name="Google Shape;40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412" name="Google Shape;41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3" name="Google Shape;413;p18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4" name="Google Shape;414;p18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5" name="Google Shape;415;p18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6" name="Google Shape;416;p18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7" name="Google Shape;417;p18"/>
          <p:cNvGraphicFramePr/>
          <p:nvPr/>
        </p:nvGraphicFramePr>
        <p:xfrm>
          <a:off x="76962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8" name="Google Shape;418;p18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9" name="Google Shape;419;p18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0" name="Google Shape;420;p18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21" name="Google Shape;421;p18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2" name="Google Shape;422;p18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3" name="Google Shape;423;p18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4" name="Google Shape;424;p18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5" name="Google Shape;425;p18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6" name="Google Shape;426;p18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7" name="Google Shape;427;p18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8" name="Google Shape;428;p18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9" name="Google Shape;429;p18"/>
          <p:cNvCxnSpPr/>
          <p:nvPr/>
        </p:nvCxnSpPr>
        <p:spPr>
          <a:xfrm flipH="1" rot="10800000">
            <a:off x="5791200" y="4800600"/>
            <a:ext cx="18288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30" name="Google Shape;430;p18"/>
          <p:cNvSpPr txBox="1"/>
          <p:nvPr/>
        </p:nvSpPr>
        <p:spPr>
          <a:xfrm>
            <a:off x="457200" y="1676400"/>
            <a:ext cx="13133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EF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431" name="Google Shape;4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437" name="Google Shape;43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8" name="Google Shape;438;p19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9" name="Google Shape;439;p19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0" name="Google Shape;440;p19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1" name="Google Shape;441;p19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2" name="Google Shape;442;p19"/>
          <p:cNvGraphicFramePr/>
          <p:nvPr/>
        </p:nvGraphicFramePr>
        <p:xfrm>
          <a:off x="76962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3" name="Google Shape;443;p19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4" name="Google Shape;444;p19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5" name="Google Shape;445;p19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46" name="Google Shape;446;p19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7" name="Google Shape;447;p19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8" name="Google Shape;448;p19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9" name="Google Shape;449;p19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50" name="Google Shape;450;p19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51" name="Google Shape;451;p19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52" name="Google Shape;452;p19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53" name="Google Shape;453;p19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54" name="Google Shape;454;p19"/>
          <p:cNvCxnSpPr/>
          <p:nvPr/>
        </p:nvCxnSpPr>
        <p:spPr>
          <a:xfrm flipH="1" rot="10800000">
            <a:off x="5791200" y="4800600"/>
            <a:ext cx="18288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5" name="Google Shape;455;p19"/>
          <p:cNvSpPr txBox="1"/>
          <p:nvPr/>
        </p:nvSpPr>
        <p:spPr>
          <a:xfrm>
            <a:off x="518382" y="685799"/>
            <a:ext cx="45602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ES and EF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G has 2 proceeding tasks – Node D and E</a:t>
            </a:r>
            <a:endParaRPr/>
          </a:p>
        </p:txBody>
      </p:sp>
      <p:pic>
        <p:nvPicPr>
          <p:cNvPr descr="brac.png" id="456" name="Google Shape;45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535940" y="835840"/>
            <a:ext cx="5864860" cy="566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PROJECT SCHEDULING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5597652" y="1556003"/>
            <a:ext cx="1360931" cy="62331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6586728" y="1556003"/>
            <a:ext cx="432816" cy="62331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692140" y="4695444"/>
            <a:ext cx="1491995" cy="62331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812280" y="4695444"/>
            <a:ext cx="432816" cy="62331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647700" y="5030723"/>
            <a:ext cx="1141476" cy="62331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417319" y="5030723"/>
            <a:ext cx="434340" cy="62331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35940" y="1616786"/>
            <a:ext cx="7306945" cy="14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72415" lvl="0" marL="285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500"/>
              <a:buFont typeface="Noto Sans Symbols"/>
              <a:buChar char="🞆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part of </a:t>
            </a:r>
            <a:r>
              <a:rPr lang="en-US" sz="22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project management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the </a:t>
            </a:r>
            <a:r>
              <a:rPr i="1"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Planning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of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Systems Development Life Cycle.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15" lvl="0" marL="285115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500"/>
              <a:buFont typeface="Noto Sans Symbols"/>
              <a:buChar char="🞆"/>
            </a:pPr>
            <a:r>
              <a:rPr lang="en-US" sz="22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Project Scheduling: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 resources to execute all activities  in the project.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535940" y="4757165"/>
            <a:ext cx="6951980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72415" lvl="0" marL="2851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500"/>
              <a:buFont typeface="Noto Sans Symbols"/>
              <a:buChar char="🞆"/>
            </a:pPr>
            <a:r>
              <a:rPr lang="en-US" sz="22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Project: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activities or tasks with a clear </a:t>
            </a:r>
            <a:r>
              <a:rPr i="1"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beginning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</a:t>
            </a:r>
            <a:r>
              <a:rPr i="1"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ending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points. The amount of available resources (time,  personnel and budget) to carry out the activities is usually  limited.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8372093" y="5871768"/>
            <a:ext cx="12827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938703" y="3233603"/>
            <a:ext cx="4337842" cy="108707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107" name="Google Shape;107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0"/>
          <p:cNvSpPr txBox="1"/>
          <p:nvPr>
            <p:ph type="title"/>
          </p:nvPr>
        </p:nvSpPr>
        <p:spPr>
          <a:xfrm>
            <a:off x="457200" y="1295400"/>
            <a:ext cx="8229600" cy="122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sz="3959"/>
          </a:p>
        </p:txBody>
      </p:sp>
      <p:pic>
        <p:nvPicPr>
          <p:cNvPr descr="Capture.PNG" id="462" name="Google Shape;46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3" name="Google Shape;463;p20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4" name="Google Shape;464;p20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20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6" name="Google Shape;466;p20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7" name="Google Shape;467;p20"/>
          <p:cNvGraphicFramePr/>
          <p:nvPr/>
        </p:nvGraphicFramePr>
        <p:xfrm>
          <a:off x="76962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8" name="Google Shape;468;p20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9" name="Google Shape;469;p20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0" name="Google Shape;470;p20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71" name="Google Shape;471;p20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2" name="Google Shape;472;p20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3" name="Google Shape;473;p20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4" name="Google Shape;474;p20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5" name="Google Shape;475;p20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6" name="Google Shape;476;p20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7" name="Google Shape;477;p20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8" name="Google Shape;478;p20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9" name="Google Shape;479;p20"/>
          <p:cNvCxnSpPr/>
          <p:nvPr/>
        </p:nvCxnSpPr>
        <p:spPr>
          <a:xfrm flipH="1" rot="10800000">
            <a:off x="5791200" y="4800600"/>
            <a:ext cx="18288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0" name="Google Shape;480;p20"/>
          <p:cNvSpPr txBox="1"/>
          <p:nvPr/>
        </p:nvSpPr>
        <p:spPr>
          <a:xfrm>
            <a:off x="220430" y="533400"/>
            <a:ext cx="27826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ES(G) = Max{EF(j), j in P(G)}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= Max {EF(D), EF(E)}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=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Max{12,6}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=12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481" name="Google Shape;48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487" name="Google Shape;48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8" name="Google Shape;488;p21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9" name="Google Shape;489;p21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0" name="Google Shape;490;p21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1" name="Google Shape;491;p21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2" name="Google Shape;492;p21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21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21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5" name="Google Shape;495;p21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96" name="Google Shape;496;p21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7" name="Google Shape;497;p21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8" name="Google Shape;498;p21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9" name="Google Shape;499;p21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00" name="Google Shape;500;p21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01" name="Google Shape;501;p21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02" name="Google Shape;502;p21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03" name="Google Shape;503;p21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04" name="Google Shape;504;p21"/>
          <p:cNvCxnSpPr/>
          <p:nvPr/>
        </p:nvCxnSpPr>
        <p:spPr>
          <a:xfrm flipH="1" rot="10800000">
            <a:off x="5791200" y="4953000"/>
            <a:ext cx="1600200" cy="60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05" name="Google Shape;505;p21"/>
          <p:cNvSpPr txBox="1"/>
          <p:nvPr/>
        </p:nvSpPr>
        <p:spPr>
          <a:xfrm>
            <a:off x="457200" y="1676400"/>
            <a:ext cx="13133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EF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506" name="Google Shape;5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2"/>
          <p:cNvSpPr txBox="1"/>
          <p:nvPr>
            <p:ph type="title"/>
          </p:nvPr>
        </p:nvSpPr>
        <p:spPr>
          <a:xfrm>
            <a:off x="7010400" y="274638"/>
            <a:ext cx="1676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512" name="Google Shape;512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3" name="Google Shape;513;p22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4" name="Google Shape;514;p22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5" name="Google Shape;515;p22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6" name="Google Shape;516;p22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7" name="Google Shape;517;p22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8" name="Google Shape;518;p22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9" name="Google Shape;519;p22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0" name="Google Shape;520;p22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1" name="Google Shape;521;p22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2" name="Google Shape;522;p22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3" name="Google Shape;523;p22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4" name="Google Shape;524;p22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5" name="Google Shape;525;p22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6" name="Google Shape;526;p22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7" name="Google Shape;527;p22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8" name="Google Shape;528;p22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9" name="Google Shape;529;p22"/>
          <p:cNvCxnSpPr/>
          <p:nvPr/>
        </p:nvCxnSpPr>
        <p:spPr>
          <a:xfrm flipH="1" rot="10800000">
            <a:off x="5791200" y="4953000"/>
            <a:ext cx="1600200" cy="60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30" name="Google Shape;530;p22"/>
          <p:cNvSpPr txBox="1"/>
          <p:nvPr/>
        </p:nvSpPr>
        <p:spPr>
          <a:xfrm>
            <a:off x="304800" y="262043"/>
            <a:ext cx="458119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calculate, Calculate LF first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backtrack the graph.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ending node,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LF(ending node) = Max{EF of all ending nodes}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endParaRPr/>
          </a:p>
        </p:txBody>
      </p:sp>
      <p:graphicFrame>
        <p:nvGraphicFramePr>
          <p:cNvPr id="531" name="Google Shape;531;p22"/>
          <p:cNvGraphicFramePr/>
          <p:nvPr/>
        </p:nvGraphicFramePr>
        <p:xfrm>
          <a:off x="7620000" y="2679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2" name="Google Shape;532;p22"/>
          <p:cNvCxnSpPr/>
          <p:nvPr/>
        </p:nvCxnSpPr>
        <p:spPr>
          <a:xfrm flipH="1" rot="10800000">
            <a:off x="7162800" y="3200300"/>
            <a:ext cx="381000" cy="292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brac.png" id="533" name="Google Shape;5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3"/>
          <p:cNvSpPr txBox="1"/>
          <p:nvPr>
            <p:ph type="title"/>
          </p:nvPr>
        </p:nvSpPr>
        <p:spPr>
          <a:xfrm>
            <a:off x="7010400" y="274638"/>
            <a:ext cx="1676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539" name="Google Shape;53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0" name="Google Shape;540;p23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1" name="Google Shape;541;p23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2" name="Google Shape;542;p23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3" name="Google Shape;543;p23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4" name="Google Shape;544;p23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5" name="Google Shape;545;p23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6" name="Google Shape;546;p23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7" name="Google Shape;547;p23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8" name="Google Shape;548;p23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9" name="Google Shape;549;p23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0" name="Google Shape;550;p23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1" name="Google Shape;551;p23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2" name="Google Shape;552;p23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3" name="Google Shape;553;p23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4" name="Google Shape;554;p23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5" name="Google Shape;555;p23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6" name="Google Shape;556;p23"/>
          <p:cNvCxnSpPr/>
          <p:nvPr/>
        </p:nvCxnSpPr>
        <p:spPr>
          <a:xfrm flipH="1" rot="10800000">
            <a:off x="5791200" y="4953000"/>
            <a:ext cx="1600200" cy="60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57" name="Google Shape;557;p23"/>
          <p:cNvSpPr txBox="1"/>
          <p:nvPr/>
        </p:nvSpPr>
        <p:spPr>
          <a:xfrm>
            <a:off x="304800" y="262043"/>
            <a:ext cx="458119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calculate, Calculate LF first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backtrack the graph.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ending node,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LF(ending node) = Max{EF of all ending nodes}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= Max{19} = 19</a:t>
            </a:r>
            <a:endParaRPr/>
          </a:p>
        </p:txBody>
      </p:sp>
      <p:pic>
        <p:nvPicPr>
          <p:cNvPr descr="brac.png" id="558" name="Google Shape;55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4"/>
          <p:cNvSpPr txBox="1"/>
          <p:nvPr>
            <p:ph type="title"/>
          </p:nvPr>
        </p:nvSpPr>
        <p:spPr>
          <a:xfrm>
            <a:off x="7010400" y="274638"/>
            <a:ext cx="1676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564" name="Google Shape;56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5" name="Google Shape;565;p24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6" name="Google Shape;566;p24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7" name="Google Shape;567;p24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8" name="Google Shape;568;p24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9" name="Google Shape;569;p24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24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24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2" name="Google Shape;572;p24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73" name="Google Shape;573;p24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4" name="Google Shape;574;p24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5" name="Google Shape;575;p24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6" name="Google Shape;576;p24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7" name="Google Shape;577;p24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8" name="Google Shape;578;p24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9" name="Google Shape;579;p24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80" name="Google Shape;580;p24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81" name="Google Shape;581;p24"/>
          <p:cNvCxnSpPr/>
          <p:nvPr/>
        </p:nvCxnSpPr>
        <p:spPr>
          <a:xfrm flipH="1" rot="10800000">
            <a:off x="5791200" y="4953000"/>
            <a:ext cx="1600200" cy="60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2" name="Google Shape;582;p24"/>
          <p:cNvSpPr txBox="1"/>
          <p:nvPr/>
        </p:nvSpPr>
        <p:spPr>
          <a:xfrm>
            <a:off x="304800" y="262043"/>
            <a:ext cx="458119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calculate, Calculate LF first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backtrack the graph.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ending node,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LF(ending node) = Max{EF of all ending nodes}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= Max{19} = 19</a:t>
            </a:r>
            <a:endParaRPr/>
          </a:p>
        </p:txBody>
      </p:sp>
      <p:pic>
        <p:nvPicPr>
          <p:cNvPr descr="brac.png" id="583" name="Google Shape;58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5"/>
          <p:cNvSpPr txBox="1"/>
          <p:nvPr>
            <p:ph type="title"/>
          </p:nvPr>
        </p:nvSpPr>
        <p:spPr>
          <a:xfrm>
            <a:off x="7010400" y="274638"/>
            <a:ext cx="1676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589" name="Google Shape;58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0" name="Google Shape;590;p25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1" name="Google Shape;591;p25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2" name="Google Shape;592;p25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3" name="Google Shape;593;p25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4" name="Google Shape;594;p25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5" name="Google Shape;595;p25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6" name="Google Shape;596;p25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7" name="Google Shape;597;p25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98" name="Google Shape;598;p25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25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0" name="Google Shape;600;p25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1" name="Google Shape;601;p25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2" name="Google Shape;602;p25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3" name="Google Shape;603;p25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4" name="Google Shape;604;p25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5" name="Google Shape;605;p25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6" name="Google Shape;606;p25"/>
          <p:cNvCxnSpPr/>
          <p:nvPr/>
        </p:nvCxnSpPr>
        <p:spPr>
          <a:xfrm flipH="1" rot="10800000">
            <a:off x="5791200" y="4953000"/>
            <a:ext cx="1600200" cy="60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7" name="Google Shape;607;p25"/>
          <p:cNvSpPr txBox="1"/>
          <p:nvPr/>
        </p:nvSpPr>
        <p:spPr>
          <a:xfrm>
            <a:off x="304800" y="262043"/>
            <a:ext cx="281359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calculate, Calculate 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LS(i) = LF(i)-t(i)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LS(H) = LF(H) – t(H) = 19 – 3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608" name="Google Shape;6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6"/>
          <p:cNvSpPr txBox="1"/>
          <p:nvPr>
            <p:ph type="title"/>
          </p:nvPr>
        </p:nvSpPr>
        <p:spPr>
          <a:xfrm>
            <a:off x="7010400" y="274638"/>
            <a:ext cx="1676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614" name="Google Shape;61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5" name="Google Shape;615;p26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6" name="Google Shape;616;p26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7" name="Google Shape;617;p26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8" name="Google Shape;618;p26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9" name="Google Shape;619;p26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0" name="Google Shape;620;p26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1" name="Google Shape;621;p26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2" name="Google Shape;622;p26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23" name="Google Shape;623;p26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4" name="Google Shape;624;p26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26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26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26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26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26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0" name="Google Shape;630;p26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1" name="Google Shape;631;p26"/>
          <p:cNvCxnSpPr/>
          <p:nvPr/>
        </p:nvCxnSpPr>
        <p:spPr>
          <a:xfrm flipH="1" rot="10800000">
            <a:off x="5791200" y="4953000"/>
            <a:ext cx="1600200" cy="60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2" name="Google Shape;632;p26"/>
          <p:cNvSpPr txBox="1"/>
          <p:nvPr/>
        </p:nvSpPr>
        <p:spPr>
          <a:xfrm>
            <a:off x="304800" y="262043"/>
            <a:ext cx="32688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calculate, Calculate 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LS(i) = LF(i)-t(i)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LS(H) = LF(H) – t(H) = 19 – 3 = 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633" name="Google Shape;63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7"/>
          <p:cNvSpPr txBox="1"/>
          <p:nvPr>
            <p:ph type="title"/>
          </p:nvPr>
        </p:nvSpPr>
        <p:spPr>
          <a:xfrm>
            <a:off x="5638800" y="274638"/>
            <a:ext cx="304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639" name="Google Shape;639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0" name="Google Shape;640;p27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1" name="Google Shape;641;p27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2" name="Google Shape;642;p27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3" name="Google Shape;643;p27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4" name="Google Shape;644;p27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5" name="Google Shape;645;p27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6" name="Google Shape;646;p27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7" name="Google Shape;647;p27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48" name="Google Shape;648;p27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49" name="Google Shape;649;p27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50" name="Google Shape;650;p27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51" name="Google Shape;651;p27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53" name="Google Shape;653;p27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54" name="Google Shape;654;p27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55" name="Google Shape;655;p27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56" name="Google Shape;656;p27"/>
          <p:cNvCxnSpPr/>
          <p:nvPr/>
        </p:nvCxnSpPr>
        <p:spPr>
          <a:xfrm flipH="1" rot="10800000">
            <a:off x="6019800" y="49530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57" name="Google Shape;657;p27"/>
          <p:cNvSpPr txBox="1"/>
          <p:nvPr/>
        </p:nvSpPr>
        <p:spPr>
          <a:xfrm>
            <a:off x="228600" y="609600"/>
            <a:ext cx="4114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LS and LF for all nodes.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nodes other than ending node,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LF(i) =Min{LS(j), j in S(j))}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658" name="Google Shape;65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 txBox="1"/>
          <p:nvPr>
            <p:ph type="title"/>
          </p:nvPr>
        </p:nvSpPr>
        <p:spPr>
          <a:xfrm>
            <a:off x="5638800" y="274638"/>
            <a:ext cx="304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664" name="Google Shape;664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5" name="Google Shape;665;p28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6" name="Google Shape;666;p28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7" name="Google Shape;667;p28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8" name="Google Shape;668;p28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9" name="Google Shape;669;p28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0" name="Google Shape;670;p28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1" name="Google Shape;671;p28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2" name="Google Shape;672;p28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73" name="Google Shape;673;p28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74" name="Google Shape;674;p28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75" name="Google Shape;675;p28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76" name="Google Shape;676;p28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77" name="Google Shape;677;p28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78" name="Google Shape;678;p28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79" name="Google Shape;679;p28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0" name="Google Shape;680;p28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1" name="Google Shape;681;p28"/>
          <p:cNvCxnSpPr/>
          <p:nvPr/>
        </p:nvCxnSpPr>
        <p:spPr>
          <a:xfrm flipH="1" rot="10800000">
            <a:off x="6019800" y="49530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82" name="Google Shape;682;p28"/>
          <p:cNvSpPr txBox="1"/>
          <p:nvPr/>
        </p:nvSpPr>
        <p:spPr>
          <a:xfrm>
            <a:off x="228600" y="609600"/>
            <a:ext cx="4114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LS and LF for all nodes.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nodes other than ending node,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LF(i) =Min{LS(j), j in S(j))}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LF(F) = 16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683" name="Google Shape;68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689" name="Google Shape;68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29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1" name="Google Shape;691;p29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2" name="Google Shape;692;p29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3" name="Google Shape;693;p29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4" name="Google Shape;694;p29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5" name="Google Shape;695;p29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6" name="Google Shape;696;p29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7" name="Google Shape;697;p29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14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98" name="Google Shape;698;p29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99" name="Google Shape;699;p29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00" name="Google Shape;700;p29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01" name="Google Shape;701;p29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02" name="Google Shape;702;p29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03" name="Google Shape;703;p29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04" name="Google Shape;704;p29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05" name="Google Shape;705;p29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06" name="Google Shape;706;p29"/>
          <p:cNvCxnSpPr/>
          <p:nvPr/>
        </p:nvCxnSpPr>
        <p:spPr>
          <a:xfrm flipH="1" rot="10800000">
            <a:off x="6019800" y="49530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07" name="Google Shape;707;p29"/>
          <p:cNvSpPr txBox="1"/>
          <p:nvPr/>
        </p:nvSpPr>
        <p:spPr>
          <a:xfrm>
            <a:off x="348055" y="838200"/>
            <a:ext cx="4917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 of all nodes follows the same previous equation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708" name="Google Shape;70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>
            <p:ph type="title"/>
          </p:nvPr>
        </p:nvSpPr>
        <p:spPr>
          <a:xfrm>
            <a:off x="535940" y="866617"/>
            <a:ext cx="64744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CPM – CRITICAL PATH METHOD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429768" y="1673351"/>
            <a:ext cx="445007" cy="4312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40080" y="1552955"/>
            <a:ext cx="1706880" cy="6492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959864" y="1552955"/>
            <a:ext cx="452627" cy="64922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4783835" y="2950464"/>
            <a:ext cx="396239" cy="56692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4841747" y="2950464"/>
            <a:ext cx="396239" cy="56692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535940" y="1540843"/>
            <a:ext cx="713613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350">
            <a:spAutoFit/>
          </a:bodyPr>
          <a:lstStyle/>
          <a:p>
            <a:pPr indent="-272415" lvl="0" marL="285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Noto Sans Symbols"/>
              <a:buChar char="🞆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652780" marR="508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Arial"/>
              <a:buChar char="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 </a:t>
            </a:r>
            <a:r>
              <a:rPr b="0" i="0" lang="en-US" sz="2000" u="none" cap="none" strike="noStrike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beginning, ending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000" u="none" cap="none" strike="noStrike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duration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each activity in the  project.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6527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Arial"/>
              <a:buChar char="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overall completion time of the project given the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52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amount of usually limited resources.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652780" marR="12827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Arial"/>
              <a:buChar char="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 the allocation of resources other than time such  as staff and budget.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8372093" y="5871768"/>
            <a:ext cx="12827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124" name="Google Shape;124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714" name="Google Shape;714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5" name="Google Shape;715;p30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6" name="Google Shape;716;p30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7" name="Google Shape;717;p30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8" name="Google Shape;718;p30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9" name="Google Shape;719;p30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0" name="Google Shape;720;p30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1" name="Google Shape;721;p30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2" name="Google Shape;722;p30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14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23" name="Google Shape;723;p30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4" name="Google Shape;724;p30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5" name="Google Shape;725;p30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6" name="Google Shape;726;p30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7" name="Google Shape;727;p30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8" name="Google Shape;728;p30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9" name="Google Shape;729;p30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30" name="Google Shape;730;p30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31" name="Google Shape;731;p30"/>
          <p:cNvCxnSpPr/>
          <p:nvPr/>
        </p:nvCxnSpPr>
        <p:spPr>
          <a:xfrm flipH="1" rot="10800000">
            <a:off x="6019800" y="49530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32" name="Google Shape;732;p30"/>
          <p:cNvSpPr txBox="1"/>
          <p:nvPr/>
        </p:nvSpPr>
        <p:spPr>
          <a:xfrm>
            <a:off x="457200" y="1676400"/>
            <a:ext cx="13133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LF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733" name="Google Shape;73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1"/>
          <p:cNvSpPr txBox="1"/>
          <p:nvPr>
            <p:ph type="title"/>
          </p:nvPr>
        </p:nvSpPr>
        <p:spPr>
          <a:xfrm>
            <a:off x="7086600" y="274638"/>
            <a:ext cx="160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739" name="Google Shape;739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0" name="Google Shape;740;p31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1" name="Google Shape;741;p31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2" name="Google Shape;742;p31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3" name="Google Shape;743;p31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4" name="Google Shape;744;p31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5" name="Google Shape;745;p31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6" name="Google Shape;746;p31"/>
          <p:cNvGraphicFramePr/>
          <p:nvPr/>
        </p:nvGraphicFramePr>
        <p:xfrm>
          <a:off x="17526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7" name="Google Shape;747;p31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14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48" name="Google Shape;748;p31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49" name="Google Shape;749;p31"/>
          <p:cNvCxnSpPr/>
          <p:nvPr/>
        </p:nvCxnSpPr>
        <p:spPr>
          <a:xfrm>
            <a:off x="914400" y="4114800"/>
            <a:ext cx="762000" cy="6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0" name="Google Shape;750;p31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1" name="Google Shape;751;p31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2" name="Google Shape;752;p31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3" name="Google Shape;753;p31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4" name="Google Shape;754;p31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5" name="Google Shape;755;p31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6" name="Google Shape;756;p31"/>
          <p:cNvCxnSpPr/>
          <p:nvPr/>
        </p:nvCxnSpPr>
        <p:spPr>
          <a:xfrm flipH="1" rot="10800000">
            <a:off x="6019800" y="49530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57" name="Google Shape;757;p31"/>
          <p:cNvSpPr txBox="1"/>
          <p:nvPr/>
        </p:nvSpPr>
        <p:spPr>
          <a:xfrm>
            <a:off x="812103" y="457200"/>
            <a:ext cx="373134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C has 2 successors – E and F , 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LF(C) =Min{LS(E), LS(F)}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=Min{11,14}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758" name="Google Shape;75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2"/>
          <p:cNvSpPr txBox="1"/>
          <p:nvPr>
            <p:ph type="title"/>
          </p:nvPr>
        </p:nvSpPr>
        <p:spPr>
          <a:xfrm>
            <a:off x="7086600" y="274638"/>
            <a:ext cx="160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764" name="Google Shape;764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5" name="Google Shape;765;p32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6" name="Google Shape;766;p32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7" name="Google Shape;767;p32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8" name="Google Shape;768;p32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9" name="Google Shape;769;p32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0" name="Google Shape;770;p32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1" name="Google Shape;771;p32"/>
          <p:cNvGraphicFramePr/>
          <p:nvPr/>
        </p:nvGraphicFramePr>
        <p:xfrm>
          <a:off x="17526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9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2" name="Google Shape;772;p32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14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73" name="Google Shape;773;p32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4" name="Google Shape;774;p32"/>
          <p:cNvCxnSpPr/>
          <p:nvPr/>
        </p:nvCxnSpPr>
        <p:spPr>
          <a:xfrm>
            <a:off x="914400" y="4114800"/>
            <a:ext cx="762000" cy="6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5" name="Google Shape;775;p32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6" name="Google Shape;776;p32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7" name="Google Shape;777;p32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8" name="Google Shape;778;p32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9" name="Google Shape;779;p32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0" name="Google Shape;780;p32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1" name="Google Shape;781;p32"/>
          <p:cNvCxnSpPr/>
          <p:nvPr/>
        </p:nvCxnSpPr>
        <p:spPr>
          <a:xfrm flipH="1" rot="10800000">
            <a:off x="6019800" y="49530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82" name="Google Shape;782;p32"/>
          <p:cNvSpPr txBox="1"/>
          <p:nvPr/>
        </p:nvSpPr>
        <p:spPr>
          <a:xfrm>
            <a:off x="812103" y="457200"/>
            <a:ext cx="373134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C has 2 successors – E and F , 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LF(C) =Min{LS(E), LS(F)}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=Min{11,14} =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783" name="Google Shape;78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789" name="Google Shape;789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0" name="Google Shape;790;p33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1" name="Google Shape;791;p33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2" name="Google Shape;792;p33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3" name="Google Shape;793;p33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4" name="Google Shape;794;p33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5" name="Google Shape;795;p33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6" name="Google Shape;796;p33"/>
          <p:cNvGraphicFramePr/>
          <p:nvPr/>
        </p:nvGraphicFramePr>
        <p:xfrm>
          <a:off x="17526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9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7" name="Google Shape;797;p33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14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98" name="Google Shape;798;p33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33"/>
          <p:cNvCxnSpPr/>
          <p:nvPr/>
        </p:nvCxnSpPr>
        <p:spPr>
          <a:xfrm>
            <a:off x="914400" y="4114800"/>
            <a:ext cx="762000" cy="6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33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33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2" name="Google Shape;802;p33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3" name="Google Shape;803;p33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4" name="Google Shape;804;p33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5" name="Google Shape;805;p33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6" name="Google Shape;806;p33"/>
          <p:cNvCxnSpPr/>
          <p:nvPr/>
        </p:nvCxnSpPr>
        <p:spPr>
          <a:xfrm flipH="1" rot="10800000">
            <a:off x="6019800" y="49530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7" name="Google Shape;807;p33"/>
          <p:cNvSpPr txBox="1"/>
          <p:nvPr/>
        </p:nvSpPr>
        <p:spPr>
          <a:xfrm>
            <a:off x="457200" y="1676400"/>
            <a:ext cx="13133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LF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808" name="Google Shape;80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814" name="Google Shape;814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5" name="Google Shape;815;p34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6" name="Google Shape;816;p34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7" name="Google Shape;817;p34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8" name="Google Shape;818;p34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9" name="Google Shape;819;p34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0" name="Google Shape;820;p34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1" name="Google Shape;821;p34"/>
          <p:cNvGraphicFramePr/>
          <p:nvPr/>
        </p:nvGraphicFramePr>
        <p:xfrm>
          <a:off x="17526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2" name="Google Shape;822;p34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23" name="Google Shape;823;p34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4" name="Google Shape;824;p34"/>
          <p:cNvCxnSpPr/>
          <p:nvPr/>
        </p:nvCxnSpPr>
        <p:spPr>
          <a:xfrm>
            <a:off x="914400" y="4114800"/>
            <a:ext cx="762000" cy="6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5" name="Google Shape;825;p34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34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34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34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34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34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1" name="Google Shape;831;p34"/>
          <p:cNvCxnSpPr/>
          <p:nvPr/>
        </p:nvCxnSpPr>
        <p:spPr>
          <a:xfrm flipH="1" rot="10800000">
            <a:off x="6019800" y="49530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2" name="Google Shape;832;p34"/>
          <p:cNvSpPr txBox="1"/>
          <p:nvPr/>
        </p:nvSpPr>
        <p:spPr>
          <a:xfrm>
            <a:off x="433192" y="1324349"/>
            <a:ext cx="56678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To find Critical Path calculate slack time of each 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833" name="Google Shape;83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839" name="Google Shape;839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0" name="Google Shape;840;p35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1" name="Google Shape;841;p35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2" name="Google Shape;842;p35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3" name="Google Shape;843;p35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4" name="Google Shape;844;p35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5" name="Google Shape;845;p35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6" name="Google Shape;846;p35"/>
          <p:cNvGraphicFramePr/>
          <p:nvPr/>
        </p:nvGraphicFramePr>
        <p:xfrm>
          <a:off x="17526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7" name="Google Shape;847;p35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48" name="Google Shape;848;p35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9" name="Google Shape;849;p35"/>
          <p:cNvCxnSpPr/>
          <p:nvPr/>
        </p:nvCxnSpPr>
        <p:spPr>
          <a:xfrm>
            <a:off x="914400" y="4114800"/>
            <a:ext cx="762000" cy="6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0" name="Google Shape;850;p35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1" name="Google Shape;851;p35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2" name="Google Shape;852;p35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3" name="Google Shape;853;p35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4" name="Google Shape;854;p35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5" name="Google Shape;855;p35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35"/>
          <p:cNvCxnSpPr/>
          <p:nvPr/>
        </p:nvCxnSpPr>
        <p:spPr>
          <a:xfrm flipH="1" rot="10800000">
            <a:off x="6019800" y="49530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57" name="Google Shape;857;p35"/>
          <p:cNvSpPr txBox="1"/>
          <p:nvPr/>
        </p:nvSpPr>
        <p:spPr>
          <a:xfrm>
            <a:off x="228600" y="685800"/>
            <a:ext cx="234570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Float (TF)/Slack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TF=LF-EF (Finish Float)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TF=LS-ES (Start Float)</a:t>
            </a:r>
            <a:endParaRPr/>
          </a:p>
        </p:txBody>
      </p:sp>
      <p:pic>
        <p:nvPicPr>
          <p:cNvPr descr="brac.png" id="858" name="Google Shape;85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864" name="Google Shape;864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5" name="Google Shape;865;p36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6" name="Google Shape;866;p36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7" name="Google Shape;867;p36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8" name="Google Shape;868;p36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9" name="Google Shape;869;p36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0" name="Google Shape;870;p36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1" name="Google Shape;871;p36"/>
          <p:cNvGraphicFramePr/>
          <p:nvPr/>
        </p:nvGraphicFramePr>
        <p:xfrm>
          <a:off x="17526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2" name="Google Shape;872;p36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73" name="Google Shape;873;p36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4" name="Google Shape;874;p36"/>
          <p:cNvCxnSpPr/>
          <p:nvPr/>
        </p:nvCxnSpPr>
        <p:spPr>
          <a:xfrm>
            <a:off x="914400" y="4114800"/>
            <a:ext cx="762000" cy="6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5" name="Google Shape;875;p36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6" name="Google Shape;876;p36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7" name="Google Shape;877;p36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8" name="Google Shape;878;p36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9" name="Google Shape;879;p36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0" name="Google Shape;880;p36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1" name="Google Shape;881;p36"/>
          <p:cNvCxnSpPr/>
          <p:nvPr/>
        </p:nvCxnSpPr>
        <p:spPr>
          <a:xfrm flipH="1" rot="10800000">
            <a:off x="6019800" y="49530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82" name="Google Shape;882;p36"/>
          <p:cNvSpPr txBox="1"/>
          <p:nvPr/>
        </p:nvSpPr>
        <p:spPr>
          <a:xfrm>
            <a:off x="228600" y="685800"/>
            <a:ext cx="22680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Float (TF) /Slack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TF=LF-EF (Finish Float)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TF=LS-ES (Start Float)</a:t>
            </a:r>
            <a:endParaRPr/>
          </a:p>
        </p:txBody>
      </p:sp>
      <p:sp>
        <p:nvSpPr>
          <p:cNvPr id="883" name="Google Shape;883;p36"/>
          <p:cNvSpPr txBox="1"/>
          <p:nvPr/>
        </p:nvSpPr>
        <p:spPr>
          <a:xfrm>
            <a:off x="457200" y="28194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884" name="Google Shape;88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890" name="Google Shape;890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1" name="Google Shape;891;p37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2" name="Google Shape;892;p37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3" name="Google Shape;893;p37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4" name="Google Shape;894;p37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5" name="Google Shape;895;p37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6" name="Google Shape;896;p37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7" name="Google Shape;897;p37"/>
          <p:cNvGraphicFramePr/>
          <p:nvPr/>
        </p:nvGraphicFramePr>
        <p:xfrm>
          <a:off x="17526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8" name="Google Shape;898;p37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99" name="Google Shape;899;p37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0" name="Google Shape;900;p37"/>
          <p:cNvCxnSpPr/>
          <p:nvPr/>
        </p:nvCxnSpPr>
        <p:spPr>
          <a:xfrm>
            <a:off x="914400" y="4114800"/>
            <a:ext cx="762000" cy="6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1" name="Google Shape;901;p37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2" name="Google Shape;902;p37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3" name="Google Shape;903;p37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4" name="Google Shape;904;p37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5" name="Google Shape;905;p37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6" name="Google Shape;906;p37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7" name="Google Shape;907;p37"/>
          <p:cNvCxnSpPr/>
          <p:nvPr/>
        </p:nvCxnSpPr>
        <p:spPr>
          <a:xfrm flipH="1" rot="10800000">
            <a:off x="6019800" y="49530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08" name="Google Shape;908;p37"/>
          <p:cNvSpPr txBox="1"/>
          <p:nvPr/>
        </p:nvSpPr>
        <p:spPr>
          <a:xfrm>
            <a:off x="228600" y="685800"/>
            <a:ext cx="22680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Float (TF) /Slack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TF=LF-EF (Finish Float)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TF=LS-ES (Start Float)</a:t>
            </a:r>
            <a:endParaRPr/>
          </a:p>
        </p:txBody>
      </p:sp>
      <p:sp>
        <p:nvSpPr>
          <p:cNvPr id="909" name="Google Shape;909;p37"/>
          <p:cNvSpPr txBox="1"/>
          <p:nvPr/>
        </p:nvSpPr>
        <p:spPr>
          <a:xfrm>
            <a:off x="457200" y="28194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37"/>
          <p:cNvSpPr txBox="1"/>
          <p:nvPr/>
        </p:nvSpPr>
        <p:spPr>
          <a:xfrm>
            <a:off x="2362200" y="1828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911" name="Google Shape;9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917" name="Google Shape;917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8" name="Google Shape;918;p38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9" name="Google Shape;919;p38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0" name="Google Shape;920;p38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1" name="Google Shape;921;p38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2" name="Google Shape;922;p38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3" name="Google Shape;923;p38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4" name="Google Shape;924;p38"/>
          <p:cNvGraphicFramePr/>
          <p:nvPr/>
        </p:nvGraphicFramePr>
        <p:xfrm>
          <a:off x="17526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9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5" name="Google Shape;925;p38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14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26" name="Google Shape;926;p38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7" name="Google Shape;927;p38"/>
          <p:cNvCxnSpPr/>
          <p:nvPr/>
        </p:nvCxnSpPr>
        <p:spPr>
          <a:xfrm>
            <a:off x="914400" y="4114800"/>
            <a:ext cx="762000" cy="6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8" name="Google Shape;928;p38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9" name="Google Shape;929;p38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0" name="Google Shape;930;p38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1" name="Google Shape;931;p38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2" name="Google Shape;932;p38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3" name="Google Shape;933;p38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4" name="Google Shape;934;p38"/>
          <p:cNvCxnSpPr/>
          <p:nvPr/>
        </p:nvCxnSpPr>
        <p:spPr>
          <a:xfrm flipH="1" rot="10800000">
            <a:off x="6019800" y="49530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35" name="Google Shape;935;p38"/>
          <p:cNvSpPr txBox="1"/>
          <p:nvPr/>
        </p:nvSpPr>
        <p:spPr>
          <a:xfrm>
            <a:off x="228600" y="685800"/>
            <a:ext cx="284994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Float (TF) /Slack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TF(i)=LF(i)-EF(i) (Finish Float)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TF(i)=LS(i)-ES(i) (Start Float)</a:t>
            </a:r>
            <a:endParaRPr/>
          </a:p>
        </p:txBody>
      </p:sp>
      <p:sp>
        <p:nvSpPr>
          <p:cNvPr id="936" name="Google Shape;936;p38"/>
          <p:cNvSpPr txBox="1"/>
          <p:nvPr/>
        </p:nvSpPr>
        <p:spPr>
          <a:xfrm>
            <a:off x="457200" y="28194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38"/>
          <p:cNvSpPr txBox="1"/>
          <p:nvPr/>
        </p:nvSpPr>
        <p:spPr>
          <a:xfrm>
            <a:off x="2362200" y="1828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38"/>
          <p:cNvSpPr txBox="1"/>
          <p:nvPr/>
        </p:nvSpPr>
        <p:spPr>
          <a:xfrm>
            <a:off x="4495800" y="1447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38"/>
          <p:cNvSpPr txBox="1"/>
          <p:nvPr/>
        </p:nvSpPr>
        <p:spPr>
          <a:xfrm>
            <a:off x="6400800" y="26670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38"/>
          <p:cNvSpPr txBox="1"/>
          <p:nvPr/>
        </p:nvSpPr>
        <p:spPr>
          <a:xfrm>
            <a:off x="8382000" y="3733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38"/>
          <p:cNvSpPr txBox="1"/>
          <p:nvPr/>
        </p:nvSpPr>
        <p:spPr>
          <a:xfrm>
            <a:off x="4114800" y="32004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38"/>
          <p:cNvSpPr txBox="1"/>
          <p:nvPr/>
        </p:nvSpPr>
        <p:spPr>
          <a:xfrm>
            <a:off x="5105400" y="4648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43" name="Google Shape;943;p38"/>
          <p:cNvSpPr txBox="1"/>
          <p:nvPr/>
        </p:nvSpPr>
        <p:spPr>
          <a:xfrm>
            <a:off x="2209800" y="4267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pic>
        <p:nvPicPr>
          <p:cNvPr descr="brac.png" id="944" name="Google Shape;94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950" name="Google Shape;950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1" name="Google Shape;951;p39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2" name="Google Shape;952;p39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3" name="Google Shape;953;p39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4" name="Google Shape;954;p39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5" name="Google Shape;955;p39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6" name="Google Shape;956;p39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7" name="Google Shape;957;p39"/>
          <p:cNvGraphicFramePr/>
          <p:nvPr/>
        </p:nvGraphicFramePr>
        <p:xfrm>
          <a:off x="17526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8" name="Google Shape;958;p39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59" name="Google Shape;959;p39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39"/>
          <p:cNvCxnSpPr/>
          <p:nvPr/>
        </p:nvCxnSpPr>
        <p:spPr>
          <a:xfrm>
            <a:off x="914400" y="4114800"/>
            <a:ext cx="762000" cy="6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39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2" name="Google Shape;962;p39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3" name="Google Shape;963;p39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4" name="Google Shape;964;p39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5" name="Google Shape;965;p39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6" name="Google Shape;966;p39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7" name="Google Shape;967;p39"/>
          <p:cNvCxnSpPr/>
          <p:nvPr/>
        </p:nvCxnSpPr>
        <p:spPr>
          <a:xfrm flipH="1" rot="10800000">
            <a:off x="6019800" y="49530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8" name="Google Shape;968;p39"/>
          <p:cNvSpPr txBox="1"/>
          <p:nvPr/>
        </p:nvSpPr>
        <p:spPr>
          <a:xfrm>
            <a:off x="228600" y="685800"/>
            <a:ext cx="40051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Float (FF)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FF(i)=Min{ES(j), j in S(i)} -ES(i)-Duration(i)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39"/>
          <p:cNvSpPr txBox="1"/>
          <p:nvPr/>
        </p:nvSpPr>
        <p:spPr>
          <a:xfrm>
            <a:off x="457200" y="28194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39"/>
          <p:cNvSpPr txBox="1"/>
          <p:nvPr/>
        </p:nvSpPr>
        <p:spPr>
          <a:xfrm>
            <a:off x="2362200" y="1828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39"/>
          <p:cNvSpPr txBox="1"/>
          <p:nvPr/>
        </p:nvSpPr>
        <p:spPr>
          <a:xfrm>
            <a:off x="4495800" y="1447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39"/>
          <p:cNvSpPr txBox="1"/>
          <p:nvPr/>
        </p:nvSpPr>
        <p:spPr>
          <a:xfrm>
            <a:off x="6400800" y="26670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39"/>
          <p:cNvSpPr txBox="1"/>
          <p:nvPr/>
        </p:nvSpPr>
        <p:spPr>
          <a:xfrm>
            <a:off x="8382000" y="3733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39"/>
          <p:cNvSpPr txBox="1"/>
          <p:nvPr/>
        </p:nvSpPr>
        <p:spPr>
          <a:xfrm>
            <a:off x="4114800" y="32004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39"/>
          <p:cNvSpPr txBox="1"/>
          <p:nvPr/>
        </p:nvSpPr>
        <p:spPr>
          <a:xfrm>
            <a:off x="5105400" y="4648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76" name="Google Shape;976;p39"/>
          <p:cNvSpPr txBox="1"/>
          <p:nvPr/>
        </p:nvSpPr>
        <p:spPr>
          <a:xfrm>
            <a:off x="2209800" y="4267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pic>
        <p:nvPicPr>
          <p:cNvPr descr="brac.png" id="977" name="Google Shape;97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>
            <p:ph type="title"/>
          </p:nvPr>
        </p:nvSpPr>
        <p:spPr>
          <a:xfrm>
            <a:off x="535940" y="866617"/>
            <a:ext cx="63220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CPM – CRITICAL PATH METHOD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443483" y="1668779"/>
            <a:ext cx="390144" cy="3794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662940" y="1563624"/>
            <a:ext cx="1118616" cy="56692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443227" y="1563624"/>
            <a:ext cx="396240" cy="56692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535940" y="1616786"/>
            <a:ext cx="1078865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72415" lvl="0" marL="285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🞆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903528" y="1923414"/>
            <a:ext cx="6714490" cy="3802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45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</a:t>
            </a:r>
            <a:r>
              <a:rPr lang="en-US" sz="18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activities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18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tasks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the project </a:t>
            </a:r>
            <a:r>
              <a:rPr lang="en-US" sz="18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objectives.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747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4F81BC"/>
              </a:buClr>
              <a:buSzPts val="145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task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individual unit of work with a clear beginning and a clear  end.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4F81BC"/>
              </a:buClr>
              <a:buSzPts val="145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</a:t>
            </a:r>
            <a:r>
              <a:rPr lang="en-US" sz="18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precedence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relationships or </a:t>
            </a:r>
            <a:r>
              <a:rPr lang="en-US" sz="18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dependencies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4F81BC"/>
              </a:buClr>
              <a:buSzPts val="145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 </a:t>
            </a:r>
            <a:r>
              <a:rPr lang="en-US" sz="18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time required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complete each task.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4F81BC"/>
              </a:buClr>
              <a:buSzPts val="145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the estimation diagram.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4F81BC"/>
              </a:buClr>
              <a:buSzPts val="145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</a:t>
            </a:r>
            <a:r>
              <a:rPr lang="en-US" sz="18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CPM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calculate </a:t>
            </a: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earliest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latest starting times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earliest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latest completion times, slack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times, </a:t>
            </a:r>
            <a:r>
              <a:rPr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critical path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4F81BC"/>
              </a:buClr>
              <a:buSzPts val="145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a </a:t>
            </a:r>
            <a:r>
              <a:rPr lang="en-US" sz="18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GANTT chart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4F81BC"/>
              </a:buClr>
              <a:buSzPts val="145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Reallocate resources and resolve if necessary.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4F81BC"/>
              </a:buClr>
              <a:buSzPts val="145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Continuously monitor/revise the time estimates along the project duration.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8372093" y="5871768"/>
            <a:ext cx="12827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140" name="Google Shape;14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983" name="Google Shape;983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4" name="Google Shape;984;p40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5" name="Google Shape;985;p40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6" name="Google Shape;986;p40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7" name="Google Shape;987;p40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8" name="Google Shape;988;p40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9" name="Google Shape;989;p40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0" name="Google Shape;990;p40"/>
          <p:cNvGraphicFramePr/>
          <p:nvPr/>
        </p:nvGraphicFramePr>
        <p:xfrm>
          <a:off x="17526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1" name="Google Shape;991;p40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92" name="Google Shape;992;p40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3" name="Google Shape;993;p40"/>
          <p:cNvCxnSpPr/>
          <p:nvPr/>
        </p:nvCxnSpPr>
        <p:spPr>
          <a:xfrm>
            <a:off x="914400" y="4114800"/>
            <a:ext cx="762000" cy="6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4" name="Google Shape;994;p40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5" name="Google Shape;995;p40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6" name="Google Shape;996;p40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7" name="Google Shape;997;p40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8" name="Google Shape;998;p40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9" name="Google Shape;999;p40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0" name="Google Shape;1000;p40"/>
          <p:cNvCxnSpPr/>
          <p:nvPr/>
        </p:nvCxnSpPr>
        <p:spPr>
          <a:xfrm flipH="1" rot="10800000">
            <a:off x="6019800" y="49530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01" name="Google Shape;1001;p40"/>
          <p:cNvSpPr txBox="1"/>
          <p:nvPr/>
        </p:nvSpPr>
        <p:spPr>
          <a:xfrm>
            <a:off x="228600" y="685800"/>
            <a:ext cx="43322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Float (FF)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FF=FF(i)=Min{ES(j), j in S(i)} -ES(i)-Duration(i)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FF(A)  =3-0-3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=0</a:t>
            </a:r>
            <a:endParaRPr/>
          </a:p>
        </p:txBody>
      </p:sp>
      <p:sp>
        <p:nvSpPr>
          <p:cNvPr id="1002" name="Google Shape;1002;p40"/>
          <p:cNvSpPr txBox="1"/>
          <p:nvPr/>
        </p:nvSpPr>
        <p:spPr>
          <a:xfrm>
            <a:off x="457200" y="28194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40"/>
          <p:cNvSpPr txBox="1"/>
          <p:nvPr/>
        </p:nvSpPr>
        <p:spPr>
          <a:xfrm>
            <a:off x="2362200" y="1828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40"/>
          <p:cNvSpPr txBox="1"/>
          <p:nvPr/>
        </p:nvSpPr>
        <p:spPr>
          <a:xfrm>
            <a:off x="4495800" y="1447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40"/>
          <p:cNvSpPr txBox="1"/>
          <p:nvPr/>
        </p:nvSpPr>
        <p:spPr>
          <a:xfrm>
            <a:off x="6400800" y="26670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40"/>
          <p:cNvSpPr txBox="1"/>
          <p:nvPr/>
        </p:nvSpPr>
        <p:spPr>
          <a:xfrm>
            <a:off x="8382000" y="3733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40"/>
          <p:cNvSpPr txBox="1"/>
          <p:nvPr/>
        </p:nvSpPr>
        <p:spPr>
          <a:xfrm>
            <a:off x="4114800" y="32004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40"/>
          <p:cNvSpPr txBox="1"/>
          <p:nvPr/>
        </p:nvSpPr>
        <p:spPr>
          <a:xfrm>
            <a:off x="5105400" y="4648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009" name="Google Shape;1009;p40"/>
          <p:cNvSpPr txBox="1"/>
          <p:nvPr/>
        </p:nvSpPr>
        <p:spPr>
          <a:xfrm>
            <a:off x="2209800" y="4267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010" name="Google Shape;1010;p40"/>
          <p:cNvSpPr txBox="1"/>
          <p:nvPr/>
        </p:nvSpPr>
        <p:spPr>
          <a:xfrm>
            <a:off x="457200" y="4114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1011" name="Google Shape;101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1017" name="Google Shape;1017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8" name="Google Shape;1018;p41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b="0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9" name="Google Shape;1019;p41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0" name="Google Shape;1020;p41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1" name="Google Shape;1021;p41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2" name="Google Shape;1022;p41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3" name="Google Shape;1023;p41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4" name="Google Shape;1024;p41"/>
          <p:cNvGraphicFramePr/>
          <p:nvPr/>
        </p:nvGraphicFramePr>
        <p:xfrm>
          <a:off x="17526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5" name="Google Shape;1025;p41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26" name="Google Shape;1026;p41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27" name="Google Shape;1027;p41"/>
          <p:cNvCxnSpPr/>
          <p:nvPr/>
        </p:nvCxnSpPr>
        <p:spPr>
          <a:xfrm>
            <a:off x="914400" y="4114800"/>
            <a:ext cx="762000" cy="6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28" name="Google Shape;1028;p41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29" name="Google Shape;1029;p41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30" name="Google Shape;1030;p41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31" name="Google Shape;1031;p41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32" name="Google Shape;1032;p41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33" name="Google Shape;1033;p41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34" name="Google Shape;1034;p41"/>
          <p:cNvCxnSpPr/>
          <p:nvPr/>
        </p:nvCxnSpPr>
        <p:spPr>
          <a:xfrm flipH="1" rot="10800000">
            <a:off x="6019800" y="49530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35" name="Google Shape;1035;p41"/>
          <p:cNvSpPr txBox="1"/>
          <p:nvPr/>
        </p:nvSpPr>
        <p:spPr>
          <a:xfrm>
            <a:off x="228600" y="685800"/>
            <a:ext cx="40051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Float (FF)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FF(i)=Min{ES(j), j in S(i)} -ES(i)-Duration(i)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FF(C)   =5-3-2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=0</a:t>
            </a:r>
            <a:endParaRPr/>
          </a:p>
        </p:txBody>
      </p:sp>
      <p:sp>
        <p:nvSpPr>
          <p:cNvPr id="1036" name="Google Shape;1036;p41"/>
          <p:cNvSpPr txBox="1"/>
          <p:nvPr/>
        </p:nvSpPr>
        <p:spPr>
          <a:xfrm>
            <a:off x="457200" y="28194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41"/>
          <p:cNvSpPr txBox="1"/>
          <p:nvPr/>
        </p:nvSpPr>
        <p:spPr>
          <a:xfrm>
            <a:off x="2362200" y="1828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41"/>
          <p:cNvSpPr txBox="1"/>
          <p:nvPr/>
        </p:nvSpPr>
        <p:spPr>
          <a:xfrm>
            <a:off x="4495800" y="1447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41"/>
          <p:cNvSpPr txBox="1"/>
          <p:nvPr/>
        </p:nvSpPr>
        <p:spPr>
          <a:xfrm>
            <a:off x="6400800" y="26670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41"/>
          <p:cNvSpPr txBox="1"/>
          <p:nvPr/>
        </p:nvSpPr>
        <p:spPr>
          <a:xfrm>
            <a:off x="8382000" y="3733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41"/>
          <p:cNvSpPr txBox="1"/>
          <p:nvPr/>
        </p:nvSpPr>
        <p:spPr>
          <a:xfrm>
            <a:off x="4114800" y="32004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41"/>
          <p:cNvSpPr txBox="1"/>
          <p:nvPr/>
        </p:nvSpPr>
        <p:spPr>
          <a:xfrm>
            <a:off x="5105400" y="4648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043" name="Google Shape;1043;p41"/>
          <p:cNvSpPr txBox="1"/>
          <p:nvPr/>
        </p:nvSpPr>
        <p:spPr>
          <a:xfrm>
            <a:off x="2209800" y="4267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044" name="Google Shape;1044;p41"/>
          <p:cNvSpPr txBox="1"/>
          <p:nvPr/>
        </p:nvSpPr>
        <p:spPr>
          <a:xfrm>
            <a:off x="457200" y="4114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41"/>
          <p:cNvSpPr txBox="1"/>
          <p:nvPr/>
        </p:nvSpPr>
        <p:spPr>
          <a:xfrm>
            <a:off x="2209800" y="5638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1046" name="Google Shape;104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1052" name="Google Shape;1052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3" name="Google Shape;1053;p42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4" name="Google Shape;1054;p42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5" name="Google Shape;1055;p42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6" name="Google Shape;1056;p42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7" name="Google Shape;1057;p42"/>
          <p:cNvGraphicFramePr/>
          <p:nvPr/>
        </p:nvGraphicFramePr>
        <p:xfrm>
          <a:off x="74676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82600"/>
                <a:gridCol w="482600"/>
                <a:gridCol w="4826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8" name="Google Shape;1058;p42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9" name="Google Shape;1059;p42"/>
          <p:cNvGraphicFramePr/>
          <p:nvPr/>
        </p:nvGraphicFramePr>
        <p:xfrm>
          <a:off x="17526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0" name="Google Shape;1060;p42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61" name="Google Shape;1061;p42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62" name="Google Shape;1062;p42"/>
          <p:cNvCxnSpPr/>
          <p:nvPr/>
        </p:nvCxnSpPr>
        <p:spPr>
          <a:xfrm>
            <a:off x="914400" y="4114800"/>
            <a:ext cx="762000" cy="6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63" name="Google Shape;1063;p42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64" name="Google Shape;1064;p42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65" name="Google Shape;1065;p42"/>
          <p:cNvCxnSpPr/>
          <p:nvPr/>
        </p:nvCxnSpPr>
        <p:spPr>
          <a:xfrm>
            <a:off x="7239000" y="3657600"/>
            <a:ext cx="990600" cy="457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66" name="Google Shape;1066;p42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67" name="Google Shape;1067;p42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68" name="Google Shape;1068;p42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69" name="Google Shape;1069;p42"/>
          <p:cNvCxnSpPr/>
          <p:nvPr/>
        </p:nvCxnSpPr>
        <p:spPr>
          <a:xfrm flipH="1" rot="10800000">
            <a:off x="6019800" y="49530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70" name="Google Shape;1070;p42"/>
          <p:cNvSpPr txBox="1"/>
          <p:nvPr/>
        </p:nvSpPr>
        <p:spPr>
          <a:xfrm>
            <a:off x="228600" y="685800"/>
            <a:ext cx="40051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Float (FF)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FF(i)=Min{ES(j), j in S(i)} -ES(i)-Duration(i)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FF(C)  =5-3-2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=0</a:t>
            </a:r>
            <a:endParaRPr/>
          </a:p>
        </p:txBody>
      </p:sp>
      <p:sp>
        <p:nvSpPr>
          <p:cNvPr id="1071" name="Google Shape;1071;p42"/>
          <p:cNvSpPr txBox="1"/>
          <p:nvPr/>
        </p:nvSpPr>
        <p:spPr>
          <a:xfrm>
            <a:off x="457200" y="28194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42"/>
          <p:cNvSpPr txBox="1"/>
          <p:nvPr/>
        </p:nvSpPr>
        <p:spPr>
          <a:xfrm>
            <a:off x="2362200" y="1828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42"/>
          <p:cNvSpPr txBox="1"/>
          <p:nvPr/>
        </p:nvSpPr>
        <p:spPr>
          <a:xfrm>
            <a:off x="4495800" y="1447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42"/>
          <p:cNvSpPr txBox="1"/>
          <p:nvPr/>
        </p:nvSpPr>
        <p:spPr>
          <a:xfrm>
            <a:off x="6400800" y="26670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42"/>
          <p:cNvSpPr txBox="1"/>
          <p:nvPr/>
        </p:nvSpPr>
        <p:spPr>
          <a:xfrm>
            <a:off x="8382000" y="3733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42"/>
          <p:cNvSpPr txBox="1"/>
          <p:nvPr/>
        </p:nvSpPr>
        <p:spPr>
          <a:xfrm>
            <a:off x="4114800" y="32004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42"/>
          <p:cNvSpPr txBox="1"/>
          <p:nvPr/>
        </p:nvSpPr>
        <p:spPr>
          <a:xfrm>
            <a:off x="5105400" y="4648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078" name="Google Shape;1078;p42"/>
          <p:cNvSpPr txBox="1"/>
          <p:nvPr/>
        </p:nvSpPr>
        <p:spPr>
          <a:xfrm>
            <a:off x="2209800" y="4267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079" name="Google Shape;1079;p42"/>
          <p:cNvSpPr txBox="1"/>
          <p:nvPr/>
        </p:nvSpPr>
        <p:spPr>
          <a:xfrm>
            <a:off x="457200" y="4114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42"/>
          <p:cNvSpPr txBox="1"/>
          <p:nvPr/>
        </p:nvSpPr>
        <p:spPr>
          <a:xfrm>
            <a:off x="2209800" y="5638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42"/>
          <p:cNvSpPr txBox="1"/>
          <p:nvPr/>
        </p:nvSpPr>
        <p:spPr>
          <a:xfrm>
            <a:off x="2362200" y="3124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42"/>
          <p:cNvSpPr txBox="1"/>
          <p:nvPr/>
        </p:nvSpPr>
        <p:spPr>
          <a:xfrm>
            <a:off x="4495800" y="2743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42"/>
          <p:cNvSpPr txBox="1"/>
          <p:nvPr/>
        </p:nvSpPr>
        <p:spPr>
          <a:xfrm>
            <a:off x="6248400" y="39624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42"/>
          <p:cNvSpPr txBox="1"/>
          <p:nvPr/>
        </p:nvSpPr>
        <p:spPr>
          <a:xfrm>
            <a:off x="3962400" y="4495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085" name="Google Shape;1085;p42"/>
          <p:cNvSpPr txBox="1"/>
          <p:nvPr/>
        </p:nvSpPr>
        <p:spPr>
          <a:xfrm>
            <a:off x="4953000" y="59436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42"/>
          <p:cNvSpPr txBox="1"/>
          <p:nvPr/>
        </p:nvSpPr>
        <p:spPr>
          <a:xfrm>
            <a:off x="8077200" y="5029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pic>
        <p:nvPicPr>
          <p:cNvPr descr="brac.png" id="1087" name="Google Shape;108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3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43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43"/>
          <p:cNvSpPr txBox="1"/>
          <p:nvPr>
            <p:ph type="title"/>
          </p:nvPr>
        </p:nvSpPr>
        <p:spPr>
          <a:xfrm>
            <a:off x="535940" y="866617"/>
            <a:ext cx="59410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GANTT CHART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3"/>
          <p:cNvSpPr txBox="1"/>
          <p:nvPr/>
        </p:nvSpPr>
        <p:spPr>
          <a:xfrm>
            <a:off x="535940" y="1613738"/>
            <a:ext cx="7745730" cy="354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2415" lvl="0" marL="285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GANTT chart is a type of </a:t>
            </a:r>
            <a:r>
              <a:rPr lang="en-US" sz="24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bar chart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illustrates a  </a:t>
            </a:r>
            <a:r>
              <a:rPr lang="en-US" sz="24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schedule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15" lvl="0" marL="285115" marR="63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the CPM analysis is completed, the following  phase is to construct the GANTT chart and then to re-  allocate resources and re-schedule if necessary.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15" lvl="0" marL="285115" marR="5080" rtl="0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4F81BC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GANTT charts have become a common technique for  representing the phases and activities of a project </a:t>
            </a:r>
            <a:r>
              <a:rPr lang="en-US" sz="24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work  breakdown structure.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15" lvl="0" marL="28511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was introduced by Henry Gantt around 1910 – 1915.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3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43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43"/>
          <p:cNvSpPr txBox="1"/>
          <p:nvPr>
            <p:ph idx="4294967295" type="sldNum"/>
          </p:nvPr>
        </p:nvSpPr>
        <p:spPr>
          <a:xfrm>
            <a:off x="8307578" y="5874298"/>
            <a:ext cx="255270" cy="2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775">
            <a:spAutoFit/>
          </a:bodyPr>
          <a:lstStyle/>
          <a:p>
            <a:pPr indent="0" lvl="0" marL="25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099" name="Google Shape;109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4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44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44"/>
          <p:cNvSpPr txBox="1"/>
          <p:nvPr>
            <p:ph type="title"/>
          </p:nvPr>
        </p:nvSpPr>
        <p:spPr>
          <a:xfrm>
            <a:off x="535940" y="866617"/>
            <a:ext cx="57886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GANTT CHART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4"/>
          <p:cNvSpPr txBox="1"/>
          <p:nvPr/>
        </p:nvSpPr>
        <p:spPr>
          <a:xfrm>
            <a:off x="535940" y="1613738"/>
            <a:ext cx="2189480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2415" lvl="0" marL="285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44"/>
          <p:cNvSpPr txBox="1"/>
          <p:nvPr/>
        </p:nvSpPr>
        <p:spPr>
          <a:xfrm>
            <a:off x="903528" y="1995652"/>
            <a:ext cx="7244715" cy="3966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-272415" lvl="0" marL="285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Arial"/>
              <a:buChar char="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bar in each row identifies the corresponding task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415" lvl="0" marL="285115" marR="22161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Arial"/>
              <a:buChar char="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horizontal position of the bar identifies start and end  times of the task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415" lvl="0" marL="28511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Arial"/>
              <a:buChar char="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 length represents the duration of the task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415" lvl="0" marL="28511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Arial"/>
              <a:buChar char="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durations can be compared easily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415" lvl="0" marL="28511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Arial"/>
              <a:buChar char="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for allocating resources and re-scheduling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415" lvl="0" marL="285115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Arial"/>
              <a:buChar char="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Precedence relationships can be represented using arrows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415" lvl="0" marL="28511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Arial"/>
              <a:buChar char="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activities are usually highlighted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415" lvl="0" marL="28511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Arial"/>
              <a:buChar char="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Slack times are represented using bars with doted lines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415" lvl="0" marL="285115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Arial"/>
              <a:buChar char="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bar of each activity </a:t>
            </a:r>
            <a:r>
              <a:rPr lang="en-US" sz="20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begins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activity </a:t>
            </a:r>
            <a:r>
              <a:rPr lang="en-US" sz="20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earliest start time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(ES)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F81BC"/>
                </a:solidFill>
                <a:latin typeface="Arial"/>
                <a:ea typeface="Arial"/>
                <a:cs typeface="Arial"/>
                <a:sym typeface="Arial"/>
              </a:rPr>
              <a:t>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44"/>
          <p:cNvSpPr txBox="1"/>
          <p:nvPr/>
        </p:nvSpPr>
        <p:spPr>
          <a:xfrm>
            <a:off x="1176324" y="5641340"/>
            <a:ext cx="6734809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bar of each activity </a:t>
            </a:r>
            <a:r>
              <a:rPr lang="en-US" sz="20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ends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activity </a:t>
            </a:r>
            <a:r>
              <a:rPr lang="en-US" sz="20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latest finish time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(LF).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44"/>
          <p:cNvSpPr txBox="1"/>
          <p:nvPr/>
        </p:nvSpPr>
        <p:spPr>
          <a:xfrm>
            <a:off x="8320278" y="5871768"/>
            <a:ext cx="22987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45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1" name="Google Shape;1111;p44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44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.png" id="1113" name="Google Shape;111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5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45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45"/>
          <p:cNvSpPr txBox="1"/>
          <p:nvPr>
            <p:ph type="title"/>
          </p:nvPr>
        </p:nvSpPr>
        <p:spPr>
          <a:xfrm>
            <a:off x="535940" y="835840"/>
            <a:ext cx="5712460" cy="566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GANTT CHART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45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45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45"/>
          <p:cNvSpPr txBox="1"/>
          <p:nvPr/>
        </p:nvSpPr>
        <p:spPr>
          <a:xfrm>
            <a:off x="578916" y="1580165"/>
            <a:ext cx="7431405" cy="3422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272415" lvl="0" marL="285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65278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F81BC"/>
              </a:buClr>
              <a:buSzPts val="1750"/>
              <a:buFont typeface="Arial"/>
              <a:buChar char="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65278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4F81BC"/>
              </a:buClr>
              <a:buSzPts val="1750"/>
              <a:buFont typeface="Arial"/>
              <a:buChar char="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visual communication to others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65278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4F81BC"/>
              </a:buClr>
              <a:buSzPts val="1750"/>
              <a:buFont typeface="Arial"/>
              <a:buChar char="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durations can be compared easily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65278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4F81BC"/>
              </a:buClr>
              <a:buSzPts val="1750"/>
              <a:buFont typeface="Arial"/>
              <a:buChar char="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for scheduling resources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4F81BC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2415" lvl="0" marL="28511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F81BC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65278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F81BC"/>
              </a:buClr>
              <a:buSzPts val="1750"/>
              <a:buFont typeface="Arial"/>
              <a:buChar char="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Dependencies are more difficult to visualise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65278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4F81BC"/>
              </a:buClr>
              <a:buSzPts val="1750"/>
              <a:buFont typeface="Arial"/>
              <a:buChar char="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Minor changes in data can cause major changes in the chart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45"/>
          <p:cNvSpPr txBox="1"/>
          <p:nvPr>
            <p:ph idx="4294967295" type="sldNum"/>
          </p:nvPr>
        </p:nvSpPr>
        <p:spPr>
          <a:xfrm>
            <a:off x="8307578" y="5874298"/>
            <a:ext cx="255270" cy="2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775">
            <a:spAutoFit/>
          </a:bodyPr>
          <a:lstStyle/>
          <a:p>
            <a:pPr indent="0" lvl="0" marL="25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125" name="Google Shape;112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6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46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46"/>
          <p:cNvSpPr txBox="1"/>
          <p:nvPr>
            <p:ph type="title"/>
          </p:nvPr>
        </p:nvSpPr>
        <p:spPr>
          <a:xfrm>
            <a:off x="535940" y="866617"/>
            <a:ext cx="79222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CONSTRUCTING GANTT CHART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46"/>
          <p:cNvSpPr txBox="1"/>
          <p:nvPr/>
        </p:nvSpPr>
        <p:spPr>
          <a:xfrm>
            <a:off x="535940" y="1616786"/>
            <a:ext cx="7730490" cy="2773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72415" lvl="0" marL="285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500"/>
              <a:buFont typeface="Noto Sans Symbols"/>
              <a:buChar char="🞆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steps to construct a GANTT chart from the information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obtained by PERT CHART and CPM are: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836930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Schedule the critical tasks in the correct position.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83693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 the time windows in which the non-critical tasks can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3693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scheduled.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836930" marR="17970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Times New Roman"/>
              <a:buAutoNum type="arabicPeriod" startAt="3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Schedule the non-critical tasks according to their earliest  starting times.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836930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Times New Roman"/>
              <a:buAutoNum type="arabicPeriod" startAt="3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 precedence relationships between tasks.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4" name="Google Shape;1134;p46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46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46"/>
          <p:cNvSpPr txBox="1"/>
          <p:nvPr>
            <p:ph idx="4294967295" type="sldNum"/>
          </p:nvPr>
        </p:nvSpPr>
        <p:spPr>
          <a:xfrm>
            <a:off x="8307578" y="5874298"/>
            <a:ext cx="255270" cy="2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775">
            <a:spAutoFit/>
          </a:bodyPr>
          <a:lstStyle/>
          <a:p>
            <a:pPr indent="0" lvl="0" marL="25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137" name="Google Shape;113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47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47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47"/>
          <p:cNvSpPr txBox="1"/>
          <p:nvPr>
            <p:ph type="title"/>
          </p:nvPr>
        </p:nvSpPr>
        <p:spPr>
          <a:xfrm>
            <a:off x="535940" y="866617"/>
            <a:ext cx="81508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CONSTRUCTING GANTT CHART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47"/>
          <p:cNvSpPr txBox="1"/>
          <p:nvPr/>
        </p:nvSpPr>
        <p:spPr>
          <a:xfrm>
            <a:off x="535940" y="1616786"/>
            <a:ext cx="558990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72415" lvl="0" marL="285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500"/>
              <a:buFont typeface="Noto Sans Symbols"/>
              <a:buChar char="🞆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an early GANTT chart construction: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47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47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47"/>
          <p:cNvSpPr/>
          <p:nvPr/>
        </p:nvSpPr>
        <p:spPr>
          <a:xfrm>
            <a:off x="714375" y="2357501"/>
            <a:ext cx="7696107" cy="250703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47"/>
          <p:cNvSpPr txBox="1"/>
          <p:nvPr>
            <p:ph idx="4294967295" type="sldNum"/>
          </p:nvPr>
        </p:nvSpPr>
        <p:spPr>
          <a:xfrm>
            <a:off x="8307578" y="5874298"/>
            <a:ext cx="255270" cy="2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775">
            <a:spAutoFit/>
          </a:bodyPr>
          <a:lstStyle/>
          <a:p>
            <a:pPr indent="0" lvl="0" marL="25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150" name="Google Shape;1150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8"/>
          <p:cNvSpPr txBox="1"/>
          <p:nvPr/>
        </p:nvSpPr>
        <p:spPr>
          <a:xfrm>
            <a:off x="533400" y="457200"/>
            <a:ext cx="3114675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1. Schedule critical tasks: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48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48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48"/>
          <p:cNvSpPr/>
          <p:nvPr/>
        </p:nvSpPr>
        <p:spPr>
          <a:xfrm>
            <a:off x="228600" y="3124200"/>
            <a:ext cx="7251700" cy="3733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48"/>
          <p:cNvSpPr txBox="1"/>
          <p:nvPr>
            <p:ph idx="4294967295" type="sldNum"/>
          </p:nvPr>
        </p:nvSpPr>
        <p:spPr>
          <a:xfrm>
            <a:off x="8307578" y="5874298"/>
            <a:ext cx="255270" cy="2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775">
            <a:spAutoFit/>
          </a:bodyPr>
          <a:lstStyle/>
          <a:p>
            <a:pPr indent="0" lvl="0" marL="25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160" name="Google Shape;1160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48"/>
          <p:cNvSpPr/>
          <p:nvPr/>
        </p:nvSpPr>
        <p:spPr>
          <a:xfrm>
            <a:off x="381000" y="914400"/>
            <a:ext cx="7696107" cy="2133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9"/>
          <p:cNvSpPr txBox="1"/>
          <p:nvPr/>
        </p:nvSpPr>
        <p:spPr>
          <a:xfrm>
            <a:off x="457200" y="609600"/>
            <a:ext cx="5061585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2. Place time windows for non-critical tasks: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49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49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49"/>
          <p:cNvSpPr/>
          <p:nvPr/>
        </p:nvSpPr>
        <p:spPr>
          <a:xfrm>
            <a:off x="381000" y="3352800"/>
            <a:ext cx="7378700" cy="3314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49"/>
          <p:cNvSpPr txBox="1"/>
          <p:nvPr>
            <p:ph idx="4294967295" type="sldNum"/>
          </p:nvPr>
        </p:nvSpPr>
        <p:spPr>
          <a:xfrm>
            <a:off x="8307578" y="5874298"/>
            <a:ext cx="255270" cy="2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775">
            <a:spAutoFit/>
          </a:bodyPr>
          <a:lstStyle/>
          <a:p>
            <a:pPr indent="0" lvl="0" marL="25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171" name="Google Shape;1171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49"/>
          <p:cNvSpPr/>
          <p:nvPr/>
        </p:nvSpPr>
        <p:spPr>
          <a:xfrm>
            <a:off x="381000" y="1066800"/>
            <a:ext cx="7696107" cy="2133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>
            <p:ph type="title"/>
          </p:nvPr>
        </p:nvSpPr>
        <p:spPr>
          <a:xfrm>
            <a:off x="535940" y="866617"/>
            <a:ext cx="69316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CPM – CRITICAL PATH METHOD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578916" y="1588388"/>
            <a:ext cx="7152005" cy="2860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72415" lvl="0" marL="285115" marR="5975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🞆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determined by adding the times for the activities in each  sequence.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15" lvl="0" marL="28511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🞆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CPM determines the </a:t>
            </a:r>
            <a:r>
              <a:rPr lang="en-US" sz="20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total calendar time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 for the project.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15" lvl="0" marL="28511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🞆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Activities are 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 types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Critical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Non-Critical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Task.</a:t>
            </a:r>
            <a:endParaRPr/>
          </a:p>
          <a:p>
            <a:pPr indent="-272415" lvl="0" marL="28511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🞆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Critical activities can not be delayed.</a:t>
            </a:r>
            <a:endParaRPr/>
          </a:p>
          <a:p>
            <a:pPr indent="-272415" lvl="0" marL="28511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🞆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non-critical activities are speed up or slow down (within limits), the total project time does not change.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3515" lvl="0" marL="285115" marR="5175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>
            <p:ph idx="4294967295" type="sldNum"/>
          </p:nvPr>
        </p:nvSpPr>
        <p:spPr>
          <a:xfrm>
            <a:off x="8307578" y="5874298"/>
            <a:ext cx="255270" cy="2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775">
            <a:spAutoFit/>
          </a:bodyPr>
          <a:lstStyle/>
          <a:p>
            <a:pPr indent="0" lvl="0" marL="25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52" name="Google Shape;15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0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50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50"/>
          <p:cNvSpPr txBox="1"/>
          <p:nvPr/>
        </p:nvSpPr>
        <p:spPr>
          <a:xfrm>
            <a:off x="381000" y="228600"/>
            <a:ext cx="4332605" cy="788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3. Schedule non-critical tasks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4. Indicate precedence relationships: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50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50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50"/>
          <p:cNvSpPr/>
          <p:nvPr/>
        </p:nvSpPr>
        <p:spPr>
          <a:xfrm>
            <a:off x="304800" y="3200400"/>
            <a:ext cx="7104517" cy="3200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50"/>
          <p:cNvSpPr txBox="1"/>
          <p:nvPr>
            <p:ph idx="4294967295" type="sldNum"/>
          </p:nvPr>
        </p:nvSpPr>
        <p:spPr>
          <a:xfrm>
            <a:off x="8307578" y="5874298"/>
            <a:ext cx="255270" cy="2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775">
            <a:spAutoFit/>
          </a:bodyPr>
          <a:lstStyle/>
          <a:p>
            <a:pPr indent="0" lvl="0" marL="25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184" name="Google Shape;1184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6" name="Google Shape;1186;p50"/>
          <p:cNvSpPr/>
          <p:nvPr/>
        </p:nvSpPr>
        <p:spPr>
          <a:xfrm>
            <a:off x="381000" y="990600"/>
            <a:ext cx="7696107" cy="2133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51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51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51"/>
          <p:cNvSpPr txBox="1"/>
          <p:nvPr>
            <p:ph type="title"/>
          </p:nvPr>
        </p:nvSpPr>
        <p:spPr>
          <a:xfrm>
            <a:off x="535940" y="866617"/>
            <a:ext cx="78460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STAFFING &amp; RE-SCHEDULING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51"/>
          <p:cNvSpPr txBox="1"/>
          <p:nvPr/>
        </p:nvSpPr>
        <p:spPr>
          <a:xfrm>
            <a:off x="535940" y="1616786"/>
            <a:ext cx="6655434" cy="1794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72415" lvl="0" marL="285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500"/>
              <a:buFont typeface="Noto Sans Symbols"/>
              <a:buChar char="🞆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project schedule, (</a:t>
            </a:r>
            <a:r>
              <a:rPr i="1"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e.g. GANTT chart),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been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constructed, take into account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65278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Arial"/>
              <a:buChar char=""/>
            </a:pPr>
            <a:r>
              <a:rPr b="0" i="0" lang="en-US" sz="2000" u="none" cap="none" strike="noStrike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available staff hours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6527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Arial"/>
              <a:buChar char=""/>
            </a:pPr>
            <a:r>
              <a:rPr b="0" i="0" lang="en-US" sz="2000" u="none" cap="none" strike="noStrike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slack times and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6527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F81BC"/>
              </a:buClr>
              <a:buSzPts val="1600"/>
              <a:buFont typeface="Arial"/>
              <a:buChar char=""/>
            </a:pPr>
            <a:r>
              <a:rPr b="0" i="0" lang="en-US" sz="2000" u="none" cap="none" strike="noStrike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the project schedule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51"/>
          <p:cNvSpPr txBox="1"/>
          <p:nvPr/>
        </p:nvSpPr>
        <p:spPr>
          <a:xfrm>
            <a:off x="1394205" y="4909565"/>
            <a:ext cx="639127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Assign staff and other resources to each activity in the project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51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51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51"/>
          <p:cNvSpPr/>
          <p:nvPr/>
        </p:nvSpPr>
        <p:spPr>
          <a:xfrm>
            <a:off x="3071876" y="3643248"/>
            <a:ext cx="2286000" cy="929005"/>
          </a:xfrm>
          <a:custGeom>
            <a:rect b="b" l="l" r="r" t="t"/>
            <a:pathLst>
              <a:path extrusionOk="0" h="929004" w="2286000">
                <a:moveTo>
                  <a:pt x="2286000" y="464438"/>
                </a:moveTo>
                <a:lnTo>
                  <a:pt x="0" y="464438"/>
                </a:lnTo>
                <a:lnTo>
                  <a:pt x="1143000" y="928751"/>
                </a:lnTo>
                <a:lnTo>
                  <a:pt x="2286000" y="464438"/>
                </a:lnTo>
                <a:close/>
              </a:path>
              <a:path extrusionOk="0" h="929004" w="2286000">
                <a:moveTo>
                  <a:pt x="1714500" y="0"/>
                </a:moveTo>
                <a:lnTo>
                  <a:pt x="571500" y="0"/>
                </a:lnTo>
                <a:lnTo>
                  <a:pt x="571500" y="464438"/>
                </a:lnTo>
                <a:lnTo>
                  <a:pt x="1714500" y="464438"/>
                </a:lnTo>
                <a:lnTo>
                  <a:pt x="17145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51"/>
          <p:cNvSpPr/>
          <p:nvPr/>
        </p:nvSpPr>
        <p:spPr>
          <a:xfrm>
            <a:off x="3071876" y="3643248"/>
            <a:ext cx="2286000" cy="929005"/>
          </a:xfrm>
          <a:custGeom>
            <a:rect b="b" l="l" r="r" t="t"/>
            <a:pathLst>
              <a:path extrusionOk="0" h="929004" w="2286000">
                <a:moveTo>
                  <a:pt x="0" y="464438"/>
                </a:moveTo>
                <a:lnTo>
                  <a:pt x="571500" y="464438"/>
                </a:lnTo>
                <a:lnTo>
                  <a:pt x="571500" y="0"/>
                </a:lnTo>
                <a:lnTo>
                  <a:pt x="1714500" y="0"/>
                </a:lnTo>
                <a:lnTo>
                  <a:pt x="1714500" y="464438"/>
                </a:lnTo>
                <a:lnTo>
                  <a:pt x="2286000" y="464438"/>
                </a:lnTo>
                <a:lnTo>
                  <a:pt x="1143000" y="928751"/>
                </a:lnTo>
                <a:lnTo>
                  <a:pt x="0" y="464438"/>
                </a:lnTo>
                <a:close/>
              </a:path>
            </a:pathLst>
          </a:custGeom>
          <a:noFill/>
          <a:ln cap="flat" cmpd="sng" w="25400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51"/>
          <p:cNvSpPr txBox="1"/>
          <p:nvPr>
            <p:ph idx="4294967295" type="sldNum"/>
          </p:nvPr>
        </p:nvSpPr>
        <p:spPr>
          <a:xfrm>
            <a:off x="8307578" y="5874298"/>
            <a:ext cx="255270" cy="2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775">
            <a:spAutoFit/>
          </a:bodyPr>
          <a:lstStyle/>
          <a:p>
            <a:pPr indent="0" lvl="0" marL="25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201" name="Google Shape;1201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2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52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52"/>
          <p:cNvSpPr txBox="1"/>
          <p:nvPr>
            <p:ph type="title"/>
          </p:nvPr>
        </p:nvSpPr>
        <p:spPr>
          <a:xfrm>
            <a:off x="535940" y="866617"/>
            <a:ext cx="79222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STAFFING &amp; RE-SCHEDULING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52"/>
          <p:cNvSpPr/>
          <p:nvPr/>
        </p:nvSpPr>
        <p:spPr>
          <a:xfrm>
            <a:off x="422148" y="1671827"/>
            <a:ext cx="467868" cy="4556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52"/>
          <p:cNvSpPr/>
          <p:nvPr/>
        </p:nvSpPr>
        <p:spPr>
          <a:xfrm>
            <a:off x="630936" y="1546860"/>
            <a:ext cx="3014472" cy="67970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52"/>
          <p:cNvSpPr txBox="1"/>
          <p:nvPr/>
        </p:nvSpPr>
        <p:spPr>
          <a:xfrm>
            <a:off x="535940" y="1613738"/>
            <a:ext cx="7669530" cy="2315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2415" lvl="0" marL="285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Resource Smoothing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technique used to </a:t>
            </a:r>
            <a:r>
              <a:rPr i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re-allocate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85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re-schedule activities.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2415" lvl="0" marL="285115" marR="23304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resource smoothing, </a:t>
            </a:r>
            <a:r>
              <a:rPr lang="en-US" sz="24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non-critical tasks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4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re-scheduled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within their time window.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15" lvl="0" marL="285115" marR="5080" rtl="0" algn="l">
              <a:lnSpc>
                <a:spcPct val="101000"/>
              </a:lnSpc>
              <a:spcBef>
                <a:spcPts val="575"/>
              </a:spcBef>
              <a:spcAft>
                <a:spcPts val="0"/>
              </a:spcAft>
              <a:buClr>
                <a:srgbClr val="4F81BC"/>
              </a:buClr>
              <a:buSzPts val="1650"/>
              <a:buFont typeface="Noto Sans Symbols"/>
              <a:buChar char="🞆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Staff Utilization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:(duration of activity x staff required for each activity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all added together) / (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maximum staff required x duration of project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52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52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52"/>
          <p:cNvSpPr txBox="1"/>
          <p:nvPr>
            <p:ph idx="4294967295" type="sldNum"/>
          </p:nvPr>
        </p:nvSpPr>
        <p:spPr>
          <a:xfrm>
            <a:off x="8307578" y="5874298"/>
            <a:ext cx="255270" cy="2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775">
            <a:spAutoFit/>
          </a:bodyPr>
          <a:lstStyle/>
          <a:p>
            <a:pPr indent="0" lvl="0" marL="25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215" name="Google Shape;1215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3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53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53"/>
          <p:cNvSpPr txBox="1"/>
          <p:nvPr>
            <p:ph type="title"/>
          </p:nvPr>
        </p:nvSpPr>
        <p:spPr>
          <a:xfrm>
            <a:off x="535940" y="866617"/>
            <a:ext cx="86080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STAFFING &amp; RE-SCHEDULING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53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53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53"/>
          <p:cNvSpPr/>
          <p:nvPr/>
        </p:nvSpPr>
        <p:spPr>
          <a:xfrm>
            <a:off x="576072" y="1606296"/>
            <a:ext cx="1420367" cy="56692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53"/>
          <p:cNvSpPr/>
          <p:nvPr/>
        </p:nvSpPr>
        <p:spPr>
          <a:xfrm>
            <a:off x="1658111" y="1606296"/>
            <a:ext cx="396239" cy="56692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53"/>
          <p:cNvSpPr txBox="1"/>
          <p:nvPr/>
        </p:nvSpPr>
        <p:spPr>
          <a:xfrm>
            <a:off x="721868" y="1659763"/>
            <a:ext cx="105219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Example1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53"/>
          <p:cNvSpPr/>
          <p:nvPr/>
        </p:nvSpPr>
        <p:spPr>
          <a:xfrm>
            <a:off x="642937" y="2643251"/>
            <a:ext cx="7696107" cy="250703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53"/>
          <p:cNvSpPr txBox="1"/>
          <p:nvPr>
            <p:ph idx="4294967295" type="sldNum"/>
          </p:nvPr>
        </p:nvSpPr>
        <p:spPr>
          <a:xfrm>
            <a:off x="8307578" y="5874298"/>
            <a:ext cx="255270" cy="2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775">
            <a:spAutoFit/>
          </a:bodyPr>
          <a:lstStyle/>
          <a:p>
            <a:pPr indent="0" lvl="0" marL="25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230" name="Google Shape;1230;p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4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54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54"/>
          <p:cNvSpPr txBox="1"/>
          <p:nvPr>
            <p:ph type="title"/>
          </p:nvPr>
        </p:nvSpPr>
        <p:spPr>
          <a:xfrm>
            <a:off x="535940" y="866617"/>
            <a:ext cx="80746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STAFFING &amp; RE-SCHEDULING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54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54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54"/>
          <p:cNvSpPr/>
          <p:nvPr/>
        </p:nvSpPr>
        <p:spPr>
          <a:xfrm>
            <a:off x="381000" y="2057400"/>
            <a:ext cx="2589276" cy="233352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54"/>
          <p:cNvSpPr txBox="1"/>
          <p:nvPr/>
        </p:nvSpPr>
        <p:spPr>
          <a:xfrm>
            <a:off x="364642" y="1659763"/>
            <a:ext cx="78879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original schedule (constructed above) for this project is as shown below.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54"/>
          <p:cNvSpPr/>
          <p:nvPr/>
        </p:nvSpPr>
        <p:spPr>
          <a:xfrm>
            <a:off x="3276600" y="2057400"/>
            <a:ext cx="5153025" cy="260985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54"/>
          <p:cNvSpPr txBox="1"/>
          <p:nvPr/>
        </p:nvSpPr>
        <p:spPr>
          <a:xfrm>
            <a:off x="364642" y="5303901"/>
            <a:ext cx="8000365" cy="948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1. Staff utilisation 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:(duration of activity x staff required for each activity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all added together) / (</a:t>
            </a:r>
            <a:r>
              <a:rPr i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maximum staff required x duration of project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(3x2+4x4+5x1+7x3+2x1+4x2+3x5)/(14x6) = 0.857 = 85.5%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54"/>
          <p:cNvSpPr txBox="1"/>
          <p:nvPr>
            <p:ph idx="4294967295" type="sldNum"/>
          </p:nvPr>
        </p:nvSpPr>
        <p:spPr>
          <a:xfrm>
            <a:off x="8307578" y="5874298"/>
            <a:ext cx="255270" cy="2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775">
            <a:spAutoFit/>
          </a:bodyPr>
          <a:lstStyle/>
          <a:p>
            <a:pPr indent="0" lvl="0" marL="25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245" name="Google Shape;1245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5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55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55"/>
          <p:cNvSpPr txBox="1"/>
          <p:nvPr>
            <p:ph type="title"/>
          </p:nvPr>
        </p:nvSpPr>
        <p:spPr>
          <a:xfrm>
            <a:off x="535940" y="866617"/>
            <a:ext cx="82270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STAFFING &amp; RE-SCHEDULING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55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55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55"/>
          <p:cNvSpPr txBox="1"/>
          <p:nvPr/>
        </p:nvSpPr>
        <p:spPr>
          <a:xfrm>
            <a:off x="650240" y="1659763"/>
            <a:ext cx="28968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Work out the Staff Profile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55"/>
          <p:cNvSpPr/>
          <p:nvPr/>
        </p:nvSpPr>
        <p:spPr>
          <a:xfrm>
            <a:off x="928687" y="2143125"/>
            <a:ext cx="6791325" cy="3467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55"/>
          <p:cNvSpPr txBox="1"/>
          <p:nvPr>
            <p:ph idx="4294967295" type="sldNum"/>
          </p:nvPr>
        </p:nvSpPr>
        <p:spPr>
          <a:xfrm>
            <a:off x="8307578" y="5874298"/>
            <a:ext cx="255270" cy="2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775">
            <a:spAutoFit/>
          </a:bodyPr>
          <a:lstStyle/>
          <a:p>
            <a:pPr indent="0" lvl="0" marL="25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258" name="Google Shape;1258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6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56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56"/>
          <p:cNvSpPr txBox="1"/>
          <p:nvPr>
            <p:ph type="title"/>
          </p:nvPr>
        </p:nvSpPr>
        <p:spPr>
          <a:xfrm>
            <a:off x="535940" y="866617"/>
            <a:ext cx="76936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STAFFING &amp; RE-SCHEDULING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56"/>
          <p:cNvSpPr txBox="1"/>
          <p:nvPr/>
        </p:nvSpPr>
        <p:spPr>
          <a:xfrm>
            <a:off x="535940" y="1618234"/>
            <a:ext cx="7499984" cy="1199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2415" lvl="0" marL="285115" marR="1022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250"/>
              <a:buFont typeface="Noto Sans Symbols"/>
              <a:buChar char="🞆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assume that there are 6 people available for working in this project but  one of them returns from holidays at time=2.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15" lvl="0" marL="285115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250"/>
              <a:buFont typeface="Noto Sans Symbols"/>
              <a:buChar char="🞆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</a:t>
            </a:r>
            <a:r>
              <a:rPr i="1" lang="en-US" sz="1800">
                <a:solidFill>
                  <a:srgbClr val="375F92"/>
                </a:solidFill>
                <a:latin typeface="Trebuchet MS"/>
                <a:ea typeface="Trebuchet MS"/>
                <a:cs typeface="Trebuchet MS"/>
                <a:sym typeface="Trebuchet MS"/>
              </a:rPr>
              <a:t>re-scheduling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needed because activities A and B cannot be carried out in  parallel until time=2.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56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56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56"/>
          <p:cNvSpPr/>
          <p:nvPr/>
        </p:nvSpPr>
        <p:spPr>
          <a:xfrm>
            <a:off x="1643329" y="3010436"/>
            <a:ext cx="6010950" cy="305195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56"/>
          <p:cNvSpPr txBox="1"/>
          <p:nvPr>
            <p:ph idx="4294967295" type="sldNum"/>
          </p:nvPr>
        </p:nvSpPr>
        <p:spPr>
          <a:xfrm>
            <a:off x="8307578" y="5874298"/>
            <a:ext cx="255270" cy="2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775">
            <a:spAutoFit/>
          </a:bodyPr>
          <a:lstStyle/>
          <a:p>
            <a:pPr indent="0" lvl="0" marL="25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271" name="Google Shape;1271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7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57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57"/>
          <p:cNvSpPr txBox="1"/>
          <p:nvPr>
            <p:ph type="title"/>
          </p:nvPr>
        </p:nvSpPr>
        <p:spPr>
          <a:xfrm>
            <a:off x="535940" y="835840"/>
            <a:ext cx="7998460" cy="566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STAFFING &amp; RE-SCHEDULING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57"/>
          <p:cNvSpPr txBox="1"/>
          <p:nvPr/>
        </p:nvSpPr>
        <p:spPr>
          <a:xfrm>
            <a:off x="535940" y="1618234"/>
            <a:ext cx="7623175" cy="1123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2415" lvl="0" marL="2851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250"/>
              <a:buFont typeface="Noto Sans Symbols"/>
              <a:buChar char="🞆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another scenario in which equipment and materials needed to carry  out activities E  and F are available at time=5 and time=9 respectively instead of  being available at the activities ES time. Then, rescheduling is needed but the  overall duration of the project is not affected.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57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57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57"/>
          <p:cNvSpPr/>
          <p:nvPr/>
        </p:nvSpPr>
        <p:spPr>
          <a:xfrm>
            <a:off x="1603048" y="3035919"/>
            <a:ext cx="5897847" cy="299387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57"/>
          <p:cNvSpPr txBox="1"/>
          <p:nvPr>
            <p:ph idx="4294967295" type="sldNum"/>
          </p:nvPr>
        </p:nvSpPr>
        <p:spPr>
          <a:xfrm>
            <a:off x="8307578" y="5874298"/>
            <a:ext cx="255270" cy="2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775">
            <a:spAutoFit/>
          </a:bodyPr>
          <a:lstStyle/>
          <a:p>
            <a:pPr indent="0" lvl="0" marL="25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284" name="Google Shape;12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/>
          <p:nvPr/>
        </p:nvSpPr>
        <p:spPr>
          <a:xfrm>
            <a:off x="374904" y="6236208"/>
            <a:ext cx="8607552" cy="143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428625" y="6286500"/>
            <a:ext cx="8501380" cy="1905"/>
          </a:xfrm>
          <a:custGeom>
            <a:rect b="b" l="l" r="r" t="t"/>
            <a:pathLst>
              <a:path extrusionOk="0" h="1904" w="8501380">
                <a:moveTo>
                  <a:pt x="0" y="0"/>
                </a:moveTo>
                <a:lnTo>
                  <a:pt x="8501126" y="1587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 txBox="1"/>
          <p:nvPr>
            <p:ph type="title"/>
          </p:nvPr>
        </p:nvSpPr>
        <p:spPr>
          <a:xfrm>
            <a:off x="535940" y="866617"/>
            <a:ext cx="7465060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CPM – CRITICAL PATH METHOD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8320278" y="5871768"/>
            <a:ext cx="229870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374904" y="1377696"/>
            <a:ext cx="8607552" cy="14325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428625" y="1428750"/>
            <a:ext cx="8501380" cy="1905"/>
          </a:xfrm>
          <a:custGeom>
            <a:rect b="b" l="l" r="r" t="t"/>
            <a:pathLst>
              <a:path extrusionOk="0" h="1905" w="8501380">
                <a:moveTo>
                  <a:pt x="0" y="0"/>
                </a:moveTo>
                <a:lnTo>
                  <a:pt x="8501126" y="1650"/>
                </a:lnTo>
              </a:path>
            </a:pathLst>
          </a:custGeom>
          <a:noFill/>
          <a:ln cap="flat" cmpd="sng" w="34925">
            <a:solidFill>
              <a:srgbClr val="4F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762000" y="2895600"/>
            <a:ext cx="5181600" cy="3090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🞆"/>
            </a:pPr>
            <a:r>
              <a:rPr lang="en-US" sz="20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ES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Activity 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earliest start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🞆"/>
            </a:pPr>
            <a:r>
              <a:rPr lang="en-US" sz="20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LS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Activity 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latest start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🞆"/>
            </a:pPr>
            <a:r>
              <a:rPr lang="en-US" sz="20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EF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Activity 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earliest finishing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🞆"/>
            </a:pPr>
            <a:r>
              <a:rPr lang="en-US" sz="20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LF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Activity 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latest finishing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🞆"/>
            </a:pP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Activity identification (node)</a:t>
            </a:r>
            <a:endParaRPr/>
          </a:p>
          <a:p>
            <a:pPr indent="-2730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🞆"/>
            </a:pP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t(i)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Activity duration  of node i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🞆"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P(i):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predecessor nodes to node i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🞆"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S(i):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successor nodes to node i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" name="Google Shape;164;p6"/>
          <p:cNvGraphicFramePr/>
          <p:nvPr/>
        </p:nvGraphicFramePr>
        <p:xfrm>
          <a:off x="2362200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621800"/>
                <a:gridCol w="1450850"/>
                <a:gridCol w="518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  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EF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   t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LF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brac.png" id="165" name="Google Shape;16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CPM – CRITICAL PATH METHOD</a:t>
            </a:r>
            <a:endParaRPr/>
          </a:p>
        </p:txBody>
      </p:sp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🞆"/>
            </a:pPr>
            <a:r>
              <a:rPr lang="en-US" sz="20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Slack Time / Total Float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Maximum activity delay time. The amount of time that the starting date of a activity can be delayed  without delaying the project deadline is called </a:t>
            </a:r>
            <a:r>
              <a:rPr lang="en-US" sz="2000">
                <a:solidFill>
                  <a:srgbClr val="375F92"/>
                </a:solidFill>
                <a:latin typeface="Arial"/>
                <a:ea typeface="Arial"/>
                <a:cs typeface="Arial"/>
                <a:sym typeface="Arial"/>
              </a:rPr>
              <a:t>slack-time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3050" lvl="0" marL="285750" rtl="0" algn="l">
              <a:spcBef>
                <a:spcPts val="1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Char char="🞆"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Free Float: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is the amount of time that an activity can be delayed without delaying the early start date of any successor activity.</a:t>
            </a:r>
            <a:endParaRPr/>
          </a:p>
          <a:p>
            <a:pPr indent="-184150" lvl="0" marL="285750" rtl="0" algn="l">
              <a:spcBef>
                <a:spcPts val="1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F81BC"/>
              </a:buClr>
              <a:buSzPts val="14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rac.png"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178" name="Google Shape;17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0838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p8"/>
          <p:cNvGraphicFramePr/>
          <p:nvPr/>
        </p:nvGraphicFramePr>
        <p:xfrm>
          <a:off x="1295400" y="243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93775"/>
                <a:gridCol w="1152150"/>
                <a:gridCol w="411475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EF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LF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brac.png" id="180" name="Google Shape;1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ture.PNG" id="186" name="Google Shape;18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0"/>
            <a:ext cx="2953162" cy="2400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9"/>
          <p:cNvGraphicFramePr/>
          <p:nvPr/>
        </p:nvGraphicFramePr>
        <p:xfrm>
          <a:off x="2286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Google Shape;188;p9"/>
          <p:cNvGraphicFramePr/>
          <p:nvPr/>
        </p:nvGraphicFramePr>
        <p:xfrm>
          <a:off x="3962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9" name="Google Shape;189;p9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0" name="Google Shape;190;p9"/>
          <p:cNvGraphicFramePr/>
          <p:nvPr/>
        </p:nvGraphicFramePr>
        <p:xfrm>
          <a:off x="57912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1" name="Google Shape;191;p9"/>
          <p:cNvGraphicFramePr/>
          <p:nvPr/>
        </p:nvGraphicFramePr>
        <p:xfrm>
          <a:off x="7696200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9"/>
          <p:cNvGraphicFramePr/>
          <p:nvPr/>
        </p:nvGraphicFramePr>
        <p:xfrm>
          <a:off x="3505200" y="365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9"/>
          <p:cNvGraphicFramePr/>
          <p:nvPr/>
        </p:nvGraphicFramePr>
        <p:xfrm>
          <a:off x="19050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4" name="Google Shape;194;p9"/>
          <p:cNvGraphicFramePr/>
          <p:nvPr/>
        </p:nvGraphicFramePr>
        <p:xfrm>
          <a:off x="4495800" y="510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{F6303F98-E4A8-431B-B872-43EF6E04395B}</a:tableStyleId>
              </a:tblPr>
              <a:tblGrid>
                <a:gridCol w="406400"/>
                <a:gridCol w="406400"/>
                <a:gridCol w="406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5" name="Google Shape;195;p9"/>
          <p:cNvCxnSpPr/>
          <p:nvPr/>
        </p:nvCxnSpPr>
        <p:spPr>
          <a:xfrm flipH="1" rot="10800000">
            <a:off x="838200" y="2667000"/>
            <a:ext cx="9906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6" name="Google Shape;196;p9"/>
          <p:cNvCxnSpPr/>
          <p:nvPr/>
        </p:nvCxnSpPr>
        <p:spPr>
          <a:xfrm>
            <a:off x="914400" y="4114800"/>
            <a:ext cx="914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7" name="Google Shape;197;p9"/>
          <p:cNvCxnSpPr/>
          <p:nvPr/>
        </p:nvCxnSpPr>
        <p:spPr>
          <a:xfrm flipH="1" rot="10800000">
            <a:off x="3276600" y="22098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8" name="Google Shape;198;p9"/>
          <p:cNvCxnSpPr/>
          <p:nvPr/>
        </p:nvCxnSpPr>
        <p:spPr>
          <a:xfrm>
            <a:off x="5257800" y="2286000"/>
            <a:ext cx="9906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9" name="Google Shape;199;p9"/>
          <p:cNvCxnSpPr/>
          <p:nvPr/>
        </p:nvCxnSpPr>
        <p:spPr>
          <a:xfrm>
            <a:off x="7086600" y="3581400"/>
            <a:ext cx="9906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0" name="Google Shape;200;p9"/>
          <p:cNvCxnSpPr/>
          <p:nvPr/>
        </p:nvCxnSpPr>
        <p:spPr>
          <a:xfrm flipH="1" rot="10800000">
            <a:off x="2590800" y="39624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1" name="Google Shape;201;p9"/>
          <p:cNvCxnSpPr/>
          <p:nvPr/>
        </p:nvCxnSpPr>
        <p:spPr>
          <a:xfrm>
            <a:off x="3200400" y="5105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2" name="Google Shape;202;p9"/>
          <p:cNvCxnSpPr/>
          <p:nvPr/>
        </p:nvCxnSpPr>
        <p:spPr>
          <a:xfrm flipH="1" rot="10800000">
            <a:off x="4800600" y="36576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3" name="Google Shape;203;p9"/>
          <p:cNvCxnSpPr/>
          <p:nvPr/>
        </p:nvCxnSpPr>
        <p:spPr>
          <a:xfrm flipH="1" rot="10800000">
            <a:off x="5791200" y="4800600"/>
            <a:ext cx="18288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brac.png" id="204" name="Google Shape;20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5791200"/>
            <a:ext cx="1371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2019-07-24T17:25:34Z</dcterms:created>
  <dc:creator>User</dc:creator>
</cp:coreProperties>
</file>