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5" r:id="rId4"/>
    <p:sldId id="266" r:id="rId5"/>
    <p:sldId id="264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E0DBD9E-31B1-4FA2-9378-3F0A812B8472}" type="datetimeFigureOut">
              <a:rPr lang="en-US" smtClean="0"/>
              <a:pPr/>
              <a:t>06-Aug-20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06-Aug-20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06-Aug-20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06-Aug-20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E0DBD9E-31B1-4FA2-9378-3F0A812B8472}" type="datetimeFigureOut">
              <a:rPr lang="en-US" smtClean="0"/>
              <a:pPr/>
              <a:t>06-Aug-20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06-Aug-20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06-Aug-20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06-Aug-20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06-Aug-20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06-Aug-20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06-Aug-20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0DBD9E-31B1-4FA2-9378-3F0A812B8472}" type="datetimeFigureOut">
              <a:rPr lang="en-US" smtClean="0"/>
              <a:pPr/>
              <a:t>06-Aug-20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CSE 470 </a:t>
            </a:r>
            <a:r>
              <a:rPr lang="en-US" dirty="0" smtClean="0"/>
              <a:t>– </a:t>
            </a:r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10200"/>
            <a:ext cx="6858000" cy="533400"/>
          </a:xfrm>
        </p:spPr>
        <p:txBody>
          <a:bodyPr/>
          <a:lstStyle/>
          <a:p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6" name="Picture 5" descr="software-engineering-5b4daa8bab12ae7f4848c4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581400"/>
          </a:xfrm>
          <a:prstGeom prst="rect">
            <a:avLst/>
          </a:prstGeo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recall Monolithic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371600"/>
            <a:ext cx="4343400" cy="4937760"/>
          </a:xfrm>
        </p:spPr>
        <p:txBody>
          <a:bodyPr/>
          <a:lstStyle/>
          <a:p>
            <a:r>
              <a:rPr lang="en-US" dirty="0" smtClean="0"/>
              <a:t>The end product come at end of the process model</a:t>
            </a:r>
          </a:p>
          <a:p>
            <a:r>
              <a:rPr lang="en-US" dirty="0" smtClean="0"/>
              <a:t>There is no separation of concern (code) of different software components.</a:t>
            </a:r>
            <a:endParaRPr lang="en-US" dirty="0" smtClean="0"/>
          </a:p>
          <a:p>
            <a:r>
              <a:rPr lang="en-US" dirty="0" smtClean="0"/>
              <a:t>All code may be written in a single file with html, </a:t>
            </a:r>
            <a:r>
              <a:rPr lang="en-US" dirty="0" err="1" smtClean="0"/>
              <a:t>sql</a:t>
            </a:r>
            <a:r>
              <a:rPr lang="en-US" dirty="0" smtClean="0"/>
              <a:t> queries, logic checking etc.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00800" y="1295400"/>
            <a:ext cx="2380953" cy="1523924"/>
            <a:chOff x="5943600" y="1524000"/>
            <a:chExt cx="2380953" cy="1523924"/>
          </a:xfrm>
        </p:grpSpPr>
        <p:pic>
          <p:nvPicPr>
            <p:cNvPr id="5" name="Picture 4" descr="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600" y="2438400"/>
              <a:ext cx="2380953" cy="60952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172200" y="1524000"/>
              <a:ext cx="1981200" cy="92333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Customer Screen, Browser, Keyboard input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8171" y="3048000"/>
            <a:ext cx="3285829" cy="1456730"/>
            <a:chOff x="2667000" y="3048000"/>
            <a:chExt cx="3285829" cy="1456730"/>
          </a:xfrm>
        </p:grpSpPr>
        <p:pic>
          <p:nvPicPr>
            <p:cNvPr id="6" name="Picture 5" descr="bu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3048000"/>
              <a:ext cx="2371429" cy="62857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667000" y="3581400"/>
              <a:ext cx="2438400" cy="92333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Operation on data – validate, aggregate, calculate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38600" y="2286000"/>
            <a:ext cx="2371429" cy="1103531"/>
            <a:chOff x="6553200" y="3124200"/>
            <a:chExt cx="2371429" cy="1103531"/>
          </a:xfrm>
        </p:grpSpPr>
        <p:pic>
          <p:nvPicPr>
            <p:cNvPr id="7" name="Picture 6" descr="new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3124200"/>
              <a:ext cx="2371429" cy="57142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705600" y="3581400"/>
              <a:ext cx="2057400" cy="646331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Read/ write data on the storage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62400" y="4495800"/>
            <a:ext cx="3276600" cy="1179731"/>
            <a:chOff x="5029200" y="4343400"/>
            <a:chExt cx="3276600" cy="1179731"/>
          </a:xfrm>
        </p:grpSpPr>
        <p:pic>
          <p:nvPicPr>
            <p:cNvPr id="8" name="Picture 7" descr="d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9200" y="4343400"/>
              <a:ext cx="2257143" cy="57142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324600" y="4876800"/>
              <a:ext cx="1981200" cy="646331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Actual residence of data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7" name="Picture 16" descr="br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09800" y="3733800"/>
            <a:ext cx="49530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 separation between components</a:t>
            </a:r>
          </a:p>
          <a:p>
            <a:r>
              <a:rPr lang="en-US" dirty="0" smtClean="0"/>
              <a:t>Changing a component affects other </a:t>
            </a:r>
            <a:r>
              <a:rPr lang="en-US" dirty="0" smtClean="0"/>
              <a:t>components. For example – What if I want to change the UI from JavaScript to Angular ?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whPmtE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609600"/>
            <a:ext cx="3619500" cy="3000375"/>
          </a:xfrm>
          <a:prstGeom prst="rect">
            <a:avLst/>
          </a:prstGeom>
        </p:spPr>
      </p:pic>
      <p:pic>
        <p:nvPicPr>
          <p:cNvPr id="6" name="Picture 5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800" dirty="0" smtClean="0"/>
              <a:t>Organises the system into a set of layers (or abstract machines) each of which provide a set of services.</a:t>
            </a:r>
          </a:p>
          <a:p>
            <a:r>
              <a:rPr lang="en-GB" sz="2800" dirty="0" smtClean="0"/>
              <a:t>Supports the incremental development of sub-systems in different layers. When a layer interface changes, only the adjacent layer is affected.</a:t>
            </a:r>
          </a:p>
          <a:p>
            <a:endParaRPr lang="en-US" dirty="0"/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3429000" cy="4937760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Organizes the system into layers with related functionality associated with each layer. </a:t>
            </a:r>
            <a:endParaRPr lang="en-GB" sz="2000" dirty="0" smtClean="0">
              <a:solidFill>
                <a:srgbClr val="000000"/>
              </a:solidFill>
              <a:latin typeface="Cambria" pitchFamily="18" charset="0"/>
              <a:ea typeface="Times New Roman"/>
              <a:cs typeface="Helvetica"/>
            </a:endParaRPr>
          </a:p>
          <a:p>
            <a:r>
              <a:rPr lang="en-GB" sz="2000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A </a:t>
            </a:r>
            <a:r>
              <a:rPr lang="en-GB" sz="2000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layer provides services to the layer above it so the lowest-level layers represent core services that are likely to be used throughout the system. 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9000" y="685800"/>
            <a:ext cx="5506420" cy="5030787"/>
          </a:xfrm>
          <a:prstGeom prst="rect">
            <a:avLst/>
          </a:prstGeo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lay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914400"/>
            <a:ext cx="6172200" cy="4572000"/>
          </a:xfrm>
        </p:spPr>
      </p:pic>
      <p:sp>
        <p:nvSpPr>
          <p:cNvPr id="5" name="TextBox 4"/>
          <p:cNvSpPr txBox="1"/>
          <p:nvPr/>
        </p:nvSpPr>
        <p:spPr>
          <a:xfrm>
            <a:off x="0" y="1143000"/>
            <a:ext cx="289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Layers can be open or closed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A closed layer can only be accessed by the layer above.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A change in one layer does not affect others. It provides isolation.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However,  </a:t>
            </a:r>
            <a:r>
              <a:rPr lang="en-US" dirty="0" smtClean="0"/>
              <a:t>what if we want to add a new layer where shared utilities will be provided to be used by the </a:t>
            </a:r>
            <a:r>
              <a:rPr lang="en-US" b="1" dirty="0" smtClean="0"/>
              <a:t>Business Layer. </a:t>
            </a:r>
            <a:r>
              <a:rPr lang="en-US" dirty="0" smtClean="0"/>
              <a:t> </a:t>
            </a:r>
            <a:r>
              <a:rPr lang="en-US" dirty="0" smtClean="0"/>
              <a:t>But, we need to use it sometimes.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6" name="Picture 5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lay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95600" y="1066800"/>
            <a:ext cx="5953967" cy="4877481"/>
          </a:xfrm>
        </p:spPr>
      </p:pic>
      <p:sp>
        <p:nvSpPr>
          <p:cNvPr id="5" name="TextBox 4"/>
          <p:cNvSpPr txBox="1"/>
          <p:nvPr/>
        </p:nvSpPr>
        <p:spPr>
          <a:xfrm>
            <a:off x="0" y="1600200"/>
            <a:ext cx="289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Here comes the concept of open layers.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An open can be bypassed by upper layers.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smtClean="0"/>
              <a:t>Too many open layers may affect the actual essence of layered architecture.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6" name="Picture 5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!!</a:t>
            </a:r>
            <a:endParaRPr lang="en-US" dirty="0"/>
          </a:p>
        </p:txBody>
      </p:sp>
      <p:pic>
        <p:nvPicPr>
          <p:cNvPr id="4" name="Content Placeholder 3" descr="lay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219200"/>
            <a:ext cx="5458194" cy="5131129"/>
          </a:xfr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When Used: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Used when building new facilities on top of existing </a:t>
            </a: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systems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W</a:t>
            </a: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hen </a:t>
            </a: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the development is spread across several teams with each team responsibility for a layer of </a:t>
            </a: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functionality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W</a:t>
            </a: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hen </a:t>
            </a: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there is a requirement for multi-level security.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22098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Advantages: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Allows </a:t>
            </a: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 easy replacement or addition of </a:t>
            </a: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entire layers so long as the interface is maintained</a:t>
            </a: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Testing is easy as components are isolated 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6576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Disadvantages: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In </a:t>
            </a: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practice, providing a clean separation between layers is often difficult and a high-level layer may have to interact directly with lower-level layers rather than through the layer immediately below it. </a:t>
            </a:r>
            <a:endParaRPr lang="en-GB" dirty="0" smtClean="0">
              <a:solidFill>
                <a:srgbClr val="000000"/>
              </a:solidFill>
              <a:latin typeface="Cambria" pitchFamily="18" charset="0"/>
              <a:ea typeface="Times New Roman"/>
              <a:cs typeface="Helvetica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Performance </a:t>
            </a: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can be a problem because of multiple levels of interpretation of a service request as it is processed at each layer.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A change in any layer still requires to restart </a:t>
            </a:r>
            <a:r>
              <a:rPr lang="en-GB" smtClean="0">
                <a:solidFill>
                  <a:srgbClr val="000000"/>
                </a:solidFill>
                <a:latin typeface="Cambria" pitchFamily="18" charset="0"/>
                <a:ea typeface="Times New Roman"/>
                <a:cs typeface="Helvetica"/>
              </a:rPr>
              <a:t>the application.</a:t>
            </a:r>
            <a:endParaRPr lang="en-GB" dirty="0" smtClean="0">
              <a:solidFill>
                <a:srgbClr val="000000"/>
              </a:solidFill>
              <a:latin typeface="Cambria" pitchFamily="18" charset="0"/>
              <a:ea typeface="Times New Roman"/>
              <a:cs typeface="Helvetica"/>
            </a:endParaRPr>
          </a:p>
          <a:p>
            <a:endParaRPr lang="en-US" dirty="0"/>
          </a:p>
        </p:txBody>
      </p:sp>
      <p:pic>
        <p:nvPicPr>
          <p:cNvPr id="7" name="Picture 6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5791200"/>
            <a:ext cx="12192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278</TotalTime>
  <Words>426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CSE 470 – Layered Architecture</vt:lpstr>
      <vt:lpstr>Lets recall Monolithic Software</vt:lpstr>
      <vt:lpstr>Slide 3</vt:lpstr>
      <vt:lpstr>Layered Architecture</vt:lpstr>
      <vt:lpstr>Slide 5</vt:lpstr>
      <vt:lpstr>Slide 6</vt:lpstr>
      <vt:lpstr>Slide 7</vt:lpstr>
      <vt:lpstr>Example !!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31</cp:revision>
  <dcterms:created xsi:type="dcterms:W3CDTF">2020-05-26T17:53:17Z</dcterms:created>
  <dcterms:modified xsi:type="dcterms:W3CDTF">2020-08-05T19:55:35Z</dcterms:modified>
</cp:coreProperties>
</file>