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wMeo2GDEGgAZYCCZS8hntcPTv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69232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en" sz="6000" u="sng"/>
              <a:t>CSE470:Software Engineering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2061025" y="2834125"/>
            <a:ext cx="62412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video lecture series produced by: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A.M.Esfar-E-Alam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Afrina Khatun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Dr.Muhammad Zavid Parvez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Hossain Arif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3359400"/>
            <a:ext cx="2406350" cy="18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7650" y="0"/>
            <a:ext cx="2406350" cy="177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DIT(D) =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DIT(E) =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075" y="2097550"/>
            <a:ext cx="4238325" cy="24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1152475"/>
            <a:ext cx="8520600" cy="3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Class Person{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 void read();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 void display();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}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Class Student extends Person{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 void read();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void display();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Void getAverage();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}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Class GraduateStudent extends Student{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 void read();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void display();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Void workStatus();  </a:t>
            </a:r>
            <a:r>
              <a:rPr lang="en" sz="700">
                <a:solidFill>
                  <a:srgbClr val="404040"/>
                </a:solidFill>
              </a:rPr>
              <a:t>                                           						</a:t>
            </a:r>
            <a:r>
              <a:rPr lang="en" sz="1900">
                <a:solidFill>
                  <a:srgbClr val="404040"/>
                </a:solidFill>
              </a:rPr>
              <a:t>-&gt; 100% [(4/4)*100]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04040"/>
                </a:solidFill>
              </a:rPr>
              <a:t>}</a:t>
            </a:r>
            <a:endParaRPr sz="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100"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975" y="2895600"/>
            <a:ext cx="3326125" cy="10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525" y="527475"/>
            <a:ext cx="4986926" cy="7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5263950" y="1794800"/>
            <a:ext cx="28911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NMO X DIT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NMO+NMA+NMI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7" name="Google Shape;127;p11"/>
          <p:cNvCxnSpPr/>
          <p:nvPr/>
        </p:nvCxnSpPr>
        <p:spPr>
          <a:xfrm>
            <a:off x="5263950" y="2190050"/>
            <a:ext cx="1891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1"/>
          <p:cNvSpPr txBox="1"/>
          <p:nvPr/>
        </p:nvSpPr>
        <p:spPr>
          <a:xfrm>
            <a:off x="4704500" y="1951450"/>
            <a:ext cx="73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SIX =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DEFECT REMOVAL EFFICIENCY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i="1" lang="en" sz="1500">
                <a:solidFill>
                  <a:srgbClr val="404040"/>
                </a:solidFill>
              </a:rPr>
              <a:t>A </a:t>
            </a:r>
            <a:r>
              <a:rPr b="1" i="1" lang="en" sz="1500">
                <a:solidFill>
                  <a:srgbClr val="404040"/>
                </a:solidFill>
              </a:rPr>
              <a:t>defect </a:t>
            </a:r>
            <a:r>
              <a:rPr i="1" lang="en" sz="1500">
                <a:solidFill>
                  <a:srgbClr val="404040"/>
                </a:solidFill>
              </a:rPr>
              <a:t>is found when the application does not conform to the requirement specification. </a:t>
            </a:r>
            <a:endParaRPr i="1" sz="1500">
              <a:solidFill>
                <a:srgbClr val="40404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i="1" lang="en" sz="1500">
                <a:solidFill>
                  <a:srgbClr val="404040"/>
                </a:solidFill>
              </a:rPr>
              <a:t>A mistake in coding is called </a:t>
            </a:r>
            <a:r>
              <a:rPr b="1" i="1" lang="en" sz="1500">
                <a:solidFill>
                  <a:srgbClr val="404040"/>
                </a:solidFill>
              </a:rPr>
              <a:t>Error</a:t>
            </a:r>
            <a:endParaRPr b="1" i="1" sz="1500">
              <a:solidFill>
                <a:srgbClr val="40404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>
                <a:solidFill>
                  <a:srgbClr val="404040"/>
                </a:solidFill>
              </a:rPr>
              <a:t>An average DRE score is usually around 85% across a full testing program.</a:t>
            </a:r>
            <a:endParaRPr sz="1500">
              <a:solidFill>
                <a:srgbClr val="40404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i="1" lang="en" sz="1500">
                <a:solidFill>
                  <a:srgbClr val="404040"/>
                </a:solidFill>
              </a:rPr>
              <a:t>DRE = E / (E + D) where: </a:t>
            </a:r>
            <a:endParaRPr i="1" sz="15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➔"/>
            </a:pPr>
            <a:r>
              <a:rPr i="1" lang="en" sz="2000">
                <a:solidFill>
                  <a:srgbClr val="404040"/>
                </a:solidFill>
              </a:rPr>
              <a:t>E </a:t>
            </a:r>
            <a:r>
              <a:rPr lang="en" sz="2000">
                <a:solidFill>
                  <a:srgbClr val="404040"/>
                </a:solidFill>
              </a:rPr>
              <a:t>is the number of errors found before delivery of the software to the end-user 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➔"/>
            </a:pPr>
            <a:r>
              <a:rPr i="1" lang="en" sz="2000">
                <a:solidFill>
                  <a:srgbClr val="404040"/>
                </a:solidFill>
              </a:rPr>
              <a:t>D </a:t>
            </a:r>
            <a:r>
              <a:rPr lang="en" sz="2000">
                <a:solidFill>
                  <a:srgbClr val="404040"/>
                </a:solidFill>
              </a:rPr>
              <a:t>is the number of defects found after delivery. </a:t>
            </a:r>
            <a:endParaRPr sz="2000">
              <a:solidFill>
                <a:srgbClr val="40404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>
                <a:solidFill>
                  <a:srgbClr val="404040"/>
                </a:solidFill>
              </a:rPr>
              <a:t>We found 100 defects during the testing phase and then later, say within 90 days after software release (in production), found five defects, </a:t>
            </a:r>
            <a:endParaRPr sz="1500">
              <a:solidFill>
                <a:srgbClr val="40404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>
                <a:solidFill>
                  <a:srgbClr val="404040"/>
                </a:solidFill>
              </a:rPr>
              <a:t>  DRE = 100/(100+5) = 95.2%</a:t>
            </a:r>
            <a:endParaRPr sz="15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Software measurement and metrics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100"/>
              <a:buChar char="➔"/>
            </a:pPr>
            <a:r>
              <a:rPr lang="en" sz="2100">
                <a:solidFill>
                  <a:srgbClr val="404040"/>
                </a:solidFill>
              </a:rPr>
              <a:t>Software measurement is concerned with deriving a numeric value for an attribute of a software product or process.</a:t>
            </a:r>
            <a:endParaRPr sz="2100">
              <a:solidFill>
                <a:srgbClr val="404040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Char char="➔"/>
            </a:pPr>
            <a:r>
              <a:rPr lang="en" sz="2100">
                <a:solidFill>
                  <a:srgbClr val="404040"/>
                </a:solidFill>
              </a:rPr>
              <a:t>This allows for objective comparisons between techniques and processes.</a:t>
            </a:r>
            <a:endParaRPr sz="2100">
              <a:solidFill>
                <a:srgbClr val="404040"/>
              </a:solidFill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Char char="➔"/>
            </a:pPr>
            <a:r>
              <a:rPr lang="en" sz="2100">
                <a:solidFill>
                  <a:srgbClr val="404040"/>
                </a:solidFill>
              </a:rPr>
              <a:t>Although some companies have introduced measurement programmes, most organisations still don’t make systematic use of software measurement.</a:t>
            </a:r>
            <a:endParaRPr sz="2100">
              <a:solidFill>
                <a:srgbClr val="40404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Char char="➔"/>
            </a:pPr>
            <a:r>
              <a:rPr lang="en" sz="2100">
                <a:solidFill>
                  <a:srgbClr val="404040"/>
                </a:solidFill>
              </a:rPr>
              <a:t>There are few established standards in this area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Software metric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>
                <a:solidFill>
                  <a:srgbClr val="404040"/>
                </a:solidFill>
              </a:rPr>
              <a:t>Any type of measurement which relates to a software system, process or related documentation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b="1" lang="en" sz="1700">
                <a:solidFill>
                  <a:srgbClr val="404040"/>
                </a:solidFill>
              </a:rPr>
              <a:t>Lines of code in a program</a:t>
            </a:r>
            <a:r>
              <a:rPr lang="en" sz="1700">
                <a:solidFill>
                  <a:srgbClr val="404040"/>
                </a:solidFill>
              </a:rPr>
              <a:t>, the </a:t>
            </a:r>
            <a:r>
              <a:rPr b="1" lang="en" sz="1700">
                <a:solidFill>
                  <a:srgbClr val="404040"/>
                </a:solidFill>
              </a:rPr>
              <a:t>Fog index</a:t>
            </a:r>
            <a:r>
              <a:rPr lang="en" sz="1700">
                <a:solidFill>
                  <a:srgbClr val="404040"/>
                </a:solidFill>
              </a:rPr>
              <a:t>, </a:t>
            </a:r>
            <a:r>
              <a:rPr b="1" lang="en" sz="1700">
                <a:solidFill>
                  <a:srgbClr val="404040"/>
                </a:solidFill>
              </a:rPr>
              <a:t>number of person-days </a:t>
            </a:r>
            <a:r>
              <a:rPr lang="en" sz="1700">
                <a:solidFill>
                  <a:srgbClr val="404040"/>
                </a:solidFill>
              </a:rPr>
              <a:t>required to develop a component.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>
                <a:solidFill>
                  <a:srgbClr val="404040"/>
                </a:solidFill>
              </a:rPr>
              <a:t>Allow the software and the software process to be quantified.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>
                <a:solidFill>
                  <a:srgbClr val="404040"/>
                </a:solidFill>
              </a:rPr>
              <a:t>May be used to predict product attributes or to control the software process.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>
                <a:solidFill>
                  <a:srgbClr val="404040"/>
                </a:solidFill>
              </a:rPr>
              <a:t>Product metrics can be used for general predictions or to identify anomalous components.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240250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Relationships between internal and external software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505700"/>
            <a:ext cx="85206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375" y="1437975"/>
            <a:ext cx="8470924" cy="3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Product metrics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Char char="➔"/>
            </a:pPr>
            <a:r>
              <a:rPr lang="en" sz="2000">
                <a:solidFill>
                  <a:srgbClr val="404040"/>
                </a:solidFill>
              </a:rPr>
              <a:t>A quality metric should be a predictor of product quality. 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➔"/>
            </a:pPr>
            <a:r>
              <a:rPr lang="en" sz="2000">
                <a:solidFill>
                  <a:srgbClr val="404040"/>
                </a:solidFill>
              </a:rPr>
              <a:t>Classes of product metric</a:t>
            </a:r>
            <a:endParaRPr sz="20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➔"/>
            </a:pPr>
            <a:r>
              <a:rPr b="1" lang="en">
                <a:solidFill>
                  <a:srgbClr val="404040"/>
                </a:solidFill>
              </a:rPr>
              <a:t>Dynamic metrics </a:t>
            </a:r>
            <a:r>
              <a:rPr lang="en">
                <a:solidFill>
                  <a:srgbClr val="404040"/>
                </a:solidFill>
              </a:rPr>
              <a:t>which are collected by measurements made of a program in execution;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➔"/>
            </a:pPr>
            <a:r>
              <a:rPr b="1" lang="en">
                <a:solidFill>
                  <a:srgbClr val="404040"/>
                </a:solidFill>
              </a:rPr>
              <a:t>Static metrics </a:t>
            </a:r>
            <a:r>
              <a:rPr lang="en">
                <a:solidFill>
                  <a:srgbClr val="404040"/>
                </a:solidFill>
              </a:rPr>
              <a:t>which are collected by measurements made of the system representations;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➔"/>
            </a:pPr>
            <a:r>
              <a:rPr lang="en">
                <a:solidFill>
                  <a:srgbClr val="404040"/>
                </a:solidFill>
              </a:rPr>
              <a:t>Dynamic metrics help assess efficiency and reliability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➔"/>
            </a:pPr>
            <a:r>
              <a:rPr lang="en">
                <a:solidFill>
                  <a:srgbClr val="404040"/>
                </a:solidFill>
              </a:rPr>
              <a:t>Static metrics help assess complexity, understandability and maintainability.</a:t>
            </a:r>
            <a:endParaRPr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Fan-in/Fan-out, Length of code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>
                <a:solidFill>
                  <a:srgbClr val="404040"/>
                </a:solidFill>
              </a:rPr>
              <a:t>Fan-in/Fan-out</a:t>
            </a:r>
            <a:endParaRPr sz="1700">
              <a:solidFill>
                <a:srgbClr val="404040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◆"/>
            </a:pPr>
            <a:r>
              <a:rPr lang="en" sz="1500">
                <a:solidFill>
                  <a:srgbClr val="404040"/>
                </a:solidFill>
              </a:rPr>
              <a:t>Fan-in is a measure of the number of functions or methods that call another function or method (say X). Fan-out is the number of functions that are called by function X. A high value for fan-in means that X is tightly coupled to the rest of the design and changes to X will have extensive knock-on effects. A high value for fan-out suggests that the overall complexity of X may be high because of the complexity of the control logic needed to coordinate the called components.</a:t>
            </a:r>
            <a:endParaRPr sz="1500">
              <a:solidFill>
                <a:srgbClr val="404040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>
                <a:solidFill>
                  <a:srgbClr val="404040"/>
                </a:solidFill>
              </a:rPr>
              <a:t>Length of code</a:t>
            </a:r>
            <a:endParaRPr sz="1700">
              <a:solidFill>
                <a:srgbClr val="40404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◆"/>
            </a:pPr>
            <a:r>
              <a:rPr lang="en" sz="1500">
                <a:solidFill>
                  <a:srgbClr val="404040"/>
                </a:solidFill>
              </a:rPr>
              <a:t>This is a measure of the size of a program. Generally, the larger the size of the code of a component, the more complex and error-prone that component is likely to be. Length of code has been shown to be one of the most reliable metrics for predicting error-proneness in components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CYCLOMATIC COMPLEXITY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25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Cyclomatic complexity is a source code complexity measurement that is being correlated to a number of coding errors.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calculated by developing a Control Flow Graph of the code that measures the number of linearly-independent paths through a program module.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 the Program's cyclomatic complexity, lower the risk to modify and easier to understand. It can be represented using the below formula: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>
                <a:solidFill>
                  <a:srgbClr val="000000"/>
                </a:solidFill>
              </a:rPr>
              <a:t>  </a:t>
            </a:r>
            <a:r>
              <a:rPr b="1" lang="en" sz="1900">
                <a:solidFill>
                  <a:srgbClr val="000000"/>
                </a:solidFill>
              </a:rPr>
              <a:t>M = E − N + 2P</a:t>
            </a:r>
            <a:r>
              <a:rPr lang="en" sz="1900">
                <a:solidFill>
                  <a:srgbClr val="000000"/>
                </a:solidFill>
              </a:rPr>
              <a:t>,where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000000"/>
                </a:solidFill>
              </a:rPr>
              <a:t>E </a:t>
            </a:r>
            <a:r>
              <a:rPr lang="en" sz="1500">
                <a:solidFill>
                  <a:srgbClr val="000000"/>
                </a:solidFill>
              </a:rPr>
              <a:t>= the number of edges of the graph.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000000"/>
                </a:solidFill>
              </a:rPr>
              <a:t>N </a:t>
            </a:r>
            <a:r>
              <a:rPr lang="en" sz="1500">
                <a:solidFill>
                  <a:srgbClr val="000000"/>
                </a:solidFill>
              </a:rPr>
              <a:t>= the number of nodes of the graph.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000000"/>
                </a:solidFill>
              </a:rPr>
              <a:t>P </a:t>
            </a:r>
            <a:r>
              <a:rPr lang="en" sz="1500">
                <a:solidFill>
                  <a:srgbClr val="000000"/>
                </a:solidFill>
              </a:rPr>
              <a:t>= the number of connected components.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The complexity M is then defined as 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                  M = R + 1</a:t>
            </a:r>
            <a:r>
              <a:rPr lang="en" sz="2400">
                <a:solidFill>
                  <a:srgbClr val="000000"/>
                </a:solidFill>
              </a:rPr>
              <a:t>,</a:t>
            </a:r>
            <a:endParaRPr sz="24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where </a:t>
            </a:r>
            <a:r>
              <a:rPr i="1" lang="en" sz="2000">
                <a:solidFill>
                  <a:srgbClr val="000000"/>
                </a:solidFill>
              </a:rPr>
              <a:t>R </a:t>
            </a:r>
            <a:r>
              <a:rPr lang="en" sz="2000">
                <a:solidFill>
                  <a:srgbClr val="000000"/>
                </a:solidFill>
              </a:rPr>
              <a:t>= the number of regions in the graph.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The complexity M is then defined as 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                  M = P + 1</a:t>
            </a:r>
            <a:r>
              <a:rPr lang="en" sz="2400">
                <a:solidFill>
                  <a:srgbClr val="000000"/>
                </a:solidFill>
              </a:rPr>
              <a:t>,</a:t>
            </a:r>
            <a:endParaRPr sz="24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where </a:t>
            </a:r>
            <a:r>
              <a:rPr i="1" lang="en" sz="2000">
                <a:solidFill>
                  <a:srgbClr val="000000"/>
                </a:solidFill>
              </a:rPr>
              <a:t>P </a:t>
            </a:r>
            <a:r>
              <a:rPr lang="en" sz="2000">
                <a:solidFill>
                  <a:srgbClr val="000000"/>
                </a:solidFill>
              </a:rPr>
              <a:t>= the number of predicate nodes in the graph. </a:t>
            </a:r>
            <a:endParaRPr sz="20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two formulas are easy to use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168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00"/>
                </a:solidFill>
              </a:rPr>
              <a:t>SPECIALIZATION INDEX (SIX)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Specialization Index metric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measures the extent to which subclasses override their ancestors classes. This </a:t>
            </a:r>
            <a:r>
              <a:rPr b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ratio between the number of overrid- den methods and total number of methods in a Class, weighted by the depth of inheritance for this class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metric provides a percentage, where the class contains at least one operation. For a root class, the specialization indicator is zero. Nominal range is between 0 % and 120 %.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NMO – Number of Overridden Methods not Overloaded.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650" y="2508675"/>
            <a:ext cx="7805599" cy="12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650" y="4418350"/>
            <a:ext cx="2905050" cy="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