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74" autoAdjust="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479B-FD34-4F8B-A1A6-1888A71C925B}" type="datetimeFigureOut">
              <a:rPr lang="en-GB" smtClean="0"/>
              <a:t>25/08/2020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558BC-A169-4F43-99C4-737A2E656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08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91F7B35-4D32-4C41-A68D-8CFFF94D2572}" type="datetime1">
              <a:rPr lang="en-US" smtClean="0"/>
              <a:t>8/25/2020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CPSC-4360-01, CPSC-5360-01, Lecture 12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20D1-9165-4CED-945C-44207ABD3522}" type="datetime1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CPSC-4360-01, CPSC-5360-01, Lecture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6DE4-CCB5-4B7B-91F4-53E78F326CA2}" type="datetime1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CPSC-4360-01, CPSC-5360-01, Lecture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6CED-DC89-4924-8CFD-06F591DC6F6D}" type="datetime1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CPSC-4360-01, CPSC-5360-01, Lecture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374C3BD-5268-4C89-AE8A-542B0D0199CF}" type="datetime1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CPSC-4360-01, CPSC-5360-01, Lecture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BF2C-694B-455A-9F75-3127272A800D}" type="datetime1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CPSC-4360-01, CPSC-5360-01, Lecture 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5995-6AF8-4478-8FC1-93325CFEDE21}" type="datetime1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CPSC-4360-01, CPSC-5360-01, Lecture 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F001-46F4-4C4E-9390-76E384B2A3ED}" type="datetime1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CPSC-4360-01, CPSC-5360-01, Lecture 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C592-FD4B-449C-AE3B-71FA0A3FFBEF}" type="datetime1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CPSC-4360-01, CPSC-5360-01, Lecture 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7D49-A98A-477C-A1E9-201ECB0043EB}" type="datetime1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CPSC-4360-01, CPSC-5360-01, Lecture 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172C-DB11-4B20-8147-82D33012FA26}" type="datetime1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CPSC-4360-01, CPSC-5360-01, Lecture 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1CEA67B-5E4C-45BD-B4C6-B147A0468056}" type="datetime1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CPSC-4360-01, CPSC-5360-01, Lecture 12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810000"/>
            <a:ext cx="6858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CSE 470 – Software Quality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410200"/>
            <a:ext cx="6858000" cy="533400"/>
          </a:xfrm>
        </p:spPr>
        <p:txBody>
          <a:bodyPr/>
          <a:lstStyle/>
          <a:p>
            <a:r>
              <a:rPr lang="en-US" dirty="0" smtClean="0"/>
              <a:t>BRAC University</a:t>
            </a:r>
            <a:endParaRPr lang="en-US" dirty="0"/>
          </a:p>
        </p:txBody>
      </p:sp>
      <p:pic>
        <p:nvPicPr>
          <p:cNvPr id="6" name="Picture 5" descr="software-engineering-5b4daa8bab12ae7f4848c48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3581400"/>
          </a:xfrm>
          <a:prstGeom prst="rect">
            <a:avLst/>
          </a:prstGeom>
        </p:spPr>
      </p:pic>
      <p:pic>
        <p:nvPicPr>
          <p:cNvPr id="5" name="Picture 4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5867400"/>
            <a:ext cx="1371600" cy="1066800"/>
          </a:xfrm>
          <a:prstGeom prst="rect">
            <a:avLst/>
          </a:prstGeom>
        </p:spPr>
      </p:pic>
      <p:pic>
        <p:nvPicPr>
          <p:cNvPr id="7" name="Picture 6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5829300"/>
            <a:ext cx="1371600" cy="1066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6345237" cy="709613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What is Software Quality?</a:t>
            </a: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191000"/>
          </a:xfrm>
        </p:spPr>
        <p:txBody>
          <a:bodyPr lIns="92075" tIns="46038" rIns="92075" bIns="46038"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tx1"/>
                </a:solidFill>
              </a:rPr>
              <a:t>Quality is an attribute of software that implies the software meets its specification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800" dirty="0" smtClean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tx1"/>
                </a:solidFill>
              </a:rPr>
              <a:t>The assessment of software quality is a subjective process where the quality management team has to use their judgment to decide if an acceptable level of quality has been achieved.</a:t>
            </a:r>
            <a:endParaRPr lang="en-US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 descr="bra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5829300"/>
            <a:ext cx="1371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61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Software Quality Attributes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2133600"/>
            <a:ext cx="3733800" cy="2819400"/>
          </a:xfrm>
        </p:spPr>
        <p:txBody>
          <a:bodyPr lIns="92075" tIns="46038" rIns="92075" bIns="46038" rtlCol="0">
            <a:normAutofit fontScale="850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800" dirty="0">
                <a:solidFill>
                  <a:schemeClr val="tx1"/>
                </a:solidFill>
              </a:rPr>
              <a:t>Safety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800" dirty="0">
                <a:solidFill>
                  <a:schemeClr val="tx1"/>
                </a:solidFill>
              </a:rPr>
              <a:t>Security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800" dirty="0">
                <a:solidFill>
                  <a:schemeClr val="tx1"/>
                </a:solidFill>
              </a:rPr>
              <a:t>Reliability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800" dirty="0">
                <a:solidFill>
                  <a:schemeClr val="tx1"/>
                </a:solidFill>
              </a:rPr>
              <a:t>Resilience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800" dirty="0">
                <a:solidFill>
                  <a:schemeClr val="tx1"/>
                </a:solidFill>
              </a:rPr>
              <a:t>Robustness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800" dirty="0">
                <a:solidFill>
                  <a:schemeClr val="tx1"/>
                </a:solidFill>
              </a:rPr>
              <a:t>Understandability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800" dirty="0">
                <a:solidFill>
                  <a:schemeClr val="tx1"/>
                </a:solidFill>
              </a:rPr>
              <a:t>Testability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800" dirty="0">
                <a:solidFill>
                  <a:schemeClr val="tx1"/>
                </a:solidFill>
              </a:rPr>
              <a:t>Adaptability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876800" y="2209800"/>
            <a:ext cx="2667000" cy="2743200"/>
          </a:xfrm>
        </p:spPr>
        <p:txBody>
          <a:bodyPr lIns="92075" tIns="46038" rIns="92075" bIns="46038" rtlCol="0">
            <a:normAutofit fontScale="850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800" dirty="0">
                <a:solidFill>
                  <a:schemeClr val="tx1"/>
                </a:solidFill>
              </a:rPr>
              <a:t>Modularity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800" dirty="0">
                <a:solidFill>
                  <a:schemeClr val="tx1"/>
                </a:solidFill>
              </a:rPr>
              <a:t>Complexity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800" dirty="0">
                <a:solidFill>
                  <a:schemeClr val="tx1"/>
                </a:solidFill>
              </a:rPr>
              <a:t>Portability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800" dirty="0">
                <a:solidFill>
                  <a:schemeClr val="tx1"/>
                </a:solidFill>
              </a:rPr>
              <a:t>Usability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800" dirty="0">
                <a:solidFill>
                  <a:schemeClr val="tx1"/>
                </a:solidFill>
              </a:rPr>
              <a:t>Reusability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800" dirty="0">
                <a:solidFill>
                  <a:schemeClr val="tx1"/>
                </a:solidFill>
              </a:rPr>
              <a:t>Efficiency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800" dirty="0">
                <a:solidFill>
                  <a:schemeClr val="tx1"/>
                </a:solidFill>
              </a:rPr>
              <a:t>Learnability</a:t>
            </a:r>
          </a:p>
        </p:txBody>
      </p:sp>
      <p:sp>
        <p:nvSpPr>
          <p:cNvPr id="19461" name="Rectangle 1"/>
          <p:cNvSpPr>
            <a:spLocks noChangeArrowheads="1"/>
          </p:cNvSpPr>
          <p:nvPr/>
        </p:nvSpPr>
        <p:spPr bwMode="auto">
          <a:xfrm>
            <a:off x="533400" y="1295400"/>
            <a:ext cx="7829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/>
              <a:t>Important software quality attributes are: </a:t>
            </a:r>
          </a:p>
        </p:txBody>
      </p:sp>
      <p:pic>
        <p:nvPicPr>
          <p:cNvPr id="6" name="Picture 5" descr="bra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5829300"/>
            <a:ext cx="1371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588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6345237" cy="709613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/>
              <a:t>Software Quality Assurance</a:t>
            </a: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533400" y="1295400"/>
            <a:ext cx="8280400" cy="4876800"/>
          </a:xfrm>
        </p:spPr>
        <p:txBody>
          <a:bodyPr lIns="92075" tIns="46038" rIns="92075" bIns="46038">
            <a:normAutofit fontScale="92500" lnSpcReduction="10000"/>
          </a:bodyPr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To ensure quality in a software product, an organization must have a three-prong approach to quality management:</a:t>
            </a:r>
          </a:p>
          <a:p>
            <a:pPr lvl="1" eaLnBrk="1" hangingPunct="1"/>
            <a:r>
              <a:rPr lang="en-US" altLang="en-US" dirty="0" smtClean="0">
                <a:solidFill>
                  <a:schemeClr val="tx1"/>
                </a:solidFill>
              </a:rPr>
              <a:t>Organization-wide policies, procedures and standards must be established.</a:t>
            </a:r>
          </a:p>
          <a:p>
            <a:pPr lvl="1" eaLnBrk="1" hangingPunct="1"/>
            <a:r>
              <a:rPr lang="en-US" altLang="en-US" dirty="0" smtClean="0">
                <a:solidFill>
                  <a:schemeClr val="tx1"/>
                </a:solidFill>
              </a:rPr>
              <a:t>Project-specific policies, procedures and standards must be tailored from the organization-wide templates.</a:t>
            </a:r>
          </a:p>
          <a:p>
            <a:pPr lvl="1" eaLnBrk="1" hangingPunct="1"/>
            <a:r>
              <a:rPr lang="en-US" altLang="en-US" dirty="0" smtClean="0">
                <a:solidFill>
                  <a:schemeClr val="tx1"/>
                </a:solidFill>
              </a:rPr>
              <a:t>Quality must be controlled; that is, the organization must ensure that the appropriate procedures are followed for each project</a:t>
            </a:r>
          </a:p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Standards exist to help an organization draft an appropriate software quality assurance plan.</a:t>
            </a:r>
          </a:p>
          <a:p>
            <a:pPr lvl="1" eaLnBrk="1" hangingPunct="1"/>
            <a:r>
              <a:rPr lang="en-US" altLang="en-US" dirty="0" smtClean="0">
                <a:solidFill>
                  <a:schemeClr val="tx1"/>
                </a:solidFill>
              </a:rPr>
              <a:t>ISO 9000-3</a:t>
            </a:r>
          </a:p>
          <a:p>
            <a:pPr lvl="1" eaLnBrk="1" hangingPunct="1"/>
            <a:r>
              <a:rPr lang="en-US" altLang="en-US" dirty="0" smtClean="0">
                <a:solidFill>
                  <a:schemeClr val="tx1"/>
                </a:solidFill>
              </a:rPr>
              <a:t>ANSI/IEEE standards</a:t>
            </a:r>
          </a:p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External entities can be contracted to verify that an organization is standard-compliant.</a:t>
            </a:r>
          </a:p>
        </p:txBody>
      </p:sp>
      <p:pic>
        <p:nvPicPr>
          <p:cNvPr id="4" name="Picture 3" descr="bra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5829300"/>
            <a:ext cx="1371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875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21507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" r="1753"/>
          <a:stretch>
            <a:fillRect/>
          </a:stretch>
        </p:blipFill>
        <p:spPr>
          <a:xfrm>
            <a:off x="152400" y="457200"/>
            <a:ext cx="8915400" cy="6400800"/>
          </a:xfrm>
        </p:spPr>
      </p:pic>
      <p:pic>
        <p:nvPicPr>
          <p:cNvPr id="4" name="Picture 3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6158" y="5943600"/>
            <a:ext cx="1371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925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533400" y="304800"/>
            <a:ext cx="6345237" cy="709613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/>
              <a:t>SQA Activities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724400"/>
          </a:xfrm>
        </p:spPr>
        <p:txBody>
          <a:bodyPr lIns="92075" tIns="46038" rIns="92075" bIns="46038"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000" dirty="0">
                <a:solidFill>
                  <a:schemeClr val="tx1"/>
                </a:solidFill>
              </a:rPr>
              <a:t>Applying technical methods</a:t>
            </a:r>
          </a:p>
          <a:p>
            <a:pPr lvl="1" indent="-283464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000" dirty="0">
                <a:solidFill>
                  <a:schemeClr val="tx1"/>
                </a:solidFill>
              </a:rPr>
              <a:t>To help the analyst achieve a high quality specification and a high quality design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Testing </a:t>
            </a:r>
            <a:r>
              <a:rPr lang="en-US" sz="2000" dirty="0">
                <a:solidFill>
                  <a:schemeClr val="tx1"/>
                </a:solidFill>
              </a:rPr>
              <a:t>Software</a:t>
            </a:r>
          </a:p>
          <a:p>
            <a:pPr lvl="1" indent="-283464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000" dirty="0">
                <a:solidFill>
                  <a:schemeClr val="tx1"/>
                </a:solidFill>
              </a:rPr>
              <a:t>A series of test case design methods that help ensure effective error detection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000" dirty="0">
                <a:solidFill>
                  <a:schemeClr val="tx1"/>
                </a:solidFill>
              </a:rPr>
              <a:t>Enforcing standards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Measurement</a:t>
            </a:r>
            <a:endParaRPr lang="en-US" sz="2000" dirty="0">
              <a:solidFill>
                <a:schemeClr val="tx1"/>
              </a:solidFill>
            </a:endParaRPr>
          </a:p>
          <a:p>
            <a:pPr lvl="1" indent="-283464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000" dirty="0">
                <a:solidFill>
                  <a:schemeClr val="tx1"/>
                </a:solidFill>
              </a:rPr>
              <a:t>Track software quality and asses the ability of methodological and procedural changes to improve software quality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000" dirty="0">
                <a:solidFill>
                  <a:schemeClr val="tx1"/>
                </a:solidFill>
              </a:rPr>
              <a:t>Record keeping and reporting</a:t>
            </a:r>
          </a:p>
          <a:p>
            <a:pPr lvl="1" indent="-283464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000" dirty="0">
                <a:solidFill>
                  <a:schemeClr val="tx1"/>
                </a:solidFill>
              </a:rPr>
              <a:t>Provide procedures for the collection and dissemination of SQA information</a:t>
            </a:r>
          </a:p>
        </p:txBody>
      </p:sp>
      <p:pic>
        <p:nvPicPr>
          <p:cNvPr id="4" name="Picture 3" descr="bra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5829300"/>
            <a:ext cx="1371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652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455</TotalTime>
  <Words>245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Origin</vt:lpstr>
      <vt:lpstr>CSE 470 – Software Quality</vt:lpstr>
      <vt:lpstr>What is Software Quality?</vt:lpstr>
      <vt:lpstr>Software Quality Attributes</vt:lpstr>
      <vt:lpstr>Software Quality Assurance</vt:lpstr>
      <vt:lpstr>PowerPoint Presentation</vt:lpstr>
      <vt:lpstr>SQA Activities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afrin</cp:lastModifiedBy>
  <cp:revision>70</cp:revision>
  <dcterms:created xsi:type="dcterms:W3CDTF">2020-05-26T17:53:17Z</dcterms:created>
  <dcterms:modified xsi:type="dcterms:W3CDTF">2020-08-24T18:04:36Z</dcterms:modified>
</cp:coreProperties>
</file>