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9" r:id="rId9"/>
    <p:sldId id="262" r:id="rId10"/>
    <p:sldId id="260" r:id="rId11"/>
    <p:sldId id="261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2918728-16EE-4A12-861D-234D42BF7786}" type="datetimeFigureOut">
              <a:rPr lang="en-US" smtClean="0"/>
              <a:pPr/>
              <a:t>30-May-20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900FA2-55D6-45AB-B282-2AEE3FB0DA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728-16EE-4A12-861D-234D42BF7786}" type="datetimeFigureOut">
              <a:rPr lang="en-US" smtClean="0"/>
              <a:pPr/>
              <a:t>30-May-20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0FA2-55D6-45AB-B282-2AEE3FB0D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728-16EE-4A12-861D-234D42BF7786}" type="datetimeFigureOut">
              <a:rPr lang="en-US" smtClean="0"/>
              <a:pPr/>
              <a:t>30-May-20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0FA2-55D6-45AB-B282-2AEE3FB0DA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728-16EE-4A12-861D-234D42BF7786}" type="datetimeFigureOut">
              <a:rPr lang="en-US" smtClean="0"/>
              <a:pPr/>
              <a:t>30-May-20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0FA2-55D6-45AB-B282-2AEE3FB0DA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2918728-16EE-4A12-861D-234D42BF7786}" type="datetimeFigureOut">
              <a:rPr lang="en-US" smtClean="0"/>
              <a:pPr/>
              <a:t>30-May-20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900FA2-55D6-45AB-B282-2AEE3FB0DA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728-16EE-4A12-861D-234D42BF7786}" type="datetimeFigureOut">
              <a:rPr lang="en-US" smtClean="0"/>
              <a:pPr/>
              <a:t>30-May-20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0FA2-55D6-45AB-B282-2AEE3FB0DA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728-16EE-4A12-861D-234D42BF7786}" type="datetimeFigureOut">
              <a:rPr lang="en-US" smtClean="0"/>
              <a:pPr/>
              <a:t>30-May-20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0FA2-55D6-45AB-B282-2AEE3FB0DA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728-16EE-4A12-861D-234D42BF7786}" type="datetimeFigureOut">
              <a:rPr lang="en-US" smtClean="0"/>
              <a:pPr/>
              <a:t>30-May-20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0FA2-55D6-45AB-B282-2AEE3FB0DA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728-16EE-4A12-861D-234D42BF7786}" type="datetimeFigureOut">
              <a:rPr lang="en-US" smtClean="0"/>
              <a:pPr/>
              <a:t>30-May-20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0FA2-55D6-45AB-B282-2AEE3FB0DA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728-16EE-4A12-861D-234D42BF7786}" type="datetimeFigureOut">
              <a:rPr lang="en-US" smtClean="0"/>
              <a:pPr/>
              <a:t>30-May-20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0FA2-55D6-45AB-B282-2AEE3FB0DA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728-16EE-4A12-861D-234D42BF7786}" type="datetimeFigureOut">
              <a:rPr lang="en-US" smtClean="0"/>
              <a:pPr/>
              <a:t>30-May-20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0FA2-55D6-45AB-B282-2AEE3FB0DA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918728-16EE-4A12-861D-234D42BF7786}" type="datetimeFigureOut">
              <a:rPr lang="en-US" smtClean="0"/>
              <a:pPr/>
              <a:t>30-May-20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900FA2-55D6-45AB-B282-2AEE3FB0DA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657600"/>
            <a:ext cx="7772400" cy="1470025"/>
          </a:xfrm>
        </p:spPr>
        <p:txBody>
          <a:bodyPr/>
          <a:lstStyle/>
          <a:p>
            <a:r>
              <a:rPr lang="en-US" dirty="0" smtClean="0"/>
              <a:t>CSE 470: Software Engineering Importance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5105400"/>
            <a:ext cx="2971800" cy="609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BRAC University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oftware-engineering-5b4daa8bab12ae7f4848c4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Good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534400" cy="49831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Lets say </a:t>
            </a:r>
            <a:r>
              <a:rPr lang="en-US" sz="2800" dirty="0" err="1" smtClean="0"/>
              <a:t>Facebook</a:t>
            </a:r>
            <a:r>
              <a:rPr lang="en-US" sz="2800" dirty="0" smtClean="0"/>
              <a:t>, what you want from it ?</a:t>
            </a:r>
          </a:p>
          <a:p>
            <a:r>
              <a:rPr lang="en-US" sz="2800" dirty="0" smtClean="0"/>
              <a:t>It works properly </a:t>
            </a:r>
          </a:p>
          <a:p>
            <a:r>
              <a:rPr lang="en-US" sz="2800" dirty="0" smtClean="0"/>
              <a:t>It loads faster</a:t>
            </a:r>
          </a:p>
          <a:p>
            <a:r>
              <a:rPr lang="en-US" sz="2800" dirty="0" smtClean="0"/>
              <a:t>It loads easily anywhere mobile, tab, pc</a:t>
            </a:r>
          </a:p>
          <a:p>
            <a:r>
              <a:rPr lang="en-US" sz="2800" dirty="0" smtClean="0"/>
              <a:t>We love new features</a:t>
            </a:r>
          </a:p>
          <a:p>
            <a:r>
              <a:rPr lang="en-US" sz="2800" dirty="0" smtClean="0"/>
              <a:t>Our private chats</a:t>
            </a:r>
          </a:p>
          <a:p>
            <a:r>
              <a:rPr lang="en-US" sz="2800" dirty="0" smtClean="0"/>
              <a:t>Even my little brother can use it </a:t>
            </a:r>
            <a:r>
              <a:rPr lang="en-US" sz="2800" dirty="0" smtClean="0">
                <a:sym typeface="Wingdings" pitchFamily="2" charset="2"/>
              </a:rPr>
              <a:t> </a:t>
            </a:r>
          </a:p>
          <a:p>
            <a:r>
              <a:rPr lang="en-US" sz="2800" dirty="0" smtClean="0">
                <a:sym typeface="Wingdings" pitchFamily="2" charset="2"/>
              </a:rPr>
              <a:t>As developers, we want easy API’s </a:t>
            </a:r>
            <a:endParaRPr lang="en-US" sz="2800" dirty="0" smtClean="0"/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uLFvah0klR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5181600"/>
            <a:ext cx="76962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Good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991600" cy="49831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000" dirty="0" smtClean="0"/>
              <a:t>Lets say </a:t>
            </a:r>
            <a:r>
              <a:rPr lang="en-US" sz="3000" dirty="0" err="1" smtClean="0"/>
              <a:t>Facebook</a:t>
            </a:r>
            <a:r>
              <a:rPr lang="en-US" sz="3000" dirty="0" smtClean="0"/>
              <a:t>, what you want from it ?</a:t>
            </a:r>
          </a:p>
          <a:p>
            <a:r>
              <a:rPr lang="en-US" sz="3000" dirty="0" smtClean="0"/>
              <a:t>It works properly [</a:t>
            </a:r>
            <a:r>
              <a:rPr lang="en-US" sz="3000" dirty="0" smtClean="0">
                <a:solidFill>
                  <a:srgbClr val="00B050"/>
                </a:solidFill>
              </a:rPr>
              <a:t>Correct</a:t>
            </a:r>
            <a:r>
              <a:rPr lang="en-US" sz="3000" dirty="0" smtClean="0"/>
              <a:t>]</a:t>
            </a:r>
          </a:p>
          <a:p>
            <a:r>
              <a:rPr lang="en-US" sz="3000" dirty="0" smtClean="0"/>
              <a:t>It loads faster       [</a:t>
            </a:r>
            <a:r>
              <a:rPr lang="en-US" sz="3000" dirty="0" smtClean="0">
                <a:solidFill>
                  <a:srgbClr val="00B050"/>
                </a:solidFill>
              </a:rPr>
              <a:t>Performance of Loading</a:t>
            </a:r>
            <a:r>
              <a:rPr lang="en-US" sz="3000" dirty="0" smtClean="0"/>
              <a:t>]</a:t>
            </a:r>
          </a:p>
          <a:p>
            <a:r>
              <a:rPr lang="en-US" sz="3000" dirty="0" smtClean="0"/>
              <a:t>It loads easily anywhere mobile, tab, pc [</a:t>
            </a:r>
            <a:r>
              <a:rPr lang="en-US" sz="3000" dirty="0" smtClean="0">
                <a:solidFill>
                  <a:srgbClr val="00B050"/>
                </a:solidFill>
              </a:rPr>
              <a:t>Resource Usage</a:t>
            </a:r>
            <a:r>
              <a:rPr lang="en-US" sz="3000" dirty="0" smtClean="0"/>
              <a:t>]</a:t>
            </a:r>
          </a:p>
          <a:p>
            <a:r>
              <a:rPr lang="en-US" sz="3000" dirty="0" smtClean="0"/>
              <a:t>We love new features [</a:t>
            </a:r>
            <a:r>
              <a:rPr lang="en-US" sz="3000" dirty="0" smtClean="0">
                <a:solidFill>
                  <a:srgbClr val="00B050"/>
                </a:solidFill>
              </a:rPr>
              <a:t>Easy Maintainable and Extendable</a:t>
            </a:r>
            <a:r>
              <a:rPr lang="en-US" sz="3000" dirty="0" smtClean="0"/>
              <a:t>] </a:t>
            </a:r>
          </a:p>
          <a:p>
            <a:r>
              <a:rPr lang="en-US" sz="3000" dirty="0" smtClean="0"/>
              <a:t>Our private chats [ </a:t>
            </a:r>
            <a:r>
              <a:rPr lang="en-US" sz="3000" dirty="0" smtClean="0">
                <a:solidFill>
                  <a:srgbClr val="00B050"/>
                </a:solidFill>
              </a:rPr>
              <a:t>Security</a:t>
            </a:r>
            <a:r>
              <a:rPr lang="en-US" sz="3000" dirty="0" smtClean="0"/>
              <a:t> ]</a:t>
            </a:r>
          </a:p>
          <a:p>
            <a:r>
              <a:rPr lang="en-US" sz="3000" dirty="0" smtClean="0"/>
              <a:t>Even my little brother can use it </a:t>
            </a:r>
            <a:r>
              <a:rPr lang="en-US" sz="3000" dirty="0" smtClean="0">
                <a:sym typeface="Wingdings" pitchFamily="2" charset="2"/>
              </a:rPr>
              <a:t> [</a:t>
            </a:r>
            <a:r>
              <a:rPr lang="en-US" sz="3000" dirty="0" smtClean="0">
                <a:solidFill>
                  <a:srgbClr val="00B050"/>
                </a:solidFill>
                <a:sym typeface="Wingdings" pitchFamily="2" charset="2"/>
              </a:rPr>
              <a:t>User Interface</a:t>
            </a:r>
            <a:r>
              <a:rPr lang="en-US" sz="3000" dirty="0" smtClean="0">
                <a:sym typeface="Wingdings" pitchFamily="2" charset="2"/>
              </a:rPr>
              <a:t>]</a:t>
            </a:r>
          </a:p>
          <a:p>
            <a:r>
              <a:rPr lang="en-US" sz="3000" dirty="0" smtClean="0">
                <a:sym typeface="Wingdings" pitchFamily="2" charset="2"/>
              </a:rPr>
              <a:t>As developers, we want to use their API’s[ </a:t>
            </a:r>
            <a:r>
              <a:rPr lang="en-US" sz="3000" dirty="0" smtClean="0">
                <a:solidFill>
                  <a:srgbClr val="00B050"/>
                </a:solidFill>
                <a:sym typeface="Wingdings" pitchFamily="2" charset="2"/>
              </a:rPr>
              <a:t>Documentation</a:t>
            </a:r>
            <a:r>
              <a:rPr lang="en-US" sz="3000" dirty="0" smtClean="0">
                <a:sym typeface="Wingdings" pitchFamily="2" charset="2"/>
              </a:rPr>
              <a:t>]</a:t>
            </a:r>
            <a:endParaRPr lang="en-US" sz="3000" dirty="0" smtClean="0"/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uLFvah0klR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5181600"/>
            <a:ext cx="76962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Software engineering enables us to optimize time, budget, operation and performance for developing a good software .</a:t>
            </a:r>
          </a:p>
          <a:p>
            <a:r>
              <a:rPr lang="en-US" dirty="0" smtClean="0"/>
              <a:t>A good software means the summation of various software attributes.  And software engineering is the key to know and optimize the attributes.</a:t>
            </a:r>
            <a:endParaRPr lang="en-US" dirty="0"/>
          </a:p>
        </p:txBody>
      </p:sp>
      <p:pic>
        <p:nvPicPr>
          <p:cNvPr id="4" name="Picture 3" descr="1474612861_giphy (1)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3733800"/>
            <a:ext cx="33528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Engineering Roles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4800600" cy="4937760"/>
          </a:xfrm>
        </p:spPr>
        <p:txBody>
          <a:bodyPr/>
          <a:lstStyle/>
          <a:p>
            <a:r>
              <a:rPr lang="en-US" sz="2400" b="1" dirty="0" smtClean="0"/>
              <a:t>User</a:t>
            </a:r>
            <a:r>
              <a:rPr lang="en-US" sz="2400" dirty="0" smtClean="0"/>
              <a:t> – Who actually uses</a:t>
            </a:r>
          </a:p>
          <a:p>
            <a:r>
              <a:rPr lang="en-US" sz="2400" b="1" dirty="0" smtClean="0"/>
              <a:t>Customer / Business People </a:t>
            </a:r>
            <a:r>
              <a:rPr lang="en-US" sz="2400" dirty="0" smtClean="0"/>
              <a:t>– Who initiates to build it for business</a:t>
            </a:r>
          </a:p>
          <a:p>
            <a:r>
              <a:rPr lang="en-US" sz="2400" b="1" dirty="0" smtClean="0"/>
              <a:t>Development  Company/ Team </a:t>
            </a:r>
            <a:r>
              <a:rPr lang="en-US" sz="2400" dirty="0" smtClean="0"/>
              <a:t>– Who develops it (Management, Programmers) </a:t>
            </a:r>
          </a:p>
          <a:p>
            <a:endParaRPr lang="en-US" dirty="0" smtClean="0"/>
          </a:p>
        </p:txBody>
      </p:sp>
      <p:pic>
        <p:nvPicPr>
          <p:cNvPr id="4" name="Picture 3" descr="a-boy-playing-mobile-phone-vec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762000"/>
            <a:ext cx="1524000" cy="1752600"/>
          </a:xfrm>
          <a:prstGeom prst="rect">
            <a:avLst/>
          </a:prstGeom>
        </p:spPr>
      </p:pic>
      <p:pic>
        <p:nvPicPr>
          <p:cNvPr id="5" name="Picture 4" descr="unna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2514600"/>
            <a:ext cx="4267200" cy="2343150"/>
          </a:xfrm>
          <a:prstGeom prst="rect">
            <a:avLst/>
          </a:prstGeom>
        </p:spPr>
      </p:pic>
      <p:pic>
        <p:nvPicPr>
          <p:cNvPr id="6" name="Picture 5" descr="54217126-it-company-at-work-group-of-software-developers-people-coding-together-sitting-in-front-of-their-pc-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600" y="4038600"/>
            <a:ext cx="35814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Myths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800" dirty="0" smtClean="0"/>
              <a:t>Management Myths</a:t>
            </a:r>
          </a:p>
          <a:p>
            <a:pPr lvl="1">
              <a:buClr>
                <a:srgbClr val="FF0000"/>
              </a:buClr>
              <a:buSzPct val="90000"/>
              <a:buFont typeface="Gill Sans MT" pitchFamily="34" charset="0"/>
              <a:buChar char="×"/>
            </a:pPr>
            <a:r>
              <a:rPr lang="en-US" altLang="en-US" sz="2400" dirty="0" smtClean="0"/>
              <a:t>We already have a book that’s full of standards and procedures for building software. Won’t that provide my people with everything they need to know.</a:t>
            </a:r>
          </a:p>
          <a:p>
            <a:pPr lvl="1">
              <a:buClr>
                <a:srgbClr val="FF0000"/>
              </a:buClr>
              <a:buSzPct val="90000"/>
              <a:buFont typeface="Gill Sans MT" pitchFamily="34" charset="0"/>
              <a:buChar char="×"/>
            </a:pPr>
            <a:r>
              <a:rPr lang="en-US" altLang="en-US" sz="2400" dirty="0" smtClean="0"/>
              <a:t>My people do have state-of-the-art software development tools </a:t>
            </a:r>
          </a:p>
          <a:p>
            <a:pPr lvl="1">
              <a:buClr>
                <a:srgbClr val="FF0000"/>
              </a:buClr>
              <a:buSzPct val="90000"/>
              <a:buFont typeface="Gill Sans MT" pitchFamily="34" charset="0"/>
              <a:buChar char="×"/>
            </a:pPr>
            <a:r>
              <a:rPr lang="en-US" altLang="en-US" sz="2400" dirty="0" smtClean="0"/>
              <a:t>If we get behind schedule, we can add more programmers and catch up – Mongolian Horde Concept</a:t>
            </a:r>
          </a:p>
          <a:p>
            <a:endParaRPr lang="en-US" dirty="0"/>
          </a:p>
        </p:txBody>
      </p:sp>
      <p:pic>
        <p:nvPicPr>
          <p:cNvPr id="5" name="Picture 4" descr="ce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4495800"/>
            <a:ext cx="44958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Myths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Customer myths</a:t>
            </a:r>
          </a:p>
          <a:p>
            <a:pPr lvl="1" algn="just">
              <a:buClr>
                <a:srgbClr val="FF0000"/>
              </a:buClr>
              <a:buSzPct val="90000"/>
              <a:buFont typeface="Gill Sans MT" pitchFamily="34" charset="0"/>
              <a:buChar char="×"/>
            </a:pPr>
            <a:r>
              <a:rPr lang="en-US" altLang="en-US" dirty="0"/>
              <a:t>A general statement of objectives is sufficient to begin writing programs…we can fill in the details later.</a:t>
            </a:r>
          </a:p>
          <a:p>
            <a:pPr lvl="1" algn="just">
              <a:buClr>
                <a:srgbClr val="FF0000"/>
              </a:buClr>
              <a:buSzPct val="90000"/>
              <a:buFont typeface="Gill Sans MT" pitchFamily="34" charset="0"/>
              <a:buChar char="×"/>
            </a:pPr>
            <a:r>
              <a:rPr lang="en-US" altLang="en-US" dirty="0"/>
              <a:t>Project requirement continually change, but change can be easily accommodated because software is flexible.</a:t>
            </a:r>
          </a:p>
          <a:p>
            <a:endParaRPr lang="en-US" dirty="0"/>
          </a:p>
        </p:txBody>
      </p:sp>
      <p:pic>
        <p:nvPicPr>
          <p:cNvPr id="5" name="Picture 4" descr="unna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0"/>
            <a:ext cx="2895600" cy="1600200"/>
          </a:xfrm>
          <a:prstGeom prst="rect">
            <a:avLst/>
          </a:prstGeom>
        </p:spPr>
      </p:pic>
      <p:pic>
        <p:nvPicPr>
          <p:cNvPr id="6" name="Picture 5" descr="266-2668460_pencil-clip-art-png-pen-clipart-transparent-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4038600"/>
            <a:ext cx="890198" cy="1600200"/>
          </a:xfrm>
          <a:prstGeom prst="rect">
            <a:avLst/>
          </a:prstGeom>
        </p:spPr>
      </p:pic>
      <p:pic>
        <p:nvPicPr>
          <p:cNvPr id="7" name="Picture 6" descr="red-pen-clipart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3962400"/>
            <a:ext cx="1747332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8600" y="5791200"/>
            <a:ext cx="249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Expectation Changed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Myths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altLang="en-US" sz="2800" dirty="0" smtClean="0"/>
              <a:t>Programmer myths</a:t>
            </a:r>
          </a:p>
          <a:p>
            <a:pPr lvl="1" algn="just">
              <a:buClr>
                <a:srgbClr val="FF0000"/>
              </a:buClr>
              <a:buSzPct val="90000"/>
              <a:buFont typeface="Gill Sans MT" pitchFamily="34" charset="0"/>
              <a:buChar char="×"/>
            </a:pPr>
            <a:r>
              <a:rPr lang="en-US" altLang="en-US" sz="2400" dirty="0" smtClean="0"/>
              <a:t>Once we write the program and get it to run, our job is done.</a:t>
            </a:r>
          </a:p>
          <a:p>
            <a:pPr lvl="1" algn="just">
              <a:buClr>
                <a:srgbClr val="FF0000"/>
              </a:buClr>
              <a:buSzPct val="90000"/>
              <a:buFont typeface="Gill Sans MT" pitchFamily="34" charset="0"/>
              <a:buChar char="×"/>
            </a:pPr>
            <a:r>
              <a:rPr lang="en-US" altLang="en-US" sz="2400" dirty="0" smtClean="0"/>
              <a:t>A working program is a successful deliverable of the project.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54217126-it-company-at-work-group-of-software-developers-people-coding-together-sitting-in-front-of-their-pc-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0"/>
            <a:ext cx="2971800" cy="1676400"/>
          </a:xfrm>
          <a:prstGeom prst="rect">
            <a:avLst/>
          </a:prstGeom>
        </p:spPr>
      </p:pic>
      <p:pic>
        <p:nvPicPr>
          <p:cNvPr id="5" name="Picture 4" descr="19600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3581400"/>
            <a:ext cx="3657600" cy="242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Expectation </a:t>
            </a:r>
            <a:r>
              <a:rPr lang="en-US" b="1" dirty="0" err="1" smtClean="0"/>
              <a:t>vs</a:t>
            </a:r>
            <a:r>
              <a:rPr lang="en-US" b="1" dirty="0" smtClean="0"/>
              <a:t> Reality</a:t>
            </a:r>
            <a:endParaRPr lang="en-US" b="1" dirty="0"/>
          </a:p>
        </p:txBody>
      </p:sp>
      <p:pic>
        <p:nvPicPr>
          <p:cNvPr id="4" name="Content Placeholder 3" descr="tree_swing_development_requirement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14400" y="1447800"/>
            <a:ext cx="73913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781800" y="5638800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Expectation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320040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Reality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Software Engineering Importance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1447800"/>
            <a:ext cx="4518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Software is ever lasting and changing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91000" cy="4937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Software Engineering Importance</a:t>
            </a:r>
            <a:endParaRPr lang="en-US" b="1" dirty="0"/>
          </a:p>
        </p:txBody>
      </p:sp>
      <p:pic>
        <p:nvPicPr>
          <p:cNvPr id="4" name="Content Placeholder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1066800"/>
            <a:ext cx="4267200" cy="350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685800"/>
            <a:ext cx="2682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3399"/>
                </a:solidFill>
              </a:rPr>
              <a:t>Hardware Failure Curve</a:t>
            </a:r>
            <a:endParaRPr lang="en-US" sz="2000" b="1" dirty="0">
              <a:solidFill>
                <a:srgbClr val="FF33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2209800"/>
            <a:ext cx="2597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9FF"/>
                </a:solidFill>
              </a:rPr>
              <a:t>Software Failure Curve</a:t>
            </a:r>
            <a:endParaRPr lang="en-US" sz="2000" b="1" dirty="0">
              <a:solidFill>
                <a:srgbClr val="0099FF"/>
              </a:solidFill>
            </a:endParaRPr>
          </a:p>
        </p:txBody>
      </p:sp>
      <p:pic>
        <p:nvPicPr>
          <p:cNvPr id="5" name="Content Placeholder 4"/>
          <p:cNvPicPr>
            <a:picLocks noGrp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114800" y="2644775"/>
            <a:ext cx="5029200" cy="421322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419600" y="1447800"/>
            <a:ext cx="4518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Software is ever lasting and changing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User\AppData\Local\Microsoft\Windows\Temporary Internet Files\Content.IE5\1DETYA6G\1280px-Arrow_east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267200"/>
            <a:ext cx="1143000" cy="381000"/>
          </a:xfrm>
          <a:prstGeom prst="rect">
            <a:avLst/>
          </a:prstGeom>
          <a:noFill/>
        </p:spPr>
      </p:pic>
      <p:pic>
        <p:nvPicPr>
          <p:cNvPr id="9" name="Picture 2" descr="C:\Users\User\AppData\Local\Microsoft\Windows\Temporary Internet Files\Content.IE5\1DETYA6G\1280px-Arrow_east.svg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-304800" y="3810000"/>
            <a:ext cx="990600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Engineering Importance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None/>
            </a:pPr>
            <a:r>
              <a:rPr lang="en-US" altLang="en-US" sz="2800" dirty="0" smtClean="0">
                <a:solidFill>
                  <a:srgbClr val="404040"/>
                </a:solidFill>
                <a:latin typeface="Century Gothic" pitchFamily="34" charset="0"/>
              </a:rPr>
              <a:t>So, it is important because we need to develop a </a:t>
            </a:r>
            <a:r>
              <a:rPr lang="en-US" altLang="en-US" sz="2800" b="1" dirty="0" smtClean="0">
                <a:solidFill>
                  <a:srgbClr val="00B050"/>
                </a:solidFill>
                <a:latin typeface="Century Gothic" pitchFamily="34" charset="0"/>
              </a:rPr>
              <a:t>Good Software </a:t>
            </a:r>
            <a:r>
              <a:rPr lang="en-US" altLang="en-US" sz="2800" dirty="0" smtClean="0">
                <a:solidFill>
                  <a:srgbClr val="404040"/>
                </a:solidFill>
                <a:latin typeface="Century Gothic" pitchFamily="34" charset="0"/>
              </a:rPr>
              <a:t>optimizing -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US" altLang="en-US" sz="2800" dirty="0" smtClean="0">
                <a:solidFill>
                  <a:srgbClr val="404040"/>
                </a:solidFill>
                <a:latin typeface="Century Gothic" pitchFamily="34" charset="0"/>
              </a:rPr>
              <a:t>On </a:t>
            </a:r>
            <a:r>
              <a:rPr lang="en-US" altLang="en-US" sz="2800" b="1" dirty="0" smtClean="0">
                <a:latin typeface="Century Gothic" pitchFamily="34" charset="0"/>
              </a:rPr>
              <a:t>time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US" altLang="en-US" sz="2800" dirty="0" smtClean="0">
                <a:solidFill>
                  <a:srgbClr val="404040"/>
                </a:solidFill>
                <a:latin typeface="Century Gothic" pitchFamily="34" charset="0"/>
              </a:rPr>
              <a:t>On </a:t>
            </a:r>
            <a:r>
              <a:rPr lang="en-US" altLang="en-US" sz="2800" b="1" dirty="0" smtClean="0">
                <a:latin typeface="Century Gothic" pitchFamily="34" charset="0"/>
              </a:rPr>
              <a:t>budget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US" altLang="en-US" sz="2800" dirty="0" smtClean="0">
                <a:solidFill>
                  <a:srgbClr val="404040"/>
                </a:solidFill>
                <a:latin typeface="Century Gothic" pitchFamily="34" charset="0"/>
              </a:rPr>
              <a:t>With </a:t>
            </a:r>
            <a:r>
              <a:rPr lang="en-US" altLang="en-US" sz="2800" b="1" dirty="0" smtClean="0">
                <a:latin typeface="Century Gothic" pitchFamily="34" charset="0"/>
              </a:rPr>
              <a:t>correct</a:t>
            </a:r>
            <a:r>
              <a:rPr lang="en-US" altLang="en-US" sz="2800" dirty="0" smtClean="0">
                <a:solidFill>
                  <a:srgbClr val="404040"/>
                </a:solidFill>
                <a:latin typeface="Century Gothic" pitchFamily="34" charset="0"/>
              </a:rPr>
              <a:t> operation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US" altLang="en-US" sz="2800" dirty="0" smtClean="0">
                <a:solidFill>
                  <a:srgbClr val="404040"/>
                </a:solidFill>
                <a:latin typeface="Century Gothic" pitchFamily="34" charset="0"/>
              </a:rPr>
              <a:t>With </a:t>
            </a:r>
            <a:r>
              <a:rPr lang="en-US" altLang="en-US" sz="2800" b="1" dirty="0" smtClean="0">
                <a:latin typeface="Century Gothic" pitchFamily="34" charset="0"/>
              </a:rPr>
              <a:t>acceptable</a:t>
            </a:r>
            <a:r>
              <a:rPr lang="en-US" altLang="en-US" sz="2800" b="1" dirty="0" smtClean="0">
                <a:solidFill>
                  <a:srgbClr val="404040"/>
                </a:solidFill>
                <a:latin typeface="Century Gothic" pitchFamily="34" charset="0"/>
              </a:rPr>
              <a:t> </a:t>
            </a:r>
            <a:r>
              <a:rPr lang="en-US" altLang="en-US" sz="2800" b="1" dirty="0" smtClean="0">
                <a:latin typeface="Century Gothic" pitchFamily="34" charset="0"/>
              </a:rPr>
              <a:t>performance</a:t>
            </a:r>
            <a:endParaRPr lang="en-US" altLang="en-US" sz="2800" b="1" dirty="0">
              <a:latin typeface="Century Gothic" pitchFamily="34" charset="0"/>
            </a:endParaRPr>
          </a:p>
        </p:txBody>
      </p:sp>
      <p:pic>
        <p:nvPicPr>
          <p:cNvPr id="4" name="Picture 3" descr="research-market-optimization-icon-business-vector-141234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4191000"/>
            <a:ext cx="219075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137</TotalTime>
  <Words>404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CSE 470: Software Engineering Importance</vt:lpstr>
      <vt:lpstr>Software Engineering Roles</vt:lpstr>
      <vt:lpstr>Software Myths</vt:lpstr>
      <vt:lpstr>Software Myths</vt:lpstr>
      <vt:lpstr>Software Myths</vt:lpstr>
      <vt:lpstr>Expectation vs Reality</vt:lpstr>
      <vt:lpstr>Software Engineering Importance</vt:lpstr>
      <vt:lpstr>Software Engineering Importance</vt:lpstr>
      <vt:lpstr>Software Engineering Importance</vt:lpstr>
      <vt:lpstr>What Is Good Software?</vt:lpstr>
      <vt:lpstr>What Is Good Software?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44</cp:revision>
  <dcterms:created xsi:type="dcterms:W3CDTF">2020-05-26T18:20:19Z</dcterms:created>
  <dcterms:modified xsi:type="dcterms:W3CDTF">2020-05-30T12:21:55Z</dcterms:modified>
</cp:coreProperties>
</file>