
<file path=[Content_Types].xml><?xml version="1.0" encoding="utf-8"?>
<Types xmlns="http://schemas.openxmlformats.org/package/2006/content-types">
  <Default ContentType="image/jpeg" Extension="jpg"/>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 roundtripDataSignature="AMtx7mgBR+EXbEiDdk45GwIWv+XQY6Kq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customschemas.google.com/relationships/presentationmetadata" Target="meta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E6D6"/>
        </a:solidFill>
      </p:bgPr>
    </p:bg>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omic Sans MS"/>
              <a:buNone/>
            </a:pPr>
            <a:r>
              <a:rPr b="1" lang="en-US">
                <a:latin typeface="Comic Sans MS"/>
                <a:ea typeface="Comic Sans MS"/>
                <a:cs typeface="Comic Sans MS"/>
                <a:sym typeface="Comic Sans MS"/>
              </a:rPr>
              <a:t>Introduction(SDLC)</a:t>
            </a:r>
            <a:endParaRPr b="1">
              <a:latin typeface="Comic Sans MS"/>
              <a:ea typeface="Comic Sans MS"/>
              <a:cs typeface="Comic Sans MS"/>
              <a:sym typeface="Comic Sans MS"/>
            </a:endParaRPr>
          </a:p>
        </p:txBody>
      </p:sp>
    </p:spTree>
  </p:cSld>
  <p:clrMapOvr>
    <a:masterClrMapping/>
  </p:clrMapOvr>
  <p:transition spd="slow">
    <p:wipe dir="l"/>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E6D6"/>
        </a:solidFill>
      </p:bgPr>
    </p:bg>
    <p:spTree>
      <p:nvGrpSpPr>
        <p:cNvPr id="92" name="Shape 92"/>
        <p:cNvGrpSpPr/>
        <p:nvPr/>
      </p:nvGrpSpPr>
      <p:grpSpPr>
        <a:xfrm>
          <a:off x="0" y="0"/>
          <a:ext cx="0" cy="0"/>
          <a:chOff x="0" y="0"/>
          <a:chExt cx="0" cy="0"/>
        </a:xfrm>
      </p:grpSpPr>
      <p:pic>
        <p:nvPicPr>
          <p:cNvPr id="93" name="Google Shape;93;p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95" name="Google Shape;95;p2"/>
          <p:cNvSpPr txBox="1"/>
          <p:nvPr>
            <p:ph idx="1" type="body"/>
          </p:nvPr>
        </p:nvSpPr>
        <p:spPr>
          <a:xfrm>
            <a:off x="6557962" y="477441"/>
            <a:ext cx="5519738" cy="2426494"/>
          </a:xfrm>
          <a:prstGeom prst="rect">
            <a:avLst/>
          </a:prstGeom>
          <a:gradFill>
            <a:gsLst>
              <a:gs pos="0">
                <a:srgbClr val="F5F7FC">
                  <a:alpha val="11764"/>
                </a:srgbClr>
              </a:gs>
              <a:gs pos="85000">
                <a:srgbClr val="A9BEE4"/>
              </a:gs>
              <a:gs pos="86000">
                <a:srgbClr val="A9BEE4"/>
              </a:gs>
              <a:gs pos="100000">
                <a:srgbClr val="C5D3ED"/>
              </a:gs>
            </a:gsLst>
            <a:lin ang="5400000" scaled="0"/>
          </a:grad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590"/>
              <a:buFont typeface="Noto Sans Symbols"/>
              <a:buChar char="⮚"/>
            </a:pPr>
            <a:r>
              <a:rPr lang="en-US" sz="2590"/>
              <a:t>You have been called for an interview. </a:t>
            </a:r>
            <a:endParaRPr sz="2590"/>
          </a:p>
          <a:p>
            <a:pPr indent="-228600" lvl="0" marL="228600" rtl="0" algn="l">
              <a:lnSpc>
                <a:spcPct val="80000"/>
              </a:lnSpc>
              <a:spcBef>
                <a:spcPts val="1000"/>
              </a:spcBef>
              <a:spcAft>
                <a:spcPts val="0"/>
              </a:spcAft>
              <a:buClr>
                <a:schemeClr val="dk1"/>
              </a:buClr>
              <a:buSzPts val="2590"/>
              <a:buFont typeface="Noto Sans Symbols"/>
              <a:buChar char="⮚"/>
            </a:pPr>
            <a:r>
              <a:rPr lang="en-US" sz="2590"/>
              <a:t>There you found another person from a different discipline who knows coding. </a:t>
            </a:r>
            <a:endParaRPr/>
          </a:p>
          <a:p>
            <a:pPr indent="-228600" lvl="0" marL="228600" rtl="0" algn="l">
              <a:lnSpc>
                <a:spcPct val="80000"/>
              </a:lnSpc>
              <a:spcBef>
                <a:spcPts val="1000"/>
              </a:spcBef>
              <a:spcAft>
                <a:spcPts val="0"/>
              </a:spcAft>
              <a:buClr>
                <a:schemeClr val="dk1"/>
              </a:buClr>
              <a:buSzPts val="2590"/>
              <a:buFont typeface="Noto Sans Symbols"/>
              <a:buChar char="⮚"/>
            </a:pPr>
            <a:r>
              <a:rPr lang="en-US" sz="2590"/>
              <a:t>He took an online course and knows OOP very well. </a:t>
            </a:r>
            <a:endParaRPr sz="2590"/>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95">
                                            <p:txEl>
                                              <p:pRg end="0" st="0"/>
                                            </p:txEl>
                                          </p:spTgt>
                                        </p:tgtEl>
                                        <p:attrNameLst>
                                          <p:attrName>style.visibility</p:attrName>
                                        </p:attrNameLst>
                                      </p:cBhvr>
                                      <p:to>
                                        <p:strVal val="visible"/>
                                      </p:to>
                                    </p:set>
                                    <p:anim calcmode="lin" valueType="num">
                                      <p:cBhvr additive="base">
                                        <p:cTn dur="500"/>
                                        <p:tgtEl>
                                          <p:spTgt spid="9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95">
                                            <p:txEl>
                                              <p:pRg end="1" st="1"/>
                                            </p:txEl>
                                          </p:spTgt>
                                        </p:tgtEl>
                                        <p:attrNameLst>
                                          <p:attrName>style.visibility</p:attrName>
                                        </p:attrNameLst>
                                      </p:cBhvr>
                                      <p:to>
                                        <p:strVal val="visible"/>
                                      </p:to>
                                    </p:set>
                                    <p:anim calcmode="lin" valueType="num">
                                      <p:cBhvr additive="base">
                                        <p:cTn dur="500"/>
                                        <p:tgtEl>
                                          <p:spTgt spid="9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95">
                                            <p:txEl>
                                              <p:pRg end="2" st="2"/>
                                            </p:txEl>
                                          </p:spTgt>
                                        </p:tgtEl>
                                        <p:attrNameLst>
                                          <p:attrName>style.visibility</p:attrName>
                                        </p:attrNameLst>
                                      </p:cBhvr>
                                      <p:to>
                                        <p:strVal val="visible"/>
                                      </p:to>
                                    </p:set>
                                    <p:anim calcmode="lin" valueType="num">
                                      <p:cBhvr additive="base">
                                        <p:cTn dur="500"/>
                                        <p:tgtEl>
                                          <p:spTgt spid="95">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E6D6"/>
        </a:solidFill>
      </p:bgPr>
    </p:bg>
    <p:spTree>
      <p:nvGrpSpPr>
        <p:cNvPr id="99" name="Shape 99"/>
        <p:cNvGrpSpPr/>
        <p:nvPr/>
      </p:nvGrpSpPr>
      <p:grpSpPr>
        <a:xfrm>
          <a:off x="0" y="0"/>
          <a:ext cx="0" cy="0"/>
          <a:chOff x="0" y="0"/>
          <a:chExt cx="0" cy="0"/>
        </a:xfrm>
      </p:grpSpPr>
      <p:sp>
        <p:nvSpPr>
          <p:cNvPr id="100" name="Google Shape;100;p3"/>
          <p:cNvSpPr/>
          <p:nvPr/>
        </p:nvSpPr>
        <p:spPr>
          <a:xfrm>
            <a:off x="342900" y="214313"/>
            <a:ext cx="11558588" cy="6486525"/>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01" name="Google Shape;101;p3"/>
          <p:cNvPicPr preferRelativeResize="0"/>
          <p:nvPr>
            <p:ph idx="1" type="body"/>
          </p:nvPr>
        </p:nvPicPr>
        <p:blipFill rotWithShape="1">
          <a:blip r:embed="rId3">
            <a:alphaModFix/>
          </a:blip>
          <a:srcRect b="5882" l="0" r="0" t="0"/>
          <a:stretch/>
        </p:blipFill>
        <p:spPr>
          <a:xfrm>
            <a:off x="2480155" y="2154152"/>
            <a:ext cx="5629987" cy="4424362"/>
          </a:xfrm>
          <a:prstGeom prst="rect">
            <a:avLst/>
          </a:prstGeom>
          <a:noFill/>
          <a:ln>
            <a:noFill/>
          </a:ln>
        </p:spPr>
      </p:pic>
      <p:sp>
        <p:nvSpPr>
          <p:cNvPr id="102" name="Google Shape;102;p3"/>
          <p:cNvSpPr/>
          <p:nvPr/>
        </p:nvSpPr>
        <p:spPr>
          <a:xfrm>
            <a:off x="5644834" y="787378"/>
            <a:ext cx="2609917" cy="1594002"/>
          </a:xfrm>
          <a:prstGeom prst="wedgeEllipseCallout">
            <a:avLst>
              <a:gd fmla="val -16454" name="adj1"/>
              <a:gd fmla="val 73256"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I am a CSE graduate with awesome coding skill. I want higher salary.</a:t>
            </a:r>
            <a:endParaRPr b="0" i="0" sz="1800" u="none" cap="none" strike="noStrike">
              <a:solidFill>
                <a:schemeClr val="lt1"/>
              </a:solidFill>
              <a:latin typeface="Calibri"/>
              <a:ea typeface="Calibri"/>
              <a:cs typeface="Calibri"/>
              <a:sym typeface="Calibri"/>
            </a:endParaRPr>
          </a:p>
        </p:txBody>
      </p:sp>
      <p:sp>
        <p:nvSpPr>
          <p:cNvPr id="103" name="Google Shape;103;p3"/>
          <p:cNvSpPr/>
          <p:nvPr/>
        </p:nvSpPr>
        <p:spPr>
          <a:xfrm>
            <a:off x="676406" y="588723"/>
            <a:ext cx="3231716" cy="1991313"/>
          </a:xfrm>
          <a:prstGeom prst="cloudCallout">
            <a:avLst>
              <a:gd fmla="val 60350" name="adj1"/>
              <a:gd fmla="val 11038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Why Should I hire you with higher salary?</a:t>
            </a:r>
            <a:endParaRPr b="0" i="0" sz="1800" u="none" cap="none" strike="noStrike">
              <a:solidFill>
                <a:schemeClr val="lt1"/>
              </a:solidFill>
              <a:latin typeface="Calibri"/>
              <a:ea typeface="Calibri"/>
              <a:cs typeface="Calibri"/>
              <a:sym typeface="Calibri"/>
            </a:endParaRPr>
          </a:p>
        </p:txBody>
      </p:sp>
      <p:pic>
        <p:nvPicPr>
          <p:cNvPr id="104" name="Google Shape;104;p3"/>
          <p:cNvPicPr preferRelativeResize="0"/>
          <p:nvPr/>
        </p:nvPicPr>
        <p:blipFill rotWithShape="1">
          <a:blip r:embed="rId4">
            <a:alphaModFix/>
          </a:blip>
          <a:srcRect b="8483" l="313" r="-72" t="2295"/>
          <a:stretch/>
        </p:blipFill>
        <p:spPr>
          <a:xfrm>
            <a:off x="8254751" y="3001582"/>
            <a:ext cx="1026938" cy="1637711"/>
          </a:xfrm>
          <a:prstGeom prst="rect">
            <a:avLst/>
          </a:prstGeom>
          <a:noFill/>
          <a:ln>
            <a:noFill/>
          </a:ln>
        </p:spPr>
      </p:pic>
      <p:sp>
        <p:nvSpPr>
          <p:cNvPr id="105" name="Google Shape;105;p3"/>
          <p:cNvSpPr/>
          <p:nvPr/>
        </p:nvSpPr>
        <p:spPr>
          <a:xfrm>
            <a:off x="8254751" y="1700214"/>
            <a:ext cx="2346574" cy="992556"/>
          </a:xfrm>
          <a:prstGeom prst="wedgeEllipseCallout">
            <a:avLst>
              <a:gd fmla="val -23650" name="adj1"/>
              <a:gd fmla="val 83899"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Coding is easy. I will do it for 15k/month.</a:t>
            </a:r>
            <a:endParaRPr b="0" i="0" sz="1800" u="none" cap="none" strike="noStrike">
              <a:solidFill>
                <a:schemeClr val="lt1"/>
              </a:solidFill>
              <a:latin typeface="Calibri"/>
              <a:ea typeface="Calibri"/>
              <a:cs typeface="Calibri"/>
              <a:sym typeface="Calibri"/>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E6D6"/>
        </a:solidFill>
      </p:bgPr>
    </p:bg>
    <p:spTree>
      <p:nvGrpSpPr>
        <p:cNvPr id="109" name="Shape 109"/>
        <p:cNvGrpSpPr/>
        <p:nvPr/>
      </p:nvGrpSpPr>
      <p:grpSpPr>
        <a:xfrm>
          <a:off x="0" y="0"/>
          <a:ext cx="0" cy="0"/>
          <a:chOff x="0" y="0"/>
          <a:chExt cx="0" cy="0"/>
        </a:xfrm>
      </p:grpSpPr>
      <p:sp>
        <p:nvSpPr>
          <p:cNvPr id="110" name="Google Shape;110;p4"/>
          <p:cNvSpPr txBox="1"/>
          <p:nvPr>
            <p:ph type="title"/>
          </p:nvPr>
        </p:nvSpPr>
        <p:spPr>
          <a:xfrm>
            <a:off x="838200" y="365126"/>
            <a:ext cx="10515600" cy="11630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Knowing Software Engineering</a:t>
            </a:r>
            <a:endParaRPr/>
          </a:p>
        </p:txBody>
      </p:sp>
      <p:sp>
        <p:nvSpPr>
          <p:cNvPr id="111" name="Google Shape;111;p4"/>
          <p:cNvSpPr txBox="1"/>
          <p:nvPr>
            <p:ph idx="1" type="body"/>
          </p:nvPr>
        </p:nvSpPr>
        <p:spPr>
          <a:xfrm>
            <a:off x="838200" y="1528176"/>
            <a:ext cx="8435236" cy="4648787"/>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170"/>
              <a:buFont typeface="Noto Sans Symbols"/>
              <a:buChar char="⮚"/>
            </a:pPr>
            <a:r>
              <a:rPr lang="en-US" sz="2170"/>
              <a:t>The answer of this issue is you know software engineering and the other person don’t. So what do you mean by “knowing software engineering”. </a:t>
            </a:r>
            <a:endParaRPr sz="2170"/>
          </a:p>
          <a:p>
            <a:pPr indent="-228600" lvl="0" marL="228600" rtl="0" algn="l">
              <a:lnSpc>
                <a:spcPct val="70000"/>
              </a:lnSpc>
              <a:spcBef>
                <a:spcPts val="1000"/>
              </a:spcBef>
              <a:spcAft>
                <a:spcPts val="0"/>
              </a:spcAft>
              <a:buClr>
                <a:schemeClr val="dk1"/>
              </a:buClr>
              <a:buSzPts val="2170"/>
              <a:buFont typeface="Noto Sans Symbols"/>
              <a:buChar char="⮚"/>
            </a:pPr>
            <a:r>
              <a:rPr lang="en-US" sz="2170"/>
              <a:t>BY “knowing software engineering” it means you know every aspect of making a software starting from what is wanted by the system,is it possible to make it,developing and delivering the software,maintining and sharing your code, ensure the quality and systematically update the software. </a:t>
            </a:r>
            <a:endParaRPr sz="2170"/>
          </a:p>
          <a:p>
            <a:pPr indent="-228600" lvl="0" marL="228600" rtl="0" algn="l">
              <a:lnSpc>
                <a:spcPct val="70000"/>
              </a:lnSpc>
              <a:spcBef>
                <a:spcPts val="1000"/>
              </a:spcBef>
              <a:spcAft>
                <a:spcPts val="0"/>
              </a:spcAft>
              <a:buClr>
                <a:schemeClr val="dk1"/>
              </a:buClr>
              <a:buSzPts val="2170"/>
              <a:buFont typeface="Noto Sans Symbols"/>
              <a:buChar char="⮚"/>
            </a:pPr>
            <a:r>
              <a:rPr lang="en-US" sz="2170"/>
              <a:t>All these aspects are covered in a Software Development life cycle(SDLC). </a:t>
            </a:r>
            <a:endParaRPr sz="2170"/>
          </a:p>
          <a:p>
            <a:pPr indent="-228600" lvl="0" marL="228600" rtl="0" algn="l">
              <a:lnSpc>
                <a:spcPct val="70000"/>
              </a:lnSpc>
              <a:spcBef>
                <a:spcPts val="1000"/>
              </a:spcBef>
              <a:spcAft>
                <a:spcPts val="0"/>
              </a:spcAft>
              <a:buClr>
                <a:schemeClr val="dk1"/>
              </a:buClr>
              <a:buSzPts val="2170"/>
              <a:buFont typeface="Noto Sans Symbols"/>
              <a:buChar char="⮚"/>
            </a:pPr>
            <a:r>
              <a:rPr lang="en-US" sz="2170"/>
              <a:t>You can see here just knowing how to code to build a software is never enough. </a:t>
            </a:r>
            <a:endParaRPr sz="2170"/>
          </a:p>
          <a:p>
            <a:pPr indent="-228600" lvl="0" marL="228600" rtl="0" algn="l">
              <a:lnSpc>
                <a:spcPct val="70000"/>
              </a:lnSpc>
              <a:spcBef>
                <a:spcPts val="1000"/>
              </a:spcBef>
              <a:spcAft>
                <a:spcPts val="0"/>
              </a:spcAft>
              <a:buClr>
                <a:schemeClr val="dk1"/>
              </a:buClr>
              <a:buSzPts val="2170"/>
              <a:buFont typeface="Noto Sans Symbols"/>
              <a:buChar char="⮚"/>
            </a:pPr>
            <a:r>
              <a:rPr lang="en-US" sz="2170"/>
              <a:t>And this is why if the company wants to build a reliable,robust,upgradeble and sustainable software you are the person who can do it. </a:t>
            </a:r>
            <a:endParaRPr sz="2170"/>
          </a:p>
          <a:p>
            <a:pPr indent="-228600" lvl="0" marL="228600" rtl="0" algn="l">
              <a:lnSpc>
                <a:spcPct val="70000"/>
              </a:lnSpc>
              <a:spcBef>
                <a:spcPts val="1000"/>
              </a:spcBef>
              <a:spcAft>
                <a:spcPts val="0"/>
              </a:spcAft>
              <a:buClr>
                <a:schemeClr val="dk1"/>
              </a:buClr>
              <a:buSzPts val="2170"/>
              <a:buFont typeface="Noto Sans Symbols"/>
              <a:buChar char="⮚"/>
            </a:pPr>
            <a:r>
              <a:rPr lang="en-US" sz="2170"/>
              <a:t>This is what that can differentiate you from your competitions.</a:t>
            </a:r>
            <a:endParaRPr sz="2170"/>
          </a:p>
          <a:p>
            <a:pPr indent="-90804" lvl="0" marL="228600" rtl="0" algn="l">
              <a:lnSpc>
                <a:spcPct val="70000"/>
              </a:lnSpc>
              <a:spcBef>
                <a:spcPts val="1000"/>
              </a:spcBef>
              <a:spcAft>
                <a:spcPts val="0"/>
              </a:spcAft>
              <a:buClr>
                <a:schemeClr val="dk1"/>
              </a:buClr>
              <a:buSzPts val="2170"/>
              <a:buFont typeface="Noto Sans Symbols"/>
              <a:buNone/>
            </a:pPr>
            <a:r>
              <a:t/>
            </a:r>
            <a:endParaRPr sz="2170"/>
          </a:p>
        </p:txBody>
      </p:sp>
      <p:pic>
        <p:nvPicPr>
          <p:cNvPr id="112" name="Google Shape;112;p4"/>
          <p:cNvPicPr preferRelativeResize="0"/>
          <p:nvPr/>
        </p:nvPicPr>
        <p:blipFill rotWithShape="1">
          <a:blip r:embed="rId3">
            <a:alphaModFix/>
          </a:blip>
          <a:srcRect b="0" l="0" r="0" t="0"/>
          <a:stretch/>
        </p:blipFill>
        <p:spPr>
          <a:xfrm>
            <a:off x="8886825" y="2186108"/>
            <a:ext cx="3305175" cy="3732895"/>
          </a:xfrm>
          <a:prstGeom prst="rect">
            <a:avLst/>
          </a:prstGeom>
          <a:noFill/>
          <a:ln>
            <a:noFill/>
          </a:ln>
        </p:spPr>
      </p:pic>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Effect filter="fade" transition="in">
                                      <p:cBhvr>
                                        <p:cTn dur="500"/>
                                        <p:tgtEl>
                                          <p:spTgt spid="1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animEffect filter="fade" transition="in">
                                      <p:cBhvr>
                                        <p:cTn dur="500"/>
                                        <p:tgtEl>
                                          <p:spTgt spid="1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animEffect filter="fade" transition="in">
                                      <p:cBhvr>
                                        <p:cTn dur="500"/>
                                        <p:tgtEl>
                                          <p:spTgt spid="1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animEffect filter="fade" transition="in">
                                      <p:cBhvr>
                                        <p:cTn dur="500"/>
                                        <p:tgtEl>
                                          <p:spTgt spid="1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4" st="4"/>
                                            </p:txEl>
                                          </p:spTgt>
                                        </p:tgtEl>
                                        <p:attrNameLst>
                                          <p:attrName>style.visibility</p:attrName>
                                        </p:attrNameLst>
                                      </p:cBhvr>
                                      <p:to>
                                        <p:strVal val="visible"/>
                                      </p:to>
                                    </p:set>
                                    <p:animEffect filter="fade" transition="in">
                                      <p:cBhvr>
                                        <p:cTn dur="500"/>
                                        <p:tgtEl>
                                          <p:spTgt spid="11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5" st="5"/>
                                            </p:txEl>
                                          </p:spTgt>
                                        </p:tgtEl>
                                        <p:attrNameLst>
                                          <p:attrName>style.visibility</p:attrName>
                                        </p:attrNameLst>
                                      </p:cBhvr>
                                      <p:to>
                                        <p:strVal val="visible"/>
                                      </p:to>
                                    </p:set>
                                    <p:animEffect filter="fade" transition="in">
                                      <p:cBhvr>
                                        <p:cTn dur="500"/>
                                        <p:tgtEl>
                                          <p:spTgt spid="11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6" st="6"/>
                                            </p:txEl>
                                          </p:spTgt>
                                        </p:tgtEl>
                                        <p:attrNameLst>
                                          <p:attrName>style.visibility</p:attrName>
                                        </p:attrNameLst>
                                      </p:cBhvr>
                                      <p:to>
                                        <p:strVal val="visible"/>
                                      </p:to>
                                    </p:set>
                                    <p:animEffect filter="fade" transition="in">
                                      <p:cBhvr>
                                        <p:cTn dur="500"/>
                                        <p:tgtEl>
                                          <p:spTgt spid="11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E6D6"/>
        </a:solidFill>
      </p:bgPr>
    </p:bg>
    <p:spTree>
      <p:nvGrpSpPr>
        <p:cNvPr id="116" name="Shape 116"/>
        <p:cNvGrpSpPr/>
        <p:nvPr/>
      </p:nvGrpSpPr>
      <p:grpSpPr>
        <a:xfrm>
          <a:off x="0" y="0"/>
          <a:ext cx="0" cy="0"/>
          <a:chOff x="0" y="0"/>
          <a:chExt cx="0" cy="0"/>
        </a:xfrm>
      </p:grpSpPr>
      <p:sp>
        <p:nvSpPr>
          <p:cNvPr id="117" name="Google Shape;117;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Software Development life Cycle (SDLC)</a:t>
            </a:r>
            <a:endParaRPr/>
          </a:p>
        </p:txBody>
      </p:sp>
      <p:sp>
        <p:nvSpPr>
          <p:cNvPr id="118" name="Google Shape;118;p5"/>
          <p:cNvSpPr txBox="1"/>
          <p:nvPr>
            <p:ph idx="1" type="body"/>
          </p:nvPr>
        </p:nvSpPr>
        <p:spPr>
          <a:xfrm>
            <a:off x="676405" y="1690688"/>
            <a:ext cx="8939083" cy="4486275"/>
          </a:xfrm>
          <a:prstGeom prst="rect">
            <a:avLst/>
          </a:prstGeom>
          <a:solidFill>
            <a:srgbClr val="548135"/>
          </a:solidFill>
          <a:ln>
            <a:noFill/>
          </a:ln>
        </p:spPr>
        <p:txBody>
          <a:bodyPr anchorCtr="0" anchor="t" bIns="45700" lIns="91425" spcFirstLastPara="1" rIns="91425" wrap="square" tIns="45700">
            <a:normAutofit/>
          </a:bodyPr>
          <a:lstStyle/>
          <a:p>
            <a:pPr indent="-77470" lvl="0" marL="228600" rtl="0" algn="l">
              <a:lnSpc>
                <a:spcPct val="70000"/>
              </a:lnSpc>
              <a:spcBef>
                <a:spcPts val="0"/>
              </a:spcBef>
              <a:spcAft>
                <a:spcPts val="0"/>
              </a:spcAft>
              <a:buClr>
                <a:schemeClr val="dk1"/>
              </a:buClr>
              <a:buSzPts val="2380"/>
              <a:buNone/>
            </a:pPr>
            <a:r>
              <a:t/>
            </a:r>
            <a:endParaRPr sz="2380">
              <a:solidFill>
                <a:schemeClr val="lt1"/>
              </a:solidFill>
            </a:endParaRPr>
          </a:p>
          <a:p>
            <a:pPr indent="-228600" lvl="1" marL="685800" rtl="0" algn="l">
              <a:lnSpc>
                <a:spcPct val="70000"/>
              </a:lnSpc>
              <a:spcBef>
                <a:spcPts val="500"/>
              </a:spcBef>
              <a:spcAft>
                <a:spcPts val="0"/>
              </a:spcAft>
              <a:buClr>
                <a:schemeClr val="lt1"/>
              </a:buClr>
              <a:buSzPts val="2040"/>
              <a:buChar char="•"/>
            </a:pPr>
            <a:r>
              <a:rPr lang="en-US" sz="2040">
                <a:solidFill>
                  <a:schemeClr val="lt1"/>
                </a:solidFill>
              </a:rPr>
              <a:t>What components of SDLC we need to learn:</a:t>
            </a:r>
            <a:endParaRPr/>
          </a:p>
          <a:p>
            <a:pPr indent="-228600" lvl="1" marL="685800" rtl="0" algn="l">
              <a:lnSpc>
                <a:spcPct val="70000"/>
              </a:lnSpc>
              <a:spcBef>
                <a:spcPts val="500"/>
              </a:spcBef>
              <a:spcAft>
                <a:spcPts val="0"/>
              </a:spcAft>
              <a:buClr>
                <a:schemeClr val="lt1"/>
              </a:buClr>
              <a:buSzPts val="2040"/>
              <a:buFont typeface="Noto Sans Symbols"/>
              <a:buChar char="⮚"/>
            </a:pPr>
            <a:r>
              <a:rPr lang="en-US" sz="2040">
                <a:solidFill>
                  <a:schemeClr val="lt1"/>
                </a:solidFill>
              </a:rPr>
              <a:t>Communication:</a:t>
            </a:r>
            <a:endParaRPr/>
          </a:p>
          <a:p>
            <a:pPr indent="-228600" lvl="2" marL="1143000" rtl="0" algn="l">
              <a:lnSpc>
                <a:spcPct val="70000"/>
              </a:lnSpc>
              <a:spcBef>
                <a:spcPts val="500"/>
              </a:spcBef>
              <a:spcAft>
                <a:spcPts val="0"/>
              </a:spcAft>
              <a:buClr>
                <a:schemeClr val="lt1"/>
              </a:buClr>
              <a:buSzPts val="1700"/>
              <a:buFont typeface="Noto Sans Symbols"/>
              <a:buChar char="❖"/>
            </a:pPr>
            <a:r>
              <a:rPr lang="en-US" sz="1700">
                <a:solidFill>
                  <a:schemeClr val="lt1"/>
                </a:solidFill>
              </a:rPr>
              <a:t> Here we do “</a:t>
            </a:r>
            <a:r>
              <a:rPr b="1" lang="en-US" sz="1700">
                <a:solidFill>
                  <a:schemeClr val="lt1"/>
                </a:solidFill>
              </a:rPr>
              <a:t>Requirement collection</a:t>
            </a:r>
            <a:r>
              <a:rPr lang="en-US" sz="1700">
                <a:solidFill>
                  <a:schemeClr val="lt1"/>
                </a:solidFill>
              </a:rPr>
              <a:t>”. That is knowing what will be in your software </a:t>
            </a:r>
            <a:endParaRPr sz="1700">
              <a:solidFill>
                <a:schemeClr val="lt1"/>
              </a:solidFill>
            </a:endParaRPr>
          </a:p>
          <a:p>
            <a:pPr indent="-228600" lvl="1" marL="685800" rtl="0" algn="l">
              <a:lnSpc>
                <a:spcPct val="70000"/>
              </a:lnSpc>
              <a:spcBef>
                <a:spcPts val="500"/>
              </a:spcBef>
              <a:spcAft>
                <a:spcPts val="0"/>
              </a:spcAft>
              <a:buClr>
                <a:schemeClr val="lt1"/>
              </a:buClr>
              <a:buSzPts val="2040"/>
              <a:buFont typeface="Noto Sans Symbols"/>
              <a:buChar char="⮚"/>
            </a:pPr>
            <a:r>
              <a:rPr lang="en-US" sz="2040">
                <a:solidFill>
                  <a:schemeClr val="lt1"/>
                </a:solidFill>
              </a:rPr>
              <a:t>Planning:</a:t>
            </a:r>
            <a:endParaRPr/>
          </a:p>
          <a:p>
            <a:pPr indent="-228600" lvl="2" marL="1143000" rtl="0" algn="l">
              <a:lnSpc>
                <a:spcPct val="70000"/>
              </a:lnSpc>
              <a:spcBef>
                <a:spcPts val="500"/>
              </a:spcBef>
              <a:spcAft>
                <a:spcPts val="0"/>
              </a:spcAft>
              <a:buClr>
                <a:schemeClr val="lt1"/>
              </a:buClr>
              <a:buSzPts val="1700"/>
              <a:buFont typeface="Noto Sans Symbols"/>
              <a:buChar char="❖"/>
            </a:pPr>
            <a:r>
              <a:rPr lang="en-US" sz="1700">
                <a:solidFill>
                  <a:schemeClr val="lt1"/>
                </a:solidFill>
              </a:rPr>
              <a:t>Specification(We need to make a concrete documentation what we want to build. What features and functionalities will be there)</a:t>
            </a:r>
            <a:endParaRPr sz="1700">
              <a:solidFill>
                <a:schemeClr val="lt1"/>
              </a:solidFill>
            </a:endParaRPr>
          </a:p>
          <a:p>
            <a:pPr indent="-228600" lvl="1" marL="685800" rtl="0" algn="l">
              <a:lnSpc>
                <a:spcPct val="70000"/>
              </a:lnSpc>
              <a:spcBef>
                <a:spcPts val="500"/>
              </a:spcBef>
              <a:spcAft>
                <a:spcPts val="0"/>
              </a:spcAft>
              <a:buClr>
                <a:schemeClr val="lt1"/>
              </a:buClr>
              <a:buSzPts val="2040"/>
              <a:buFont typeface="Noto Sans Symbols"/>
              <a:buChar char="⮚"/>
            </a:pPr>
            <a:r>
              <a:rPr lang="en-US" sz="2040">
                <a:solidFill>
                  <a:schemeClr val="lt1"/>
                </a:solidFill>
              </a:rPr>
              <a:t>Modeling</a:t>
            </a:r>
            <a:endParaRPr sz="2040">
              <a:solidFill>
                <a:schemeClr val="lt1"/>
              </a:solidFill>
            </a:endParaRPr>
          </a:p>
          <a:p>
            <a:pPr indent="-228600" lvl="2" marL="1143000" rtl="0" algn="l">
              <a:lnSpc>
                <a:spcPct val="70000"/>
              </a:lnSpc>
              <a:spcBef>
                <a:spcPts val="500"/>
              </a:spcBef>
              <a:spcAft>
                <a:spcPts val="0"/>
              </a:spcAft>
              <a:buClr>
                <a:schemeClr val="lt1"/>
              </a:buClr>
              <a:buSzPts val="1700"/>
              <a:buFont typeface="Noto Sans Symbols"/>
              <a:buChar char="❖"/>
            </a:pPr>
            <a:r>
              <a:rPr lang="en-US" sz="1700">
                <a:solidFill>
                  <a:schemeClr val="lt1"/>
                </a:solidFill>
              </a:rPr>
              <a:t>based on our requirements we do “Requirement Analysis” and “Design” a model</a:t>
            </a:r>
            <a:endParaRPr sz="1700">
              <a:solidFill>
                <a:schemeClr val="lt1"/>
              </a:solidFill>
            </a:endParaRPr>
          </a:p>
          <a:p>
            <a:pPr indent="-228600" lvl="1" marL="685800" rtl="0" algn="l">
              <a:lnSpc>
                <a:spcPct val="70000"/>
              </a:lnSpc>
              <a:spcBef>
                <a:spcPts val="500"/>
              </a:spcBef>
              <a:spcAft>
                <a:spcPts val="0"/>
              </a:spcAft>
              <a:buClr>
                <a:schemeClr val="lt1"/>
              </a:buClr>
              <a:buSzPts val="2040"/>
              <a:buFont typeface="Noto Sans Symbols"/>
              <a:buChar char="⮚"/>
            </a:pPr>
            <a:r>
              <a:rPr lang="en-US" sz="2040">
                <a:solidFill>
                  <a:schemeClr val="lt1"/>
                </a:solidFill>
              </a:rPr>
              <a:t>Construction</a:t>
            </a:r>
            <a:endParaRPr sz="2040">
              <a:solidFill>
                <a:schemeClr val="lt1"/>
              </a:solidFill>
            </a:endParaRPr>
          </a:p>
          <a:p>
            <a:pPr indent="-228600" lvl="2" marL="1143000" rtl="0" algn="l">
              <a:lnSpc>
                <a:spcPct val="70000"/>
              </a:lnSpc>
              <a:spcBef>
                <a:spcPts val="500"/>
              </a:spcBef>
              <a:spcAft>
                <a:spcPts val="0"/>
              </a:spcAft>
              <a:buClr>
                <a:schemeClr val="lt1"/>
              </a:buClr>
              <a:buSzPts val="1700"/>
              <a:buFont typeface="Noto Sans Symbols"/>
              <a:buChar char="❖"/>
            </a:pPr>
            <a:r>
              <a:rPr lang="en-US" sz="1700">
                <a:solidFill>
                  <a:schemeClr val="lt1"/>
                </a:solidFill>
              </a:rPr>
              <a:t>Then we code, its called “</a:t>
            </a:r>
            <a:r>
              <a:rPr b="1" lang="en-US" sz="1700">
                <a:solidFill>
                  <a:schemeClr val="lt1"/>
                </a:solidFill>
              </a:rPr>
              <a:t>Code generation</a:t>
            </a:r>
            <a:r>
              <a:rPr lang="en-US" sz="1700">
                <a:solidFill>
                  <a:schemeClr val="lt1"/>
                </a:solidFill>
              </a:rPr>
              <a:t>” and do “</a:t>
            </a:r>
            <a:r>
              <a:rPr b="1" lang="en-US" sz="1700">
                <a:solidFill>
                  <a:schemeClr val="lt1"/>
                </a:solidFill>
              </a:rPr>
              <a:t>Testing</a:t>
            </a:r>
            <a:r>
              <a:rPr lang="en-US" sz="1700">
                <a:solidFill>
                  <a:schemeClr val="lt1"/>
                </a:solidFill>
              </a:rPr>
              <a:t>”</a:t>
            </a:r>
            <a:endParaRPr sz="1700">
              <a:solidFill>
                <a:schemeClr val="lt1"/>
              </a:solidFill>
            </a:endParaRPr>
          </a:p>
          <a:p>
            <a:pPr indent="-228600" lvl="2" marL="1143000" rtl="0" algn="l">
              <a:lnSpc>
                <a:spcPct val="70000"/>
              </a:lnSpc>
              <a:spcBef>
                <a:spcPts val="500"/>
              </a:spcBef>
              <a:spcAft>
                <a:spcPts val="0"/>
              </a:spcAft>
              <a:buClr>
                <a:schemeClr val="lt1"/>
              </a:buClr>
              <a:buSzPts val="1700"/>
              <a:buFont typeface="Noto Sans Symbols"/>
              <a:buChar char="❖"/>
            </a:pPr>
            <a:r>
              <a:rPr lang="en-US" sz="1700">
                <a:solidFill>
                  <a:schemeClr val="lt1"/>
                </a:solidFill>
              </a:rPr>
              <a:t>Once coding is done we need to see how it works. If client wanted a rocket at least we have made an aeroplane which can fly.  </a:t>
            </a:r>
            <a:endParaRPr sz="1700">
              <a:solidFill>
                <a:schemeClr val="lt1"/>
              </a:solidFill>
            </a:endParaRPr>
          </a:p>
          <a:p>
            <a:pPr indent="-228600" lvl="1" marL="685800" rtl="0" algn="l">
              <a:lnSpc>
                <a:spcPct val="70000"/>
              </a:lnSpc>
              <a:spcBef>
                <a:spcPts val="500"/>
              </a:spcBef>
              <a:spcAft>
                <a:spcPts val="0"/>
              </a:spcAft>
              <a:buClr>
                <a:schemeClr val="lt1"/>
              </a:buClr>
              <a:buSzPts val="2040"/>
              <a:buFont typeface="Noto Sans Symbols"/>
              <a:buChar char="⮚"/>
            </a:pPr>
            <a:r>
              <a:rPr lang="en-US" sz="2040">
                <a:solidFill>
                  <a:schemeClr val="lt1"/>
                </a:solidFill>
              </a:rPr>
              <a:t>Deployment</a:t>
            </a:r>
            <a:endParaRPr sz="2040">
              <a:solidFill>
                <a:schemeClr val="lt1"/>
              </a:solidFill>
            </a:endParaRPr>
          </a:p>
          <a:p>
            <a:pPr indent="-228600" lvl="2" marL="1143000" rtl="0" algn="l">
              <a:lnSpc>
                <a:spcPct val="70000"/>
              </a:lnSpc>
              <a:spcBef>
                <a:spcPts val="500"/>
              </a:spcBef>
              <a:spcAft>
                <a:spcPts val="0"/>
              </a:spcAft>
              <a:buClr>
                <a:schemeClr val="lt1"/>
              </a:buClr>
              <a:buSzPts val="1700"/>
              <a:buFont typeface="Noto Sans Symbols"/>
              <a:buChar char="❖"/>
            </a:pPr>
            <a:r>
              <a:rPr lang="en-US" sz="1700">
                <a:solidFill>
                  <a:schemeClr val="lt1"/>
                </a:solidFill>
              </a:rPr>
              <a:t>We need to make it work in real battle field. So we “Release” versions of it and systematically upgrade to reach our goal to make the spaceship. So don’t forget we need proper “Maintenance”</a:t>
            </a:r>
            <a:endParaRPr sz="1700">
              <a:solidFill>
                <a:schemeClr val="lt1"/>
              </a:solidFill>
            </a:endParaRPr>
          </a:p>
        </p:txBody>
      </p:sp>
      <p:pic>
        <p:nvPicPr>
          <p:cNvPr id="119" name="Google Shape;119;p5"/>
          <p:cNvPicPr preferRelativeResize="0"/>
          <p:nvPr/>
        </p:nvPicPr>
        <p:blipFill rotWithShape="1">
          <a:blip r:embed="rId3">
            <a:alphaModFix/>
          </a:blip>
          <a:srcRect b="0" l="0" r="0" t="0"/>
          <a:stretch/>
        </p:blipFill>
        <p:spPr>
          <a:xfrm>
            <a:off x="9472613" y="3548063"/>
            <a:ext cx="2719387" cy="3156936"/>
          </a:xfrm>
          <a:prstGeom prst="rect">
            <a:avLst/>
          </a:prstGeom>
          <a:noFill/>
          <a:ln>
            <a:noFill/>
          </a:ln>
        </p:spPr>
      </p:pic>
    </p:spTree>
  </p:cSld>
  <p:clrMapOvr>
    <a:masterClrMapping/>
  </p:clrMapOvr>
  <p:transition spd="slow">
    <p:wipe dir="l"/>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E6D6"/>
        </a:solidFill>
      </p:bgPr>
    </p:bg>
    <p:spTree>
      <p:nvGrpSpPr>
        <p:cNvPr id="123" name="Shape 123"/>
        <p:cNvGrpSpPr/>
        <p:nvPr/>
      </p:nvGrpSpPr>
      <p:grpSpPr>
        <a:xfrm>
          <a:off x="0" y="0"/>
          <a:ext cx="0" cy="0"/>
          <a:chOff x="0" y="0"/>
          <a:chExt cx="0" cy="0"/>
        </a:xfrm>
      </p:grpSpPr>
      <p:sp>
        <p:nvSpPr>
          <p:cNvPr id="124" name="Google Shape;12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Major Software Production tasks </a:t>
            </a:r>
            <a:endParaRPr/>
          </a:p>
        </p:txBody>
      </p:sp>
      <p:sp>
        <p:nvSpPr>
          <p:cNvPr id="125" name="Google Shape;125;p6"/>
          <p:cNvSpPr txBox="1"/>
          <p:nvPr>
            <p:ph idx="1" type="body"/>
          </p:nvPr>
        </p:nvSpPr>
        <p:spPr>
          <a:xfrm>
            <a:off x="676405" y="1690688"/>
            <a:ext cx="8939083" cy="4486275"/>
          </a:xfrm>
          <a:prstGeom prst="rect">
            <a:avLst/>
          </a:prstGeom>
          <a:solidFill>
            <a:srgbClr val="548135"/>
          </a:solidFill>
          <a:ln>
            <a:noFill/>
          </a:ln>
        </p:spPr>
        <p:txBody>
          <a:bodyPr anchorCtr="0" anchor="t" bIns="45700" lIns="91425" spcFirstLastPara="1" rIns="91425" wrap="square" tIns="45700">
            <a:normAutofit/>
          </a:bodyPr>
          <a:lstStyle/>
          <a:p>
            <a:pPr indent="-77470" lvl="0" marL="228600" rtl="0" algn="l">
              <a:lnSpc>
                <a:spcPct val="70000"/>
              </a:lnSpc>
              <a:spcBef>
                <a:spcPts val="0"/>
              </a:spcBef>
              <a:spcAft>
                <a:spcPts val="0"/>
              </a:spcAft>
              <a:buClr>
                <a:schemeClr val="dk1"/>
              </a:buClr>
              <a:buSzPts val="2380"/>
              <a:buNone/>
            </a:pPr>
            <a:r>
              <a:t/>
            </a:r>
            <a:endParaRPr sz="2380">
              <a:solidFill>
                <a:schemeClr val="lt1"/>
              </a:solidFill>
            </a:endParaRPr>
          </a:p>
          <a:p>
            <a:pPr indent="-228600" lvl="1" marL="685800" rtl="0" algn="l">
              <a:lnSpc>
                <a:spcPct val="70000"/>
              </a:lnSpc>
              <a:spcBef>
                <a:spcPts val="500"/>
              </a:spcBef>
              <a:spcAft>
                <a:spcPts val="0"/>
              </a:spcAft>
              <a:buClr>
                <a:schemeClr val="lt1"/>
              </a:buClr>
              <a:buSzPts val="2040"/>
              <a:buFont typeface="Noto Sans Symbols"/>
              <a:buChar char="✔"/>
            </a:pPr>
            <a:r>
              <a:rPr lang="en-US" sz="2040">
                <a:solidFill>
                  <a:schemeClr val="lt1"/>
                </a:solidFill>
              </a:rPr>
              <a:t>Requirements analysis:</a:t>
            </a:r>
            <a:endParaRPr sz="2040">
              <a:solidFill>
                <a:schemeClr val="lt1"/>
              </a:solidFill>
            </a:endParaRPr>
          </a:p>
          <a:p>
            <a:pPr indent="-228600" lvl="2" marL="1143000" rtl="0" algn="l">
              <a:lnSpc>
                <a:spcPct val="70000"/>
              </a:lnSpc>
              <a:spcBef>
                <a:spcPts val="500"/>
              </a:spcBef>
              <a:spcAft>
                <a:spcPts val="0"/>
              </a:spcAft>
              <a:buClr>
                <a:schemeClr val="lt1"/>
              </a:buClr>
              <a:buSzPts val="1700"/>
              <a:buFont typeface="Noto Sans Symbols"/>
              <a:buChar char="⮚"/>
            </a:pPr>
            <a:r>
              <a:rPr lang="en-US" sz="1700">
                <a:solidFill>
                  <a:schemeClr val="lt1"/>
                </a:solidFill>
              </a:rPr>
              <a:t>Analyze software system requirements in detail</a:t>
            </a:r>
            <a:endParaRPr sz="1700">
              <a:solidFill>
                <a:schemeClr val="lt1"/>
              </a:solidFill>
            </a:endParaRPr>
          </a:p>
          <a:p>
            <a:pPr indent="-228600" lvl="1" marL="685800" rtl="0" algn="l">
              <a:lnSpc>
                <a:spcPct val="70000"/>
              </a:lnSpc>
              <a:spcBef>
                <a:spcPts val="500"/>
              </a:spcBef>
              <a:spcAft>
                <a:spcPts val="0"/>
              </a:spcAft>
              <a:buClr>
                <a:schemeClr val="lt1"/>
              </a:buClr>
              <a:buSzPts val="2040"/>
              <a:buFont typeface="Noto Sans Symbols"/>
              <a:buChar char="✔"/>
            </a:pPr>
            <a:r>
              <a:rPr lang="en-US" sz="2040">
                <a:solidFill>
                  <a:schemeClr val="lt1"/>
                </a:solidFill>
              </a:rPr>
              <a:t>Specification:</a:t>
            </a:r>
            <a:endParaRPr sz="2040">
              <a:solidFill>
                <a:schemeClr val="lt1"/>
              </a:solidFill>
            </a:endParaRPr>
          </a:p>
          <a:p>
            <a:pPr indent="-228600" lvl="2" marL="1143000" rtl="0" algn="l">
              <a:lnSpc>
                <a:spcPct val="70000"/>
              </a:lnSpc>
              <a:spcBef>
                <a:spcPts val="500"/>
              </a:spcBef>
              <a:spcAft>
                <a:spcPts val="0"/>
              </a:spcAft>
              <a:buClr>
                <a:schemeClr val="lt1"/>
              </a:buClr>
              <a:buSzPts val="1700"/>
              <a:buFont typeface="Noto Sans Symbols"/>
              <a:buChar char="⮚"/>
            </a:pPr>
            <a:r>
              <a:rPr lang="en-US" sz="1700">
                <a:solidFill>
                  <a:schemeClr val="lt1"/>
                </a:solidFill>
              </a:rPr>
              <a:t>Develop a detailed specification for the software</a:t>
            </a:r>
            <a:endParaRPr sz="1700">
              <a:solidFill>
                <a:schemeClr val="lt1"/>
              </a:solidFill>
            </a:endParaRPr>
          </a:p>
          <a:p>
            <a:pPr indent="-228600" lvl="1" marL="685800" rtl="0" algn="l">
              <a:lnSpc>
                <a:spcPct val="70000"/>
              </a:lnSpc>
              <a:spcBef>
                <a:spcPts val="500"/>
              </a:spcBef>
              <a:spcAft>
                <a:spcPts val="0"/>
              </a:spcAft>
              <a:buClr>
                <a:schemeClr val="lt1"/>
              </a:buClr>
              <a:buSzPts val="2040"/>
              <a:buFont typeface="Noto Sans Symbols"/>
              <a:buChar char="✔"/>
            </a:pPr>
            <a:r>
              <a:rPr lang="en-US" sz="2040">
                <a:solidFill>
                  <a:schemeClr val="lt1"/>
                </a:solidFill>
              </a:rPr>
              <a:t>Design:</a:t>
            </a:r>
            <a:endParaRPr sz="2040">
              <a:solidFill>
                <a:schemeClr val="lt1"/>
              </a:solidFill>
            </a:endParaRPr>
          </a:p>
          <a:p>
            <a:pPr indent="-228600" lvl="2" marL="1143000" rtl="0" algn="l">
              <a:lnSpc>
                <a:spcPct val="70000"/>
              </a:lnSpc>
              <a:spcBef>
                <a:spcPts val="500"/>
              </a:spcBef>
              <a:spcAft>
                <a:spcPts val="0"/>
              </a:spcAft>
              <a:buClr>
                <a:schemeClr val="lt1"/>
              </a:buClr>
              <a:buSzPts val="1700"/>
              <a:buFont typeface="Noto Sans Symbols"/>
              <a:buChar char="⮚"/>
            </a:pPr>
            <a:r>
              <a:rPr lang="en-US" sz="1700">
                <a:solidFill>
                  <a:schemeClr val="lt1"/>
                </a:solidFill>
              </a:rPr>
              <a:t>Develop detailed design for the software data structures, software</a:t>
            </a:r>
            <a:endParaRPr sz="1700">
              <a:solidFill>
                <a:schemeClr val="lt1"/>
              </a:solidFill>
            </a:endParaRPr>
          </a:p>
          <a:p>
            <a:pPr indent="-228600" lvl="2" marL="1143000" rtl="0" algn="l">
              <a:lnSpc>
                <a:spcPct val="70000"/>
              </a:lnSpc>
              <a:spcBef>
                <a:spcPts val="500"/>
              </a:spcBef>
              <a:spcAft>
                <a:spcPts val="0"/>
              </a:spcAft>
              <a:buClr>
                <a:schemeClr val="lt1"/>
              </a:buClr>
              <a:buSzPts val="1700"/>
              <a:buFont typeface="Noto Sans Symbols"/>
              <a:buChar char="⮚"/>
            </a:pPr>
            <a:r>
              <a:rPr lang="en-US" sz="1700">
                <a:solidFill>
                  <a:schemeClr val="lt1"/>
                </a:solidFill>
              </a:rPr>
              <a:t>architecture procedural detail, interfaces</a:t>
            </a:r>
            <a:endParaRPr sz="1700">
              <a:solidFill>
                <a:schemeClr val="lt1"/>
              </a:solidFill>
            </a:endParaRPr>
          </a:p>
          <a:p>
            <a:pPr indent="-228600" lvl="1" marL="685800" rtl="0" algn="l">
              <a:lnSpc>
                <a:spcPct val="70000"/>
              </a:lnSpc>
              <a:spcBef>
                <a:spcPts val="500"/>
              </a:spcBef>
              <a:spcAft>
                <a:spcPts val="0"/>
              </a:spcAft>
              <a:buClr>
                <a:schemeClr val="lt1"/>
              </a:buClr>
              <a:buSzPts val="2040"/>
              <a:buFont typeface="Noto Sans Symbols"/>
              <a:buChar char="✔"/>
            </a:pPr>
            <a:r>
              <a:rPr lang="en-US" sz="2040">
                <a:solidFill>
                  <a:schemeClr val="lt1"/>
                </a:solidFill>
              </a:rPr>
              <a:t>Coding:</a:t>
            </a:r>
            <a:endParaRPr sz="2040">
              <a:solidFill>
                <a:schemeClr val="lt1"/>
              </a:solidFill>
            </a:endParaRPr>
          </a:p>
          <a:p>
            <a:pPr indent="-228600" lvl="2" marL="1143000" rtl="0" algn="l">
              <a:lnSpc>
                <a:spcPct val="70000"/>
              </a:lnSpc>
              <a:spcBef>
                <a:spcPts val="500"/>
              </a:spcBef>
              <a:spcAft>
                <a:spcPts val="0"/>
              </a:spcAft>
              <a:buClr>
                <a:schemeClr val="lt1"/>
              </a:buClr>
              <a:buSzPts val="1700"/>
              <a:buFont typeface="Noto Sans Symbols"/>
              <a:buChar char="⮚"/>
            </a:pPr>
            <a:r>
              <a:rPr lang="en-US" sz="1700">
                <a:solidFill>
                  <a:schemeClr val="lt1"/>
                </a:solidFill>
              </a:rPr>
              <a:t>Transform design into one or more programming language(s)</a:t>
            </a:r>
            <a:endParaRPr sz="1700">
              <a:solidFill>
                <a:schemeClr val="lt1"/>
              </a:solidFill>
            </a:endParaRPr>
          </a:p>
          <a:p>
            <a:pPr indent="-228600" lvl="1" marL="685800" rtl="0" algn="l">
              <a:lnSpc>
                <a:spcPct val="70000"/>
              </a:lnSpc>
              <a:spcBef>
                <a:spcPts val="500"/>
              </a:spcBef>
              <a:spcAft>
                <a:spcPts val="0"/>
              </a:spcAft>
              <a:buClr>
                <a:schemeClr val="lt1"/>
              </a:buClr>
              <a:buSzPts val="2040"/>
              <a:buFont typeface="Noto Sans Symbols"/>
              <a:buChar char="✔"/>
            </a:pPr>
            <a:r>
              <a:rPr lang="en-US" sz="2040">
                <a:solidFill>
                  <a:schemeClr val="lt1"/>
                </a:solidFill>
              </a:rPr>
              <a:t>Testing:</a:t>
            </a:r>
            <a:endParaRPr sz="2040">
              <a:solidFill>
                <a:schemeClr val="lt1"/>
              </a:solidFill>
            </a:endParaRPr>
          </a:p>
          <a:p>
            <a:pPr indent="-228600" lvl="2" marL="1143000" rtl="0" algn="l">
              <a:lnSpc>
                <a:spcPct val="70000"/>
              </a:lnSpc>
              <a:spcBef>
                <a:spcPts val="500"/>
              </a:spcBef>
              <a:spcAft>
                <a:spcPts val="0"/>
              </a:spcAft>
              <a:buClr>
                <a:schemeClr val="lt1"/>
              </a:buClr>
              <a:buSzPts val="1700"/>
              <a:buFont typeface="Noto Sans Symbols"/>
              <a:buChar char="⮚"/>
            </a:pPr>
            <a:r>
              <a:rPr lang="en-US" sz="1700">
                <a:solidFill>
                  <a:schemeClr val="lt1"/>
                </a:solidFill>
              </a:rPr>
              <a:t>Test internal operation of the system and externally visible operations &amp; performance</a:t>
            </a:r>
            <a:endParaRPr sz="1700">
              <a:solidFill>
                <a:schemeClr val="lt1"/>
              </a:solidFill>
            </a:endParaRPr>
          </a:p>
          <a:p>
            <a:pPr indent="-228600" lvl="1" marL="685800" rtl="0" algn="l">
              <a:lnSpc>
                <a:spcPct val="70000"/>
              </a:lnSpc>
              <a:spcBef>
                <a:spcPts val="500"/>
              </a:spcBef>
              <a:spcAft>
                <a:spcPts val="0"/>
              </a:spcAft>
              <a:buClr>
                <a:schemeClr val="lt1"/>
              </a:buClr>
              <a:buSzPts val="2040"/>
              <a:buFont typeface="Noto Sans Symbols"/>
              <a:buChar char="✔"/>
            </a:pPr>
            <a:r>
              <a:rPr lang="en-US" sz="2040">
                <a:solidFill>
                  <a:schemeClr val="lt1"/>
                </a:solidFill>
              </a:rPr>
              <a:t>Release:</a:t>
            </a:r>
            <a:endParaRPr sz="2040">
              <a:solidFill>
                <a:schemeClr val="lt1"/>
              </a:solidFill>
            </a:endParaRPr>
          </a:p>
          <a:p>
            <a:pPr indent="-228600" lvl="2" marL="1143000" rtl="0" algn="l">
              <a:lnSpc>
                <a:spcPct val="70000"/>
              </a:lnSpc>
              <a:spcBef>
                <a:spcPts val="500"/>
              </a:spcBef>
              <a:spcAft>
                <a:spcPts val="0"/>
              </a:spcAft>
              <a:buClr>
                <a:schemeClr val="lt1"/>
              </a:buClr>
              <a:buSzPts val="1700"/>
              <a:buFont typeface="Noto Sans Symbols"/>
              <a:buChar char="⮚"/>
            </a:pPr>
            <a:r>
              <a:rPr lang="en-US" sz="1700">
                <a:solidFill>
                  <a:schemeClr val="lt1"/>
                </a:solidFill>
              </a:rPr>
              <a:t>Package and deliver software to users </a:t>
            </a:r>
            <a:endParaRPr sz="1700">
              <a:solidFill>
                <a:schemeClr val="lt1"/>
              </a:solidFill>
            </a:endParaRPr>
          </a:p>
          <a:p>
            <a:pPr indent="-228600" lvl="1" marL="685800" rtl="0" algn="l">
              <a:lnSpc>
                <a:spcPct val="70000"/>
              </a:lnSpc>
              <a:spcBef>
                <a:spcPts val="500"/>
              </a:spcBef>
              <a:spcAft>
                <a:spcPts val="0"/>
              </a:spcAft>
              <a:buClr>
                <a:schemeClr val="lt1"/>
              </a:buClr>
              <a:buSzPts val="2040"/>
              <a:buFont typeface="Noto Sans Symbols"/>
              <a:buChar char="✔"/>
            </a:pPr>
            <a:r>
              <a:rPr lang="en-US" sz="2040">
                <a:solidFill>
                  <a:schemeClr val="lt1"/>
                </a:solidFill>
              </a:rPr>
              <a:t>Maintenance:</a:t>
            </a:r>
            <a:endParaRPr sz="2040">
              <a:solidFill>
                <a:schemeClr val="lt1"/>
              </a:solidFill>
            </a:endParaRPr>
          </a:p>
          <a:p>
            <a:pPr indent="-228600" lvl="2" marL="1143000" rtl="0" algn="l">
              <a:lnSpc>
                <a:spcPct val="70000"/>
              </a:lnSpc>
              <a:spcBef>
                <a:spcPts val="500"/>
              </a:spcBef>
              <a:spcAft>
                <a:spcPts val="0"/>
              </a:spcAft>
              <a:buClr>
                <a:schemeClr val="lt1"/>
              </a:buClr>
              <a:buSzPts val="1700"/>
              <a:buFont typeface="Noto Sans Symbols"/>
              <a:buChar char="⮚"/>
            </a:pPr>
            <a:r>
              <a:rPr lang="en-US" sz="1700">
                <a:solidFill>
                  <a:schemeClr val="lt1"/>
                </a:solidFill>
              </a:rPr>
              <a:t>Error correction and enhancement after system</a:t>
            </a:r>
            <a:endParaRPr sz="1700">
              <a:solidFill>
                <a:schemeClr val="lt1"/>
              </a:solidFill>
            </a:endParaRPr>
          </a:p>
        </p:txBody>
      </p:sp>
      <p:pic>
        <p:nvPicPr>
          <p:cNvPr id="126" name="Google Shape;126;p6"/>
          <p:cNvPicPr preferRelativeResize="0"/>
          <p:nvPr/>
        </p:nvPicPr>
        <p:blipFill rotWithShape="1">
          <a:blip r:embed="rId3">
            <a:alphaModFix/>
          </a:blip>
          <a:srcRect b="0" l="0" r="0" t="0"/>
          <a:stretch/>
        </p:blipFill>
        <p:spPr>
          <a:xfrm>
            <a:off x="9472613" y="3548063"/>
            <a:ext cx="2719387" cy="3156936"/>
          </a:xfrm>
          <a:prstGeom prst="rect">
            <a:avLst/>
          </a:prstGeom>
          <a:noFill/>
          <a:ln>
            <a:noFill/>
          </a:ln>
        </p:spPr>
      </p:pic>
    </p:spTree>
  </p:cSld>
  <p:clrMapOvr>
    <a:masterClrMapping/>
  </p:clrMapOvr>
  <p:transition spd="slow">
    <p:wipe dir="l"/>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E6D6"/>
        </a:solidFill>
      </p:bgPr>
    </p:bg>
    <p:spTree>
      <p:nvGrpSpPr>
        <p:cNvPr id="130" name="Shape 130"/>
        <p:cNvGrpSpPr/>
        <p:nvPr/>
      </p:nvGrpSpPr>
      <p:grpSpPr>
        <a:xfrm>
          <a:off x="0" y="0"/>
          <a:ext cx="0" cy="0"/>
          <a:chOff x="0" y="0"/>
          <a:chExt cx="0" cy="0"/>
        </a:xfrm>
      </p:grpSpPr>
      <p:sp>
        <p:nvSpPr>
          <p:cNvPr id="131" name="Google Shape;131;p7"/>
          <p:cNvSpPr txBox="1"/>
          <p:nvPr>
            <p:ph idx="1" type="body"/>
          </p:nvPr>
        </p:nvSpPr>
        <p:spPr>
          <a:xfrm>
            <a:off x="838200" y="1357314"/>
            <a:ext cx="7391400" cy="494347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We have reached the end of the video lesson. But before we finish please remember a life lesson.  Before solving a problem you always need to: </a:t>
            </a:r>
            <a:endParaRPr/>
          </a:p>
          <a:p>
            <a:pPr indent="-228600" lvl="0" marL="228600" rtl="0" algn="l">
              <a:lnSpc>
                <a:spcPct val="90000"/>
              </a:lnSpc>
              <a:spcBef>
                <a:spcPts val="1000"/>
              </a:spcBef>
              <a:spcAft>
                <a:spcPts val="0"/>
              </a:spcAft>
              <a:buClr>
                <a:schemeClr val="dk1"/>
              </a:buClr>
              <a:buSzPts val="2800"/>
              <a:buChar char="•"/>
            </a:pPr>
            <a:r>
              <a:rPr lang="en-US"/>
              <a:t>Understand the problem (communication and analysis).</a:t>
            </a:r>
            <a:endParaRPr/>
          </a:p>
          <a:p>
            <a:pPr indent="-228600" lvl="0" marL="228600" rtl="0" algn="l">
              <a:lnSpc>
                <a:spcPct val="90000"/>
              </a:lnSpc>
              <a:spcBef>
                <a:spcPts val="1000"/>
              </a:spcBef>
              <a:spcAft>
                <a:spcPts val="0"/>
              </a:spcAft>
              <a:buClr>
                <a:schemeClr val="dk1"/>
              </a:buClr>
              <a:buSzPts val="2800"/>
              <a:buChar char="•"/>
            </a:pPr>
            <a:r>
              <a:rPr lang="en-US"/>
              <a:t>Plan a solution (modeling and software design).</a:t>
            </a:r>
            <a:endParaRPr/>
          </a:p>
          <a:p>
            <a:pPr indent="-228600" lvl="0" marL="228600" rtl="0" algn="l">
              <a:lnSpc>
                <a:spcPct val="90000"/>
              </a:lnSpc>
              <a:spcBef>
                <a:spcPts val="1000"/>
              </a:spcBef>
              <a:spcAft>
                <a:spcPts val="0"/>
              </a:spcAft>
              <a:buClr>
                <a:schemeClr val="dk1"/>
              </a:buClr>
              <a:buSzPts val="2800"/>
              <a:buChar char="•"/>
            </a:pPr>
            <a:r>
              <a:rPr lang="en-US"/>
              <a:t>Carry out the plan (code generation).</a:t>
            </a:r>
            <a:endParaRPr/>
          </a:p>
          <a:p>
            <a:pPr indent="-228600" lvl="0" marL="228600" rtl="0" algn="l">
              <a:lnSpc>
                <a:spcPct val="90000"/>
              </a:lnSpc>
              <a:spcBef>
                <a:spcPts val="1000"/>
              </a:spcBef>
              <a:spcAft>
                <a:spcPts val="0"/>
              </a:spcAft>
              <a:buClr>
                <a:schemeClr val="dk1"/>
              </a:buClr>
              <a:buSzPts val="2800"/>
              <a:buChar char="•"/>
            </a:pPr>
            <a:r>
              <a:rPr lang="en-US"/>
              <a:t>Examine the result for accuracy (testing and quality assurance).</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32" name="Google Shape;132;p7"/>
          <p:cNvPicPr preferRelativeResize="0"/>
          <p:nvPr/>
        </p:nvPicPr>
        <p:blipFill rotWithShape="1">
          <a:blip r:embed="rId3">
            <a:alphaModFix/>
          </a:blip>
          <a:srcRect b="0" l="0" r="0" t="0"/>
          <a:stretch/>
        </p:blipFill>
        <p:spPr>
          <a:xfrm>
            <a:off x="8229600" y="2567892"/>
            <a:ext cx="3568839" cy="3732895"/>
          </a:xfrm>
          <a:prstGeom prst="rect">
            <a:avLst/>
          </a:prstGeom>
          <a:noFill/>
          <a:ln>
            <a:noFill/>
          </a:ln>
        </p:spPr>
      </p:pic>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0" st="0"/>
                                            </p:txEl>
                                          </p:spTgt>
                                        </p:tgtEl>
                                        <p:attrNameLst>
                                          <p:attrName>style.visibility</p:attrName>
                                        </p:attrNameLst>
                                      </p:cBhvr>
                                      <p:to>
                                        <p:strVal val="visible"/>
                                      </p:to>
                                    </p:set>
                                    <p:animEffect filter="fade" transition="in">
                                      <p:cBhvr>
                                        <p:cTn dur="500"/>
                                        <p:tgtEl>
                                          <p:spTgt spid="1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1" st="1"/>
                                            </p:txEl>
                                          </p:spTgt>
                                        </p:tgtEl>
                                        <p:attrNameLst>
                                          <p:attrName>style.visibility</p:attrName>
                                        </p:attrNameLst>
                                      </p:cBhvr>
                                      <p:to>
                                        <p:strVal val="visible"/>
                                      </p:to>
                                    </p:set>
                                    <p:animEffect filter="fade" transition="in">
                                      <p:cBhvr>
                                        <p:cTn dur="500"/>
                                        <p:tgtEl>
                                          <p:spTgt spid="1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2" st="2"/>
                                            </p:txEl>
                                          </p:spTgt>
                                        </p:tgtEl>
                                        <p:attrNameLst>
                                          <p:attrName>style.visibility</p:attrName>
                                        </p:attrNameLst>
                                      </p:cBhvr>
                                      <p:to>
                                        <p:strVal val="visible"/>
                                      </p:to>
                                    </p:set>
                                    <p:animEffect filter="fade" transition="in">
                                      <p:cBhvr>
                                        <p:cTn dur="500"/>
                                        <p:tgtEl>
                                          <p:spTgt spid="13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3" st="3"/>
                                            </p:txEl>
                                          </p:spTgt>
                                        </p:tgtEl>
                                        <p:attrNameLst>
                                          <p:attrName>style.visibility</p:attrName>
                                        </p:attrNameLst>
                                      </p:cBhvr>
                                      <p:to>
                                        <p:strVal val="visible"/>
                                      </p:to>
                                    </p:set>
                                    <p:animEffect filter="fade" transition="in">
                                      <p:cBhvr>
                                        <p:cTn dur="500"/>
                                        <p:tgtEl>
                                          <p:spTgt spid="13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4" st="4"/>
                                            </p:txEl>
                                          </p:spTgt>
                                        </p:tgtEl>
                                        <p:attrNameLst>
                                          <p:attrName>style.visibility</p:attrName>
                                        </p:attrNameLst>
                                      </p:cBhvr>
                                      <p:to>
                                        <p:strVal val="visible"/>
                                      </p:to>
                                    </p:set>
                                    <p:animEffect filter="fade" transition="in">
                                      <p:cBhvr>
                                        <p:cTn dur="500"/>
                                        <p:tgtEl>
                                          <p:spTgt spid="13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5" st="5"/>
                                            </p:txEl>
                                          </p:spTgt>
                                        </p:tgtEl>
                                        <p:attrNameLst>
                                          <p:attrName>style.visibility</p:attrName>
                                        </p:attrNameLst>
                                      </p:cBhvr>
                                      <p:to>
                                        <p:strVal val="visible"/>
                                      </p:to>
                                    </p:set>
                                    <p:animEffect filter="fade" transition="in">
                                      <p:cBhvr>
                                        <p:cTn dur="500"/>
                                        <p:tgtEl>
                                          <p:spTgt spid="13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2020-05-28T10:15:18Z</dcterms:created>
  <dc:creator>A M Esfar-E-Alam</dc:creator>
</cp:coreProperties>
</file>