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67" r:id="rId3"/>
    <p:sldId id="269" r:id="rId4"/>
    <p:sldId id="268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DEE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24FFF-5209-4408-969B-53AD82983515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473D1-13D1-47C8-A1F2-E3F62DBDC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473D1-13D1-47C8-A1F2-E3F62DBDC2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AA8C70E-5612-4517-BBC6-BD2F6C1ABC86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16A-2006-40EF-896C-6139399747CF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C60-3224-4CEE-9C5D-EA9D43D2A4D0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33A2-A6D4-482E-80AD-E08E37CC0AA7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B449E8B-2F2D-4CCF-9306-928B87F56F8E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6FC-DB6F-4D8D-A00C-A82D4124E72B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B63D-34F3-4FFB-ABA8-631FE512516D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4E9-82B2-4FAB-9FC8-6AB114D29224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E5F3-624F-471A-8393-DD2BFF5468A3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4955-B816-4730-B996-784FD64BB764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585C-DB83-4952-A4B1-BF641FFE87C9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D0CA95-CD0B-4717-9AB0-31D6963CBEA0}" type="datetime1">
              <a:rPr lang="en-US" smtClean="0"/>
              <a:pPr/>
              <a:t>17-Jun-20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CSE 470 – Waterfall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</p:cSld>
  <p:clrMapOvr>
    <a:masterClrMapping/>
  </p:clrMapOvr>
  <p:transition advTm="29136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4000"/>
            <a:lum/>
          </a:blip>
          <a:srcRect/>
          <a:stretch>
            <a:fillRect l="-10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600200"/>
            <a:ext cx="3886200" cy="9906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Coding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downloa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 rot="21008050">
            <a:off x="6895773" y="2893926"/>
            <a:ext cx="1490834" cy="1399241"/>
          </a:xfrm>
        </p:spPr>
      </p:pic>
      <p:sp>
        <p:nvSpPr>
          <p:cNvPr id="5" name="TextBox 4"/>
          <p:cNvSpPr txBox="1"/>
          <p:nvPr/>
        </p:nvSpPr>
        <p:spPr>
          <a:xfrm>
            <a:off x="2209800" y="27432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We need to build it first</a:t>
            </a:r>
          </a:p>
          <a:p>
            <a:pPr marL="342900" indent="-342900">
              <a:buAutoNum type="arabicPeriod"/>
            </a:pPr>
            <a:r>
              <a:rPr lang="en-GB" dirty="0" smtClean="0"/>
              <a:t>Coding can not start until design is fixed properly</a:t>
            </a:r>
          </a:p>
          <a:p>
            <a:pPr marL="342900" indent="-342900">
              <a:buAutoNum type="arabicPeriod"/>
            </a:pPr>
            <a:r>
              <a:rPr lang="en-GB" dirty="0" smtClean="0"/>
              <a:t>Starts with converting the design in actual running software. </a:t>
            </a:r>
          </a:p>
          <a:p>
            <a:pPr marL="342900" indent="-342900">
              <a:buAutoNum type="arabicPeriod"/>
            </a:pPr>
            <a:r>
              <a:rPr lang="en-GB" dirty="0" smtClean="0"/>
              <a:t>The design is spilt into blocks, and blocks are converted to code modules on after another.</a:t>
            </a:r>
          </a:p>
        </p:txBody>
      </p:sp>
      <p:sp>
        <p:nvSpPr>
          <p:cNvPr id="7" name="TextBox 6"/>
          <p:cNvSpPr txBox="1"/>
          <p:nvPr/>
        </p:nvSpPr>
        <p:spPr>
          <a:xfrm rot="20188505">
            <a:off x="4329953" y="4924336"/>
            <a:ext cx="481128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GB" sz="6000" b="1" spc="150" dirty="0" smtClean="0">
                <a:ln w="11430"/>
                <a:solidFill>
                  <a:srgbClr val="00B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APPROVED</a:t>
            </a:r>
            <a:endParaRPr lang="en-GB" sz="6000" b="1" spc="150" dirty="0">
              <a:ln w="11430"/>
              <a:solidFill>
                <a:srgbClr val="00B05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br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1353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906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1600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Check the software against the requirements set at Requirement Analysis Phase.</a:t>
            </a:r>
          </a:p>
          <a:p>
            <a:pPr marL="342900" indent="-342900">
              <a:buAutoNum type="arabicPeriod"/>
            </a:pPr>
            <a:r>
              <a:rPr lang="en-GB" dirty="0" smtClean="0"/>
              <a:t>In case of any problem, that problem is fixed in the code.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4953000" cy="3019425"/>
          </a:xfrm>
        </p:spPr>
      </p:pic>
      <p:grpSp>
        <p:nvGrpSpPr>
          <p:cNvPr id="7" name="Group 6"/>
          <p:cNvGrpSpPr/>
          <p:nvPr/>
        </p:nvGrpSpPr>
        <p:grpSpPr>
          <a:xfrm>
            <a:off x="4343400" y="3124200"/>
            <a:ext cx="1794264" cy="1777187"/>
            <a:chOff x="6858000" y="900696"/>
            <a:chExt cx="1794264" cy="19590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900696"/>
              <a:ext cx="1794264" cy="19590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58000" y="1320676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That does not work !!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000" y="2209800"/>
            <a:ext cx="2209800" cy="1688123"/>
            <a:chOff x="2286000" y="1171584"/>
            <a:chExt cx="2209800" cy="16881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171584"/>
              <a:ext cx="2209800" cy="168812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743200" y="1493107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0070C0"/>
                  </a:solidFill>
                </a:rPr>
                <a:t>It works perfectly !!</a:t>
              </a:r>
              <a:endParaRPr lang="en-GB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rot="20188505">
            <a:off x="4818236" y="4995785"/>
            <a:ext cx="445328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GB" sz="6000" b="1" spc="150" dirty="0" smtClean="0">
                <a:ln w="11430"/>
                <a:solidFill>
                  <a:srgbClr val="00B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APPROVED</a:t>
            </a:r>
            <a:endParaRPr lang="en-GB" sz="6000" b="1" spc="150" dirty="0">
              <a:ln w="11430"/>
              <a:solidFill>
                <a:srgbClr val="00B05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14" descr="br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Maintenance</a:t>
            </a:r>
            <a:endParaRPr lang="en-US" dirty="0"/>
          </a:p>
        </p:txBody>
      </p:sp>
      <p:pic>
        <p:nvPicPr>
          <p:cNvPr id="6" name="Content Placeholder 5" descr="unnamed (2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1676400" cy="1706562"/>
          </a:xfrm>
        </p:spPr>
      </p:pic>
      <p:sp>
        <p:nvSpPr>
          <p:cNvPr id="5" name="TextBox 4"/>
          <p:cNvSpPr txBox="1"/>
          <p:nvPr/>
        </p:nvSpPr>
        <p:spPr>
          <a:xfrm>
            <a:off x="4114800" y="15240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The software goes in production in actual information technology environment, specially goes to user environment.</a:t>
            </a:r>
          </a:p>
          <a:p>
            <a:pPr marL="342900" indent="-342900">
              <a:buAutoNum type="arabicPeriod"/>
            </a:pPr>
            <a:r>
              <a:rPr lang="en-GB" dirty="0" smtClean="0"/>
              <a:t>Step by step deployment and maintenance performed</a:t>
            </a:r>
          </a:p>
          <a:p>
            <a:pPr marL="342900" indent="-342900">
              <a:buAutoNum type="arabicPeriod"/>
            </a:pPr>
            <a:r>
              <a:rPr lang="en-GB" dirty="0" smtClean="0"/>
              <a:t>If anything goes wrong here will be maintained and resolved by the team.</a:t>
            </a:r>
          </a:p>
          <a:p>
            <a:pPr marL="342900" indent="-342900">
              <a:buAutoNum type="arabicPeriod"/>
            </a:pPr>
            <a:r>
              <a:rPr lang="en-GB" dirty="0" smtClean="0"/>
              <a:t>Feedback may also be collected</a:t>
            </a:r>
          </a:p>
        </p:txBody>
      </p:sp>
      <p:pic>
        <p:nvPicPr>
          <p:cNvPr id="7" name="Content Placeholder 5" descr="unnamed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0"/>
            <a:ext cx="1676400" cy="1706562"/>
          </a:xfrm>
          <a:prstGeom prst="rect">
            <a:avLst/>
          </a:prstGeom>
        </p:spPr>
      </p:pic>
      <p:pic>
        <p:nvPicPr>
          <p:cNvPr id="8" name="Content Placeholder 5" descr="unnamed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810000"/>
            <a:ext cx="1676400" cy="1706562"/>
          </a:xfrm>
          <a:prstGeom prst="rect">
            <a:avLst/>
          </a:prstGeom>
        </p:spPr>
      </p:pic>
      <p:pic>
        <p:nvPicPr>
          <p:cNvPr id="9" name="Content Placeholder 5" descr="unnamed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3810000"/>
            <a:ext cx="1676400" cy="1706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905000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1910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1910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419100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1447800" y="3230562"/>
            <a:ext cx="0" cy="50323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38400" y="4495800"/>
            <a:ext cx="533400" cy="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00600" y="4495800"/>
            <a:ext cx="533400" cy="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choose Waterfall Model</a:t>
            </a:r>
            <a:endParaRPr lang="en-US" dirty="0"/>
          </a:p>
        </p:txBody>
      </p:sp>
      <p:pic>
        <p:nvPicPr>
          <p:cNvPr id="5" name="Picture 4" descr="wrench-nuts-and-bolt-icon-vector-19793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5105400"/>
            <a:ext cx="914400" cy="838200"/>
          </a:xfrm>
          <a:prstGeom prst="rect">
            <a:avLst/>
          </a:prstGeom>
        </p:spPr>
      </p:pic>
      <p:pic>
        <p:nvPicPr>
          <p:cNvPr id="6" name="Picture 5" descr="Happy_Man_Human_Resource__Life_Style_62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990600" cy="990600"/>
          </a:xfrm>
          <a:prstGeom prst="rect">
            <a:avLst/>
          </a:prstGeom>
        </p:spPr>
      </p:pic>
      <p:pic>
        <p:nvPicPr>
          <p:cNvPr id="7" name="Picture 6" descr="fixed-round-grunge-stamp-fixed-sign-fixed-fixed-stamp-13689479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2743200"/>
            <a:ext cx="990600" cy="909828"/>
          </a:xfrm>
          <a:prstGeom prst="rect">
            <a:avLst/>
          </a:prstGeom>
        </p:spPr>
      </p:pic>
      <p:pic>
        <p:nvPicPr>
          <p:cNvPr id="8" name="Picture 7" descr="time-icon-vector-png_12559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1524000"/>
            <a:ext cx="99060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1752600"/>
            <a:ext cx="2978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 are well known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2895600"/>
            <a:ext cx="3395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scale and short term project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4038600"/>
            <a:ext cx="345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are available and trained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5181600"/>
            <a:ext cx="3639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Technological tools required are not dynamic, instead are stable</a:t>
            </a:r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 flipV="1">
            <a:off x="457200" y="6156960"/>
            <a:ext cx="8229600" cy="24384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6" name="Picture 15" descr="br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pic>
        <p:nvPicPr>
          <p:cNvPr id="1026" name="Picture 2" descr="Library of svg library advantages and disadvantages png file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56765">
            <a:off x="2465350" y="2874964"/>
            <a:ext cx="3660774" cy="17526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352800" y="4953000"/>
            <a:ext cx="5334000" cy="1203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8006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While completing a stage, it freezes all the subsequent stages.</a:t>
            </a:r>
          </a:p>
          <a:p>
            <a:pPr marL="342900" indent="-342900">
              <a:buAutoNum type="arabicPeriod"/>
            </a:pPr>
            <a:r>
              <a:rPr lang="en-US" dirty="0" smtClean="0"/>
              <a:t>No way to verify the design</a:t>
            </a:r>
          </a:p>
          <a:p>
            <a:pPr marL="342900" indent="-342900">
              <a:buAutoNum type="arabicPeriod"/>
            </a:pPr>
            <a:r>
              <a:rPr lang="en-US" dirty="0" smtClean="0"/>
              <a:t>Once in testing phase, no more features can be added</a:t>
            </a:r>
          </a:p>
          <a:p>
            <a:pPr marL="342900" indent="-342900">
              <a:buAutoNum type="arabicPeriod"/>
            </a:pPr>
            <a:r>
              <a:rPr lang="en-US" dirty="0" smtClean="0"/>
              <a:t>Code Reuse not possible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Simple to Use and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Stages go one by one, so sudden changes can not create confusions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Any changes is done only in Development stage, so no need to get back and change everything.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One of your uncle requested you to develop an accounting calculator for his local shop.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smtClean="0"/>
              <a:t>Your start-up company wants to develop an accounting calculator for super shops.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800600"/>
            <a:ext cx="546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Will you use Waterfall model for both Case 1 and 2 ?</a:t>
            </a:r>
            <a:endParaRPr lang="en-US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474612861_giphy (1)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447800"/>
            <a:ext cx="3886200" cy="3886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</p:cSld>
  <p:clrMapOvr>
    <a:masterClrMapping/>
  </p:clrMapOvr>
  <p:transition advTm="138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96" y="-228600"/>
            <a:ext cx="8209767" cy="49529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362200" y="4724399"/>
            <a:ext cx="3352800" cy="1448526"/>
            <a:chOff x="2362200" y="4724399"/>
            <a:chExt cx="3352800" cy="14485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4724399"/>
              <a:ext cx="3352800" cy="144852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0822956">
              <a:off x="4506909" y="4813893"/>
              <a:ext cx="1076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New Project </a:t>
              </a:r>
              <a:endParaRPr lang="en-GB" dirty="0"/>
            </a:p>
          </p:txBody>
        </p:sp>
      </p:grp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1752600" cy="3641725"/>
          </a:xfrm>
        </p:spPr>
      </p:pic>
      <p:sp>
        <p:nvSpPr>
          <p:cNvPr id="10" name="TextBox 9"/>
          <p:cNvSpPr txBox="1"/>
          <p:nvPr/>
        </p:nvSpPr>
        <p:spPr>
          <a:xfrm>
            <a:off x="533400" y="5791200"/>
            <a:ext cx="11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Team Lead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 descr="br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7996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90800"/>
            <a:ext cx="2206814" cy="371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3756">
            <a:off x="2034900" y="1797743"/>
            <a:ext cx="1845945" cy="1870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3756">
            <a:off x="3635101" y="-31057"/>
            <a:ext cx="1845945" cy="1870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73113">
            <a:off x="5449920" y="1034312"/>
            <a:ext cx="1845945" cy="187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896165">
            <a:off x="2351269" y="2332562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8452235">
            <a:off x="3844358" y="46234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350636">
            <a:off x="5917030" y="144780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C</a:t>
            </a:r>
            <a:endParaRPr lang="en-GB" dirty="0"/>
          </a:p>
        </p:txBody>
      </p:sp>
      <p:pic>
        <p:nvPicPr>
          <p:cNvPr id="11" name="Picture 10" descr="unnam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1524000"/>
            <a:ext cx="804862" cy="9906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Picture 12" descr="br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6306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6477000" cy="4086225"/>
          </a:xfrm>
        </p:spPr>
      </p:pic>
      <p:pic>
        <p:nvPicPr>
          <p:cNvPr id="5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29216"/>
            <a:ext cx="1752600" cy="36417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48400" y="584778"/>
            <a:ext cx="2403864" cy="2462987"/>
            <a:chOff x="6248400" y="396720"/>
            <a:chExt cx="2403864" cy="24629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96720"/>
              <a:ext cx="2403864" cy="246298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05600" y="981882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Small Customer Base</a:t>
              </a:r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0" y="1171584"/>
            <a:ext cx="2209800" cy="1688123"/>
            <a:chOff x="2286000" y="1171584"/>
            <a:chExt cx="2209800" cy="16881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171584"/>
              <a:ext cx="2209800" cy="168812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43200" y="1493107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We know What we Want</a:t>
              </a:r>
              <a:endParaRPr lang="en-GB" dirty="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 descr="br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2599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4000"/>
            <a:lum/>
          </a:blip>
          <a:srcRect/>
          <a:stretch>
            <a:fillRect l="-41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371600"/>
            <a:ext cx="3733800" cy="990600"/>
          </a:xfrm>
        </p:spPr>
        <p:txBody>
          <a:bodyPr/>
          <a:lstStyle/>
          <a:p>
            <a:r>
              <a:rPr lang="en-GB" b="1" dirty="0" smtClean="0"/>
              <a:t>Waterfall Model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38400"/>
            <a:ext cx="8229600" cy="990600"/>
          </a:xfrm>
        </p:spPr>
        <p:txBody>
          <a:bodyPr/>
          <a:lstStyle/>
          <a:p>
            <a:r>
              <a:rPr lang="en-GB" dirty="0" smtClean="0"/>
              <a:t>A sequential methodology for software project management.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2063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4000"/>
            <a:lum/>
          </a:blip>
          <a:srcRect/>
          <a:stretch>
            <a:fillRect l="-41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2590800" cy="9906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Requirement Analysis</a:t>
            </a:r>
            <a:endParaRPr lang="en-GB" sz="24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7800" y="1622121"/>
            <a:ext cx="2590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Design</a:t>
            </a:r>
          </a:p>
          <a:p>
            <a:endParaRPr lang="en-GB" sz="24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62200" y="2438400"/>
            <a:ext cx="2590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Coding</a:t>
            </a:r>
          </a:p>
          <a:p>
            <a:endParaRPr lang="en-GB" sz="24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05200" y="3425868"/>
            <a:ext cx="2590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Testing</a:t>
            </a:r>
          </a:p>
          <a:p>
            <a:endParaRPr lang="en-GB" sz="24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03682" y="4247889"/>
            <a:ext cx="2590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Deployment</a:t>
            </a:r>
          </a:p>
          <a:p>
            <a:endParaRPr lang="en-GB" sz="2400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05345" y="5047989"/>
            <a:ext cx="2590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Maintenance</a:t>
            </a:r>
          </a:p>
          <a:p>
            <a:endParaRPr lang="en-GB" sz="2400" b="1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>
          <a:xfrm>
            <a:off x="457200" y="5943600"/>
            <a:ext cx="8229600" cy="213360"/>
          </a:xfrm>
        </p:spPr>
        <p:txBody>
          <a:bodyPr>
            <a:normAutofit fontScale="40000" lnSpcReduction="20000"/>
          </a:bodyPr>
          <a:lstStyle/>
          <a:p>
            <a:endParaRPr lang="en-GB" dirty="0"/>
          </a:p>
        </p:txBody>
      </p:sp>
      <p:sp>
        <p:nvSpPr>
          <p:cNvPr id="20" name="Bent Arrow 19"/>
          <p:cNvSpPr/>
          <p:nvPr/>
        </p:nvSpPr>
        <p:spPr>
          <a:xfrm rot="5400000">
            <a:off x="1545400" y="1226769"/>
            <a:ext cx="609600" cy="4953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>
            <a:off x="2686050" y="2079321"/>
            <a:ext cx="609600" cy="4953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>
            <a:off x="3607235" y="2935788"/>
            <a:ext cx="609600" cy="4953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5400000">
            <a:off x="4885673" y="3864018"/>
            <a:ext cx="609600" cy="4953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6448295" y="4686039"/>
            <a:ext cx="609600" cy="4953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" name="Picture 1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9943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Requirement Collection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1339920"/>
            <a:ext cx="4419600" cy="3544724"/>
            <a:chOff x="304800" y="1339920"/>
            <a:chExt cx="4419600" cy="35447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339920"/>
              <a:ext cx="4419600" cy="350891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47800" y="4515312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Client Meeting</a:t>
              </a:r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66362" y="1295400"/>
            <a:ext cx="389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 starts with the concept about what the customer wants to do.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72" y="2489362"/>
            <a:ext cx="2669634" cy="2745058"/>
          </a:xfrm>
        </p:spPr>
      </p:pic>
      <p:sp>
        <p:nvSpPr>
          <p:cNvPr id="12" name="TextBox 11"/>
          <p:cNvSpPr txBox="1"/>
          <p:nvPr/>
        </p:nvSpPr>
        <p:spPr>
          <a:xfrm>
            <a:off x="5699672" y="4848838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Collect Requirements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 descr="br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745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5943600" cy="4307937"/>
          </a:xfrm>
        </p:spPr>
      </p:pic>
      <p:pic>
        <p:nvPicPr>
          <p:cNvPr id="5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1597214" cy="3124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86000"/>
            <a:ext cx="1334817" cy="1371599"/>
          </a:xfrm>
          <a:prstGeom prst="rect">
            <a:avLst/>
          </a:prstGeom>
          <a:ln w="444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5024" y="4539641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Address the problem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Identify the feasible and non-feasible </a:t>
            </a:r>
            <a:r>
              <a:rPr lang="en-GB" dirty="0" smtClean="0"/>
              <a:t>requirements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Identify how the software will meet the customer requirements</a:t>
            </a:r>
          </a:p>
          <a:p>
            <a:pPr marL="342900" indent="-342900">
              <a:buFontTx/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0188505">
            <a:off x="4727158" y="4952521"/>
            <a:ext cx="481128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GB" sz="6000" b="1" spc="150" dirty="0" smtClean="0">
                <a:ln w="11430"/>
                <a:solidFill>
                  <a:srgbClr val="00B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APPROVED</a:t>
            </a:r>
            <a:endParaRPr lang="en-GB" sz="6000" b="1" spc="150" dirty="0">
              <a:ln w="11430"/>
              <a:solidFill>
                <a:srgbClr val="00B05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br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40893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981325" cy="2819400"/>
          </a:xfrm>
        </p:spPr>
      </p:pic>
      <p:sp>
        <p:nvSpPr>
          <p:cNvPr id="4" name="TextBox 3"/>
          <p:cNvSpPr txBox="1"/>
          <p:nvPr/>
        </p:nvSpPr>
        <p:spPr>
          <a:xfrm>
            <a:off x="4267200" y="1676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Creates the logical and physical design of the software project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623104"/>
            <a:ext cx="21336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188505">
            <a:off x="4329953" y="5032799"/>
            <a:ext cx="481128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GB" sz="6000" b="1" spc="150" dirty="0" smtClean="0">
                <a:ln w="11430"/>
                <a:solidFill>
                  <a:srgbClr val="00B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APPROVED</a:t>
            </a:r>
            <a:endParaRPr lang="en-GB" sz="6000" b="1" spc="150" dirty="0">
              <a:ln w="11430"/>
              <a:solidFill>
                <a:srgbClr val="00B05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 descr="br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0198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190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802</TotalTime>
  <Words>390</Words>
  <Application>Microsoft Office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CSE 470 – Waterfall Model</vt:lpstr>
      <vt:lpstr>Slide 2</vt:lpstr>
      <vt:lpstr>Slide 3</vt:lpstr>
      <vt:lpstr>Slide 4</vt:lpstr>
      <vt:lpstr>Waterfall Model</vt:lpstr>
      <vt:lpstr>Requirement Analysis</vt:lpstr>
      <vt:lpstr>Requirement Collection</vt:lpstr>
      <vt:lpstr>Slide 8</vt:lpstr>
      <vt:lpstr>Design</vt:lpstr>
      <vt:lpstr>Coding</vt:lpstr>
      <vt:lpstr>Testing</vt:lpstr>
      <vt:lpstr>Deployment and Maintenance</vt:lpstr>
      <vt:lpstr>When to choose Waterfall Model</vt:lpstr>
      <vt:lpstr>Advantages &amp; Disadvantages</vt:lpstr>
      <vt:lpstr>Example Case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83</cp:revision>
  <dcterms:created xsi:type="dcterms:W3CDTF">2020-05-26T17:53:17Z</dcterms:created>
  <dcterms:modified xsi:type="dcterms:W3CDTF">2020-06-16T20:58:16Z</dcterms:modified>
</cp:coreProperties>
</file>