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68" r:id="rId3"/>
    <p:sldId id="269" r:id="rId4"/>
    <p:sldId id="267" r:id="rId5"/>
    <p:sldId id="266"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BDEEFF"/>
    <a:srgbClr val="5BD4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09899-BF35-425D-958C-50C4F574CD76}" type="datetimeFigureOut">
              <a:rPr lang="en-US" smtClean="0"/>
              <a:t>17-Jun-20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F061CA-02D1-4F60-A66C-D83055C5BEF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17-Jun-20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17-Jun-20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0DBD9E-31B1-4FA2-9378-3F0A812B8472}" type="datetimeFigureOut">
              <a:rPr lang="en-US" smtClean="0"/>
              <a:pPr/>
              <a:t>17-Jun-20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17-Jun-20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0DBD9E-31B1-4FA2-9378-3F0A812B8472}" type="datetimeFigureOut">
              <a:rPr lang="en-US" smtClean="0"/>
              <a:pPr/>
              <a:t>17-Jun-20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17-Jun-20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17-Jun-20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17-Jun-20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17-Jun-20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a:bodyPr>
          <a:lstStyle/>
          <a:p>
            <a:r>
              <a:rPr lang="en-US" dirty="0" smtClean="0"/>
              <a:t>CSE 470 – V Model</a:t>
            </a:r>
            <a:endParaRPr lang="en-US" dirty="0"/>
          </a:p>
        </p:txBody>
      </p:sp>
      <p:sp>
        <p:nvSpPr>
          <p:cNvPr id="3" name="Subtitle 2"/>
          <p:cNvSpPr>
            <a:spLocks noGrp="1"/>
          </p:cNvSpPr>
          <p:nvPr>
            <p:ph type="subTitle" idx="1"/>
          </p:nvPr>
        </p:nvSpPr>
        <p:spPr>
          <a:xfrm>
            <a:off x="1219200" y="5410200"/>
            <a:ext cx="6858000" cy="533400"/>
          </a:xfrm>
        </p:spPr>
        <p:txBody>
          <a:bodyPr/>
          <a:lstStyle/>
          <a:p>
            <a:r>
              <a:rPr lang="en-US" dirty="0" smtClean="0"/>
              <a:t>BRAC University</a:t>
            </a:r>
            <a:endParaRPr lang="en-US" dirty="0"/>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_2d_j5JXuHZRksMJXNulaAg.jpeg"/>
          <p:cNvPicPr>
            <a:picLocks noGrp="1" noChangeAspect="1"/>
          </p:cNvPicPr>
          <p:nvPr>
            <p:ph sz="quarter" idx="1"/>
          </p:nvPr>
        </p:nvPicPr>
        <p:blipFill>
          <a:blip r:embed="rId2" cstate="print"/>
          <a:stretch>
            <a:fillRect/>
          </a:stretch>
        </p:blipFill>
        <p:spPr>
          <a:xfrm>
            <a:off x="2057400" y="0"/>
            <a:ext cx="7086600" cy="3886200"/>
          </a:xfrm>
          <a:effectLst>
            <a:outerShdw blurRad="50800" dist="50800" dir="5400000" algn="ctr" rotWithShape="0">
              <a:srgbClr val="000000">
                <a:alpha val="97000"/>
              </a:srgbClr>
            </a:outerShdw>
          </a:effectLst>
        </p:spPr>
      </p:pic>
      <p:grpSp>
        <p:nvGrpSpPr>
          <p:cNvPr id="5" name="Group 4"/>
          <p:cNvGrpSpPr/>
          <p:nvPr/>
        </p:nvGrpSpPr>
        <p:grpSpPr>
          <a:xfrm>
            <a:off x="2362200" y="4724399"/>
            <a:ext cx="3485761" cy="1448526"/>
            <a:chOff x="2362200" y="4724399"/>
            <a:chExt cx="3485761" cy="1448526"/>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62200" y="4724399"/>
              <a:ext cx="3352800" cy="1448526"/>
            </a:xfrm>
            <a:prstGeom prst="rect">
              <a:avLst/>
            </a:prstGeom>
          </p:spPr>
        </p:pic>
        <p:sp>
          <p:nvSpPr>
            <p:cNvPr id="7" name="TextBox 6"/>
            <p:cNvSpPr txBox="1"/>
            <p:nvPr/>
          </p:nvSpPr>
          <p:spPr>
            <a:xfrm rot="20822956">
              <a:off x="4004481" y="4847337"/>
              <a:ext cx="1843480" cy="584775"/>
            </a:xfrm>
            <a:prstGeom prst="rect">
              <a:avLst/>
            </a:prstGeom>
            <a:noFill/>
          </p:spPr>
          <p:txBody>
            <a:bodyPr wrap="square" rtlCol="0">
              <a:spAutoFit/>
            </a:bodyPr>
            <a:lstStyle/>
            <a:p>
              <a:pPr algn="ctr"/>
              <a:r>
                <a:rPr lang="en-GB" sz="1600" dirty="0" smtClean="0"/>
                <a:t>Small Accounting             Project </a:t>
              </a:r>
              <a:endParaRPr lang="en-GB" sz="1600" dirty="0"/>
            </a:p>
          </p:txBody>
        </p:sp>
      </p:grpSp>
      <p:pic>
        <p:nvPicPr>
          <p:cNvPr id="8" name="Content Placeholder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28600" y="2362200"/>
            <a:ext cx="1752600" cy="3641725"/>
          </a:xfrm>
          <a:prstGeom prst="rect">
            <a:avLst/>
          </a:prstGeom>
        </p:spPr>
      </p:pic>
      <p:sp>
        <p:nvSpPr>
          <p:cNvPr id="9" name="TextBox 8"/>
          <p:cNvSpPr txBox="1"/>
          <p:nvPr/>
        </p:nvSpPr>
        <p:spPr>
          <a:xfrm>
            <a:off x="533400" y="5791200"/>
            <a:ext cx="1179169" cy="369332"/>
          </a:xfrm>
          <a:prstGeom prst="rect">
            <a:avLst/>
          </a:prstGeom>
          <a:noFill/>
        </p:spPr>
        <p:txBody>
          <a:bodyPr wrap="none" rtlCol="0">
            <a:spAutoFit/>
          </a:bodyPr>
          <a:lstStyle/>
          <a:p>
            <a:r>
              <a:rPr lang="en-GB" dirty="0" smtClean="0"/>
              <a:t>Team Lead</a:t>
            </a:r>
            <a:endParaRPr lang="en-GB" dirty="0"/>
          </a:p>
        </p:txBody>
      </p:sp>
      <p:pic>
        <p:nvPicPr>
          <p:cNvPr id="10" name="Picture 9" descr="brac.png"/>
          <p:cNvPicPr>
            <a:picLocks noChangeAspect="1"/>
          </p:cNvPicPr>
          <p:nvPr/>
        </p:nvPicPr>
        <p:blipFill>
          <a:blip r:embed="rId5"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2209800"/>
            <a:ext cx="1752600" cy="3641725"/>
          </a:xfrm>
          <a:prstGeom prst="rect">
            <a:avLst/>
          </a:prstGeom>
        </p:spPr>
      </p:pic>
      <p:pic>
        <p:nvPicPr>
          <p:cNvPr id="6" name="Content Placeholder 5" descr="44-446339_clipboard-clipart-checklist-template-clipboard-png.png"/>
          <p:cNvPicPr>
            <a:picLocks noGrp="1" noChangeAspect="1"/>
          </p:cNvPicPr>
          <p:nvPr>
            <p:ph sz="quarter" idx="1"/>
          </p:nvPr>
        </p:nvPicPr>
        <p:blipFill>
          <a:blip r:embed="rId3" cstate="print"/>
          <a:stretch>
            <a:fillRect/>
          </a:stretch>
        </p:blipFill>
        <p:spPr>
          <a:xfrm>
            <a:off x="6477000" y="3200400"/>
            <a:ext cx="1830117" cy="1981199"/>
          </a:xfrm>
        </p:spPr>
      </p:pic>
      <p:grpSp>
        <p:nvGrpSpPr>
          <p:cNvPr id="13" name="Group 12"/>
          <p:cNvGrpSpPr/>
          <p:nvPr/>
        </p:nvGrpSpPr>
        <p:grpSpPr>
          <a:xfrm>
            <a:off x="1905000" y="1295400"/>
            <a:ext cx="3276600" cy="2438400"/>
            <a:chOff x="1905000" y="1295400"/>
            <a:chExt cx="3276600" cy="2438400"/>
          </a:xfrm>
        </p:grpSpPr>
        <p:pic>
          <p:nvPicPr>
            <p:cNvPr id="8" name="Picture 7" descr="unnamed.png"/>
            <p:cNvPicPr>
              <a:picLocks noChangeAspect="1"/>
            </p:cNvPicPr>
            <p:nvPr/>
          </p:nvPicPr>
          <p:blipFill>
            <a:blip r:embed="rId4" cstate="print"/>
            <a:stretch>
              <a:fillRect/>
            </a:stretch>
          </p:blipFill>
          <p:spPr>
            <a:xfrm rot="20640955">
              <a:off x="1905000" y="1295400"/>
              <a:ext cx="3276600" cy="2438400"/>
            </a:xfrm>
            <a:prstGeom prst="rect">
              <a:avLst/>
            </a:prstGeom>
          </p:spPr>
        </p:pic>
        <p:sp>
          <p:nvSpPr>
            <p:cNvPr id="9" name="TextBox 8"/>
            <p:cNvSpPr txBox="1"/>
            <p:nvPr/>
          </p:nvSpPr>
          <p:spPr>
            <a:xfrm rot="20041408">
              <a:off x="2410307" y="1530732"/>
              <a:ext cx="2743199" cy="1200329"/>
            </a:xfrm>
            <a:prstGeom prst="rect">
              <a:avLst/>
            </a:prstGeom>
            <a:noFill/>
          </p:spPr>
          <p:txBody>
            <a:bodyPr wrap="square" rtlCol="0">
              <a:spAutoFit/>
            </a:bodyPr>
            <a:lstStyle/>
            <a:p>
              <a:r>
                <a:rPr lang="en-US" dirty="0" smtClean="0"/>
                <a:t>Customer asked to emphasize on proper testing of the accounting software…..!!!</a:t>
              </a:r>
              <a:endParaRPr lang="en-US" dirty="0"/>
            </a:p>
          </p:txBody>
        </p:sp>
      </p:grpSp>
      <p:grpSp>
        <p:nvGrpSpPr>
          <p:cNvPr id="10" name="Group 9"/>
          <p:cNvGrpSpPr/>
          <p:nvPr/>
        </p:nvGrpSpPr>
        <p:grpSpPr>
          <a:xfrm rot="658942">
            <a:off x="4724400" y="533400"/>
            <a:ext cx="2209800" cy="1688123"/>
            <a:chOff x="2286000" y="1171584"/>
            <a:chExt cx="2209800" cy="1688123"/>
          </a:xfrm>
        </p:grpSpPr>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286000" y="1171584"/>
              <a:ext cx="2209800" cy="1688123"/>
            </a:xfrm>
            <a:prstGeom prst="rect">
              <a:avLst/>
            </a:prstGeom>
          </p:spPr>
        </p:pic>
        <p:sp>
          <p:nvSpPr>
            <p:cNvPr id="12" name="TextBox 11"/>
            <p:cNvSpPr txBox="1"/>
            <p:nvPr/>
          </p:nvSpPr>
          <p:spPr>
            <a:xfrm>
              <a:off x="2743200" y="1493107"/>
              <a:ext cx="1600200" cy="646331"/>
            </a:xfrm>
            <a:prstGeom prst="rect">
              <a:avLst/>
            </a:prstGeom>
            <a:noFill/>
          </p:spPr>
          <p:txBody>
            <a:bodyPr wrap="square" rtlCol="0">
              <a:spAutoFit/>
            </a:bodyPr>
            <a:lstStyle/>
            <a:p>
              <a:r>
                <a:rPr lang="en-GB" dirty="0" smtClean="0"/>
                <a:t>Requirement is Rigid.</a:t>
              </a:r>
              <a:endParaRPr lang="en-GB" dirty="0"/>
            </a:p>
          </p:txBody>
        </p:sp>
      </p:grpSp>
      <p:pic>
        <p:nvPicPr>
          <p:cNvPr id="14" name="Picture 13" descr="brac.png"/>
          <p:cNvPicPr>
            <a:picLocks noChangeAspect="1"/>
          </p:cNvPicPr>
          <p:nvPr/>
        </p:nvPicPr>
        <p:blipFill>
          <a:blip r:embed="rId5"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t="-4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5200" y="1981200"/>
            <a:ext cx="2286000" cy="990600"/>
          </a:xfrm>
        </p:spPr>
        <p:txBody>
          <a:bodyPr/>
          <a:lstStyle/>
          <a:p>
            <a:r>
              <a:rPr lang="en-US" b="1" dirty="0" smtClean="0">
                <a:solidFill>
                  <a:schemeClr val="tx1"/>
                </a:solidFill>
              </a:rPr>
              <a:t>V-Model</a:t>
            </a:r>
            <a:endParaRPr lang="en-US" b="1" dirty="0">
              <a:solidFill>
                <a:schemeClr val="tx1"/>
              </a:solidFill>
            </a:endParaRPr>
          </a:p>
        </p:txBody>
      </p:sp>
      <p:sp>
        <p:nvSpPr>
          <p:cNvPr id="3" name="Content Placeholder 2"/>
          <p:cNvSpPr>
            <a:spLocks noGrp="1"/>
          </p:cNvSpPr>
          <p:nvPr>
            <p:ph sz="quarter" idx="1"/>
          </p:nvPr>
        </p:nvSpPr>
        <p:spPr>
          <a:xfrm>
            <a:off x="609600" y="3124200"/>
            <a:ext cx="8153400" cy="1981200"/>
          </a:xfrm>
        </p:spPr>
        <p:txBody>
          <a:bodyPr>
            <a:normAutofit/>
          </a:bodyPr>
          <a:lstStyle/>
          <a:p>
            <a:pPr>
              <a:buNone/>
            </a:pPr>
            <a:r>
              <a:rPr lang="en-US" dirty="0" smtClean="0"/>
              <a:t>	Its another sequential software development process model. Its also known as an extension of waterfall model, due to providing earlier and detailed software testing.</a:t>
            </a:r>
            <a:endParaRPr lang="en-US" dirty="0"/>
          </a:p>
        </p:txBody>
      </p:sp>
      <p:pic>
        <p:nvPicPr>
          <p:cNvPr id="4" name="Picture 3" descr="brac.png"/>
          <p:cNvPicPr>
            <a:picLocks noChangeAspect="1"/>
          </p:cNvPicPr>
          <p:nvPr/>
        </p:nvPicPr>
        <p:blipFill>
          <a:blip r:embed="rId3"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a:xfrm flipV="1">
            <a:off x="3962400" y="0"/>
            <a:ext cx="2362200" cy="5257800"/>
          </a:xfrm>
          <a:prstGeom prst="straightConnector1">
            <a:avLst/>
          </a:prstGeom>
          <a:ln w="920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62000" y="304800"/>
            <a:ext cx="2362200" cy="4648200"/>
          </a:xfrm>
          <a:prstGeom prst="straightConnector1">
            <a:avLst/>
          </a:prstGeom>
          <a:ln w="1047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dirty="0"/>
          </a:p>
        </p:txBody>
      </p:sp>
      <p:sp>
        <p:nvSpPr>
          <p:cNvPr id="4" name="Rounded Rectangle 3"/>
          <p:cNvSpPr/>
          <p:nvPr/>
        </p:nvSpPr>
        <p:spPr>
          <a:xfrm>
            <a:off x="228600" y="609600"/>
            <a:ext cx="1676400" cy="7620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Requirement Analysis</a:t>
            </a:r>
            <a:endParaRPr lang="en-US" b="1" dirty="0">
              <a:solidFill>
                <a:schemeClr val="tx1"/>
              </a:solidFill>
            </a:endParaRPr>
          </a:p>
        </p:txBody>
      </p:sp>
      <p:sp>
        <p:nvSpPr>
          <p:cNvPr id="5" name="Rounded Rectangle 4"/>
          <p:cNvSpPr/>
          <p:nvPr/>
        </p:nvSpPr>
        <p:spPr>
          <a:xfrm>
            <a:off x="762000" y="1600200"/>
            <a:ext cx="1676400" cy="7620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Architecture Design</a:t>
            </a:r>
            <a:endParaRPr lang="en-US" b="1" dirty="0">
              <a:solidFill>
                <a:schemeClr val="tx1"/>
              </a:solidFill>
            </a:endParaRPr>
          </a:p>
        </p:txBody>
      </p:sp>
      <p:sp>
        <p:nvSpPr>
          <p:cNvPr id="6" name="Rounded Rectangle 5"/>
          <p:cNvSpPr/>
          <p:nvPr/>
        </p:nvSpPr>
        <p:spPr>
          <a:xfrm>
            <a:off x="1066800" y="26670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Component/Module Design</a:t>
            </a:r>
            <a:endParaRPr lang="en-US" b="1" dirty="0">
              <a:solidFill>
                <a:schemeClr val="tx1"/>
              </a:solidFill>
            </a:endParaRPr>
          </a:p>
        </p:txBody>
      </p:sp>
      <p:sp>
        <p:nvSpPr>
          <p:cNvPr id="7" name="Rounded Rectangle 6"/>
          <p:cNvSpPr/>
          <p:nvPr/>
        </p:nvSpPr>
        <p:spPr>
          <a:xfrm>
            <a:off x="1524000" y="3810000"/>
            <a:ext cx="1752600" cy="6096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Code Generation</a:t>
            </a:r>
            <a:endParaRPr lang="en-US" b="1" dirty="0">
              <a:solidFill>
                <a:schemeClr val="tx1"/>
              </a:solidFill>
            </a:endParaRPr>
          </a:p>
        </p:txBody>
      </p:sp>
      <p:sp>
        <p:nvSpPr>
          <p:cNvPr id="8" name="Rounded Rectangle 7"/>
          <p:cNvSpPr/>
          <p:nvPr/>
        </p:nvSpPr>
        <p:spPr>
          <a:xfrm>
            <a:off x="4267200" y="3810000"/>
            <a:ext cx="1371600" cy="6096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Unit Testing</a:t>
            </a:r>
            <a:endParaRPr lang="en-US" b="1" dirty="0">
              <a:solidFill>
                <a:schemeClr val="tx1"/>
              </a:solidFill>
            </a:endParaRPr>
          </a:p>
        </p:txBody>
      </p:sp>
      <p:sp>
        <p:nvSpPr>
          <p:cNvPr id="9" name="Rounded Rectangle 8"/>
          <p:cNvSpPr/>
          <p:nvPr/>
        </p:nvSpPr>
        <p:spPr>
          <a:xfrm>
            <a:off x="4648200" y="26670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Integration Testing</a:t>
            </a:r>
            <a:endParaRPr lang="en-US" b="1" dirty="0">
              <a:solidFill>
                <a:schemeClr val="tx1"/>
              </a:solidFill>
            </a:endParaRPr>
          </a:p>
        </p:txBody>
      </p:sp>
      <p:sp>
        <p:nvSpPr>
          <p:cNvPr id="10" name="Rounded Rectangle 9"/>
          <p:cNvSpPr/>
          <p:nvPr/>
        </p:nvSpPr>
        <p:spPr>
          <a:xfrm>
            <a:off x="4953000" y="1676400"/>
            <a:ext cx="1752600" cy="6858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Testing</a:t>
            </a:r>
            <a:endParaRPr lang="en-US" b="1" dirty="0">
              <a:solidFill>
                <a:schemeClr val="tx1"/>
              </a:solidFill>
            </a:endParaRPr>
          </a:p>
        </p:txBody>
      </p:sp>
      <p:sp>
        <p:nvSpPr>
          <p:cNvPr id="11" name="Rounded Rectangle 10"/>
          <p:cNvSpPr/>
          <p:nvPr/>
        </p:nvSpPr>
        <p:spPr>
          <a:xfrm>
            <a:off x="5257800" y="5334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Acceptance  Testing</a:t>
            </a:r>
            <a:endParaRPr lang="en-US" b="1" dirty="0">
              <a:solidFill>
                <a:schemeClr val="tx1"/>
              </a:solidFill>
            </a:endParaRPr>
          </a:p>
        </p:txBody>
      </p:sp>
      <p:pic>
        <p:nvPicPr>
          <p:cNvPr id="14" name="Content Placeholder 13" descr="software-web-development-icon-software-png-photos.jpg"/>
          <p:cNvPicPr>
            <a:picLocks noGrp="1" noChangeAspect="1"/>
          </p:cNvPicPr>
          <p:nvPr>
            <p:ph sz="quarter" idx="1"/>
          </p:nvPr>
        </p:nvPicPr>
        <p:blipFill>
          <a:blip r:embed="rId2" cstate="print"/>
          <a:stretch>
            <a:fillRect/>
          </a:stretch>
        </p:blipFill>
        <p:spPr>
          <a:xfrm>
            <a:off x="2667000" y="5029200"/>
            <a:ext cx="1638300" cy="1249362"/>
          </a:xfrm>
        </p:spPr>
      </p:pic>
      <p:pic>
        <p:nvPicPr>
          <p:cNvPr id="15" name="Picture 14" descr="0_l4Jj1m2zjnEv4DsW.jpg"/>
          <p:cNvPicPr>
            <a:picLocks noChangeAspect="1"/>
          </p:cNvPicPr>
          <p:nvPr/>
        </p:nvPicPr>
        <p:blipFill>
          <a:blip r:embed="rId3" cstate="print"/>
          <a:stretch>
            <a:fillRect/>
          </a:stretch>
        </p:blipFill>
        <p:spPr>
          <a:xfrm>
            <a:off x="6257926" y="4343400"/>
            <a:ext cx="2886074" cy="2005012"/>
          </a:xfrm>
          <a:prstGeom prst="rect">
            <a:avLst/>
          </a:prstGeom>
        </p:spPr>
      </p:pic>
      <p:pic>
        <p:nvPicPr>
          <p:cNvPr id="16" name="Picture 15" descr="1_UGvE0cunF9Vr17Qr2FSZeQ.png"/>
          <p:cNvPicPr>
            <a:picLocks noChangeAspect="1"/>
          </p:cNvPicPr>
          <p:nvPr/>
        </p:nvPicPr>
        <p:blipFill>
          <a:blip r:embed="rId4" cstate="print"/>
          <a:stretch>
            <a:fillRect/>
          </a:stretch>
        </p:blipFill>
        <p:spPr>
          <a:xfrm>
            <a:off x="5791200" y="3962400"/>
            <a:ext cx="2909887" cy="1952625"/>
          </a:xfrm>
          <a:prstGeom prst="rect">
            <a:avLst/>
          </a:prstGeom>
        </p:spPr>
      </p:pic>
      <p:pic>
        <p:nvPicPr>
          <p:cNvPr id="17" name="Picture 16" descr="maxresdefault.jpg"/>
          <p:cNvPicPr>
            <a:picLocks noChangeAspect="1"/>
          </p:cNvPicPr>
          <p:nvPr/>
        </p:nvPicPr>
        <p:blipFill>
          <a:blip r:embed="rId5" cstate="print"/>
          <a:stretch>
            <a:fillRect/>
          </a:stretch>
        </p:blipFill>
        <p:spPr>
          <a:xfrm>
            <a:off x="4876800" y="4343400"/>
            <a:ext cx="3810000" cy="2266950"/>
          </a:xfrm>
          <a:prstGeom prst="rect">
            <a:avLst/>
          </a:prstGeom>
        </p:spPr>
      </p:pic>
      <p:pic>
        <p:nvPicPr>
          <p:cNvPr id="18" name="Picture 17" descr="user.png"/>
          <p:cNvPicPr>
            <a:picLocks noChangeAspect="1"/>
          </p:cNvPicPr>
          <p:nvPr/>
        </p:nvPicPr>
        <p:blipFill>
          <a:blip r:embed="rId6" cstate="print"/>
          <a:stretch>
            <a:fillRect/>
          </a:stretch>
        </p:blipFill>
        <p:spPr>
          <a:xfrm>
            <a:off x="6705600" y="2743200"/>
            <a:ext cx="1752600" cy="2628705"/>
          </a:xfrm>
          <a:prstGeom prst="rect">
            <a:avLst/>
          </a:prstGeom>
        </p:spPr>
      </p:pic>
      <p:sp>
        <p:nvSpPr>
          <p:cNvPr id="24" name="TextBox 23"/>
          <p:cNvSpPr txBox="1"/>
          <p:nvPr/>
        </p:nvSpPr>
        <p:spPr>
          <a:xfrm>
            <a:off x="3276600" y="3429000"/>
            <a:ext cx="1447800" cy="646331"/>
          </a:xfrm>
          <a:prstGeom prst="rect">
            <a:avLst/>
          </a:prstGeom>
          <a:noFill/>
        </p:spPr>
        <p:txBody>
          <a:bodyPr wrap="square" rtlCol="0">
            <a:spAutoFit/>
          </a:bodyPr>
          <a:lstStyle/>
          <a:p>
            <a:r>
              <a:rPr lang="en-US" dirty="0" smtClean="0"/>
              <a:t>Unit Test Design</a:t>
            </a:r>
            <a:endParaRPr lang="en-US" dirty="0"/>
          </a:p>
        </p:txBody>
      </p:sp>
      <p:sp>
        <p:nvSpPr>
          <p:cNvPr id="25" name="TextBox 24"/>
          <p:cNvSpPr txBox="1"/>
          <p:nvPr/>
        </p:nvSpPr>
        <p:spPr>
          <a:xfrm>
            <a:off x="3048000" y="2438400"/>
            <a:ext cx="1447800" cy="646331"/>
          </a:xfrm>
          <a:prstGeom prst="rect">
            <a:avLst/>
          </a:prstGeom>
          <a:noFill/>
        </p:spPr>
        <p:txBody>
          <a:bodyPr wrap="square" rtlCol="0">
            <a:spAutoFit/>
          </a:bodyPr>
          <a:lstStyle/>
          <a:p>
            <a:r>
              <a:rPr lang="en-US" dirty="0" smtClean="0"/>
              <a:t>Integration</a:t>
            </a:r>
          </a:p>
          <a:p>
            <a:r>
              <a:rPr lang="en-US" dirty="0" smtClean="0"/>
              <a:t>Test Design</a:t>
            </a:r>
            <a:endParaRPr lang="en-US" dirty="0"/>
          </a:p>
        </p:txBody>
      </p:sp>
      <p:sp>
        <p:nvSpPr>
          <p:cNvPr id="26" name="TextBox 25"/>
          <p:cNvSpPr txBox="1"/>
          <p:nvPr/>
        </p:nvSpPr>
        <p:spPr>
          <a:xfrm>
            <a:off x="2895600" y="1371600"/>
            <a:ext cx="1447800" cy="646331"/>
          </a:xfrm>
          <a:prstGeom prst="rect">
            <a:avLst/>
          </a:prstGeom>
          <a:noFill/>
        </p:spPr>
        <p:txBody>
          <a:bodyPr wrap="square" rtlCol="0">
            <a:spAutoFit/>
          </a:bodyPr>
          <a:lstStyle/>
          <a:p>
            <a:pPr algn="ctr"/>
            <a:r>
              <a:rPr lang="en-US" dirty="0" smtClean="0"/>
              <a:t>System</a:t>
            </a:r>
          </a:p>
          <a:p>
            <a:pPr algn="ctr"/>
            <a:r>
              <a:rPr lang="en-US" dirty="0" smtClean="0"/>
              <a:t>Test Design</a:t>
            </a:r>
            <a:endParaRPr lang="en-US" dirty="0"/>
          </a:p>
        </p:txBody>
      </p:sp>
      <p:sp>
        <p:nvSpPr>
          <p:cNvPr id="27" name="TextBox 26"/>
          <p:cNvSpPr txBox="1"/>
          <p:nvPr/>
        </p:nvSpPr>
        <p:spPr>
          <a:xfrm>
            <a:off x="2971800" y="381000"/>
            <a:ext cx="1447800" cy="646331"/>
          </a:xfrm>
          <a:prstGeom prst="rect">
            <a:avLst/>
          </a:prstGeom>
          <a:noFill/>
        </p:spPr>
        <p:txBody>
          <a:bodyPr wrap="square" rtlCol="0">
            <a:spAutoFit/>
          </a:bodyPr>
          <a:lstStyle/>
          <a:p>
            <a:pPr algn="ctr"/>
            <a:r>
              <a:rPr lang="en-US" dirty="0" err="1" smtClean="0"/>
              <a:t>Accpetance</a:t>
            </a:r>
            <a:endParaRPr lang="en-US" dirty="0" smtClean="0"/>
          </a:p>
          <a:p>
            <a:pPr algn="ctr"/>
            <a:r>
              <a:rPr lang="en-US" dirty="0" smtClean="0"/>
              <a:t>Test Design</a:t>
            </a:r>
            <a:endParaRPr lang="en-US" dirty="0"/>
          </a:p>
        </p:txBody>
      </p:sp>
      <p:cxnSp>
        <p:nvCxnSpPr>
          <p:cNvPr id="29" name="Straight Arrow Connector 28"/>
          <p:cNvCxnSpPr>
            <a:stCxn id="4" idx="3"/>
            <a:endCxn id="11" idx="1"/>
          </p:cNvCxnSpPr>
          <p:nvPr/>
        </p:nvCxnSpPr>
        <p:spPr>
          <a:xfrm>
            <a:off x="1905000" y="990600"/>
            <a:ext cx="33528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3"/>
            <a:endCxn id="10" idx="1"/>
          </p:cNvCxnSpPr>
          <p:nvPr/>
        </p:nvCxnSpPr>
        <p:spPr>
          <a:xfrm>
            <a:off x="2438400" y="1981200"/>
            <a:ext cx="2514600" cy="3810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9" idx="1"/>
          </p:cNvCxnSpPr>
          <p:nvPr/>
        </p:nvCxnSpPr>
        <p:spPr>
          <a:xfrm>
            <a:off x="2819400" y="3124200"/>
            <a:ext cx="18288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3"/>
            <a:endCxn id="8" idx="1"/>
          </p:cNvCxnSpPr>
          <p:nvPr/>
        </p:nvCxnSpPr>
        <p:spPr>
          <a:xfrm>
            <a:off x="3276600" y="4114800"/>
            <a:ext cx="9906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28" name="Picture 27" descr="brac.png"/>
          <p:cNvPicPr>
            <a:picLocks noChangeAspect="1"/>
          </p:cNvPicPr>
          <p:nvPr/>
        </p:nvPicPr>
        <p:blipFill>
          <a:blip r:embed="rId7" cstate="print"/>
          <a:stretch>
            <a:fillRect/>
          </a:stretch>
        </p:blipFill>
        <p:spPr>
          <a:xfrm>
            <a:off x="8077200" y="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linds(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linds(horizontal)">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xit" presetSubtype="4" fill="hold" nodeType="clickEffect">
                                  <p:stCondLst>
                                    <p:cond delay="0"/>
                                  </p:stCondLst>
                                  <p:childTnLst>
                                    <p:anim calcmode="lin" valueType="num">
                                      <p:cBhvr additive="base">
                                        <p:cTn id="85" dur="500"/>
                                        <p:tgtEl>
                                          <p:spTgt spid="15"/>
                                        </p:tgtEl>
                                        <p:attrNameLst>
                                          <p:attrName>ppt_x</p:attrName>
                                        </p:attrNameLst>
                                      </p:cBhvr>
                                      <p:tavLst>
                                        <p:tav tm="0">
                                          <p:val>
                                            <p:strVal val="ppt_x"/>
                                          </p:val>
                                        </p:tav>
                                        <p:tav tm="100000">
                                          <p:val>
                                            <p:strVal val="ppt_x"/>
                                          </p:val>
                                        </p:tav>
                                      </p:tavLst>
                                    </p:anim>
                                    <p:anim calcmode="lin" valueType="num">
                                      <p:cBhvr additive="base">
                                        <p:cTn id="86" dur="500"/>
                                        <p:tgtEl>
                                          <p:spTgt spid="15"/>
                                        </p:tgtEl>
                                        <p:attrNameLst>
                                          <p:attrName>ppt_y</p:attrName>
                                        </p:attrNameLst>
                                      </p:cBhvr>
                                      <p:tavLst>
                                        <p:tav tm="0">
                                          <p:val>
                                            <p:strVal val="ppt_y"/>
                                          </p:val>
                                        </p:tav>
                                        <p:tav tm="100000">
                                          <p:val>
                                            <p:strVal val="1+ppt_h/2"/>
                                          </p:val>
                                        </p:tav>
                                      </p:tavLst>
                                    </p:anim>
                                    <p:set>
                                      <p:cBhvr>
                                        <p:cTn id="87" dur="1" fill="hold">
                                          <p:stCondLst>
                                            <p:cond delay="499"/>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blinds(horizontal)">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ppt_x"/>
                                          </p:val>
                                        </p:tav>
                                        <p:tav tm="100000">
                                          <p:val>
                                            <p:strVal val="#ppt_x"/>
                                          </p:val>
                                        </p:tav>
                                      </p:tavLst>
                                    </p:anim>
                                    <p:anim calcmode="lin" valueType="num">
                                      <p:cBhvr additive="base">
                                        <p:cTn id="9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16"/>
                                        </p:tgtEl>
                                        <p:attrNameLst>
                                          <p:attrName>ppt_x</p:attrName>
                                        </p:attrNameLst>
                                      </p:cBhvr>
                                      <p:tavLst>
                                        <p:tav tm="0">
                                          <p:val>
                                            <p:strVal val="ppt_x"/>
                                          </p:val>
                                        </p:tav>
                                        <p:tav tm="100000">
                                          <p:val>
                                            <p:strVal val="ppt_x"/>
                                          </p:val>
                                        </p:tav>
                                      </p:tavLst>
                                    </p:anim>
                                    <p:anim calcmode="lin" valueType="num">
                                      <p:cBhvr additive="base">
                                        <p:cTn id="103" dur="500"/>
                                        <p:tgtEl>
                                          <p:spTgt spid="16"/>
                                        </p:tgtEl>
                                        <p:attrNameLst>
                                          <p:attrName>ppt_y</p:attrName>
                                        </p:attrNameLst>
                                      </p:cBhvr>
                                      <p:tavLst>
                                        <p:tav tm="0">
                                          <p:val>
                                            <p:strVal val="ppt_y"/>
                                          </p:val>
                                        </p:tav>
                                        <p:tav tm="100000">
                                          <p:val>
                                            <p:strVal val="1+ppt_h/2"/>
                                          </p:val>
                                        </p:tav>
                                      </p:tavLst>
                                    </p:anim>
                                    <p:set>
                                      <p:cBhvr>
                                        <p:cTn id="104" dur="1" fill="hold">
                                          <p:stCondLst>
                                            <p:cond delay="499"/>
                                          </p:stCondLst>
                                        </p:cTn>
                                        <p:tgtEl>
                                          <p:spTgt spid="1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blinds(horizontal)">
                                      <p:cBhvr>
                                        <p:cTn id="109" dur="500"/>
                                        <p:tgtEl>
                                          <p:spTgt spid="1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17"/>
                                        </p:tgtEl>
                                        <p:attrNameLst>
                                          <p:attrName>style.visibility</p:attrName>
                                        </p:attrNameLst>
                                      </p:cBhvr>
                                      <p:to>
                                        <p:strVal val="visible"/>
                                      </p:to>
                                    </p:set>
                                    <p:anim calcmode="lin" valueType="num">
                                      <p:cBhvr additive="base">
                                        <p:cTn id="114" dur="500" fill="hold"/>
                                        <p:tgtEl>
                                          <p:spTgt spid="17"/>
                                        </p:tgtEl>
                                        <p:attrNameLst>
                                          <p:attrName>ppt_x</p:attrName>
                                        </p:attrNameLst>
                                      </p:cBhvr>
                                      <p:tavLst>
                                        <p:tav tm="0">
                                          <p:val>
                                            <p:strVal val="#ppt_x"/>
                                          </p:val>
                                        </p:tav>
                                        <p:tav tm="100000">
                                          <p:val>
                                            <p:strVal val="#ppt_x"/>
                                          </p:val>
                                        </p:tav>
                                      </p:tavLst>
                                    </p:anim>
                                    <p:anim calcmode="lin" valueType="num">
                                      <p:cBhvr additive="base">
                                        <p:cTn id="1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xit" presetSubtype="4" fill="hold" nodeType="clickEffect">
                                  <p:stCondLst>
                                    <p:cond delay="0"/>
                                  </p:stCondLst>
                                  <p:childTnLst>
                                    <p:anim calcmode="lin" valueType="num">
                                      <p:cBhvr additive="base">
                                        <p:cTn id="119" dur="500"/>
                                        <p:tgtEl>
                                          <p:spTgt spid="17"/>
                                        </p:tgtEl>
                                        <p:attrNameLst>
                                          <p:attrName>ppt_x</p:attrName>
                                        </p:attrNameLst>
                                      </p:cBhvr>
                                      <p:tavLst>
                                        <p:tav tm="0">
                                          <p:val>
                                            <p:strVal val="ppt_x"/>
                                          </p:val>
                                        </p:tav>
                                        <p:tav tm="100000">
                                          <p:val>
                                            <p:strVal val="ppt_x"/>
                                          </p:val>
                                        </p:tav>
                                      </p:tavLst>
                                    </p:anim>
                                    <p:anim calcmode="lin" valueType="num">
                                      <p:cBhvr additive="base">
                                        <p:cTn id="120" dur="500"/>
                                        <p:tgtEl>
                                          <p:spTgt spid="17"/>
                                        </p:tgtEl>
                                        <p:attrNameLst>
                                          <p:attrName>ppt_y</p:attrName>
                                        </p:attrNameLst>
                                      </p:cBhvr>
                                      <p:tavLst>
                                        <p:tav tm="0">
                                          <p:val>
                                            <p:strVal val="ppt_y"/>
                                          </p:val>
                                        </p:tav>
                                        <p:tav tm="100000">
                                          <p:val>
                                            <p:strVal val="1+ppt_h/2"/>
                                          </p:val>
                                        </p:tav>
                                      </p:tavLst>
                                    </p:anim>
                                    <p:set>
                                      <p:cBhvr>
                                        <p:cTn id="121" dur="1" fill="hold">
                                          <p:stCondLst>
                                            <p:cond delay="499"/>
                                          </p:stCondLst>
                                        </p:cTn>
                                        <p:tgtEl>
                                          <p:spTgt spid="1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blinds(horizontal)">
                                      <p:cBhvr>
                                        <p:cTn id="126" dur="500"/>
                                        <p:tgtEl>
                                          <p:spTgt spid="11"/>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8"/>
                                        </p:tgtEl>
                                        <p:attrNameLst>
                                          <p:attrName>style.visibility</p:attrName>
                                        </p:attrNameLst>
                                      </p:cBhvr>
                                      <p:to>
                                        <p:strVal val="visible"/>
                                      </p:to>
                                    </p:set>
                                    <p:anim calcmode="lin" valueType="num">
                                      <p:cBhvr additive="base">
                                        <p:cTn id="131" dur="500" fill="hold"/>
                                        <p:tgtEl>
                                          <p:spTgt spid="18"/>
                                        </p:tgtEl>
                                        <p:attrNameLst>
                                          <p:attrName>ppt_x</p:attrName>
                                        </p:attrNameLst>
                                      </p:cBhvr>
                                      <p:tavLst>
                                        <p:tav tm="0">
                                          <p:val>
                                            <p:strVal val="#ppt_x"/>
                                          </p:val>
                                        </p:tav>
                                        <p:tav tm="100000">
                                          <p:val>
                                            <p:strVal val="#ppt_x"/>
                                          </p:val>
                                        </p:tav>
                                      </p:tavLst>
                                    </p:anim>
                                    <p:anim calcmode="lin" valueType="num">
                                      <p:cBhvr additive="base">
                                        <p:cTn id="1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4" fill="hold" nodeType="clickEffect">
                                  <p:stCondLst>
                                    <p:cond delay="0"/>
                                  </p:stCondLst>
                                  <p:childTnLst>
                                    <p:anim calcmode="lin" valueType="num">
                                      <p:cBhvr additive="base">
                                        <p:cTn id="136" dur="500"/>
                                        <p:tgtEl>
                                          <p:spTgt spid="18"/>
                                        </p:tgtEl>
                                        <p:attrNameLst>
                                          <p:attrName>ppt_x</p:attrName>
                                        </p:attrNameLst>
                                      </p:cBhvr>
                                      <p:tavLst>
                                        <p:tav tm="0">
                                          <p:val>
                                            <p:strVal val="ppt_x"/>
                                          </p:val>
                                        </p:tav>
                                        <p:tav tm="100000">
                                          <p:val>
                                            <p:strVal val="ppt_x"/>
                                          </p:val>
                                        </p:tav>
                                      </p:tavLst>
                                    </p:anim>
                                    <p:anim calcmode="lin" valueType="num">
                                      <p:cBhvr additive="base">
                                        <p:cTn id="137" dur="500"/>
                                        <p:tgtEl>
                                          <p:spTgt spid="18"/>
                                        </p:tgtEl>
                                        <p:attrNameLst>
                                          <p:attrName>ppt_y</p:attrName>
                                        </p:attrNameLst>
                                      </p:cBhvr>
                                      <p:tavLst>
                                        <p:tav tm="0">
                                          <p:val>
                                            <p:strVal val="ppt_y"/>
                                          </p:val>
                                        </p:tav>
                                        <p:tav tm="100000">
                                          <p:val>
                                            <p:strVal val="1+ppt_h/2"/>
                                          </p:val>
                                        </p:tav>
                                      </p:tavLst>
                                    </p:anim>
                                    <p:set>
                                      <p:cBhvr>
                                        <p:cTn id="1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4"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cxnSp>
        <p:nvCxnSpPr>
          <p:cNvPr id="4" name="Straight Arrow Connector 3"/>
          <p:cNvCxnSpPr/>
          <p:nvPr/>
        </p:nvCxnSpPr>
        <p:spPr>
          <a:xfrm>
            <a:off x="5638800" y="1600200"/>
            <a:ext cx="1219200" cy="2362200"/>
          </a:xfrm>
          <a:prstGeom prst="straightConnector1">
            <a:avLst/>
          </a:prstGeom>
          <a:ln w="1047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934200" y="1447800"/>
            <a:ext cx="1143000" cy="2514600"/>
          </a:xfrm>
          <a:prstGeom prst="straightConnector1">
            <a:avLst/>
          </a:prstGeom>
          <a:ln w="920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3744078">
            <a:off x="4880507" y="2644532"/>
            <a:ext cx="1830629" cy="461665"/>
          </a:xfrm>
          <a:prstGeom prst="rect">
            <a:avLst/>
          </a:prstGeom>
          <a:noFill/>
        </p:spPr>
        <p:txBody>
          <a:bodyPr wrap="none" rtlCol="0">
            <a:spAutoFit/>
          </a:bodyPr>
          <a:lstStyle/>
          <a:p>
            <a:r>
              <a:rPr lang="en-US" sz="2400" b="1" dirty="0" smtClean="0"/>
              <a:t>Verification</a:t>
            </a:r>
            <a:endParaRPr lang="en-US" sz="2400" b="1" dirty="0"/>
          </a:p>
        </p:txBody>
      </p:sp>
      <p:sp>
        <p:nvSpPr>
          <p:cNvPr id="9" name="TextBox 8"/>
          <p:cNvSpPr txBox="1"/>
          <p:nvPr/>
        </p:nvSpPr>
        <p:spPr>
          <a:xfrm rot="17640086">
            <a:off x="7042184" y="2665606"/>
            <a:ext cx="1631344" cy="461665"/>
          </a:xfrm>
          <a:prstGeom prst="rect">
            <a:avLst/>
          </a:prstGeom>
          <a:noFill/>
        </p:spPr>
        <p:txBody>
          <a:bodyPr wrap="none" rtlCol="0">
            <a:spAutoFit/>
          </a:bodyPr>
          <a:lstStyle/>
          <a:p>
            <a:r>
              <a:rPr lang="en-US" sz="2400" b="1" dirty="0" smtClean="0"/>
              <a:t>Validation</a:t>
            </a:r>
            <a:endParaRPr lang="en-US" sz="2400" b="1" dirty="0"/>
          </a:p>
        </p:txBody>
      </p:sp>
      <p:sp>
        <p:nvSpPr>
          <p:cNvPr id="5" name="Content Placeholder 4"/>
          <p:cNvSpPr>
            <a:spLocks noGrp="1"/>
          </p:cNvSpPr>
          <p:nvPr>
            <p:ph sz="quarter" idx="1"/>
          </p:nvPr>
        </p:nvSpPr>
        <p:spPr/>
        <p:txBody>
          <a:bodyPr/>
          <a:lstStyle/>
          <a:p>
            <a:endParaRPr lang="en-GB" dirty="0"/>
          </a:p>
        </p:txBody>
      </p:sp>
      <p:sp>
        <p:nvSpPr>
          <p:cNvPr id="7" name="TextBox 6"/>
          <p:cNvSpPr txBox="1"/>
          <p:nvPr/>
        </p:nvSpPr>
        <p:spPr>
          <a:xfrm>
            <a:off x="152399" y="1427153"/>
            <a:ext cx="5643422" cy="2308324"/>
          </a:xfrm>
          <a:prstGeom prst="rect">
            <a:avLst/>
          </a:prstGeom>
          <a:noFill/>
        </p:spPr>
        <p:txBody>
          <a:bodyPr wrap="square" rtlCol="0">
            <a:spAutoFit/>
          </a:bodyPr>
          <a:lstStyle/>
          <a:p>
            <a:r>
              <a:rPr lang="en-GB" dirty="0" smtClean="0"/>
              <a:t>Suppose, you have received a request for developing a android app. In this regard, you meet the customers, collected requirements, documented the requirements, created designs to built it and finally coded it as per the design. That means you are trying to follow all standard ways to develop the app rightly. </a:t>
            </a:r>
          </a:p>
          <a:p>
            <a:r>
              <a:rPr lang="en-GB" b="1" i="1" dirty="0" smtClean="0">
                <a:solidFill>
                  <a:srgbClr val="0000CC"/>
                </a:solidFill>
              </a:rPr>
              <a:t>Building the product in the right way is called “Verification”.</a:t>
            </a:r>
            <a:endParaRPr lang="en-GB" b="1" i="1" dirty="0">
              <a:solidFill>
                <a:srgbClr val="0000CC"/>
              </a:solidFill>
            </a:endParaRPr>
          </a:p>
        </p:txBody>
      </p:sp>
      <p:sp>
        <p:nvSpPr>
          <p:cNvPr id="11" name="TextBox 10"/>
          <p:cNvSpPr txBox="1"/>
          <p:nvPr/>
        </p:nvSpPr>
        <p:spPr>
          <a:xfrm>
            <a:off x="2438400" y="3979101"/>
            <a:ext cx="5257800" cy="1754326"/>
          </a:xfrm>
          <a:prstGeom prst="rect">
            <a:avLst/>
          </a:prstGeom>
          <a:noFill/>
        </p:spPr>
        <p:txBody>
          <a:bodyPr wrap="square" rtlCol="0">
            <a:spAutoFit/>
          </a:bodyPr>
          <a:lstStyle/>
          <a:p>
            <a:r>
              <a:rPr lang="en-GB" dirty="0" smtClean="0"/>
              <a:t>After completion of the app coding, we sent it to testing phase. Various tests are performed to ensure whether the app meets the customer requirements. That is you try to check whether the right app is developed.</a:t>
            </a:r>
          </a:p>
          <a:p>
            <a:r>
              <a:rPr lang="en-GB" b="1" i="1" dirty="0" smtClean="0">
                <a:solidFill>
                  <a:srgbClr val="0000CC"/>
                </a:solidFill>
              </a:rPr>
              <a:t>Building the right product is called “Validation”.</a:t>
            </a:r>
            <a:endParaRPr lang="en-GB" b="1" i="1" dirty="0">
              <a:solidFill>
                <a:srgbClr val="0000CC"/>
              </a:solidFill>
            </a:endParaRPr>
          </a:p>
        </p:txBody>
      </p:sp>
      <p:pic>
        <p:nvPicPr>
          <p:cNvPr id="10" name="Picture 9" descr="brac.png"/>
          <p:cNvPicPr>
            <a:picLocks noChangeAspect="1"/>
          </p:cNvPicPr>
          <p:nvPr/>
        </p:nvPicPr>
        <p:blipFill>
          <a:blip r:embed="rId2"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1000"/>
                                        <p:tgtEl>
                                          <p:spTgt spid="7">
                                            <p:txEl>
                                              <p:pRg st="0" end="0"/>
                                            </p:txEl>
                                          </p:spTgt>
                                        </p:tgtEl>
                                      </p:cBhvr>
                                    </p:animEffect>
                                    <p:anim calcmode="lin" valueType="num">
                                      <p:cBhvr>
                                        <p:cTn id="2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 calcmode="lin" valueType="num">
                                      <p:cBhvr additive="base">
                                        <p:cTn id="34"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1000"/>
                                        <p:tgtEl>
                                          <p:spTgt spid="11">
                                            <p:txEl>
                                              <p:pRg st="0" end="0"/>
                                            </p:txEl>
                                          </p:spTgt>
                                        </p:tgtEl>
                                      </p:cBhvr>
                                    </p:animEffect>
                                    <p:anim calcmode="lin" valueType="num">
                                      <p:cBhvr>
                                        <p:cTn id="41"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 calcmode="lin" valueType="num">
                                      <p:cBhvr additive="base">
                                        <p:cTn id="4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6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endParaRPr lang="en-US" dirty="0" smtClean="0"/>
          </a:p>
          <a:p>
            <a:endParaRPr lang="en-US" dirty="0"/>
          </a:p>
        </p:txBody>
      </p:sp>
      <p:sp>
        <p:nvSpPr>
          <p:cNvPr id="4" name="TextBox 3"/>
          <p:cNvSpPr txBox="1"/>
          <p:nvPr/>
        </p:nvSpPr>
        <p:spPr>
          <a:xfrm>
            <a:off x="8351" y="3048000"/>
            <a:ext cx="4393567" cy="2308324"/>
          </a:xfrm>
          <a:prstGeom prst="rect">
            <a:avLst/>
          </a:prstGeom>
          <a:noFill/>
        </p:spPr>
        <p:txBody>
          <a:bodyPr wrap="square" rtlCol="0">
            <a:spAutoFit/>
          </a:bodyPr>
          <a:lstStyle/>
          <a:p>
            <a:pPr marL="342900" indent="-342900">
              <a:buAutoNum type="arabicPeriod"/>
            </a:pPr>
            <a:r>
              <a:rPr lang="en-US" dirty="0" smtClean="0"/>
              <a:t>Along with waterfall advantages, it emphasizes planning for verification and validation (V&amp;V) of the product from the very beginning of requirement collection. </a:t>
            </a:r>
          </a:p>
          <a:p>
            <a:pPr marL="342900" indent="-342900">
              <a:buAutoNum type="arabicPeriod"/>
            </a:pPr>
            <a:r>
              <a:rPr lang="en-US" dirty="0" smtClean="0"/>
              <a:t>Test activities planned before testing</a:t>
            </a:r>
          </a:p>
          <a:p>
            <a:pPr marL="342900" indent="-342900">
              <a:buAutoNum type="arabicPeriod"/>
            </a:pPr>
            <a:r>
              <a:rPr lang="en-US" dirty="0" smtClean="0"/>
              <a:t>Saves time over waterfall, higher chance of success</a:t>
            </a:r>
          </a:p>
          <a:p>
            <a:endParaRPr lang="en-GB" dirty="0"/>
          </a:p>
        </p:txBody>
      </p:sp>
      <p:sp>
        <p:nvSpPr>
          <p:cNvPr id="5" name="TextBox 4"/>
          <p:cNvSpPr txBox="1"/>
          <p:nvPr/>
        </p:nvSpPr>
        <p:spPr>
          <a:xfrm>
            <a:off x="4731705" y="3200400"/>
            <a:ext cx="4259895" cy="1754326"/>
          </a:xfrm>
          <a:prstGeom prst="rect">
            <a:avLst/>
          </a:prstGeom>
          <a:noFill/>
        </p:spPr>
        <p:txBody>
          <a:bodyPr wrap="square" rtlCol="0">
            <a:spAutoFit/>
          </a:bodyPr>
          <a:lstStyle/>
          <a:p>
            <a:pPr marL="342900" indent="-342900">
              <a:buAutoNum type="arabicPeriod"/>
            </a:pPr>
            <a:r>
              <a:rPr lang="en-US" dirty="0" smtClean="0"/>
              <a:t>Changes </a:t>
            </a:r>
            <a:r>
              <a:rPr lang="en-US" dirty="0"/>
              <a:t>are not </a:t>
            </a:r>
            <a:r>
              <a:rPr lang="en-US" dirty="0" smtClean="0"/>
              <a:t>welcomed</a:t>
            </a:r>
          </a:p>
          <a:p>
            <a:pPr marL="342900" indent="-342900">
              <a:buAutoNum type="arabicPeriod"/>
            </a:pPr>
            <a:r>
              <a:rPr lang="en-US" dirty="0" smtClean="0"/>
              <a:t>Software </a:t>
            </a:r>
            <a:r>
              <a:rPr lang="en-US" dirty="0"/>
              <a:t>developed at end of all phases, so no dummy prototypes can be </a:t>
            </a:r>
            <a:r>
              <a:rPr lang="en-US" dirty="0" smtClean="0"/>
              <a:t>found</a:t>
            </a:r>
          </a:p>
          <a:p>
            <a:pPr marL="342900" indent="-342900">
              <a:buAutoNum type="arabicPeriod"/>
            </a:pPr>
            <a:r>
              <a:rPr lang="en-US" dirty="0" smtClean="0"/>
              <a:t>If </a:t>
            </a:r>
            <a:r>
              <a:rPr lang="en-US" dirty="0"/>
              <a:t>any test fails, then test document and code both needs to be updated</a:t>
            </a:r>
          </a:p>
          <a:p>
            <a:endParaRPr lang="en-GB" dirty="0"/>
          </a:p>
        </p:txBody>
      </p:sp>
      <p:pic>
        <p:nvPicPr>
          <p:cNvPr id="6" name="Picture 5" descr="brac.png"/>
          <p:cNvPicPr>
            <a:picLocks noChangeAspect="1"/>
          </p:cNvPicPr>
          <p:nvPr/>
        </p:nvPicPr>
        <p:blipFill>
          <a:blip r:embed="rId3"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descr="1474612861_giphy (1).gif"/>
          <p:cNvPicPr>
            <a:picLocks noChangeAspect="1"/>
          </p:cNvPicPr>
          <p:nvPr/>
        </p:nvPicPr>
        <p:blipFill>
          <a:blip r:embed="rId2" cstate="print"/>
          <a:stretch>
            <a:fillRect/>
          </a:stretch>
        </p:blipFill>
        <p:spPr>
          <a:xfrm>
            <a:off x="2667000" y="1752600"/>
            <a:ext cx="3810000" cy="3657600"/>
          </a:xfrm>
          <a:prstGeom prst="rect">
            <a:avLst/>
          </a:prstGeom>
        </p:spPr>
      </p:pic>
      <p:sp>
        <p:nvSpPr>
          <p:cNvPr id="6" name="Content Placeholder 2"/>
          <p:cNvSpPr>
            <a:spLocks noGrp="1"/>
          </p:cNvSpPr>
          <p:nvPr>
            <p:ph sz="quarter" idx="1"/>
          </p:nvPr>
        </p:nvSpPr>
        <p:spPr/>
        <p:txBody>
          <a:bodyPr>
            <a:normAutofit/>
          </a:bodyPr>
          <a:lstStyle/>
          <a:p>
            <a:endParaRPr lang="en-US" dirty="0" smtClean="0"/>
          </a:p>
          <a:p>
            <a:endParaRPr lang="en-US" dirty="0"/>
          </a:p>
        </p:txBody>
      </p:sp>
      <p:pic>
        <p:nvPicPr>
          <p:cNvPr id="7" name="Picture 6" descr="brac.png"/>
          <p:cNvPicPr>
            <a:picLocks noChangeAspect="1"/>
          </p:cNvPicPr>
          <p:nvPr/>
        </p:nvPicPr>
        <p:blipFill>
          <a:blip r:embed="rId3" cstate="print"/>
          <a:stretch>
            <a:fillRect/>
          </a:stretch>
        </p:blipFill>
        <p:spPr>
          <a:xfrm>
            <a:off x="8077200" y="5943600"/>
            <a:ext cx="1066800" cy="914400"/>
          </a:xfrm>
          <a:prstGeom prst="rect">
            <a:avLst/>
          </a:prstGeom>
        </p:spPr>
      </p:pic>
      <p:sp>
        <p:nvSpPr>
          <p:cNvPr id="8" name="Slide Number Placeholder 7"/>
          <p:cNvSpPr>
            <a:spLocks noGrp="1"/>
          </p:cNvSpPr>
          <p:nvPr>
            <p:ph type="sldNum" sz="quarter" idx="12"/>
          </p:nvPr>
        </p:nvSpPr>
        <p:spPr/>
        <p:txBody>
          <a:bodyPr/>
          <a:lstStyle/>
          <a:p>
            <a:fld id="{D9A133FA-4EFC-4CF4-804E-37598CAC01C8}" type="slidenum">
              <a:rPr lang="en-US" smtClean="0"/>
              <a:pPr/>
              <a:t>8</a:t>
            </a:fld>
            <a:endParaRPr lang="en-US"/>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347</TotalTime>
  <Words>258</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CSE 470 – V Model</vt:lpstr>
      <vt:lpstr>Slide 2</vt:lpstr>
      <vt:lpstr>Slide 3</vt:lpstr>
      <vt:lpstr>V-Model</vt:lpstr>
      <vt:lpstr>Slide 5</vt:lpstr>
      <vt:lpstr>Verification and Validation</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53</cp:revision>
  <dcterms:created xsi:type="dcterms:W3CDTF">2020-05-26T17:53:17Z</dcterms:created>
  <dcterms:modified xsi:type="dcterms:W3CDTF">2020-06-16T21:57:09Z</dcterms:modified>
</cp:coreProperties>
</file>