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3" r:id="rId3"/>
    <p:sldId id="269" r:id="rId4"/>
    <p:sldId id="264" r:id="rId5"/>
    <p:sldId id="270" r:id="rId6"/>
    <p:sldId id="266" r:id="rId7"/>
    <p:sldId id="268" r:id="rId8"/>
    <p:sldId id="265" r:id="rId9"/>
    <p:sldId id="267" r:id="rId10"/>
    <p:sldId id="271" r:id="rId11"/>
    <p:sldId id="272"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011E1"/>
    <a:srgbClr val="BDEE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648" y="24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E0DBD9E-31B1-4FA2-9378-3F0A812B8472}" type="datetimeFigureOut">
              <a:rPr lang="en-US" smtClean="0"/>
              <a:pPr/>
              <a:t>18-Jun-20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D9A133FA-4EFC-4CF4-804E-37598CAC01C8}"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0DBD9E-31B1-4FA2-9378-3F0A812B8472}" type="datetimeFigureOut">
              <a:rPr lang="en-US" smtClean="0"/>
              <a:pPr/>
              <a:t>18-Jun-20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0DBD9E-31B1-4FA2-9378-3F0A812B8472}" type="datetimeFigureOut">
              <a:rPr lang="en-US" smtClean="0"/>
              <a:pPr/>
              <a:t>18-Jun-20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E0DBD9E-31B1-4FA2-9378-3F0A812B8472}" type="datetimeFigureOut">
              <a:rPr lang="en-US" smtClean="0"/>
              <a:pPr/>
              <a:t>18-Jun-20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E0DBD9E-31B1-4FA2-9378-3F0A812B8472}" type="datetimeFigureOut">
              <a:rPr lang="en-US" smtClean="0"/>
              <a:pPr/>
              <a:t>18-Jun-20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D9A133FA-4EFC-4CF4-804E-37598CAC01C8}"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E0DBD9E-31B1-4FA2-9378-3F0A812B8472}" type="datetimeFigureOut">
              <a:rPr lang="en-US" smtClean="0"/>
              <a:pPr/>
              <a:t>18-Jun-20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E0DBD9E-31B1-4FA2-9378-3F0A812B8472}" type="datetimeFigureOut">
              <a:rPr lang="en-US" smtClean="0"/>
              <a:pPr/>
              <a:t>18-Jun-20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133FA-4EFC-4CF4-804E-37598CAC01C8}"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E0DBD9E-31B1-4FA2-9378-3F0A812B8472}" type="datetimeFigureOut">
              <a:rPr lang="en-US" smtClean="0"/>
              <a:pPr/>
              <a:t>18-Jun-20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A133FA-4EFC-4CF4-804E-37598CAC01C8}"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DBD9E-31B1-4FA2-9378-3F0A812B8472}" type="datetimeFigureOut">
              <a:rPr lang="en-US" smtClean="0"/>
              <a:pPr/>
              <a:t>18-Jun-20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A133FA-4EFC-4CF4-804E-37598CAC01C8}"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0DBD9E-31B1-4FA2-9378-3F0A812B8472}" type="datetimeFigureOut">
              <a:rPr lang="en-US" smtClean="0"/>
              <a:pPr/>
              <a:t>18-Jun-20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0DBD9E-31B1-4FA2-9378-3F0A812B8472}" type="datetimeFigureOut">
              <a:rPr lang="en-US" smtClean="0"/>
              <a:pPr/>
              <a:t>18-Jun-20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E0DBD9E-31B1-4FA2-9378-3F0A812B8472}" type="datetimeFigureOut">
              <a:rPr lang="en-US" smtClean="0"/>
              <a:pPr/>
              <a:t>18-Jun-20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9A133FA-4EFC-4CF4-804E-37598CAC01C8}"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0"/>
            <a:ext cx="6858000" cy="990600"/>
          </a:xfrm>
        </p:spPr>
        <p:txBody>
          <a:bodyPr>
            <a:normAutofit fontScale="90000"/>
          </a:bodyPr>
          <a:lstStyle/>
          <a:p>
            <a:r>
              <a:rPr lang="en-US" dirty="0" smtClean="0"/>
              <a:t>CSE 470 – Incremental and Iterative Model</a:t>
            </a:r>
            <a:endParaRPr lang="en-US" dirty="0"/>
          </a:p>
        </p:txBody>
      </p:sp>
      <p:sp>
        <p:nvSpPr>
          <p:cNvPr id="3" name="Subtitle 2"/>
          <p:cNvSpPr>
            <a:spLocks noGrp="1"/>
          </p:cNvSpPr>
          <p:nvPr>
            <p:ph type="subTitle" idx="1"/>
          </p:nvPr>
        </p:nvSpPr>
        <p:spPr>
          <a:xfrm>
            <a:off x="1219200" y="5410200"/>
            <a:ext cx="6858000" cy="533400"/>
          </a:xfrm>
        </p:spPr>
        <p:txBody>
          <a:bodyPr/>
          <a:lstStyle/>
          <a:p>
            <a:r>
              <a:rPr lang="en-US" dirty="0" smtClean="0"/>
              <a:t>BRAC University</a:t>
            </a:r>
            <a:endParaRPr lang="en-US" dirty="0"/>
          </a:p>
        </p:txBody>
      </p:sp>
      <p:pic>
        <p:nvPicPr>
          <p:cNvPr id="6" name="Picture 5" descr="software-engineering-5b4daa8bab12ae7f4848c482.jpg"/>
          <p:cNvPicPr>
            <a:picLocks noChangeAspect="1"/>
          </p:cNvPicPr>
          <p:nvPr/>
        </p:nvPicPr>
        <p:blipFill>
          <a:blip r:embed="rId2" cstate="print"/>
          <a:stretch>
            <a:fillRect/>
          </a:stretch>
        </p:blipFill>
        <p:spPr>
          <a:xfrm>
            <a:off x="0" y="0"/>
            <a:ext cx="9144000" cy="3581400"/>
          </a:xfrm>
          <a:prstGeom prst="rect">
            <a:avLst/>
          </a:prstGeom>
        </p:spPr>
      </p:pic>
      <p:pic>
        <p:nvPicPr>
          <p:cNvPr id="5" name="Picture 4" descr="brac.png"/>
          <p:cNvPicPr>
            <a:picLocks noChangeAspect="1"/>
          </p:cNvPicPr>
          <p:nvPr/>
        </p:nvPicPr>
        <p:blipFill>
          <a:blip r:embed="rId3" cstate="print"/>
          <a:stretch>
            <a:fillRect/>
          </a:stretch>
        </p:blipFill>
        <p:spPr>
          <a:xfrm>
            <a:off x="7953145" y="5867400"/>
            <a:ext cx="1190855" cy="990600"/>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4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0"/>
            <a:ext cx="3048000" cy="990600"/>
          </a:xfrm>
        </p:spPr>
        <p:txBody>
          <a:bodyPr/>
          <a:lstStyle/>
          <a:p>
            <a:r>
              <a:rPr lang="en-US" b="1" dirty="0" smtClean="0">
                <a:solidFill>
                  <a:schemeClr val="tx1"/>
                </a:solidFill>
              </a:rPr>
              <a:t>When to use</a:t>
            </a:r>
            <a:endParaRPr lang="en-US" b="1" dirty="0">
              <a:solidFill>
                <a:schemeClr val="tx1"/>
              </a:solidFill>
            </a:endParaRPr>
          </a:p>
        </p:txBody>
      </p:sp>
      <p:sp>
        <p:nvSpPr>
          <p:cNvPr id="3" name="Content Placeholder 2"/>
          <p:cNvSpPr>
            <a:spLocks noGrp="1"/>
          </p:cNvSpPr>
          <p:nvPr>
            <p:ph sz="quarter" idx="1"/>
          </p:nvPr>
        </p:nvSpPr>
        <p:spPr>
          <a:xfrm>
            <a:off x="5257800" y="5715000"/>
            <a:ext cx="3429000" cy="441960"/>
          </a:xfrm>
        </p:spPr>
        <p:txBody>
          <a:bodyPr>
            <a:normAutofit fontScale="92500" lnSpcReduction="10000"/>
          </a:bodyPr>
          <a:lstStyle/>
          <a:p>
            <a:r>
              <a:rPr lang="en-US" dirty="0" smtClean="0"/>
              <a:t> </a:t>
            </a:r>
            <a:endParaRPr lang="en-US" dirty="0"/>
          </a:p>
        </p:txBody>
      </p:sp>
      <p:sp>
        <p:nvSpPr>
          <p:cNvPr id="5" name="TextBox 4"/>
          <p:cNvSpPr txBox="1"/>
          <p:nvPr/>
        </p:nvSpPr>
        <p:spPr>
          <a:xfrm>
            <a:off x="381000" y="3200400"/>
            <a:ext cx="7696200" cy="1754326"/>
          </a:xfrm>
          <a:prstGeom prst="rect">
            <a:avLst/>
          </a:prstGeom>
          <a:noFill/>
        </p:spPr>
        <p:txBody>
          <a:bodyPr wrap="square" rtlCol="0">
            <a:spAutoFit/>
          </a:bodyPr>
          <a:lstStyle/>
          <a:p>
            <a:pPr marL="342900" indent="-342900">
              <a:buAutoNum type="arabicPeriod"/>
            </a:pPr>
            <a:r>
              <a:rPr lang="en-US" dirty="0" smtClean="0"/>
              <a:t>Requirements are not fixed</a:t>
            </a:r>
          </a:p>
          <a:p>
            <a:pPr marL="342900" indent="-342900">
              <a:buAutoNum type="arabicPeriod"/>
            </a:pPr>
            <a:r>
              <a:rPr lang="en-US" dirty="0" smtClean="0"/>
              <a:t>Technological tools or requirements are not identified yet.</a:t>
            </a:r>
          </a:p>
          <a:p>
            <a:pPr marL="342900" indent="-342900">
              <a:buAutoNum type="arabicPeriod"/>
            </a:pPr>
            <a:r>
              <a:rPr lang="en-US" dirty="0" smtClean="0"/>
              <a:t>Instead of fixed time, quality of the features is refined with time</a:t>
            </a:r>
          </a:p>
          <a:p>
            <a:pPr marL="342900" indent="-342900">
              <a:buAutoNum type="arabicPeriod"/>
            </a:pPr>
            <a:r>
              <a:rPr lang="en-US" dirty="0" smtClean="0"/>
              <a:t>Customer feedbacks with repetitive iterations increase the product quality</a:t>
            </a:r>
          </a:p>
          <a:p>
            <a:pPr marL="342900" indent="-342900">
              <a:buAutoNum type="arabicPeriod"/>
            </a:pPr>
            <a:r>
              <a:rPr lang="en-US" dirty="0" smtClean="0"/>
              <a:t>Better for long-term and complex projects</a:t>
            </a:r>
            <a:endParaRPr lang="en-US" dirty="0"/>
          </a:p>
          <a:p>
            <a:endParaRPr lang="en-GB" dirty="0"/>
          </a:p>
        </p:txBody>
      </p:sp>
      <p:pic>
        <p:nvPicPr>
          <p:cNvPr id="6" name="Picture 5" descr="brac.png"/>
          <p:cNvPicPr>
            <a:picLocks noChangeAspect="1"/>
          </p:cNvPicPr>
          <p:nvPr/>
        </p:nvPicPr>
        <p:blipFill>
          <a:blip r:embed="rId3" cstate="print"/>
          <a:stretch>
            <a:fillRect/>
          </a:stretch>
        </p:blipFill>
        <p:spPr>
          <a:xfrm>
            <a:off x="7953145" y="5867400"/>
            <a:ext cx="1190855" cy="990600"/>
          </a:xfrm>
          <a:prstGeom prst="rect">
            <a:avLst/>
          </a:prstGeom>
        </p:spPr>
      </p:pic>
    </p:spTree>
    <p:extLst>
      <p:ext uri="{BB962C8B-B14F-4D97-AF65-F5344CB8AC3E}">
        <p14:creationId xmlns="" xmlns:p14="http://schemas.microsoft.com/office/powerpoint/2010/main" val="2126573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8000"/>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Case</a:t>
            </a:r>
            <a:endParaRPr lang="en-GB" dirty="0"/>
          </a:p>
        </p:txBody>
      </p:sp>
      <p:sp>
        <p:nvSpPr>
          <p:cNvPr id="3" name="Content Placeholder 2"/>
          <p:cNvSpPr>
            <a:spLocks noGrp="1"/>
          </p:cNvSpPr>
          <p:nvPr>
            <p:ph sz="quarter" idx="1"/>
          </p:nvPr>
        </p:nvSpPr>
        <p:spPr>
          <a:xfrm>
            <a:off x="457200" y="1219200"/>
            <a:ext cx="8534400" cy="4937760"/>
          </a:xfrm>
        </p:spPr>
        <p:txBody>
          <a:bodyPr>
            <a:normAutofit lnSpcReduction="10000"/>
          </a:bodyPr>
          <a:lstStyle/>
          <a:p>
            <a:pPr marL="514350" indent="-514350">
              <a:buFont typeface="+mj-lt"/>
              <a:buAutoNum type="arabicPeriod"/>
            </a:pPr>
            <a:r>
              <a:rPr lang="en-GB" dirty="0" smtClean="0"/>
              <a:t>Being a project manager of a software company, you have got a project request for developing a corona virus awareness app. The customers initially want the app to show testing info, take appointments, visualize affected area data and many more. Currently, the software should support only Bangla language, however English language support can be added later if the app gets promising feedbacks.</a:t>
            </a:r>
          </a:p>
          <a:p>
            <a:pPr marL="514350" indent="-514350">
              <a:buFont typeface="+mj-lt"/>
              <a:buAutoNum type="arabicPeriod"/>
            </a:pPr>
            <a:endParaRPr lang="en-GB" dirty="0"/>
          </a:p>
          <a:p>
            <a:pPr marL="0" indent="0">
              <a:buNone/>
            </a:pPr>
            <a:endParaRPr lang="en-GB" i="1" dirty="0" smtClean="0"/>
          </a:p>
          <a:p>
            <a:pPr marL="0" indent="0">
              <a:buNone/>
            </a:pPr>
            <a:r>
              <a:rPr lang="en-GB" i="1" dirty="0" smtClean="0"/>
              <a:t>In such a case, which would you apply – Waterfall, Incremental or Iterative?</a:t>
            </a:r>
            <a:endParaRPr lang="en-GB" i="1" dirty="0"/>
          </a:p>
        </p:txBody>
      </p:sp>
      <p:pic>
        <p:nvPicPr>
          <p:cNvPr id="4" name="Picture 3" descr="brac.png"/>
          <p:cNvPicPr>
            <a:picLocks noChangeAspect="1"/>
          </p:cNvPicPr>
          <p:nvPr/>
        </p:nvPicPr>
        <p:blipFill>
          <a:blip r:embed="rId3" cstate="print"/>
          <a:stretch>
            <a:fillRect/>
          </a:stretch>
        </p:blipFill>
        <p:spPr>
          <a:xfrm>
            <a:off x="7953145" y="5867400"/>
            <a:ext cx="1190855" cy="990600"/>
          </a:xfrm>
          <a:prstGeom prst="rect">
            <a:avLst/>
          </a:prstGeom>
        </p:spPr>
      </p:pic>
    </p:spTree>
    <p:extLst>
      <p:ext uri="{BB962C8B-B14F-4D97-AF65-F5344CB8AC3E}">
        <p14:creationId xmlns="" xmlns:p14="http://schemas.microsoft.com/office/powerpoint/2010/main" val="214538992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5" name="Picture 4" descr="1474612861_giphy (1).gif"/>
          <p:cNvPicPr>
            <a:picLocks noChangeAspect="1"/>
          </p:cNvPicPr>
          <p:nvPr/>
        </p:nvPicPr>
        <p:blipFill>
          <a:blip r:embed="rId2" cstate="print"/>
          <a:stretch>
            <a:fillRect/>
          </a:stretch>
        </p:blipFill>
        <p:spPr>
          <a:xfrm>
            <a:off x="2590800" y="1676400"/>
            <a:ext cx="3810000" cy="3657600"/>
          </a:xfrm>
          <a:prstGeom prst="rect">
            <a:avLst/>
          </a:prstGeom>
        </p:spPr>
      </p:pic>
      <p:pic>
        <p:nvPicPr>
          <p:cNvPr id="6" name="Picture 5" descr="brac.png"/>
          <p:cNvPicPr>
            <a:picLocks noChangeAspect="1"/>
          </p:cNvPicPr>
          <p:nvPr/>
        </p:nvPicPr>
        <p:blipFill>
          <a:blip r:embed="rId3" cstate="print"/>
          <a:stretch>
            <a:fillRect/>
          </a:stretch>
        </p:blipFill>
        <p:spPr>
          <a:xfrm>
            <a:off x="7953145" y="5867400"/>
            <a:ext cx="1190855" cy="990600"/>
          </a:xfrm>
          <a:prstGeom prst="rect">
            <a:avLst/>
          </a:prstGeom>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0000"/>
            <a:lum/>
          </a:blip>
          <a:srcRect/>
          <a:stretch>
            <a:fillRect l="-15000" r="-1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19"/>
          </a:xfrm>
        </p:spPr>
        <p:txBody>
          <a:bodyPr>
            <a:normAutofit fontScale="90000"/>
          </a:bodyPr>
          <a:lstStyle/>
          <a:p>
            <a:endParaRPr lang="en-US" dirty="0"/>
          </a:p>
        </p:txBody>
      </p:sp>
      <p:sp>
        <p:nvSpPr>
          <p:cNvPr id="8" name="TextBox 7"/>
          <p:cNvSpPr txBox="1"/>
          <p:nvPr/>
        </p:nvSpPr>
        <p:spPr>
          <a:xfrm>
            <a:off x="609600" y="457200"/>
            <a:ext cx="4483022" cy="523220"/>
          </a:xfrm>
          <a:prstGeom prst="rect">
            <a:avLst/>
          </a:prstGeom>
          <a:noFill/>
        </p:spPr>
        <p:txBody>
          <a:bodyPr wrap="none" rtlCol="0">
            <a:spAutoFit/>
          </a:bodyPr>
          <a:lstStyle/>
          <a:p>
            <a:r>
              <a:rPr lang="en-US" sz="2800" b="1" dirty="0" smtClean="0"/>
              <a:t>Sequential Process Model</a:t>
            </a:r>
            <a:endParaRPr lang="en-US" sz="2800" b="1" dirty="0"/>
          </a:p>
        </p:txBody>
      </p:sp>
      <p:pic>
        <p:nvPicPr>
          <p:cNvPr id="13" name="Content Placeholder 12" descr="happy.jpg"/>
          <p:cNvPicPr>
            <a:picLocks noGrp="1" noChangeAspect="1"/>
          </p:cNvPicPr>
          <p:nvPr>
            <p:ph sz="quarter" idx="1"/>
          </p:nvPr>
        </p:nvPicPr>
        <p:blipFill>
          <a:blip r:embed="rId3" cstate="print"/>
          <a:stretch>
            <a:fillRect/>
          </a:stretch>
        </p:blipFill>
        <p:spPr>
          <a:xfrm>
            <a:off x="4191000" y="1981200"/>
            <a:ext cx="1989133" cy="4479925"/>
          </a:xfrm>
        </p:spPr>
      </p:pic>
      <p:pic>
        <p:nvPicPr>
          <p:cNvPr id="14" name="Picture 13" descr="sad.jpg"/>
          <p:cNvPicPr>
            <a:picLocks noChangeAspect="1"/>
          </p:cNvPicPr>
          <p:nvPr/>
        </p:nvPicPr>
        <p:blipFill>
          <a:blip r:embed="rId4" cstate="print"/>
          <a:stretch>
            <a:fillRect/>
          </a:stretch>
        </p:blipFill>
        <p:spPr>
          <a:xfrm>
            <a:off x="4191000" y="2133600"/>
            <a:ext cx="2090843" cy="4267200"/>
          </a:xfrm>
          <a:prstGeom prst="rect">
            <a:avLst/>
          </a:prstGeom>
        </p:spPr>
      </p:pic>
      <p:grpSp>
        <p:nvGrpSpPr>
          <p:cNvPr id="5" name="Group 4"/>
          <p:cNvGrpSpPr/>
          <p:nvPr/>
        </p:nvGrpSpPr>
        <p:grpSpPr>
          <a:xfrm>
            <a:off x="2514600" y="990600"/>
            <a:ext cx="2209800" cy="1688123"/>
            <a:chOff x="2286000" y="1095384"/>
            <a:chExt cx="2209800" cy="1688123"/>
          </a:xfrm>
        </p:grpSpPr>
        <p:pic>
          <p:nvPicPr>
            <p:cNvPr id="6" name="Picture 5"/>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2286000" y="1095384"/>
              <a:ext cx="2209800" cy="1688123"/>
            </a:xfrm>
            <a:prstGeom prst="rect">
              <a:avLst/>
            </a:prstGeom>
          </p:spPr>
        </p:pic>
        <p:sp>
          <p:nvSpPr>
            <p:cNvPr id="7" name="TextBox 6"/>
            <p:cNvSpPr txBox="1"/>
            <p:nvPr/>
          </p:nvSpPr>
          <p:spPr>
            <a:xfrm>
              <a:off x="2590800" y="1476384"/>
              <a:ext cx="1752600" cy="646331"/>
            </a:xfrm>
            <a:prstGeom prst="rect">
              <a:avLst/>
            </a:prstGeom>
            <a:noFill/>
          </p:spPr>
          <p:txBody>
            <a:bodyPr wrap="square" rtlCol="0">
              <a:spAutoFit/>
            </a:bodyPr>
            <a:lstStyle/>
            <a:p>
              <a:r>
                <a:rPr lang="en-GB" dirty="0" smtClean="0"/>
                <a:t>Customer know What they Want</a:t>
              </a:r>
              <a:endParaRPr lang="en-GB" dirty="0"/>
            </a:p>
          </p:txBody>
        </p:sp>
      </p:grpSp>
      <p:grpSp>
        <p:nvGrpSpPr>
          <p:cNvPr id="15" name="Group 14"/>
          <p:cNvGrpSpPr/>
          <p:nvPr/>
        </p:nvGrpSpPr>
        <p:grpSpPr>
          <a:xfrm>
            <a:off x="6248400" y="457200"/>
            <a:ext cx="2133600" cy="2234622"/>
            <a:chOff x="6248400" y="396721"/>
            <a:chExt cx="2133600" cy="2234622"/>
          </a:xfrm>
        </p:grpSpPr>
        <p:pic>
          <p:nvPicPr>
            <p:cNvPr id="16" name="Picture 15"/>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6248400" y="396721"/>
              <a:ext cx="2133600" cy="2234622"/>
            </a:xfrm>
            <a:prstGeom prst="rect">
              <a:avLst/>
            </a:prstGeom>
          </p:spPr>
        </p:pic>
        <p:sp>
          <p:nvSpPr>
            <p:cNvPr id="17" name="TextBox 16"/>
            <p:cNvSpPr txBox="1"/>
            <p:nvPr/>
          </p:nvSpPr>
          <p:spPr>
            <a:xfrm>
              <a:off x="6553200" y="878742"/>
              <a:ext cx="1752600" cy="950270"/>
            </a:xfrm>
            <a:prstGeom prst="rect">
              <a:avLst/>
            </a:prstGeom>
            <a:noFill/>
          </p:spPr>
          <p:txBody>
            <a:bodyPr wrap="square" rtlCol="0">
              <a:spAutoFit/>
            </a:bodyPr>
            <a:lstStyle/>
            <a:p>
              <a:pPr algn="ctr"/>
              <a:r>
                <a:rPr lang="en-GB" dirty="0" smtClean="0">
                  <a:solidFill>
                    <a:srgbClr val="FF0000"/>
                  </a:solidFill>
                </a:rPr>
                <a:t>Customer Don’t Know what they want !!!</a:t>
              </a:r>
              <a:endParaRPr lang="en-GB" dirty="0">
                <a:solidFill>
                  <a:srgbClr val="FF0000"/>
                </a:solidFill>
              </a:endParaRPr>
            </a:p>
          </p:txBody>
        </p:sp>
      </p:grpSp>
      <p:grpSp>
        <p:nvGrpSpPr>
          <p:cNvPr id="20" name="Group 19"/>
          <p:cNvGrpSpPr/>
          <p:nvPr/>
        </p:nvGrpSpPr>
        <p:grpSpPr>
          <a:xfrm>
            <a:off x="609600" y="1981200"/>
            <a:ext cx="1752600" cy="3950732"/>
            <a:chOff x="609600" y="1981200"/>
            <a:chExt cx="1752600" cy="3950732"/>
          </a:xfrm>
        </p:grpSpPr>
        <p:pic>
          <p:nvPicPr>
            <p:cNvPr id="9" name="Content Placeholder 8"/>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609600" y="1981200"/>
              <a:ext cx="1752600" cy="3641725"/>
            </a:xfrm>
            <a:prstGeom prst="rect">
              <a:avLst/>
            </a:prstGeom>
          </p:spPr>
        </p:pic>
        <p:sp>
          <p:nvSpPr>
            <p:cNvPr id="19" name="TextBox 18"/>
            <p:cNvSpPr txBox="1"/>
            <p:nvPr/>
          </p:nvSpPr>
          <p:spPr>
            <a:xfrm>
              <a:off x="914400" y="5562600"/>
              <a:ext cx="1179169" cy="369332"/>
            </a:xfrm>
            <a:prstGeom prst="rect">
              <a:avLst/>
            </a:prstGeom>
            <a:noFill/>
          </p:spPr>
          <p:txBody>
            <a:bodyPr wrap="none" rtlCol="0">
              <a:spAutoFit/>
            </a:bodyPr>
            <a:lstStyle/>
            <a:p>
              <a:r>
                <a:rPr lang="en-GB" dirty="0" smtClean="0"/>
                <a:t>Team Lead</a:t>
              </a:r>
              <a:endParaRPr lang="en-GB" dirty="0"/>
            </a:p>
          </p:txBody>
        </p:sp>
      </p:grpSp>
      <p:pic>
        <p:nvPicPr>
          <p:cNvPr id="21" name="Picture 20" descr="brac.png"/>
          <p:cNvPicPr>
            <a:picLocks noChangeAspect="1"/>
          </p:cNvPicPr>
          <p:nvPr/>
        </p:nvPicPr>
        <p:blipFill>
          <a:blip r:embed="rId8" cstate="print"/>
          <a:stretch>
            <a:fillRect/>
          </a:stretch>
        </p:blipFill>
        <p:spPr>
          <a:xfrm>
            <a:off x="7953145" y="5867400"/>
            <a:ext cx="1190855" cy="9906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1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xit" presetSubtype="2" fill="hold" nodeType="withEffect">
                                  <p:stCondLst>
                                    <p:cond delay="0"/>
                                  </p:stCondLst>
                                  <p:childTnLst>
                                    <p:anim calcmode="lin" valueType="num">
                                      <p:cBhvr additive="base">
                                        <p:cTn id="36" dur="500"/>
                                        <p:tgtEl>
                                          <p:spTgt spid="5"/>
                                        </p:tgtEl>
                                        <p:attrNameLst>
                                          <p:attrName>ppt_x</p:attrName>
                                        </p:attrNameLst>
                                      </p:cBhvr>
                                      <p:tavLst>
                                        <p:tav tm="0">
                                          <p:val>
                                            <p:strVal val="ppt_x"/>
                                          </p:val>
                                        </p:tav>
                                        <p:tav tm="100000">
                                          <p:val>
                                            <p:strVal val="1+ppt_w/2"/>
                                          </p:val>
                                        </p:tav>
                                      </p:tavLst>
                                    </p:anim>
                                    <p:anim calcmode="lin" valueType="num">
                                      <p:cBhvr additive="base">
                                        <p:cTn id="37" dur="500"/>
                                        <p:tgtEl>
                                          <p:spTgt spid="5"/>
                                        </p:tgtEl>
                                        <p:attrNameLst>
                                          <p:attrName>ppt_y</p:attrName>
                                        </p:attrNameLst>
                                      </p:cBhvr>
                                      <p:tavLst>
                                        <p:tav tm="0">
                                          <p:val>
                                            <p:strVal val="ppt_y"/>
                                          </p:val>
                                        </p:tav>
                                        <p:tav tm="100000">
                                          <p:val>
                                            <p:strVal val="ppt_y"/>
                                          </p:val>
                                        </p:tav>
                                      </p:tavLst>
                                    </p:anim>
                                    <p:set>
                                      <p:cBhvr>
                                        <p:cTn id="38" dur="1" fill="hold">
                                          <p:stCondLst>
                                            <p:cond delay="499"/>
                                          </p:stCondLst>
                                        </p:cTn>
                                        <p:tgtEl>
                                          <p:spTgt spid="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1" nodeType="clickEffect">
                                  <p:stCondLst>
                                    <p:cond delay="0"/>
                                  </p:stCondLst>
                                  <p:childTnLst>
                                    <p:anim calcmode="lin" valueType="num">
                                      <p:cBhvr additive="base">
                                        <p:cTn id="42" dur="500"/>
                                        <p:tgtEl>
                                          <p:spTgt spid="8"/>
                                        </p:tgtEl>
                                        <p:attrNameLst>
                                          <p:attrName>ppt_x</p:attrName>
                                        </p:attrNameLst>
                                      </p:cBhvr>
                                      <p:tavLst>
                                        <p:tav tm="0">
                                          <p:val>
                                            <p:strVal val="ppt_x"/>
                                          </p:val>
                                        </p:tav>
                                        <p:tav tm="100000">
                                          <p:val>
                                            <p:strVal val="ppt_x"/>
                                          </p:val>
                                        </p:tav>
                                      </p:tavLst>
                                    </p:anim>
                                    <p:anim calcmode="lin" valueType="num">
                                      <p:cBhvr additive="base">
                                        <p:cTn id="43" dur="500"/>
                                        <p:tgtEl>
                                          <p:spTgt spid="8"/>
                                        </p:tgtEl>
                                        <p:attrNameLst>
                                          <p:attrName>ppt_y</p:attrName>
                                        </p:attrNameLst>
                                      </p:cBhvr>
                                      <p:tavLst>
                                        <p:tav tm="0">
                                          <p:val>
                                            <p:strVal val="ppt_y"/>
                                          </p:val>
                                        </p:tav>
                                        <p:tav tm="100000">
                                          <p:val>
                                            <p:strVal val="1+ppt_h/2"/>
                                          </p:val>
                                        </p:tav>
                                      </p:tavLst>
                                    </p:anim>
                                    <p:set>
                                      <p:cBhvr>
                                        <p:cTn id="4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276600" y="685800"/>
            <a:ext cx="5743575" cy="4400550"/>
          </a:xfrm>
          <a:prstGeom prst="rect">
            <a:avLst/>
          </a:prstGeom>
        </p:spPr>
      </p:pic>
      <p:sp>
        <p:nvSpPr>
          <p:cNvPr id="2" name="Title 1"/>
          <p:cNvSpPr>
            <a:spLocks noGrp="1"/>
          </p:cNvSpPr>
          <p:nvPr>
            <p:ph type="title"/>
          </p:nvPr>
        </p:nvSpPr>
        <p:spPr>
          <a:xfrm>
            <a:off x="152400" y="2166872"/>
            <a:ext cx="3505200" cy="990600"/>
          </a:xfrm>
        </p:spPr>
        <p:txBody>
          <a:bodyPr>
            <a:normAutofit fontScale="90000"/>
          </a:bodyPr>
          <a:lstStyle/>
          <a:p>
            <a:r>
              <a:rPr lang="en-GB" b="1" dirty="0" smtClean="0"/>
              <a:t>Evolutionary Process Models</a:t>
            </a:r>
            <a:endParaRPr lang="en-GB" b="1" dirty="0"/>
          </a:p>
        </p:txBody>
      </p:sp>
      <p:sp>
        <p:nvSpPr>
          <p:cNvPr id="6" name="Content Placeholder 5"/>
          <p:cNvSpPr>
            <a:spLocks noGrp="1"/>
          </p:cNvSpPr>
          <p:nvPr>
            <p:ph sz="quarter" idx="1"/>
          </p:nvPr>
        </p:nvSpPr>
        <p:spPr>
          <a:xfrm>
            <a:off x="457200" y="3657600"/>
            <a:ext cx="8229600" cy="2499360"/>
          </a:xfrm>
        </p:spPr>
        <p:txBody>
          <a:bodyPr/>
          <a:lstStyle/>
          <a:p>
            <a:endParaRPr lang="en-GB" dirty="0"/>
          </a:p>
        </p:txBody>
      </p:sp>
      <p:sp>
        <p:nvSpPr>
          <p:cNvPr id="7" name="TextBox 6"/>
          <p:cNvSpPr txBox="1"/>
          <p:nvPr/>
        </p:nvSpPr>
        <p:spPr>
          <a:xfrm>
            <a:off x="3733801" y="5181600"/>
            <a:ext cx="4648200" cy="1477328"/>
          </a:xfrm>
          <a:prstGeom prst="rect">
            <a:avLst/>
          </a:prstGeom>
          <a:noFill/>
        </p:spPr>
        <p:txBody>
          <a:bodyPr wrap="square" rtlCol="0">
            <a:spAutoFit/>
          </a:bodyPr>
          <a:lstStyle/>
          <a:p>
            <a:pPr marL="342900" indent="-342900">
              <a:buAutoNum type="arabicPeriod"/>
            </a:pPr>
            <a:r>
              <a:rPr lang="en-GB" dirty="0"/>
              <a:t>C</a:t>
            </a:r>
            <a:r>
              <a:rPr lang="en-GB" dirty="0" smtClean="0"/>
              <a:t>an change requirements as you want.</a:t>
            </a:r>
          </a:p>
          <a:p>
            <a:pPr marL="342900" indent="-342900">
              <a:buAutoNum type="arabicPeriod"/>
            </a:pPr>
            <a:r>
              <a:rPr lang="en-GB" dirty="0"/>
              <a:t>C</a:t>
            </a:r>
            <a:r>
              <a:rPr lang="en-GB" dirty="0" smtClean="0"/>
              <a:t>an go back to previous phases, such as after coding, we can go back to communication phase for requirement collection again.</a:t>
            </a:r>
            <a:endParaRPr lang="en-GB" dirty="0"/>
          </a:p>
        </p:txBody>
      </p:sp>
      <p:pic>
        <p:nvPicPr>
          <p:cNvPr id="8" name="Picture 7" descr="brac.png"/>
          <p:cNvPicPr>
            <a:picLocks noChangeAspect="1"/>
          </p:cNvPicPr>
          <p:nvPr/>
        </p:nvPicPr>
        <p:blipFill>
          <a:blip r:embed="rId3" cstate="print"/>
          <a:stretch>
            <a:fillRect/>
          </a:stretch>
        </p:blipFill>
        <p:spPr>
          <a:xfrm>
            <a:off x="7953145" y="5867400"/>
            <a:ext cx="1190855" cy="990600"/>
          </a:xfrm>
          <a:prstGeom prst="rect">
            <a:avLst/>
          </a:prstGeom>
        </p:spPr>
      </p:pic>
    </p:spTree>
    <p:extLst>
      <p:ext uri="{BB962C8B-B14F-4D97-AF65-F5344CB8AC3E}">
        <p14:creationId xmlns="" xmlns:p14="http://schemas.microsoft.com/office/powerpoint/2010/main" val="1243264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alphaModFix amt="38000"/>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47800" y="1219200"/>
            <a:ext cx="8229600" cy="990600"/>
          </a:xfrm>
        </p:spPr>
        <p:txBody>
          <a:bodyPr/>
          <a:lstStyle/>
          <a:p>
            <a:r>
              <a:rPr lang="en-US" b="1" dirty="0" smtClean="0">
                <a:solidFill>
                  <a:schemeClr val="tx1"/>
                </a:solidFill>
              </a:rPr>
              <a:t>Incremental Process Model</a:t>
            </a:r>
            <a:endParaRPr lang="en-US" b="1" dirty="0">
              <a:solidFill>
                <a:schemeClr val="tx1"/>
              </a:solidFill>
            </a:endParaRPr>
          </a:p>
        </p:txBody>
      </p:sp>
      <p:sp>
        <p:nvSpPr>
          <p:cNvPr id="3" name="Content Placeholder 2"/>
          <p:cNvSpPr>
            <a:spLocks noGrp="1"/>
          </p:cNvSpPr>
          <p:nvPr>
            <p:ph sz="quarter" idx="1"/>
          </p:nvPr>
        </p:nvSpPr>
        <p:spPr>
          <a:xfrm>
            <a:off x="457200" y="2362200"/>
            <a:ext cx="8229600" cy="3794760"/>
          </a:xfrm>
        </p:spPr>
        <p:txBody>
          <a:bodyPr/>
          <a:lstStyle/>
          <a:p>
            <a:endParaRPr lang="en-US" dirty="0"/>
          </a:p>
        </p:txBody>
      </p:sp>
      <p:sp>
        <p:nvSpPr>
          <p:cNvPr id="4" name="TextBox 3"/>
          <p:cNvSpPr txBox="1"/>
          <p:nvPr/>
        </p:nvSpPr>
        <p:spPr>
          <a:xfrm>
            <a:off x="1828800" y="3352800"/>
            <a:ext cx="5105400" cy="2031325"/>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r>
              <a:rPr lang="en-US" dirty="0" smtClean="0"/>
              <a:t>Customer wants to use the software from the very beginning of the project</a:t>
            </a:r>
          </a:p>
          <a:p>
            <a:pPr marL="342900" indent="-342900">
              <a:buAutoNum type="arabicPeriod"/>
            </a:pPr>
            <a:r>
              <a:rPr lang="en-US" dirty="0" smtClean="0"/>
              <a:t>Customer is quite well-known about the requirements</a:t>
            </a:r>
          </a:p>
          <a:p>
            <a:pPr marL="342900" indent="-342900">
              <a:buAutoNum type="arabicPeriod"/>
            </a:pPr>
            <a:r>
              <a:rPr lang="en-US" dirty="0" smtClean="0"/>
              <a:t>The software is divided into fixed number of increments to be delivered to </a:t>
            </a:r>
            <a:r>
              <a:rPr lang="en-US" dirty="0" smtClean="0"/>
              <a:t>customers</a:t>
            </a:r>
            <a:endParaRPr lang="en-US" dirty="0" smtClean="0"/>
          </a:p>
        </p:txBody>
      </p:sp>
      <p:sp>
        <p:nvSpPr>
          <p:cNvPr id="5" name="TextBox 4"/>
          <p:cNvSpPr txBox="1"/>
          <p:nvPr/>
        </p:nvSpPr>
        <p:spPr>
          <a:xfrm>
            <a:off x="762000" y="2286000"/>
            <a:ext cx="7467600" cy="830997"/>
          </a:xfrm>
          <a:prstGeom prst="rect">
            <a:avLst/>
          </a:prstGeom>
          <a:noFill/>
        </p:spPr>
        <p:txBody>
          <a:bodyPr wrap="square" rtlCol="0">
            <a:spAutoFit/>
          </a:bodyPr>
          <a:lstStyle/>
          <a:p>
            <a:r>
              <a:rPr lang="en-US" sz="2400" dirty="0" smtClean="0"/>
              <a:t>A software process model where the software will be delivered in increments</a:t>
            </a:r>
            <a:endParaRPr lang="en-US" sz="2400" dirty="0"/>
          </a:p>
        </p:txBody>
      </p:sp>
      <p:pic>
        <p:nvPicPr>
          <p:cNvPr id="6" name="Picture 5" descr="brac.png"/>
          <p:cNvPicPr>
            <a:picLocks noChangeAspect="1"/>
          </p:cNvPicPr>
          <p:nvPr/>
        </p:nvPicPr>
        <p:blipFill>
          <a:blip r:embed="rId3" cstate="print"/>
          <a:stretch>
            <a:fillRect/>
          </a:stretch>
        </p:blipFill>
        <p:spPr>
          <a:xfrm>
            <a:off x="7953145" y="5867400"/>
            <a:ext cx="1190855" cy="9906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Incremental Process Model</a:t>
            </a:r>
            <a:endParaRPr lang="en-GB" dirty="0"/>
          </a:p>
        </p:txBody>
      </p:sp>
      <p:pic>
        <p:nvPicPr>
          <p:cNvPr id="6" name="Content Placeholder 5"/>
          <p:cNvPicPr>
            <a:picLocks noGrp="1" noChangeAspect="1"/>
          </p:cNvPicPr>
          <p:nvPr>
            <p:ph sz="quarter" idx="1"/>
          </p:nvPr>
        </p:nvPicPr>
        <p:blipFill>
          <a:blip r:embed="rId2" cstate="print">
            <a:extLst>
              <a:ext uri="{28A0092B-C50C-407E-A947-70E740481C1C}">
                <a14:useLocalDpi xmlns="" xmlns:a14="http://schemas.microsoft.com/office/drawing/2010/main" val="0"/>
              </a:ext>
            </a:extLst>
          </a:blip>
          <a:stretch>
            <a:fillRect/>
          </a:stretch>
        </p:blipFill>
        <p:spPr>
          <a:xfrm>
            <a:off x="1066800" y="1524000"/>
            <a:ext cx="7010399" cy="4267200"/>
          </a:xfrm>
          <a:solidFill>
            <a:srgbClr val="FF0000"/>
          </a:solidFill>
          <a:ln>
            <a:solidFill>
              <a:schemeClr val="accent1">
                <a:shade val="50000"/>
              </a:schemeClr>
            </a:solidFill>
          </a:ln>
        </p:spPr>
      </p:pic>
      <p:sp>
        <p:nvSpPr>
          <p:cNvPr id="7" name="Frame 6"/>
          <p:cNvSpPr/>
          <p:nvPr/>
        </p:nvSpPr>
        <p:spPr>
          <a:xfrm>
            <a:off x="1447800" y="4444652"/>
            <a:ext cx="2590800" cy="683712"/>
          </a:xfrm>
          <a:prstGeom prst="frame">
            <a:avLst>
              <a:gd name="adj1" fmla="val 428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Frame 10"/>
          <p:cNvSpPr/>
          <p:nvPr/>
        </p:nvSpPr>
        <p:spPr>
          <a:xfrm>
            <a:off x="2971800" y="3733800"/>
            <a:ext cx="2590800" cy="685800"/>
          </a:xfrm>
          <a:prstGeom prst="frame">
            <a:avLst>
              <a:gd name="adj1" fmla="val 428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Up-Down Arrow 7"/>
          <p:cNvSpPr/>
          <p:nvPr/>
        </p:nvSpPr>
        <p:spPr>
          <a:xfrm>
            <a:off x="3276600" y="3968140"/>
            <a:ext cx="76200" cy="813148"/>
          </a:xfrm>
          <a:prstGeom prst="up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Up-Down Arrow 13"/>
          <p:cNvSpPr/>
          <p:nvPr/>
        </p:nvSpPr>
        <p:spPr>
          <a:xfrm>
            <a:off x="3733800" y="4133589"/>
            <a:ext cx="76200" cy="683712"/>
          </a:xfrm>
          <a:prstGeom prst="up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brac.png"/>
          <p:cNvPicPr>
            <a:picLocks noChangeAspect="1"/>
          </p:cNvPicPr>
          <p:nvPr/>
        </p:nvPicPr>
        <p:blipFill>
          <a:blip r:embed="rId3" cstate="print"/>
          <a:stretch>
            <a:fillRect/>
          </a:stretch>
        </p:blipFill>
        <p:spPr>
          <a:xfrm>
            <a:off x="7953145" y="5867400"/>
            <a:ext cx="1190855" cy="990600"/>
          </a:xfrm>
          <a:prstGeom prst="rect">
            <a:avLst/>
          </a:prstGeom>
        </p:spPr>
      </p:pic>
    </p:spTree>
    <p:extLst>
      <p:ext uri="{BB962C8B-B14F-4D97-AF65-F5344CB8AC3E}">
        <p14:creationId xmlns="" xmlns:p14="http://schemas.microsoft.com/office/powerpoint/2010/main" val="32004186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animBg="1"/>
      <p:bldP spid="11" grpId="1" animBg="1"/>
      <p:bldP spid="8"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0" y="0"/>
            <a:ext cx="2590800" cy="990600"/>
          </a:xfrm>
        </p:spPr>
        <p:txBody>
          <a:bodyPr/>
          <a:lstStyle/>
          <a:p>
            <a:endParaRPr lang="en-US" dirty="0"/>
          </a:p>
        </p:txBody>
      </p:sp>
      <p:sp>
        <p:nvSpPr>
          <p:cNvPr id="3" name="Content Placeholder 2"/>
          <p:cNvSpPr>
            <a:spLocks noGrp="1"/>
          </p:cNvSpPr>
          <p:nvPr>
            <p:ph sz="quarter" idx="1"/>
          </p:nvPr>
        </p:nvSpPr>
        <p:spPr>
          <a:xfrm>
            <a:off x="6096000" y="5943600"/>
            <a:ext cx="2590800" cy="213360"/>
          </a:xfrm>
        </p:spPr>
        <p:txBody>
          <a:bodyPr>
            <a:normAutofit fontScale="40000" lnSpcReduction="20000"/>
          </a:bodyPr>
          <a:lstStyle/>
          <a:p>
            <a:endParaRPr lang="en-US" dirty="0"/>
          </a:p>
        </p:txBody>
      </p:sp>
      <p:sp>
        <p:nvSpPr>
          <p:cNvPr id="14" name="Rectangle 13"/>
          <p:cNvSpPr/>
          <p:nvPr/>
        </p:nvSpPr>
        <p:spPr>
          <a:xfrm>
            <a:off x="609600" y="457200"/>
            <a:ext cx="609600" cy="533400"/>
          </a:xfrm>
          <a:prstGeom prst="rect">
            <a:avLst/>
          </a:prstGeom>
          <a:solidFill>
            <a:srgbClr val="FF0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04800" y="990600"/>
            <a:ext cx="1238801" cy="369332"/>
          </a:xfrm>
          <a:prstGeom prst="rect">
            <a:avLst/>
          </a:prstGeom>
          <a:noFill/>
        </p:spPr>
        <p:txBody>
          <a:bodyPr wrap="none" rtlCol="0">
            <a:spAutoFit/>
          </a:bodyPr>
          <a:lstStyle/>
          <a:p>
            <a:r>
              <a:rPr lang="en-US" i="1" dirty="0" smtClean="0"/>
              <a:t>Increment 1</a:t>
            </a:r>
            <a:endParaRPr lang="en-US" i="1" dirty="0"/>
          </a:p>
        </p:txBody>
      </p:sp>
      <p:grpSp>
        <p:nvGrpSpPr>
          <p:cNvPr id="34" name="Group 33"/>
          <p:cNvGrpSpPr/>
          <p:nvPr/>
        </p:nvGrpSpPr>
        <p:grpSpPr>
          <a:xfrm>
            <a:off x="1905000" y="1600200"/>
            <a:ext cx="1219200" cy="533400"/>
            <a:chOff x="1981200" y="2286000"/>
            <a:chExt cx="1219200" cy="533400"/>
          </a:xfrm>
        </p:grpSpPr>
        <p:sp>
          <p:nvSpPr>
            <p:cNvPr id="35" name="Rectangle 34"/>
            <p:cNvSpPr/>
            <p:nvPr/>
          </p:nvSpPr>
          <p:spPr>
            <a:xfrm>
              <a:off x="1981200" y="2286000"/>
              <a:ext cx="609600" cy="533400"/>
            </a:xfrm>
            <a:prstGeom prst="rect">
              <a:avLst/>
            </a:prstGeom>
            <a:solidFill>
              <a:srgbClr val="FF0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590800" y="2286000"/>
              <a:ext cx="609600" cy="533400"/>
            </a:xfrm>
            <a:prstGeom prst="rect">
              <a:avLst/>
            </a:prstGeom>
            <a:solidFill>
              <a:srgbClr val="2011E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1905000" y="2209800"/>
            <a:ext cx="1238801" cy="369332"/>
          </a:xfrm>
          <a:prstGeom prst="rect">
            <a:avLst/>
          </a:prstGeom>
          <a:noFill/>
        </p:spPr>
        <p:txBody>
          <a:bodyPr wrap="none" rtlCol="0">
            <a:spAutoFit/>
          </a:bodyPr>
          <a:lstStyle/>
          <a:p>
            <a:r>
              <a:rPr lang="en-US" i="1" dirty="0" smtClean="0"/>
              <a:t>Increment 2</a:t>
            </a:r>
            <a:endParaRPr lang="en-US" i="1" dirty="0"/>
          </a:p>
        </p:txBody>
      </p:sp>
      <p:grpSp>
        <p:nvGrpSpPr>
          <p:cNvPr id="20" name="Group 19"/>
          <p:cNvGrpSpPr/>
          <p:nvPr/>
        </p:nvGrpSpPr>
        <p:grpSpPr>
          <a:xfrm>
            <a:off x="3429000" y="2743200"/>
            <a:ext cx="1219200" cy="1066800"/>
            <a:chOff x="1981200" y="2286000"/>
            <a:chExt cx="1219200" cy="1066800"/>
          </a:xfrm>
        </p:grpSpPr>
        <p:sp>
          <p:nvSpPr>
            <p:cNvPr id="21" name="Rectangle 20"/>
            <p:cNvSpPr/>
            <p:nvPr/>
          </p:nvSpPr>
          <p:spPr>
            <a:xfrm>
              <a:off x="1981200" y="2286000"/>
              <a:ext cx="609600" cy="533400"/>
            </a:xfrm>
            <a:prstGeom prst="rect">
              <a:avLst/>
            </a:prstGeom>
            <a:solidFill>
              <a:srgbClr val="FF0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590800" y="2286000"/>
              <a:ext cx="609600" cy="533400"/>
            </a:xfrm>
            <a:prstGeom prst="rect">
              <a:avLst/>
            </a:prstGeom>
            <a:solidFill>
              <a:srgbClr val="2011E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590800" y="2819400"/>
              <a:ext cx="609600" cy="533400"/>
            </a:xfrm>
            <a:prstGeom prst="rect">
              <a:avLst/>
            </a:prstGeom>
            <a:solidFill>
              <a:schemeClr val="bg2">
                <a:lumMod val="7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p:cNvSpPr txBox="1"/>
          <p:nvPr/>
        </p:nvSpPr>
        <p:spPr>
          <a:xfrm>
            <a:off x="3352800" y="3886200"/>
            <a:ext cx="1238801" cy="369332"/>
          </a:xfrm>
          <a:prstGeom prst="rect">
            <a:avLst/>
          </a:prstGeom>
          <a:noFill/>
        </p:spPr>
        <p:txBody>
          <a:bodyPr wrap="none" rtlCol="0">
            <a:spAutoFit/>
          </a:bodyPr>
          <a:lstStyle/>
          <a:p>
            <a:r>
              <a:rPr lang="en-US" i="1" dirty="0" smtClean="0"/>
              <a:t>Increment 3</a:t>
            </a:r>
            <a:endParaRPr lang="en-US" i="1" dirty="0"/>
          </a:p>
        </p:txBody>
      </p:sp>
      <p:grpSp>
        <p:nvGrpSpPr>
          <p:cNvPr id="27" name="Group 26"/>
          <p:cNvGrpSpPr/>
          <p:nvPr/>
        </p:nvGrpSpPr>
        <p:grpSpPr>
          <a:xfrm>
            <a:off x="5029200" y="4267200"/>
            <a:ext cx="1828800" cy="1066800"/>
            <a:chOff x="1981200" y="2286000"/>
            <a:chExt cx="1828800" cy="1066800"/>
          </a:xfrm>
        </p:grpSpPr>
        <p:sp>
          <p:nvSpPr>
            <p:cNvPr id="28" name="Rectangle 27"/>
            <p:cNvSpPr/>
            <p:nvPr/>
          </p:nvSpPr>
          <p:spPr>
            <a:xfrm>
              <a:off x="1981200" y="2286000"/>
              <a:ext cx="609600" cy="533400"/>
            </a:xfrm>
            <a:prstGeom prst="rect">
              <a:avLst/>
            </a:prstGeom>
            <a:solidFill>
              <a:srgbClr val="FF0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200400" y="2286000"/>
              <a:ext cx="609600" cy="533400"/>
            </a:xfrm>
            <a:prstGeom prst="rect">
              <a:avLst/>
            </a:prstGeom>
            <a:solidFill>
              <a:schemeClr val="accent4">
                <a:lumMod val="60000"/>
                <a:lumOff val="4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590800" y="2286000"/>
              <a:ext cx="609600" cy="533400"/>
            </a:xfrm>
            <a:prstGeom prst="rect">
              <a:avLst/>
            </a:prstGeom>
            <a:solidFill>
              <a:srgbClr val="2011E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590800" y="2819400"/>
              <a:ext cx="609600" cy="533400"/>
            </a:xfrm>
            <a:prstGeom prst="rect">
              <a:avLst/>
            </a:prstGeom>
            <a:solidFill>
              <a:schemeClr val="bg2">
                <a:lumMod val="7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200400" y="2819400"/>
              <a:ext cx="609600" cy="533400"/>
            </a:xfrm>
            <a:prstGeom prst="rect">
              <a:avLst/>
            </a:prstGeom>
            <a:solidFill>
              <a:srgbClr val="00B0F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p:cNvSpPr txBox="1"/>
          <p:nvPr/>
        </p:nvSpPr>
        <p:spPr>
          <a:xfrm>
            <a:off x="5486400" y="5410200"/>
            <a:ext cx="1238801" cy="369332"/>
          </a:xfrm>
          <a:prstGeom prst="rect">
            <a:avLst/>
          </a:prstGeom>
          <a:noFill/>
        </p:spPr>
        <p:txBody>
          <a:bodyPr wrap="none" rtlCol="0">
            <a:spAutoFit/>
          </a:bodyPr>
          <a:lstStyle/>
          <a:p>
            <a:r>
              <a:rPr lang="en-US" i="1" dirty="0" smtClean="0"/>
              <a:t>Increment 4</a:t>
            </a:r>
            <a:endParaRPr lang="en-US" i="1" dirty="0"/>
          </a:p>
        </p:txBody>
      </p:sp>
      <p:grpSp>
        <p:nvGrpSpPr>
          <p:cNvPr id="12" name="Group 11"/>
          <p:cNvGrpSpPr/>
          <p:nvPr/>
        </p:nvGrpSpPr>
        <p:grpSpPr>
          <a:xfrm>
            <a:off x="7162800" y="5334000"/>
            <a:ext cx="1828800" cy="1066800"/>
            <a:chOff x="1981200" y="2286000"/>
            <a:chExt cx="1828800" cy="1066800"/>
          </a:xfrm>
        </p:grpSpPr>
        <p:sp>
          <p:nvSpPr>
            <p:cNvPr id="4" name="Rectangle 3"/>
            <p:cNvSpPr/>
            <p:nvPr/>
          </p:nvSpPr>
          <p:spPr>
            <a:xfrm>
              <a:off x="1981200" y="2286000"/>
              <a:ext cx="609600" cy="533400"/>
            </a:xfrm>
            <a:prstGeom prst="rect">
              <a:avLst/>
            </a:prstGeom>
            <a:solidFill>
              <a:srgbClr val="FF0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00400" y="2286000"/>
              <a:ext cx="609600" cy="533400"/>
            </a:xfrm>
            <a:prstGeom prst="rect">
              <a:avLst/>
            </a:prstGeom>
            <a:solidFill>
              <a:schemeClr val="accent4">
                <a:lumMod val="60000"/>
                <a:lumOff val="4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81200" y="2819400"/>
              <a:ext cx="609600" cy="533400"/>
            </a:xfrm>
            <a:prstGeom prst="rect">
              <a:avLst/>
            </a:prstGeom>
            <a:solidFill>
              <a:srgbClr val="00B05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90800" y="2286000"/>
              <a:ext cx="609600" cy="533400"/>
            </a:xfrm>
            <a:prstGeom prst="rect">
              <a:avLst/>
            </a:prstGeom>
            <a:solidFill>
              <a:srgbClr val="2011E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90800" y="2819400"/>
              <a:ext cx="609600" cy="533400"/>
            </a:xfrm>
            <a:prstGeom prst="rect">
              <a:avLst/>
            </a:prstGeom>
            <a:solidFill>
              <a:schemeClr val="bg2">
                <a:lumMod val="7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200400" y="2819400"/>
              <a:ext cx="609600" cy="533400"/>
            </a:xfrm>
            <a:prstGeom prst="rect">
              <a:avLst/>
            </a:prstGeom>
            <a:solidFill>
              <a:srgbClr val="00B0F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7467600" y="6488668"/>
            <a:ext cx="1238801" cy="369332"/>
          </a:xfrm>
          <a:prstGeom prst="rect">
            <a:avLst/>
          </a:prstGeom>
          <a:noFill/>
        </p:spPr>
        <p:txBody>
          <a:bodyPr wrap="none" rtlCol="0">
            <a:spAutoFit/>
          </a:bodyPr>
          <a:lstStyle/>
          <a:p>
            <a:r>
              <a:rPr lang="en-US" i="1" dirty="0" smtClean="0"/>
              <a:t>Increment 5</a:t>
            </a:r>
            <a:endParaRPr lang="en-US" i="1" dirty="0"/>
          </a:p>
        </p:txBody>
      </p:sp>
      <p:sp>
        <p:nvSpPr>
          <p:cNvPr id="9" name="TextBox 8"/>
          <p:cNvSpPr txBox="1"/>
          <p:nvPr/>
        </p:nvSpPr>
        <p:spPr>
          <a:xfrm>
            <a:off x="4001427" y="584537"/>
            <a:ext cx="4800600" cy="2031325"/>
          </a:xfrm>
          <a:prstGeom prst="rect">
            <a:avLst/>
          </a:prstGeom>
          <a:noFill/>
        </p:spPr>
        <p:txBody>
          <a:bodyPr wrap="square" rtlCol="0">
            <a:spAutoFit/>
          </a:bodyPr>
          <a:lstStyle/>
          <a:p>
            <a:pPr marL="342900" indent="-342900">
              <a:buAutoNum type="arabicPeriod"/>
            </a:pPr>
            <a:r>
              <a:rPr lang="en-US" dirty="0"/>
              <a:t>For example, in first increment Login module is delivered. In second increment, another new module such as Navigation module is also added</a:t>
            </a:r>
            <a:r>
              <a:rPr lang="en-US" dirty="0" smtClean="0"/>
              <a:t>. In third, one more added.</a:t>
            </a:r>
            <a:endParaRPr lang="en-US" dirty="0"/>
          </a:p>
          <a:p>
            <a:pPr marL="342900" indent="-342900">
              <a:buAutoNum type="arabicPeriod"/>
            </a:pPr>
            <a:r>
              <a:rPr lang="en-US" dirty="0"/>
              <a:t>That is, this model “adds onto” new section as increments.</a:t>
            </a:r>
          </a:p>
          <a:p>
            <a:endParaRPr lang="en-GB" dirty="0"/>
          </a:p>
        </p:txBody>
      </p:sp>
      <p:grpSp>
        <p:nvGrpSpPr>
          <p:cNvPr id="36" name="Group 35"/>
          <p:cNvGrpSpPr/>
          <p:nvPr/>
        </p:nvGrpSpPr>
        <p:grpSpPr>
          <a:xfrm>
            <a:off x="838200" y="3429000"/>
            <a:ext cx="1828800" cy="1066800"/>
            <a:chOff x="1981200" y="2286000"/>
            <a:chExt cx="1828800" cy="1066800"/>
          </a:xfrm>
        </p:grpSpPr>
        <p:sp>
          <p:nvSpPr>
            <p:cNvPr id="37" name="Rectangle 36"/>
            <p:cNvSpPr/>
            <p:nvPr/>
          </p:nvSpPr>
          <p:spPr>
            <a:xfrm>
              <a:off x="1981200" y="2286000"/>
              <a:ext cx="609600" cy="533400"/>
            </a:xfrm>
            <a:prstGeom prst="rect">
              <a:avLst/>
            </a:prstGeom>
            <a:solidFill>
              <a:srgbClr val="FF0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200400" y="2286000"/>
              <a:ext cx="609600" cy="533400"/>
            </a:xfrm>
            <a:prstGeom prst="rect">
              <a:avLst/>
            </a:prstGeom>
            <a:solidFill>
              <a:schemeClr val="accent4">
                <a:lumMod val="60000"/>
                <a:lumOff val="4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981200" y="2819400"/>
              <a:ext cx="609600" cy="533400"/>
            </a:xfrm>
            <a:prstGeom prst="rect">
              <a:avLst/>
            </a:prstGeom>
            <a:solidFill>
              <a:srgbClr val="00B05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590800" y="2286000"/>
              <a:ext cx="609600" cy="533400"/>
            </a:xfrm>
            <a:prstGeom prst="rect">
              <a:avLst/>
            </a:prstGeom>
            <a:solidFill>
              <a:srgbClr val="2011E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590800" y="2819400"/>
              <a:ext cx="609600" cy="533400"/>
            </a:xfrm>
            <a:prstGeom prst="rect">
              <a:avLst/>
            </a:prstGeom>
            <a:solidFill>
              <a:schemeClr val="bg2">
                <a:lumMod val="7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200400" y="2819400"/>
              <a:ext cx="609600" cy="533400"/>
            </a:xfrm>
            <a:prstGeom prst="rect">
              <a:avLst/>
            </a:prstGeom>
            <a:solidFill>
              <a:srgbClr val="00B0F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descr="brac.png"/>
          <p:cNvPicPr>
            <a:picLocks noChangeAspect="1"/>
          </p:cNvPicPr>
          <p:nvPr/>
        </p:nvPicPr>
        <p:blipFill>
          <a:blip r:embed="rId2" cstate="print"/>
          <a:stretch>
            <a:fillRect/>
          </a:stretch>
        </p:blipFill>
        <p:spPr>
          <a:xfrm>
            <a:off x="0" y="5867400"/>
            <a:ext cx="1190855" cy="9906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6"/>
                                        </p:tgtEl>
                                        <p:attrNameLst>
                                          <p:attrName>ppt_x</p:attrName>
                                        </p:attrNameLst>
                                      </p:cBhvr>
                                      <p:tavLst>
                                        <p:tav tm="0">
                                          <p:val>
                                            <p:strVal val="ppt_x"/>
                                          </p:val>
                                        </p:tav>
                                        <p:tav tm="100000">
                                          <p:val>
                                            <p:strVal val="ppt_x"/>
                                          </p:val>
                                        </p:tav>
                                      </p:tavLst>
                                    </p:anim>
                                    <p:anim calcmode="lin" valueType="num">
                                      <p:cBhvr additive="base">
                                        <p:cTn id="13" dur="500"/>
                                        <p:tgtEl>
                                          <p:spTgt spid="36"/>
                                        </p:tgtEl>
                                        <p:attrNameLst>
                                          <p:attrName>ppt_y</p:attrName>
                                        </p:attrNameLst>
                                      </p:cBhvr>
                                      <p:tavLst>
                                        <p:tav tm="0">
                                          <p:val>
                                            <p:strVal val="ppt_y"/>
                                          </p:val>
                                        </p:tav>
                                        <p:tav tm="100000">
                                          <p:val>
                                            <p:strVal val="1+ppt_h/2"/>
                                          </p:val>
                                        </p:tav>
                                      </p:tavLst>
                                    </p:anim>
                                    <p:set>
                                      <p:cBhvr>
                                        <p:cTn id="14" dur="1" fill="hold">
                                          <p:stCondLst>
                                            <p:cond delay="499"/>
                                          </p:stCondLst>
                                        </p:cTn>
                                        <p:tgtEl>
                                          <p:spTgt spid="3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0-#ppt_w/2"/>
                                          </p:val>
                                        </p:tav>
                                        <p:tav tm="100000">
                                          <p:val>
                                            <p:strVal val="#ppt_x"/>
                                          </p:val>
                                        </p:tav>
                                      </p:tavLst>
                                    </p:anim>
                                    <p:anim calcmode="lin" valueType="num">
                                      <p:cBhvr additive="base">
                                        <p:cTn id="20" dur="1000" fill="hold"/>
                                        <p:tgtEl>
                                          <p:spTgt spid="14"/>
                                        </p:tgtEl>
                                        <p:attrNameLst>
                                          <p:attrName>ppt_y</p:attrName>
                                        </p:attrNameLst>
                                      </p:cBhvr>
                                      <p:tavLst>
                                        <p:tav tm="0">
                                          <p:val>
                                            <p:strVal val="#ppt_y"/>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additive="base">
                                        <p:cTn id="30" dur="1000" fill="hold"/>
                                        <p:tgtEl>
                                          <p:spTgt spid="34"/>
                                        </p:tgtEl>
                                        <p:attrNameLst>
                                          <p:attrName>ppt_x</p:attrName>
                                        </p:attrNameLst>
                                      </p:cBhvr>
                                      <p:tavLst>
                                        <p:tav tm="0">
                                          <p:val>
                                            <p:strVal val="0-#ppt_w/2"/>
                                          </p:val>
                                        </p:tav>
                                        <p:tav tm="100000">
                                          <p:val>
                                            <p:strVal val="#ppt_x"/>
                                          </p:val>
                                        </p:tav>
                                      </p:tavLst>
                                    </p:anim>
                                    <p:anim calcmode="lin" valueType="num">
                                      <p:cBhvr additive="base">
                                        <p:cTn id="31" dur="10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1000" fill="hold"/>
                                        <p:tgtEl>
                                          <p:spTgt spid="20"/>
                                        </p:tgtEl>
                                        <p:attrNameLst>
                                          <p:attrName>ppt_x</p:attrName>
                                        </p:attrNameLst>
                                      </p:cBhvr>
                                      <p:tavLst>
                                        <p:tav tm="0">
                                          <p:val>
                                            <p:strVal val="0-#ppt_w/2"/>
                                          </p:val>
                                        </p:tav>
                                        <p:tav tm="100000">
                                          <p:val>
                                            <p:strVal val="#ppt_x"/>
                                          </p:val>
                                        </p:tav>
                                      </p:tavLst>
                                    </p:anim>
                                    <p:anim calcmode="lin" valueType="num">
                                      <p:cBhvr additive="base">
                                        <p:cTn id="37" dur="10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ppt_x"/>
                                          </p:val>
                                        </p:tav>
                                        <p:tav tm="100000">
                                          <p:val>
                                            <p:strVal val="#ppt_x"/>
                                          </p:val>
                                        </p:tav>
                                      </p:tavLst>
                                    </p:anim>
                                    <p:anim calcmode="lin" valueType="num">
                                      <p:cBhvr additive="base">
                                        <p:cTn id="4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tgtEl>
                                          <p:spTgt spid="12"/>
                                        </p:tgtEl>
                                        <p:attrNameLst>
                                          <p:attrName>ppt_x</p:attrName>
                                        </p:attrNameLst>
                                      </p:cBhvr>
                                      <p:tavLst>
                                        <p:tav tm="0">
                                          <p:val>
                                            <p:strVal val="#ppt_x"/>
                                          </p:val>
                                        </p:tav>
                                        <p:tav tm="100000">
                                          <p:val>
                                            <p:strVal val="#ppt_x"/>
                                          </p:val>
                                        </p:tav>
                                      </p:tavLst>
                                    </p:anim>
                                    <p:anim calcmode="lin" valueType="num">
                                      <p:cBhvr additive="base">
                                        <p:cTn id="4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4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0"/>
            <a:ext cx="3048000" cy="990600"/>
          </a:xfrm>
        </p:spPr>
        <p:txBody>
          <a:bodyPr/>
          <a:lstStyle/>
          <a:p>
            <a:r>
              <a:rPr lang="en-US" b="1" dirty="0" smtClean="0">
                <a:solidFill>
                  <a:schemeClr val="tx1"/>
                </a:solidFill>
              </a:rPr>
              <a:t>When to use</a:t>
            </a:r>
            <a:endParaRPr lang="en-US" b="1" dirty="0">
              <a:solidFill>
                <a:schemeClr val="tx1"/>
              </a:solidFill>
            </a:endParaRPr>
          </a:p>
        </p:txBody>
      </p:sp>
      <p:sp>
        <p:nvSpPr>
          <p:cNvPr id="3" name="Content Placeholder 2"/>
          <p:cNvSpPr>
            <a:spLocks noGrp="1"/>
          </p:cNvSpPr>
          <p:nvPr>
            <p:ph sz="quarter" idx="1"/>
          </p:nvPr>
        </p:nvSpPr>
        <p:spPr>
          <a:xfrm>
            <a:off x="5257800" y="5715000"/>
            <a:ext cx="3429000" cy="441960"/>
          </a:xfrm>
        </p:spPr>
        <p:txBody>
          <a:bodyPr>
            <a:normAutofit fontScale="92500" lnSpcReduction="10000"/>
          </a:bodyPr>
          <a:lstStyle/>
          <a:p>
            <a:r>
              <a:rPr lang="en-US" dirty="0" smtClean="0"/>
              <a:t> </a:t>
            </a:r>
            <a:endParaRPr lang="en-US" dirty="0"/>
          </a:p>
        </p:txBody>
      </p:sp>
      <p:sp>
        <p:nvSpPr>
          <p:cNvPr id="5" name="TextBox 4"/>
          <p:cNvSpPr txBox="1"/>
          <p:nvPr/>
        </p:nvSpPr>
        <p:spPr>
          <a:xfrm>
            <a:off x="381000" y="3200400"/>
            <a:ext cx="7696200" cy="2031325"/>
          </a:xfrm>
          <a:prstGeom prst="rect">
            <a:avLst/>
          </a:prstGeom>
          <a:noFill/>
        </p:spPr>
        <p:txBody>
          <a:bodyPr wrap="square" rtlCol="0">
            <a:spAutoFit/>
          </a:bodyPr>
          <a:lstStyle/>
          <a:p>
            <a:pPr marL="342900" indent="-342900">
              <a:buAutoNum type="arabicPeriod"/>
            </a:pPr>
            <a:r>
              <a:rPr lang="en-US" dirty="0" smtClean="0"/>
              <a:t>You are ready with thin slices of the overall software pieces.</a:t>
            </a:r>
          </a:p>
          <a:p>
            <a:pPr marL="342900" indent="-342900">
              <a:buFontTx/>
              <a:buAutoNum type="arabicPeriod"/>
            </a:pPr>
            <a:r>
              <a:rPr lang="en-US" dirty="0" smtClean="0"/>
              <a:t>Customer wants prototype version of the software from the beginning of the </a:t>
            </a:r>
            <a:r>
              <a:rPr lang="en-US" dirty="0" smtClean="0"/>
              <a:t>project</a:t>
            </a:r>
          </a:p>
          <a:p>
            <a:pPr marL="342900" indent="-342900">
              <a:buFontTx/>
              <a:buAutoNum type="arabicPeriod"/>
            </a:pPr>
            <a:r>
              <a:rPr lang="en-US" dirty="0" smtClean="0"/>
              <a:t>Parallel stages such as requirement collection, planning etc. can take place.</a:t>
            </a:r>
          </a:p>
          <a:p>
            <a:pPr marL="342900" indent="-342900">
              <a:buAutoNum type="arabicPeriod"/>
            </a:pPr>
            <a:r>
              <a:rPr lang="en-US" dirty="0" smtClean="0"/>
              <a:t>Increments </a:t>
            </a:r>
            <a:r>
              <a:rPr lang="en-US" dirty="0" smtClean="0"/>
              <a:t>needs to be prioritized </a:t>
            </a:r>
            <a:r>
              <a:rPr lang="en-US" dirty="0"/>
              <a:t>by customers, so better chance of </a:t>
            </a:r>
            <a:r>
              <a:rPr lang="en-US" dirty="0" smtClean="0"/>
              <a:t>success</a:t>
            </a:r>
          </a:p>
          <a:p>
            <a:pPr marL="342900" indent="-342900">
              <a:buAutoNum type="arabicPeriod"/>
            </a:pPr>
            <a:r>
              <a:rPr lang="en-US" dirty="0" smtClean="0"/>
              <a:t>Better for small or medium size projects</a:t>
            </a:r>
            <a:endParaRPr lang="en-US" dirty="0"/>
          </a:p>
          <a:p>
            <a:endParaRPr lang="en-GB" dirty="0"/>
          </a:p>
        </p:txBody>
      </p:sp>
      <p:pic>
        <p:nvPicPr>
          <p:cNvPr id="6" name="Picture 5" descr="brac.png"/>
          <p:cNvPicPr>
            <a:picLocks noChangeAspect="1"/>
          </p:cNvPicPr>
          <p:nvPr/>
        </p:nvPicPr>
        <p:blipFill>
          <a:blip r:embed="rId3" cstate="print"/>
          <a:stretch>
            <a:fillRect/>
          </a:stretch>
        </p:blipFill>
        <p:spPr>
          <a:xfrm>
            <a:off x="7953145" y="5867400"/>
            <a:ext cx="1190855" cy="9906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0000"/>
            <a:lum/>
          </a:blip>
          <a:srcRect/>
          <a:stretch>
            <a:fillRect l="-7000" r="-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52600" y="1524000"/>
            <a:ext cx="8229600" cy="990600"/>
          </a:xfrm>
        </p:spPr>
        <p:txBody>
          <a:bodyPr/>
          <a:lstStyle/>
          <a:p>
            <a:r>
              <a:rPr lang="en-US" b="1" dirty="0" smtClean="0">
                <a:solidFill>
                  <a:schemeClr val="tx1"/>
                </a:solidFill>
              </a:rPr>
              <a:t>Iterative Process Model</a:t>
            </a:r>
            <a:endParaRPr lang="en-US" b="1" dirty="0">
              <a:solidFill>
                <a:schemeClr val="tx1"/>
              </a:solidFill>
            </a:endParaRPr>
          </a:p>
        </p:txBody>
      </p:sp>
      <p:sp>
        <p:nvSpPr>
          <p:cNvPr id="3" name="Content Placeholder 2"/>
          <p:cNvSpPr>
            <a:spLocks noGrp="1"/>
          </p:cNvSpPr>
          <p:nvPr>
            <p:ph sz="quarter" idx="1"/>
          </p:nvPr>
        </p:nvSpPr>
        <p:spPr>
          <a:xfrm>
            <a:off x="3276600" y="5562600"/>
            <a:ext cx="5410200" cy="594360"/>
          </a:xfrm>
        </p:spPr>
        <p:txBody>
          <a:bodyPr/>
          <a:lstStyle/>
          <a:p>
            <a:endParaRPr lang="en-US" dirty="0"/>
          </a:p>
        </p:txBody>
      </p:sp>
      <p:sp>
        <p:nvSpPr>
          <p:cNvPr id="5" name="TextBox 4"/>
          <p:cNvSpPr txBox="1"/>
          <p:nvPr/>
        </p:nvSpPr>
        <p:spPr>
          <a:xfrm>
            <a:off x="1752600" y="4114800"/>
            <a:ext cx="5410200" cy="1477328"/>
          </a:xfrm>
          <a:prstGeom prst="rect">
            <a:avLst/>
          </a:prstGeom>
          <a:noFill/>
        </p:spPr>
        <p:txBody>
          <a:bodyPr wrap="square" rtlCol="0">
            <a:spAutoFit/>
          </a:bodyPr>
          <a:lstStyle/>
          <a:p>
            <a:pPr marL="342900" indent="-342900">
              <a:buAutoNum type="arabicPeriod"/>
            </a:pPr>
            <a:r>
              <a:rPr lang="en-US" dirty="0" smtClean="0"/>
              <a:t>Customer is not sure about the requirements</a:t>
            </a:r>
          </a:p>
          <a:p>
            <a:pPr marL="342900" indent="-342900">
              <a:buAutoNum type="arabicPeriod"/>
            </a:pPr>
            <a:r>
              <a:rPr lang="en-US" dirty="0" smtClean="0"/>
              <a:t>Even development team may not be sure about which technology, algorithms may be used.</a:t>
            </a:r>
          </a:p>
          <a:p>
            <a:pPr marL="342900" indent="-342900">
              <a:buAutoNum type="arabicPeriod"/>
            </a:pPr>
            <a:r>
              <a:rPr lang="en-US" dirty="0" smtClean="0"/>
              <a:t>There is no fixed limit of iterations, that is time is set aside.</a:t>
            </a:r>
          </a:p>
        </p:txBody>
      </p:sp>
      <p:sp>
        <p:nvSpPr>
          <p:cNvPr id="6" name="TextBox 5"/>
          <p:cNvSpPr txBox="1"/>
          <p:nvPr/>
        </p:nvSpPr>
        <p:spPr>
          <a:xfrm>
            <a:off x="990600" y="2667000"/>
            <a:ext cx="7467600" cy="830997"/>
          </a:xfrm>
          <a:prstGeom prst="rect">
            <a:avLst/>
          </a:prstGeom>
          <a:noFill/>
        </p:spPr>
        <p:txBody>
          <a:bodyPr wrap="square" rtlCol="0">
            <a:spAutoFit/>
          </a:bodyPr>
          <a:lstStyle/>
          <a:p>
            <a:r>
              <a:rPr lang="en-US" sz="2400" dirty="0" smtClean="0"/>
              <a:t>A software process model where the software will be delivered in iterations</a:t>
            </a:r>
            <a:endParaRPr lang="en-US" sz="2400" dirty="0"/>
          </a:p>
        </p:txBody>
      </p:sp>
      <p:pic>
        <p:nvPicPr>
          <p:cNvPr id="7" name="Picture 6" descr="brac.png"/>
          <p:cNvPicPr>
            <a:picLocks noChangeAspect="1"/>
          </p:cNvPicPr>
          <p:nvPr/>
        </p:nvPicPr>
        <p:blipFill>
          <a:blip r:embed="rId3" cstate="print"/>
          <a:stretch>
            <a:fillRect/>
          </a:stretch>
        </p:blipFill>
        <p:spPr>
          <a:xfrm>
            <a:off x="7953145" y="5867400"/>
            <a:ext cx="1190855" cy="9906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0" y="152400"/>
            <a:ext cx="4419600" cy="990600"/>
          </a:xfrm>
        </p:spPr>
        <p:txBody>
          <a:bodyPr/>
          <a:lstStyle/>
          <a:p>
            <a:endParaRPr lang="en-US" dirty="0"/>
          </a:p>
        </p:txBody>
      </p:sp>
      <p:sp>
        <p:nvSpPr>
          <p:cNvPr id="3" name="Content Placeholder 2"/>
          <p:cNvSpPr>
            <a:spLocks noGrp="1"/>
          </p:cNvSpPr>
          <p:nvPr>
            <p:ph sz="quarter" idx="1"/>
          </p:nvPr>
        </p:nvSpPr>
        <p:spPr>
          <a:xfrm>
            <a:off x="457200" y="5867400"/>
            <a:ext cx="8229600" cy="289560"/>
          </a:xfrm>
        </p:spPr>
        <p:txBody>
          <a:bodyPr>
            <a:normAutofit fontScale="62500" lnSpcReduction="20000"/>
          </a:bodyPr>
          <a:lstStyle/>
          <a:p>
            <a:endParaRPr lang="en-US" dirty="0"/>
          </a:p>
        </p:txBody>
      </p:sp>
      <p:grpSp>
        <p:nvGrpSpPr>
          <p:cNvPr id="4" name="Group 3"/>
          <p:cNvGrpSpPr/>
          <p:nvPr/>
        </p:nvGrpSpPr>
        <p:grpSpPr>
          <a:xfrm>
            <a:off x="7162800" y="5410200"/>
            <a:ext cx="1828800" cy="1066800"/>
            <a:chOff x="1981200" y="2286000"/>
            <a:chExt cx="1828800" cy="1066800"/>
          </a:xfrm>
        </p:grpSpPr>
        <p:sp>
          <p:nvSpPr>
            <p:cNvPr id="5" name="Rectangle 4"/>
            <p:cNvSpPr/>
            <p:nvPr/>
          </p:nvSpPr>
          <p:spPr>
            <a:xfrm>
              <a:off x="1981200" y="2286000"/>
              <a:ext cx="609600" cy="533400"/>
            </a:xfrm>
            <a:prstGeom prst="rect">
              <a:avLst/>
            </a:prstGeom>
            <a:solidFill>
              <a:srgbClr val="FF0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00400" y="2286000"/>
              <a:ext cx="609600" cy="533400"/>
            </a:xfrm>
            <a:prstGeom prst="rect">
              <a:avLst/>
            </a:prstGeom>
            <a:solidFill>
              <a:schemeClr val="accent4">
                <a:lumMod val="60000"/>
                <a:lumOff val="4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81200" y="2819400"/>
              <a:ext cx="609600" cy="533400"/>
            </a:xfrm>
            <a:prstGeom prst="rect">
              <a:avLst/>
            </a:prstGeom>
            <a:solidFill>
              <a:srgbClr val="00B05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90800" y="2286000"/>
              <a:ext cx="609600" cy="533400"/>
            </a:xfrm>
            <a:prstGeom prst="rect">
              <a:avLst/>
            </a:prstGeom>
            <a:solidFill>
              <a:srgbClr val="2011E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90800" y="2819400"/>
              <a:ext cx="609600" cy="533400"/>
            </a:xfrm>
            <a:prstGeom prst="rect">
              <a:avLst/>
            </a:prstGeom>
            <a:solidFill>
              <a:schemeClr val="bg2">
                <a:lumMod val="7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00400" y="2819400"/>
              <a:ext cx="609600" cy="533400"/>
            </a:xfrm>
            <a:prstGeom prst="rect">
              <a:avLst/>
            </a:prstGeom>
            <a:solidFill>
              <a:srgbClr val="00B0F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5410200" y="4114800"/>
            <a:ext cx="1828800" cy="1066800"/>
            <a:chOff x="1981200" y="2286000"/>
            <a:chExt cx="1828800" cy="1066800"/>
          </a:xfrm>
        </p:grpSpPr>
        <p:sp>
          <p:nvSpPr>
            <p:cNvPr id="12" name="Rectangle 11"/>
            <p:cNvSpPr/>
            <p:nvPr/>
          </p:nvSpPr>
          <p:spPr>
            <a:xfrm>
              <a:off x="1981200" y="2286000"/>
              <a:ext cx="609600" cy="533400"/>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00400" y="2286000"/>
              <a:ext cx="609600" cy="533400"/>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981200" y="2819400"/>
              <a:ext cx="609600" cy="5334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590800" y="2286000"/>
              <a:ext cx="609600" cy="5334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590800" y="2819400"/>
              <a:ext cx="609600" cy="533400"/>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200400" y="2819400"/>
              <a:ext cx="609600" cy="5334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1676400" y="1676400"/>
            <a:ext cx="1219200" cy="1066800"/>
            <a:chOff x="1981200" y="2286000"/>
            <a:chExt cx="1219200" cy="1066800"/>
          </a:xfrm>
        </p:grpSpPr>
        <p:sp>
          <p:nvSpPr>
            <p:cNvPr id="19" name="Rectangle 18"/>
            <p:cNvSpPr/>
            <p:nvPr/>
          </p:nvSpPr>
          <p:spPr>
            <a:xfrm>
              <a:off x="1981200" y="22860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981200" y="28194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590800" y="22860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590800" y="28194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304800" y="228600"/>
            <a:ext cx="1219200" cy="1066800"/>
            <a:chOff x="304800" y="228600"/>
            <a:chExt cx="1219200" cy="1066800"/>
          </a:xfrm>
        </p:grpSpPr>
        <p:sp>
          <p:nvSpPr>
            <p:cNvPr id="26" name="Rectangle 25"/>
            <p:cNvSpPr/>
            <p:nvPr/>
          </p:nvSpPr>
          <p:spPr>
            <a:xfrm>
              <a:off x="304800" y="228600"/>
              <a:ext cx="609600" cy="533400"/>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04800" y="762000"/>
              <a:ext cx="609600" cy="533400"/>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14400" y="228600"/>
              <a:ext cx="609600" cy="533400"/>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14400" y="762000"/>
              <a:ext cx="609600" cy="533400"/>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3429000" y="2743200"/>
            <a:ext cx="1828800" cy="1066800"/>
            <a:chOff x="1981200" y="2286000"/>
            <a:chExt cx="1828800" cy="1066800"/>
          </a:xfrm>
        </p:grpSpPr>
        <p:sp>
          <p:nvSpPr>
            <p:cNvPr id="40" name="Rectangle 39"/>
            <p:cNvSpPr/>
            <p:nvPr/>
          </p:nvSpPr>
          <p:spPr>
            <a:xfrm>
              <a:off x="1981200" y="22860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200400" y="22860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981200" y="28194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590800" y="22860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590800" y="28194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200400" y="28194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3733800" y="3886200"/>
            <a:ext cx="1087349" cy="369332"/>
          </a:xfrm>
          <a:prstGeom prst="rect">
            <a:avLst/>
          </a:prstGeom>
          <a:noFill/>
        </p:spPr>
        <p:txBody>
          <a:bodyPr wrap="none" rtlCol="0">
            <a:spAutoFit/>
          </a:bodyPr>
          <a:lstStyle/>
          <a:p>
            <a:r>
              <a:rPr lang="en-US" i="1" dirty="0" smtClean="0"/>
              <a:t>Iteration 3</a:t>
            </a:r>
            <a:endParaRPr lang="en-US" i="1" dirty="0"/>
          </a:p>
        </p:txBody>
      </p:sp>
      <p:sp>
        <p:nvSpPr>
          <p:cNvPr id="48" name="TextBox 47"/>
          <p:cNvSpPr txBox="1"/>
          <p:nvPr/>
        </p:nvSpPr>
        <p:spPr>
          <a:xfrm>
            <a:off x="304800" y="1371600"/>
            <a:ext cx="1087349" cy="369332"/>
          </a:xfrm>
          <a:prstGeom prst="rect">
            <a:avLst/>
          </a:prstGeom>
          <a:noFill/>
        </p:spPr>
        <p:txBody>
          <a:bodyPr wrap="none" rtlCol="0">
            <a:spAutoFit/>
          </a:bodyPr>
          <a:lstStyle/>
          <a:p>
            <a:r>
              <a:rPr lang="en-US" i="1" dirty="0" smtClean="0"/>
              <a:t>Iteration 1</a:t>
            </a:r>
            <a:endParaRPr lang="en-US" i="1" dirty="0"/>
          </a:p>
        </p:txBody>
      </p:sp>
      <p:sp>
        <p:nvSpPr>
          <p:cNvPr id="49" name="TextBox 48"/>
          <p:cNvSpPr txBox="1"/>
          <p:nvPr/>
        </p:nvSpPr>
        <p:spPr>
          <a:xfrm>
            <a:off x="1752600" y="2819400"/>
            <a:ext cx="1087349" cy="369332"/>
          </a:xfrm>
          <a:prstGeom prst="rect">
            <a:avLst/>
          </a:prstGeom>
          <a:noFill/>
        </p:spPr>
        <p:txBody>
          <a:bodyPr wrap="none" rtlCol="0">
            <a:spAutoFit/>
          </a:bodyPr>
          <a:lstStyle/>
          <a:p>
            <a:r>
              <a:rPr lang="en-US" i="1" dirty="0" smtClean="0"/>
              <a:t>Iteration 2</a:t>
            </a:r>
            <a:endParaRPr lang="en-US" i="1" dirty="0"/>
          </a:p>
        </p:txBody>
      </p:sp>
      <p:sp>
        <p:nvSpPr>
          <p:cNvPr id="50" name="TextBox 49"/>
          <p:cNvSpPr txBox="1"/>
          <p:nvPr/>
        </p:nvSpPr>
        <p:spPr>
          <a:xfrm>
            <a:off x="5867400" y="5257800"/>
            <a:ext cx="1087349" cy="369332"/>
          </a:xfrm>
          <a:prstGeom prst="rect">
            <a:avLst/>
          </a:prstGeom>
          <a:noFill/>
        </p:spPr>
        <p:txBody>
          <a:bodyPr wrap="none" rtlCol="0">
            <a:spAutoFit/>
          </a:bodyPr>
          <a:lstStyle/>
          <a:p>
            <a:r>
              <a:rPr lang="en-US" i="1" dirty="0" smtClean="0"/>
              <a:t>Iteration 4</a:t>
            </a:r>
            <a:endParaRPr lang="en-US" i="1" dirty="0"/>
          </a:p>
        </p:txBody>
      </p:sp>
      <p:sp>
        <p:nvSpPr>
          <p:cNvPr id="51" name="TextBox 50"/>
          <p:cNvSpPr txBox="1"/>
          <p:nvPr/>
        </p:nvSpPr>
        <p:spPr>
          <a:xfrm>
            <a:off x="7543800" y="6488668"/>
            <a:ext cx="1087349" cy="369332"/>
          </a:xfrm>
          <a:prstGeom prst="rect">
            <a:avLst/>
          </a:prstGeom>
          <a:noFill/>
        </p:spPr>
        <p:txBody>
          <a:bodyPr wrap="none" rtlCol="0">
            <a:spAutoFit/>
          </a:bodyPr>
          <a:lstStyle/>
          <a:p>
            <a:r>
              <a:rPr lang="en-US" i="1" dirty="0" smtClean="0"/>
              <a:t>Iteration 5</a:t>
            </a:r>
            <a:endParaRPr lang="en-US" i="1" dirty="0"/>
          </a:p>
        </p:txBody>
      </p:sp>
      <p:sp>
        <p:nvSpPr>
          <p:cNvPr id="20" name="TextBox 19"/>
          <p:cNvSpPr txBox="1"/>
          <p:nvPr/>
        </p:nvSpPr>
        <p:spPr>
          <a:xfrm>
            <a:off x="4277474" y="209289"/>
            <a:ext cx="4703851" cy="2585323"/>
          </a:xfrm>
          <a:prstGeom prst="rect">
            <a:avLst/>
          </a:prstGeom>
          <a:noFill/>
        </p:spPr>
        <p:txBody>
          <a:bodyPr wrap="square" rtlCol="0">
            <a:spAutoFit/>
          </a:bodyPr>
          <a:lstStyle/>
          <a:p>
            <a:pPr marL="342900" indent="-342900">
              <a:buAutoNum type="arabicPeriod"/>
            </a:pPr>
            <a:r>
              <a:rPr lang="en-US" dirty="0"/>
              <a:t>For example, in first iteration Login module is delivered.  In second iteration,  Login module is updated again. In third iteration, </a:t>
            </a:r>
            <a:r>
              <a:rPr lang="en-US" dirty="0" smtClean="0"/>
              <a:t>Navigation module is </a:t>
            </a:r>
            <a:r>
              <a:rPr lang="en-US" dirty="0" smtClean="0"/>
              <a:t>added . </a:t>
            </a:r>
            <a:r>
              <a:rPr lang="en-US" dirty="0"/>
              <a:t>And in fourth </a:t>
            </a:r>
            <a:r>
              <a:rPr lang="en-US" dirty="0" smtClean="0"/>
              <a:t>iteration some refinement is done.</a:t>
            </a:r>
            <a:endParaRPr lang="en-US" dirty="0"/>
          </a:p>
          <a:p>
            <a:pPr marL="342900" indent="-342900">
              <a:buFontTx/>
              <a:buAutoNum type="arabicPeriod"/>
            </a:pPr>
            <a:r>
              <a:rPr lang="en-US" dirty="0"/>
              <a:t>That is, this model “</a:t>
            </a:r>
            <a:r>
              <a:rPr lang="en-US" dirty="0" smtClean="0"/>
              <a:t>changes or reworks” on </a:t>
            </a:r>
            <a:r>
              <a:rPr lang="en-US" dirty="0"/>
              <a:t>same section in iterations until customer accepts it.</a:t>
            </a:r>
          </a:p>
          <a:p>
            <a:endParaRPr lang="en-GB" dirty="0"/>
          </a:p>
        </p:txBody>
      </p:sp>
      <p:grpSp>
        <p:nvGrpSpPr>
          <p:cNvPr id="52" name="Group 51"/>
          <p:cNvGrpSpPr/>
          <p:nvPr/>
        </p:nvGrpSpPr>
        <p:grpSpPr>
          <a:xfrm>
            <a:off x="1219200" y="3581400"/>
            <a:ext cx="1828800" cy="1066800"/>
            <a:chOff x="1981200" y="2286000"/>
            <a:chExt cx="1828800" cy="1066800"/>
          </a:xfrm>
        </p:grpSpPr>
        <p:sp>
          <p:nvSpPr>
            <p:cNvPr id="53" name="Rectangle 52"/>
            <p:cNvSpPr/>
            <p:nvPr/>
          </p:nvSpPr>
          <p:spPr>
            <a:xfrm>
              <a:off x="1981200" y="22860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200400" y="22860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981200" y="28194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590800" y="22860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590800" y="28194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200400" y="28194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9" name="Picture 58" descr="brac.png"/>
          <p:cNvPicPr>
            <a:picLocks noChangeAspect="1"/>
          </p:cNvPicPr>
          <p:nvPr/>
        </p:nvPicPr>
        <p:blipFill>
          <a:blip r:embed="rId2" cstate="print"/>
          <a:stretch>
            <a:fillRect/>
          </a:stretch>
        </p:blipFill>
        <p:spPr>
          <a:xfrm>
            <a:off x="0" y="5867400"/>
            <a:ext cx="1190855" cy="9906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2"/>
                                        </p:tgtEl>
                                        <p:attrNameLst>
                                          <p:attrName>ppt_x</p:attrName>
                                        </p:attrNameLst>
                                      </p:cBhvr>
                                      <p:tavLst>
                                        <p:tav tm="0">
                                          <p:val>
                                            <p:strVal val="ppt_x"/>
                                          </p:val>
                                        </p:tav>
                                        <p:tav tm="100000">
                                          <p:val>
                                            <p:strVal val="ppt_x"/>
                                          </p:val>
                                        </p:tav>
                                      </p:tavLst>
                                    </p:anim>
                                    <p:anim calcmode="lin" valueType="num">
                                      <p:cBhvr additive="base">
                                        <p:cTn id="13" dur="500"/>
                                        <p:tgtEl>
                                          <p:spTgt spid="52"/>
                                        </p:tgtEl>
                                        <p:attrNameLst>
                                          <p:attrName>ppt_y</p:attrName>
                                        </p:attrNameLst>
                                      </p:cBhvr>
                                      <p:tavLst>
                                        <p:tav tm="0">
                                          <p:val>
                                            <p:strVal val="ppt_y"/>
                                          </p:val>
                                        </p:tav>
                                        <p:tav tm="100000">
                                          <p:val>
                                            <p:strVal val="1+ppt_h/2"/>
                                          </p:val>
                                        </p:tav>
                                      </p:tavLst>
                                    </p:anim>
                                    <p:set>
                                      <p:cBhvr>
                                        <p:cTn id="14" dur="1" fill="hold">
                                          <p:stCondLst>
                                            <p:cond delay="499"/>
                                          </p:stCondLst>
                                        </p:cTn>
                                        <p:tgtEl>
                                          <p:spTgt spid="5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additive="base">
                                        <p:cTn id="19" dur="1000" fill="hold"/>
                                        <p:tgtEl>
                                          <p:spTgt spid="46"/>
                                        </p:tgtEl>
                                        <p:attrNameLst>
                                          <p:attrName>ppt_x</p:attrName>
                                        </p:attrNameLst>
                                      </p:cBhvr>
                                      <p:tavLst>
                                        <p:tav tm="0">
                                          <p:val>
                                            <p:strVal val="0-#ppt_w/2"/>
                                          </p:val>
                                        </p:tav>
                                        <p:tav tm="100000">
                                          <p:val>
                                            <p:strVal val="#ppt_x"/>
                                          </p:val>
                                        </p:tav>
                                      </p:tavLst>
                                    </p:anim>
                                    <p:anim calcmode="lin" valueType="num">
                                      <p:cBhvr additive="base">
                                        <p:cTn id="20" dur="1000" fill="hold"/>
                                        <p:tgtEl>
                                          <p:spTgt spid="46"/>
                                        </p:tgtEl>
                                        <p:attrNameLst>
                                          <p:attrName>ppt_y</p:attrName>
                                        </p:attrNameLst>
                                      </p:cBhvr>
                                      <p:tavLst>
                                        <p:tav tm="0">
                                          <p:val>
                                            <p:strVal val="#ppt_y"/>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1000" fill="hold"/>
                                        <p:tgtEl>
                                          <p:spTgt spid="18"/>
                                        </p:tgtEl>
                                        <p:attrNameLst>
                                          <p:attrName>ppt_x</p:attrName>
                                        </p:attrNameLst>
                                      </p:cBhvr>
                                      <p:tavLst>
                                        <p:tav tm="0">
                                          <p:val>
                                            <p:strVal val="0-#ppt_w/2"/>
                                          </p:val>
                                        </p:tav>
                                        <p:tav tm="100000">
                                          <p:val>
                                            <p:strVal val="#ppt_x"/>
                                          </p:val>
                                        </p:tav>
                                      </p:tavLst>
                                    </p:anim>
                                    <p:anim calcmode="lin" valueType="num">
                                      <p:cBhvr additive="base">
                                        <p:cTn id="31" dur="10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additive="base">
                                        <p:cTn id="36" dur="1000" fill="hold"/>
                                        <p:tgtEl>
                                          <p:spTgt spid="39"/>
                                        </p:tgtEl>
                                        <p:attrNameLst>
                                          <p:attrName>ppt_x</p:attrName>
                                        </p:attrNameLst>
                                      </p:cBhvr>
                                      <p:tavLst>
                                        <p:tav tm="0">
                                          <p:val>
                                            <p:strVal val="0-#ppt_w/2"/>
                                          </p:val>
                                        </p:tav>
                                        <p:tav tm="100000">
                                          <p:val>
                                            <p:strVal val="#ppt_x"/>
                                          </p:val>
                                        </p:tav>
                                      </p:tavLst>
                                    </p:anim>
                                    <p:anim calcmode="lin" valueType="num">
                                      <p:cBhvr additive="base">
                                        <p:cTn id="37" dur="10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additive="base">
                                        <p:cTn id="48" dur="500" fill="hold"/>
                                        <p:tgtEl>
                                          <p:spTgt spid="4"/>
                                        </p:tgtEl>
                                        <p:attrNameLst>
                                          <p:attrName>ppt_x</p:attrName>
                                        </p:attrNameLst>
                                      </p:cBhvr>
                                      <p:tavLst>
                                        <p:tav tm="0">
                                          <p:val>
                                            <p:strVal val="#ppt_x"/>
                                          </p:val>
                                        </p:tav>
                                        <p:tav tm="100000">
                                          <p:val>
                                            <p:strVal val="#ppt_x"/>
                                          </p:val>
                                        </p:tav>
                                      </p:tavLst>
                                    </p:anim>
                                    <p:anim calcmode="lin" valueType="num">
                                      <p:cBhvr additive="base">
                                        <p:cTn id="4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533</TotalTime>
  <Words>487</Words>
  <Application>Microsoft Office PowerPoint</Application>
  <PresentationFormat>On-screen Show (4:3)</PresentationFormat>
  <Paragraphs>54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Origin</vt:lpstr>
      <vt:lpstr>CSE 470 – Incremental and Iterative Model</vt:lpstr>
      <vt:lpstr>Slide 2</vt:lpstr>
      <vt:lpstr>Evolutionary Process Models</vt:lpstr>
      <vt:lpstr>Incremental Process Model</vt:lpstr>
      <vt:lpstr>Incremental Process Model</vt:lpstr>
      <vt:lpstr>Slide 6</vt:lpstr>
      <vt:lpstr>When to use</vt:lpstr>
      <vt:lpstr>Iterative Process Model</vt:lpstr>
      <vt:lpstr>Slide 9</vt:lpstr>
      <vt:lpstr>When to use</vt:lpstr>
      <vt:lpstr>Example Case</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91</cp:revision>
  <dcterms:created xsi:type="dcterms:W3CDTF">2020-05-26T17:53:17Z</dcterms:created>
  <dcterms:modified xsi:type="dcterms:W3CDTF">2020-06-17T21:31:37Z</dcterms:modified>
</cp:coreProperties>
</file>