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3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364D1-628F-4D00-B4B2-402C7ACA9A74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04E83-7A2F-4DC4-9757-FBEE64591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ottawa.ca/academic/arts/writcent/hypergrammar/objcompl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31D00B-67FA-4C6F-BD9C-E9C32D819C9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400"/>
            <a:ext cx="5028161" cy="4114800"/>
          </a:xfrm>
          <a:noFill/>
        </p:spPr>
        <p:txBody>
          <a:bodyPr/>
          <a:lstStyle/>
          <a:p>
            <a:pPr eaLnBrk="1" hangingPunct="1"/>
            <a:r>
              <a:rPr lang="en-US" altLang="en-US" sz="1400" dirty="0">
                <a:latin typeface="Arial" charset="0"/>
              </a:rPr>
              <a:t>Class diagram</a:t>
            </a:r>
          </a:p>
          <a:p>
            <a:pPr eaLnBrk="1" hangingPunct="1">
              <a:buFontTx/>
              <a:buChar char="•"/>
            </a:pPr>
            <a:r>
              <a:rPr lang="en-US" altLang="en-US" sz="1400" dirty="0">
                <a:latin typeface="Arial" charset="0"/>
              </a:rPr>
              <a:t>Examine the text to identify potential objects, attributes, operations, and relationships</a:t>
            </a:r>
          </a:p>
          <a:p>
            <a:pPr eaLnBrk="1" hangingPunct="1"/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6CDB97-DFAC-4A92-B3C4-662FC9815F8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400"/>
            <a:ext cx="5028161" cy="4114800"/>
          </a:xfrm>
          <a:noFill/>
        </p:spPr>
        <p:txBody>
          <a:bodyPr/>
          <a:lstStyle/>
          <a:p>
            <a:pPr eaLnBrk="1" hangingPunct="1"/>
            <a:r>
              <a:rPr lang="en-US" altLang="en-US" sz="1400" dirty="0">
                <a:latin typeface="Arial" charset="0"/>
              </a:rPr>
              <a:t>Class diagram</a:t>
            </a:r>
          </a:p>
          <a:p>
            <a:pPr eaLnBrk="1" hangingPunct="1">
              <a:buFontTx/>
              <a:buChar char="•"/>
            </a:pPr>
            <a:r>
              <a:rPr lang="en-US" altLang="en-US" sz="1400" dirty="0">
                <a:latin typeface="Arial" charset="0"/>
              </a:rPr>
              <a:t>Examine the text to identify potential objects, attributes, operations, and relationships</a:t>
            </a:r>
          </a:p>
          <a:p>
            <a:pPr eaLnBrk="1" hangingPunct="1"/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E43921B-5063-4E71-80AC-D44B4704587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400"/>
            <a:ext cx="5028161" cy="4114800"/>
          </a:xfrm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1400" u="sng" dirty="0">
                <a:latin typeface="Arial" charset="0"/>
              </a:rPr>
              <a:t>Transitive Verb</a:t>
            </a:r>
            <a:endParaRPr lang="en-US" altLang="en-US" sz="1400" dirty="0">
              <a:latin typeface="Arial" charset="0"/>
            </a:endParaRPr>
          </a:p>
          <a:p>
            <a:pPr eaLnBrk="1" hangingPunct="1"/>
            <a:r>
              <a:rPr lang="en-US" altLang="en-US" sz="1400" dirty="0">
                <a:latin typeface="Arial" charset="0"/>
              </a:rPr>
              <a:t>The meaning of a </a:t>
            </a:r>
            <a:r>
              <a:rPr lang="en-US" altLang="en-US" sz="1400" b="1" dirty="0">
                <a:latin typeface="Arial" charset="0"/>
              </a:rPr>
              <a:t>transitive verb</a:t>
            </a:r>
            <a:r>
              <a:rPr lang="en-US" altLang="en-US" sz="1400" dirty="0">
                <a:latin typeface="Arial" charset="0"/>
              </a:rPr>
              <a:t> is incomplete without a </a:t>
            </a:r>
            <a:r>
              <a:rPr lang="en-US" altLang="en-US" sz="1400" dirty="0">
                <a:latin typeface="Arial" charset="0"/>
                <a:hlinkClick r:id="rId3"/>
              </a:rPr>
              <a:t>direct object</a:t>
            </a:r>
            <a:r>
              <a:rPr lang="en-US" altLang="en-US" sz="1400" dirty="0">
                <a:latin typeface="Arial" charset="0"/>
              </a:rPr>
              <a:t>, as in the following examples:</a:t>
            </a:r>
            <a:endParaRPr lang="en-US" altLang="en-US" sz="1400" b="1" dirty="0">
              <a:latin typeface="Arial" charset="0"/>
            </a:endParaRPr>
          </a:p>
          <a:p>
            <a:pPr eaLnBrk="1" hangingPunct="1"/>
            <a:r>
              <a:rPr lang="en-US" altLang="en-US" sz="1400" b="1" dirty="0">
                <a:latin typeface="Arial" charset="0"/>
              </a:rPr>
              <a:t>INCOMPLETE</a:t>
            </a:r>
            <a:r>
              <a:rPr lang="en-US" altLang="en-US" sz="1400" dirty="0">
                <a:latin typeface="Arial" charset="0"/>
              </a:rPr>
              <a:t> 		</a:t>
            </a:r>
            <a:r>
              <a:rPr lang="en-US" altLang="en-US" sz="1400" b="1" dirty="0">
                <a:latin typeface="Arial" charset="0"/>
              </a:rPr>
              <a:t>COMPLETE</a:t>
            </a:r>
            <a:endParaRPr lang="en-US" altLang="en-US" sz="1400" dirty="0">
              <a:latin typeface="Arial" charset="0"/>
            </a:endParaRPr>
          </a:p>
          <a:p>
            <a:pPr eaLnBrk="1" hangingPunct="1"/>
            <a:r>
              <a:rPr lang="en-US" altLang="en-US" sz="1400" dirty="0">
                <a:latin typeface="Arial" charset="0"/>
              </a:rPr>
              <a:t>The shelf </a:t>
            </a:r>
            <a:r>
              <a:rPr lang="en-US" altLang="en-US" sz="1400" b="1" dirty="0">
                <a:latin typeface="Arial" charset="0"/>
              </a:rPr>
              <a:t>holds</a:t>
            </a:r>
            <a:r>
              <a:rPr lang="en-US" altLang="en-US" sz="1400" dirty="0">
                <a:latin typeface="Arial" charset="0"/>
              </a:rPr>
              <a:t>. 		The shelf </a:t>
            </a:r>
            <a:r>
              <a:rPr lang="en-US" altLang="en-US" sz="1400" b="1" dirty="0">
                <a:latin typeface="Arial" charset="0"/>
              </a:rPr>
              <a:t>holds</a:t>
            </a:r>
            <a:r>
              <a:rPr lang="en-US" altLang="en-US" sz="1400" dirty="0">
                <a:latin typeface="Arial" charset="0"/>
              </a:rPr>
              <a:t> three</a:t>
            </a:r>
          </a:p>
          <a:p>
            <a:pPr eaLnBrk="1" hangingPunct="1"/>
            <a:r>
              <a:rPr lang="en-US" altLang="en-US" sz="1400" dirty="0">
                <a:latin typeface="Arial" charset="0"/>
              </a:rPr>
              <a:t>			 books and a vase of</a:t>
            </a:r>
          </a:p>
          <a:p>
            <a:pPr eaLnBrk="1" hangingPunct="1"/>
            <a:r>
              <a:rPr lang="en-US" altLang="en-US" sz="1400" dirty="0">
                <a:latin typeface="Arial" charset="0"/>
              </a:rPr>
              <a:t>			 flowers. </a:t>
            </a:r>
          </a:p>
          <a:p>
            <a:pPr eaLnBrk="1" hangingPunct="1"/>
            <a:r>
              <a:rPr lang="en-US" altLang="en-US" sz="1400" dirty="0">
                <a:latin typeface="Arial" charset="0"/>
              </a:rPr>
              <a:t>The committee </a:t>
            </a:r>
            <a:r>
              <a:rPr lang="en-US" altLang="en-US" sz="1400" b="1" dirty="0">
                <a:latin typeface="Arial" charset="0"/>
              </a:rPr>
              <a:t>named</a:t>
            </a:r>
            <a:r>
              <a:rPr lang="en-US" altLang="en-US" sz="1400" dirty="0">
                <a:latin typeface="Arial" charset="0"/>
              </a:rPr>
              <a:t>. 	The committee </a:t>
            </a:r>
            <a:r>
              <a:rPr lang="en-US" altLang="en-US" sz="1400" b="1" dirty="0">
                <a:latin typeface="Arial" charset="0"/>
              </a:rPr>
              <a:t>named</a:t>
            </a:r>
            <a:r>
              <a:rPr lang="en-US" altLang="en-US" sz="1400" dirty="0">
                <a:latin typeface="Arial" charset="0"/>
              </a:rPr>
              <a:t> a</a:t>
            </a:r>
          </a:p>
          <a:p>
            <a:pPr eaLnBrk="1" hangingPunct="1"/>
            <a:r>
              <a:rPr lang="en-US" altLang="en-US" sz="1400" dirty="0">
                <a:latin typeface="Arial" charset="0"/>
              </a:rPr>
              <a:t>			new chairperson. </a:t>
            </a:r>
          </a:p>
          <a:p>
            <a:pPr eaLnBrk="1" hangingPunct="1"/>
            <a:r>
              <a:rPr lang="en-US" altLang="en-US" sz="1400" dirty="0">
                <a:latin typeface="Arial" charset="0"/>
              </a:rPr>
              <a:t>The child </a:t>
            </a:r>
            <a:r>
              <a:rPr lang="en-US" altLang="en-US" sz="1400" b="1" dirty="0">
                <a:latin typeface="Arial" charset="0"/>
              </a:rPr>
              <a:t>broke</a:t>
            </a:r>
            <a:r>
              <a:rPr lang="en-US" altLang="en-US" sz="1400" dirty="0">
                <a:latin typeface="Arial" charset="0"/>
              </a:rPr>
              <a:t>. 		The child </a:t>
            </a:r>
            <a:r>
              <a:rPr lang="en-US" altLang="en-US" sz="1400" b="1" dirty="0">
                <a:latin typeface="Arial" charset="0"/>
              </a:rPr>
              <a:t>broke</a:t>
            </a:r>
            <a:r>
              <a:rPr lang="en-US" altLang="en-US" sz="1400" dirty="0">
                <a:latin typeface="Arial" charset="0"/>
              </a:rPr>
              <a:t> the plate. </a:t>
            </a:r>
            <a:endParaRPr lang="en-US" altLang="en-US" sz="1400" u="sng" dirty="0">
              <a:latin typeface="Arial" charset="0"/>
            </a:endParaRPr>
          </a:p>
          <a:p>
            <a:pPr eaLnBrk="1" hangingPunct="1"/>
            <a:endParaRPr lang="en-US" altLang="en-US" sz="1400" u="sng" dirty="0">
              <a:latin typeface="Arial" charset="0"/>
            </a:endParaRPr>
          </a:p>
          <a:p>
            <a:pPr eaLnBrk="1" hangingPunct="1"/>
            <a:r>
              <a:rPr lang="en-US" altLang="en-US" sz="1400" u="sng" dirty="0">
                <a:latin typeface="Arial" charset="0"/>
              </a:rPr>
              <a:t>Intransitive Verb</a:t>
            </a:r>
            <a:endParaRPr lang="en-US" altLang="en-US" sz="1400" dirty="0">
              <a:latin typeface="Arial" charset="0"/>
            </a:endParaRPr>
          </a:p>
          <a:p>
            <a:pPr eaLnBrk="1" hangingPunct="1"/>
            <a:r>
              <a:rPr lang="en-US" altLang="en-US" sz="1400" dirty="0">
                <a:latin typeface="Arial" charset="0"/>
              </a:rPr>
              <a:t>An </a:t>
            </a:r>
            <a:r>
              <a:rPr lang="en-US" altLang="en-US" sz="1400" b="1" dirty="0">
                <a:latin typeface="Arial" charset="0"/>
              </a:rPr>
              <a:t>intransitive verb</a:t>
            </a:r>
            <a:r>
              <a:rPr lang="en-US" altLang="en-US" sz="1400" dirty="0">
                <a:latin typeface="Arial" charset="0"/>
              </a:rPr>
              <a:t>, on the other hand, </a:t>
            </a:r>
            <a:r>
              <a:rPr lang="en-US" altLang="en-US" sz="1400" i="1" dirty="0">
                <a:latin typeface="Arial" charset="0"/>
              </a:rPr>
              <a:t>cannot</a:t>
            </a:r>
            <a:r>
              <a:rPr lang="en-US" altLang="en-US" sz="1400" dirty="0">
                <a:latin typeface="Arial" charset="0"/>
              </a:rPr>
              <a:t> take a direct object. </a:t>
            </a:r>
          </a:p>
          <a:p>
            <a:pPr eaLnBrk="1" hangingPunct="1"/>
            <a:r>
              <a:rPr lang="en-US" altLang="en-US" sz="1400" dirty="0">
                <a:latin typeface="Arial" charset="0"/>
              </a:rPr>
              <a:t>Example:  This plant has thrived on the south windowsill. </a:t>
            </a:r>
          </a:p>
          <a:p>
            <a:pPr eaLnBrk="1" hangingPunct="1"/>
            <a:endParaRPr lang="en-US" altLang="en-US" sz="1400" dirty="0">
              <a:latin typeface="Arial" charset="0"/>
            </a:endParaRPr>
          </a:p>
          <a:p>
            <a:pPr eaLnBrk="1" hangingPunct="1"/>
            <a:r>
              <a:rPr lang="en-US" altLang="en-US" sz="1400" u="sng" dirty="0">
                <a:latin typeface="Arial" charset="0"/>
              </a:rPr>
              <a:t>Predicate</a:t>
            </a:r>
            <a:r>
              <a:rPr lang="en-US" altLang="en-US" sz="1400" dirty="0">
                <a:latin typeface="Arial" charset="0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altLang="en-US" sz="1400" dirty="0">
                <a:latin typeface="Arial" charset="0"/>
              </a:rPr>
              <a:t>part of the sentence that contains a verb or verb phrase and its complements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9248FDC-6DA5-403C-B940-DC6BC987F9D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400"/>
            <a:ext cx="5028161" cy="4114800"/>
          </a:xfrm>
          <a:noFill/>
        </p:spPr>
        <p:txBody>
          <a:bodyPr/>
          <a:lstStyle/>
          <a:p>
            <a:pPr eaLnBrk="1" hangingPunct="1"/>
            <a:r>
              <a:rPr lang="en-US" altLang="en-US" sz="1400" dirty="0">
                <a:latin typeface="Arial" charset="0"/>
              </a:rPr>
              <a:t>Constraints</a:t>
            </a:r>
          </a:p>
          <a:p>
            <a:pPr eaLnBrk="1" hangingPunct="1">
              <a:buFontTx/>
              <a:buChar char="•"/>
            </a:pPr>
            <a:r>
              <a:rPr lang="en-US" altLang="en-US" sz="1400" dirty="0">
                <a:latin typeface="Arial" charset="0"/>
              </a:rPr>
              <a:t>Example of constraint:  attribute that can only be within a certain range</a:t>
            </a:r>
          </a:p>
          <a:p>
            <a:pPr eaLnBrk="1" hangingPunct="1">
              <a:buFontTx/>
              <a:buChar char="•"/>
            </a:pPr>
            <a:r>
              <a:rPr lang="en-US" altLang="en-US" sz="1400" dirty="0">
                <a:latin typeface="Arial" charset="0"/>
              </a:rPr>
              <a:t>Look at the pre-conditions and post-conditions in the use cases</a:t>
            </a:r>
          </a:p>
          <a:p>
            <a:pPr eaLnBrk="1" hangingPunct="1">
              <a:buFontTx/>
              <a:buChar char="•"/>
            </a:pPr>
            <a:r>
              <a:rPr lang="en-US" altLang="en-US" sz="1400" dirty="0">
                <a:latin typeface="Arial" charset="0"/>
              </a:rPr>
              <a:t>Decide how to handle violations to the constraints (how to handle errors/exceptions)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2961119-E15A-4C0D-AFAE-8861E0119D0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400"/>
            <a:ext cx="5028161" cy="4114800"/>
          </a:xfrm>
          <a:noFill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Redundant Classes:</a:t>
            </a:r>
            <a:r>
              <a:rPr lang="en-US" altLang="en-US" sz="1400" dirty="0">
                <a:latin typeface="Arial" charset="0"/>
              </a:rPr>
              <a:t> Some potential classes differ only in name. </a:t>
            </a:r>
          </a:p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Irrelevant Classes:</a:t>
            </a:r>
            <a:r>
              <a:rPr lang="en-US" altLang="en-US" sz="1400" dirty="0">
                <a:latin typeface="Arial" charset="0"/>
              </a:rPr>
              <a:t> Classes that have nothing to do with the system. Example: </a:t>
            </a:r>
            <a:r>
              <a:rPr lang="en-US" altLang="en-US" sz="1400" i="1" dirty="0">
                <a:latin typeface="Arial" charset="0"/>
              </a:rPr>
              <a:t>computer connection</a:t>
            </a:r>
            <a:endParaRPr lang="en-US" altLang="en-US" sz="1400" dirty="0">
              <a:latin typeface="Arial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Vague Classes:</a:t>
            </a:r>
            <a:r>
              <a:rPr lang="en-US" altLang="en-US" sz="1400" dirty="0">
                <a:latin typeface="Arial" charset="0"/>
              </a:rPr>
              <a:t> Classes whose meaning is not clear at all. Examples: </a:t>
            </a:r>
            <a:r>
              <a:rPr lang="en-US" altLang="en-US" sz="1400" i="1" dirty="0">
                <a:latin typeface="Arial" charset="0"/>
              </a:rPr>
              <a:t>system</a:t>
            </a:r>
            <a:r>
              <a:rPr lang="en-US" altLang="en-US" sz="1400" dirty="0">
                <a:latin typeface="Arial" charset="0"/>
              </a:rPr>
              <a:t> and </a:t>
            </a:r>
            <a:r>
              <a:rPr lang="en-US" altLang="en-US" sz="1400" i="1" dirty="0">
                <a:latin typeface="Arial" charset="0"/>
              </a:rPr>
              <a:t>software</a:t>
            </a:r>
            <a:r>
              <a:rPr lang="en-US" altLang="en-US" sz="1400" dirty="0">
                <a:latin typeface="Arial" charset="0"/>
              </a:rPr>
              <a:t>. </a:t>
            </a:r>
          </a:p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Attributes:</a:t>
            </a:r>
            <a:r>
              <a:rPr lang="en-US" altLang="en-US" sz="1400" dirty="0">
                <a:latin typeface="Arial" charset="0"/>
              </a:rPr>
              <a:t> Some nouns in the list above are likely to be modeled as attributes rather as classes. Examples: </a:t>
            </a:r>
            <a:r>
              <a:rPr lang="en-US" altLang="en-US" sz="1400" i="1" dirty="0">
                <a:latin typeface="Arial" charset="0"/>
              </a:rPr>
              <a:t>author</a:t>
            </a:r>
            <a:r>
              <a:rPr lang="en-US" altLang="en-US" sz="1400" dirty="0">
                <a:latin typeface="Arial" charset="0"/>
              </a:rPr>
              <a:t>, </a:t>
            </a:r>
            <a:r>
              <a:rPr lang="en-US" altLang="en-US" sz="1400" i="1" dirty="0">
                <a:latin typeface="Arial" charset="0"/>
              </a:rPr>
              <a:t>title</a:t>
            </a:r>
            <a:r>
              <a:rPr lang="en-US" altLang="en-US" sz="1400" dirty="0">
                <a:latin typeface="Arial" charset="0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Operations:</a:t>
            </a:r>
            <a:r>
              <a:rPr lang="en-US" altLang="en-US" sz="1400" dirty="0">
                <a:latin typeface="Arial" charset="0"/>
              </a:rPr>
              <a:t> Some nouns are likely to be operations rather than classes. Example: </a:t>
            </a:r>
            <a:r>
              <a:rPr lang="en-US" altLang="en-US" sz="1400" i="1" dirty="0">
                <a:latin typeface="Arial" charset="0"/>
              </a:rPr>
              <a:t>book search</a:t>
            </a:r>
            <a:r>
              <a:rPr lang="en-US" altLang="en-US" sz="1400" dirty="0">
                <a:latin typeface="Arial" charset="0"/>
              </a:rPr>
              <a:t>. </a:t>
            </a:r>
          </a:p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Roles:</a:t>
            </a:r>
            <a:r>
              <a:rPr lang="en-US" altLang="en-US" sz="1400" dirty="0">
                <a:latin typeface="Arial" charset="0"/>
              </a:rPr>
              <a:t> Some nouns are roles of objects involved in associations rather than classes. </a:t>
            </a:r>
          </a:p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Implementation Constructs:</a:t>
            </a:r>
            <a:r>
              <a:rPr lang="en-US" altLang="en-US" sz="1400" dirty="0">
                <a:latin typeface="Arial" charset="0"/>
              </a:rPr>
              <a:t> Anything that is not part of the real-world problem.</a:t>
            </a:r>
          </a:p>
          <a:p>
            <a:pPr eaLnBrk="1" hangingPunct="1">
              <a:buFontTx/>
              <a:buChar char="•"/>
            </a:pP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34A023-0E12-4235-B74B-FBBCF60B195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400"/>
            <a:ext cx="5028161" cy="4114800"/>
          </a:xfrm>
          <a:noFill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Redundant Classes:</a:t>
            </a:r>
            <a:r>
              <a:rPr lang="en-US" altLang="en-US" sz="1400" dirty="0">
                <a:latin typeface="Arial" charset="0"/>
              </a:rPr>
              <a:t> Some potential classes differ only in name. </a:t>
            </a:r>
          </a:p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Irrelevant Classes:</a:t>
            </a:r>
            <a:r>
              <a:rPr lang="en-US" altLang="en-US" sz="1400" dirty="0">
                <a:latin typeface="Arial" charset="0"/>
              </a:rPr>
              <a:t> Classes that have nothing to do with the system. Example: </a:t>
            </a:r>
            <a:r>
              <a:rPr lang="en-US" altLang="en-US" sz="1400" i="1" dirty="0">
                <a:latin typeface="Arial" charset="0"/>
              </a:rPr>
              <a:t>computer connection</a:t>
            </a:r>
            <a:endParaRPr lang="en-US" altLang="en-US" sz="1400" dirty="0">
              <a:latin typeface="Arial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Vague Classes:</a:t>
            </a:r>
            <a:r>
              <a:rPr lang="en-US" altLang="en-US" sz="1400" dirty="0">
                <a:latin typeface="Arial" charset="0"/>
              </a:rPr>
              <a:t> Classes whose meaning is not clear at all. Examples: </a:t>
            </a:r>
            <a:r>
              <a:rPr lang="en-US" altLang="en-US" sz="1400" i="1" dirty="0">
                <a:latin typeface="Arial" charset="0"/>
              </a:rPr>
              <a:t>system</a:t>
            </a:r>
            <a:r>
              <a:rPr lang="en-US" altLang="en-US" sz="1400" dirty="0">
                <a:latin typeface="Arial" charset="0"/>
              </a:rPr>
              <a:t> and </a:t>
            </a:r>
            <a:r>
              <a:rPr lang="en-US" altLang="en-US" sz="1400" i="1" dirty="0">
                <a:latin typeface="Arial" charset="0"/>
              </a:rPr>
              <a:t>software</a:t>
            </a:r>
            <a:r>
              <a:rPr lang="en-US" altLang="en-US" sz="1400" dirty="0">
                <a:latin typeface="Arial" charset="0"/>
              </a:rPr>
              <a:t>. </a:t>
            </a:r>
          </a:p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Attributes:</a:t>
            </a:r>
            <a:r>
              <a:rPr lang="en-US" altLang="en-US" sz="1400" dirty="0">
                <a:latin typeface="Arial" charset="0"/>
              </a:rPr>
              <a:t> Some nouns in the list above are likely to be modeled as attributes rather as classes. Examples: </a:t>
            </a:r>
            <a:r>
              <a:rPr lang="en-US" altLang="en-US" sz="1400" i="1" dirty="0">
                <a:latin typeface="Arial" charset="0"/>
              </a:rPr>
              <a:t>author</a:t>
            </a:r>
            <a:r>
              <a:rPr lang="en-US" altLang="en-US" sz="1400" dirty="0">
                <a:latin typeface="Arial" charset="0"/>
              </a:rPr>
              <a:t>, </a:t>
            </a:r>
            <a:r>
              <a:rPr lang="en-US" altLang="en-US" sz="1400" i="1" dirty="0">
                <a:latin typeface="Arial" charset="0"/>
              </a:rPr>
              <a:t>title</a:t>
            </a:r>
            <a:r>
              <a:rPr lang="en-US" altLang="en-US" sz="1400" dirty="0">
                <a:latin typeface="Arial" charset="0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Operations:</a:t>
            </a:r>
            <a:r>
              <a:rPr lang="en-US" altLang="en-US" sz="1400" dirty="0">
                <a:latin typeface="Arial" charset="0"/>
              </a:rPr>
              <a:t> Some nouns are likely to be operations rather than classes. Example: </a:t>
            </a:r>
            <a:r>
              <a:rPr lang="en-US" altLang="en-US" sz="1400" i="1" dirty="0">
                <a:latin typeface="Arial" charset="0"/>
              </a:rPr>
              <a:t>book search</a:t>
            </a:r>
            <a:r>
              <a:rPr lang="en-US" altLang="en-US" sz="1400" dirty="0">
                <a:latin typeface="Arial" charset="0"/>
              </a:rPr>
              <a:t>. </a:t>
            </a:r>
          </a:p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Roles:</a:t>
            </a:r>
            <a:r>
              <a:rPr lang="en-US" altLang="en-US" sz="1400" dirty="0">
                <a:latin typeface="Arial" charset="0"/>
              </a:rPr>
              <a:t> Some nouns are roles of objects involved in associations rather than classes. </a:t>
            </a:r>
          </a:p>
          <a:p>
            <a:pPr eaLnBrk="1" hangingPunct="1">
              <a:buFontTx/>
              <a:buChar char="•"/>
            </a:pPr>
            <a:r>
              <a:rPr lang="en-US" altLang="en-US" sz="1400" b="1" dirty="0">
                <a:latin typeface="Arial" charset="0"/>
              </a:rPr>
              <a:t>Implementation Constructs:</a:t>
            </a:r>
            <a:r>
              <a:rPr lang="en-US" altLang="en-US" sz="1400" dirty="0">
                <a:latin typeface="Arial" charset="0"/>
              </a:rPr>
              <a:t> Anything that is not part of the real-world problem.</a:t>
            </a:r>
          </a:p>
          <a:p>
            <a:pPr eaLnBrk="1" hangingPunct="1">
              <a:buFontTx/>
              <a:buChar char="•"/>
            </a:pP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1E4DF57-B467-480A-9BC5-7850B333EA8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400"/>
            <a:ext cx="5028161" cy="4114800"/>
          </a:xfrm>
          <a:noFill/>
        </p:spPr>
        <p:txBody>
          <a:bodyPr/>
          <a:lstStyle/>
          <a:p>
            <a:pPr marL="225011" indent="-225011"/>
            <a:r>
              <a:rPr lang="en-US" altLang="en-US" sz="1400" dirty="0">
                <a:latin typeface="Arial" charset="0"/>
              </a:rPr>
              <a:t>Class diagram</a:t>
            </a:r>
          </a:p>
          <a:p>
            <a:pPr marL="225011" indent="-225011">
              <a:buFontTx/>
              <a:buChar char="•"/>
            </a:pPr>
            <a:r>
              <a:rPr lang="en-US" altLang="en-US" sz="1400" dirty="0">
                <a:latin typeface="Arial" charset="0"/>
              </a:rPr>
              <a:t>Name typed in top compartment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CDF000-C089-4E81-8629-E892ED0D36E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400"/>
            <a:ext cx="5028161" cy="4114800"/>
          </a:xfrm>
          <a:noFill/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</a:rPr>
              <a:t>-cassetteID: int</a:t>
            </a:r>
          </a:p>
          <a:p>
            <a:pPr eaLnBrk="1" hangingPunct="1"/>
            <a:r>
              <a:rPr lang="en-US" altLang="en-US" smtClean="0">
                <a:latin typeface="Arial" charset="0"/>
              </a:rPr>
              <a:t>-cassetteVolumeNo: int</a:t>
            </a:r>
          </a:p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E0DBD9E-31B1-4FA2-9378-3F0A812B8472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E0DBD9E-31B1-4FA2-9378-3F0A812B8472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BD9E-31B1-4FA2-9378-3F0A812B8472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0DBD9E-31B1-4FA2-9378-3F0A812B8472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810000"/>
            <a:ext cx="6858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CSE 470 – Class </a:t>
            </a:r>
            <a:r>
              <a:rPr lang="en-US" smtClean="0"/>
              <a:t>Diagram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10200"/>
            <a:ext cx="6858000" cy="533400"/>
          </a:xfrm>
        </p:spPr>
        <p:txBody>
          <a:bodyPr/>
          <a:lstStyle/>
          <a:p>
            <a:r>
              <a:rPr lang="en-US" dirty="0" smtClean="0"/>
              <a:t>BRAC University</a:t>
            </a:r>
            <a:endParaRPr lang="en-US" dirty="0"/>
          </a:p>
        </p:txBody>
      </p:sp>
      <p:pic>
        <p:nvPicPr>
          <p:cNvPr id="6" name="Picture 5" descr="software-engineering-5b4daa8bab12ae7f4848c4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581400"/>
          </a:xfrm>
          <a:prstGeom prst="rect">
            <a:avLst/>
          </a:prstGeom>
        </p:spPr>
      </p:pic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5733256"/>
            <a:ext cx="1259632" cy="112474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537BF-9DCC-4C4B-9102-62D6E2ACC176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example </a:t>
            </a:r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447800"/>
            <a:ext cx="7620000" cy="4724400"/>
            <a:chOff x="528" y="912"/>
            <a:chExt cx="4800" cy="2976"/>
          </a:xfrm>
        </p:grpSpPr>
        <p:sp>
          <p:nvSpPr>
            <p:cNvPr id="1413124" name="Rectangle 4"/>
            <p:cNvSpPr>
              <a:spLocks noChangeArrowheads="1"/>
            </p:cNvSpPr>
            <p:nvPr/>
          </p:nvSpPr>
          <p:spPr bwMode="auto">
            <a:xfrm>
              <a:off x="794" y="3467"/>
              <a:ext cx="630" cy="42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25" name="Rectangle 5"/>
            <p:cNvSpPr>
              <a:spLocks noChangeArrowheads="1"/>
            </p:cNvSpPr>
            <p:nvPr/>
          </p:nvSpPr>
          <p:spPr bwMode="auto">
            <a:xfrm>
              <a:off x="794" y="3467"/>
              <a:ext cx="630" cy="1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26" name="Rectangle 6"/>
            <p:cNvSpPr>
              <a:spLocks noChangeArrowheads="1"/>
            </p:cNvSpPr>
            <p:nvPr/>
          </p:nvSpPr>
          <p:spPr bwMode="auto">
            <a:xfrm>
              <a:off x="872" y="3482"/>
              <a:ext cx="48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200">
                  <a:solidFill>
                    <a:srgbClr val="000000"/>
                  </a:solidFill>
                  <a:latin typeface="Arial" charset="0"/>
                </a:rPr>
                <a:t>DVD Movie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27" name="Rectangle 7"/>
            <p:cNvSpPr>
              <a:spLocks noChangeArrowheads="1"/>
            </p:cNvSpPr>
            <p:nvPr/>
          </p:nvSpPr>
          <p:spPr bwMode="auto">
            <a:xfrm>
              <a:off x="1634" y="3467"/>
              <a:ext cx="629" cy="42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28" name="Rectangle 8"/>
            <p:cNvSpPr>
              <a:spLocks noChangeArrowheads="1"/>
            </p:cNvSpPr>
            <p:nvPr/>
          </p:nvSpPr>
          <p:spPr bwMode="auto">
            <a:xfrm>
              <a:off x="1634" y="3467"/>
              <a:ext cx="629" cy="1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29" name="Rectangle 9"/>
            <p:cNvSpPr>
              <a:spLocks noChangeArrowheads="1"/>
            </p:cNvSpPr>
            <p:nvPr/>
          </p:nvSpPr>
          <p:spPr bwMode="auto">
            <a:xfrm>
              <a:off x="1715" y="3482"/>
              <a:ext cx="47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200">
                  <a:solidFill>
                    <a:srgbClr val="000000"/>
                  </a:solidFill>
                  <a:latin typeface="Arial" charset="0"/>
                </a:rPr>
                <a:t>VHS Movie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30" name="Rectangle 10"/>
            <p:cNvSpPr>
              <a:spLocks noChangeArrowheads="1"/>
            </p:cNvSpPr>
            <p:nvPr/>
          </p:nvSpPr>
          <p:spPr bwMode="auto">
            <a:xfrm>
              <a:off x="2473" y="3467"/>
              <a:ext cx="630" cy="42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31" name="Rectangle 11"/>
            <p:cNvSpPr>
              <a:spLocks noChangeArrowheads="1"/>
            </p:cNvSpPr>
            <p:nvPr/>
          </p:nvSpPr>
          <p:spPr bwMode="auto">
            <a:xfrm>
              <a:off x="2473" y="3467"/>
              <a:ext cx="630" cy="14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32" name="Rectangle 12"/>
            <p:cNvSpPr>
              <a:spLocks noChangeArrowheads="1"/>
            </p:cNvSpPr>
            <p:nvPr/>
          </p:nvSpPr>
          <p:spPr bwMode="auto">
            <a:xfrm>
              <a:off x="2522" y="3482"/>
              <a:ext cx="53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200">
                  <a:solidFill>
                    <a:srgbClr val="000000"/>
                  </a:solidFill>
                  <a:latin typeface="Arial" charset="0"/>
                </a:rPr>
                <a:t>Video Game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33" name="Rectangle 13"/>
            <p:cNvSpPr>
              <a:spLocks noChangeArrowheads="1"/>
            </p:cNvSpPr>
            <p:nvPr/>
          </p:nvSpPr>
          <p:spPr bwMode="auto">
            <a:xfrm>
              <a:off x="1529" y="2504"/>
              <a:ext cx="839" cy="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34" name="Rectangle 14"/>
            <p:cNvSpPr>
              <a:spLocks noChangeArrowheads="1"/>
            </p:cNvSpPr>
            <p:nvPr/>
          </p:nvSpPr>
          <p:spPr bwMode="auto">
            <a:xfrm>
              <a:off x="1529" y="2347"/>
              <a:ext cx="839" cy="2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algn="ctr" eaLnBrk="0" hangingPunct="0">
                <a:lnSpc>
                  <a:spcPct val="50000"/>
                </a:lnSpc>
              </a:pPr>
              <a:r>
                <a:rPr lang="en-US" sz="1200" i="1">
                  <a:latin typeface="Verdana" pitchFamily="34" charset="0"/>
                </a:rPr>
                <a:t>Rental Item</a:t>
              </a:r>
            </a:p>
          </p:txBody>
        </p:sp>
        <p:sp>
          <p:nvSpPr>
            <p:cNvPr id="1413135" name="Rectangle 15"/>
            <p:cNvSpPr>
              <a:spLocks noChangeArrowheads="1"/>
            </p:cNvSpPr>
            <p:nvPr/>
          </p:nvSpPr>
          <p:spPr bwMode="auto">
            <a:xfrm>
              <a:off x="3733" y="1868"/>
              <a:ext cx="840" cy="63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36" name="Rectangle 16"/>
            <p:cNvSpPr>
              <a:spLocks noChangeArrowheads="1"/>
            </p:cNvSpPr>
            <p:nvPr/>
          </p:nvSpPr>
          <p:spPr bwMode="auto">
            <a:xfrm>
              <a:off x="3733" y="1868"/>
              <a:ext cx="840" cy="2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37" name="Rectangle 17"/>
            <p:cNvSpPr>
              <a:spLocks noChangeArrowheads="1"/>
            </p:cNvSpPr>
            <p:nvPr/>
          </p:nvSpPr>
          <p:spPr bwMode="auto">
            <a:xfrm>
              <a:off x="3827" y="1917"/>
              <a:ext cx="60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200">
                  <a:solidFill>
                    <a:srgbClr val="000000"/>
                  </a:solidFill>
                  <a:latin typeface="Arial" charset="0"/>
                </a:rPr>
                <a:t>Rental Invoice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38" name="Freeform 18"/>
            <p:cNvSpPr>
              <a:spLocks/>
            </p:cNvSpPr>
            <p:nvPr/>
          </p:nvSpPr>
          <p:spPr bwMode="auto">
            <a:xfrm>
              <a:off x="3523" y="2341"/>
              <a:ext cx="210" cy="105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105" y="0"/>
                </a:cxn>
                <a:cxn ang="0">
                  <a:pos x="210" y="52"/>
                </a:cxn>
                <a:cxn ang="0">
                  <a:pos x="105" y="105"/>
                </a:cxn>
                <a:cxn ang="0">
                  <a:pos x="0" y="52"/>
                </a:cxn>
              </a:cxnLst>
              <a:rect l="0" t="0" r="r" b="b"/>
              <a:pathLst>
                <a:path w="210" h="105">
                  <a:moveTo>
                    <a:pt x="0" y="52"/>
                  </a:moveTo>
                  <a:lnTo>
                    <a:pt x="105" y="0"/>
                  </a:lnTo>
                  <a:lnTo>
                    <a:pt x="210" y="52"/>
                  </a:lnTo>
                  <a:lnTo>
                    <a:pt x="105" y="105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39" name="Rectangle 19"/>
            <p:cNvSpPr>
              <a:spLocks noChangeArrowheads="1"/>
            </p:cNvSpPr>
            <p:nvPr/>
          </p:nvSpPr>
          <p:spPr bwMode="auto">
            <a:xfrm>
              <a:off x="2448" y="2323"/>
              <a:ext cx="2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800">
                  <a:solidFill>
                    <a:srgbClr val="000000"/>
                  </a:solidFill>
                  <a:latin typeface="Arial" charset="0"/>
                </a:rPr>
                <a:t>1..*</a:t>
              </a:r>
            </a:p>
          </p:txBody>
        </p:sp>
        <p:sp>
          <p:nvSpPr>
            <p:cNvPr id="1413140" name="Rectangle 20"/>
            <p:cNvSpPr>
              <a:spLocks noChangeArrowheads="1"/>
            </p:cNvSpPr>
            <p:nvPr/>
          </p:nvSpPr>
          <p:spPr bwMode="auto">
            <a:xfrm>
              <a:off x="3608" y="2468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800">
                  <a:solidFill>
                    <a:srgbClr val="000000"/>
                  </a:solidFill>
                  <a:latin typeface="Arial" charset="0"/>
                </a:rPr>
                <a:t>1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41" name="Rectangle 21"/>
            <p:cNvSpPr>
              <a:spLocks noChangeArrowheads="1"/>
            </p:cNvSpPr>
            <p:nvPr/>
          </p:nvSpPr>
          <p:spPr bwMode="auto">
            <a:xfrm>
              <a:off x="1529" y="1248"/>
              <a:ext cx="839" cy="5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42" name="Rectangle 22"/>
            <p:cNvSpPr>
              <a:spLocks noChangeArrowheads="1"/>
            </p:cNvSpPr>
            <p:nvPr/>
          </p:nvSpPr>
          <p:spPr bwMode="auto">
            <a:xfrm>
              <a:off x="1529" y="1248"/>
              <a:ext cx="839" cy="1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43" name="Rectangle 23"/>
            <p:cNvSpPr>
              <a:spLocks noChangeArrowheads="1"/>
            </p:cNvSpPr>
            <p:nvPr/>
          </p:nvSpPr>
          <p:spPr bwMode="auto">
            <a:xfrm>
              <a:off x="1741" y="1280"/>
              <a:ext cx="4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200">
                  <a:solidFill>
                    <a:srgbClr val="000000"/>
                  </a:solidFill>
                  <a:latin typeface="Arial" charset="0"/>
                </a:rPr>
                <a:t>Customer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44" name="Freeform 24"/>
            <p:cNvSpPr>
              <a:spLocks/>
            </p:cNvSpPr>
            <p:nvPr/>
          </p:nvSpPr>
          <p:spPr bwMode="auto">
            <a:xfrm>
              <a:off x="3523" y="2131"/>
              <a:ext cx="210" cy="105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105" y="0"/>
                </a:cxn>
                <a:cxn ang="0">
                  <a:pos x="210" y="52"/>
                </a:cxn>
                <a:cxn ang="0">
                  <a:pos x="105" y="105"/>
                </a:cxn>
                <a:cxn ang="0">
                  <a:pos x="0" y="52"/>
                </a:cxn>
              </a:cxnLst>
              <a:rect l="0" t="0" r="r" b="b"/>
              <a:pathLst>
                <a:path w="210" h="105">
                  <a:moveTo>
                    <a:pt x="0" y="52"/>
                  </a:moveTo>
                  <a:lnTo>
                    <a:pt x="105" y="0"/>
                  </a:lnTo>
                  <a:lnTo>
                    <a:pt x="210" y="52"/>
                  </a:lnTo>
                  <a:lnTo>
                    <a:pt x="105" y="105"/>
                  </a:lnTo>
                  <a:lnTo>
                    <a:pt x="0" y="5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45" name="Rectangle 25"/>
            <p:cNvSpPr>
              <a:spLocks noChangeArrowheads="1"/>
            </p:cNvSpPr>
            <p:nvPr/>
          </p:nvSpPr>
          <p:spPr bwMode="auto">
            <a:xfrm>
              <a:off x="3733" y="3338"/>
              <a:ext cx="840" cy="45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46" name="Rectangle 26"/>
            <p:cNvSpPr>
              <a:spLocks noChangeArrowheads="1"/>
            </p:cNvSpPr>
            <p:nvPr/>
          </p:nvSpPr>
          <p:spPr bwMode="auto">
            <a:xfrm>
              <a:off x="3733" y="3338"/>
              <a:ext cx="840" cy="2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47" name="Rectangle 27"/>
            <p:cNvSpPr>
              <a:spLocks noChangeArrowheads="1"/>
            </p:cNvSpPr>
            <p:nvPr/>
          </p:nvSpPr>
          <p:spPr bwMode="auto">
            <a:xfrm>
              <a:off x="3793" y="3387"/>
              <a:ext cx="73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200">
                  <a:solidFill>
                    <a:srgbClr val="000000"/>
                  </a:solidFill>
                  <a:latin typeface="Arial" charset="0"/>
                </a:rPr>
                <a:t>Checkout Screen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48" name="Line 28"/>
            <p:cNvSpPr>
              <a:spLocks noChangeShapeType="1"/>
            </p:cNvSpPr>
            <p:nvPr/>
          </p:nvSpPr>
          <p:spPr bwMode="auto">
            <a:xfrm flipV="1">
              <a:off x="4153" y="2498"/>
              <a:ext cx="1" cy="8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3149" name="Rectangle 29"/>
            <p:cNvSpPr>
              <a:spLocks noChangeArrowheads="1"/>
            </p:cNvSpPr>
            <p:nvPr/>
          </p:nvSpPr>
          <p:spPr bwMode="auto">
            <a:xfrm>
              <a:off x="4199" y="252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800">
                  <a:solidFill>
                    <a:srgbClr val="000000"/>
                  </a:solidFill>
                  <a:latin typeface="Arial" charset="0"/>
                </a:rPr>
                <a:t>0..1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50" name="Rectangle 30"/>
            <p:cNvSpPr>
              <a:spLocks noChangeArrowheads="1"/>
            </p:cNvSpPr>
            <p:nvPr/>
          </p:nvSpPr>
          <p:spPr bwMode="auto">
            <a:xfrm>
              <a:off x="2415" y="1318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kumimoji="1" lang="en-US" sz="1800">
                  <a:solidFill>
                    <a:srgbClr val="000000"/>
                  </a:solidFill>
                  <a:latin typeface="Arial" charset="0"/>
                </a:rPr>
                <a:t>1</a:t>
              </a:r>
              <a:endParaRPr kumimoji="1" 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413151" name="AutoShape 31"/>
            <p:cNvSpPr>
              <a:spLocks noChangeArrowheads="1"/>
            </p:cNvSpPr>
            <p:nvPr/>
          </p:nvSpPr>
          <p:spPr bwMode="auto">
            <a:xfrm>
              <a:off x="4512" y="2832"/>
              <a:ext cx="816" cy="384"/>
            </a:xfrm>
            <a:prstGeom prst="wedgeRoundRectCallout">
              <a:avLst>
                <a:gd name="adj1" fmla="val -92032"/>
                <a:gd name="adj2" fmla="val -80991"/>
                <a:gd name="adj3" fmla="val 16667"/>
              </a:avLst>
            </a:prstGeom>
            <a:solidFill>
              <a:srgbClr val="FFFFFB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Simple</a:t>
              </a:r>
            </a:p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 Association</a:t>
              </a:r>
            </a:p>
          </p:txBody>
        </p:sp>
        <p:sp>
          <p:nvSpPr>
            <p:cNvPr id="1413152" name="AutoShape 32"/>
            <p:cNvSpPr>
              <a:spLocks noChangeArrowheads="1"/>
            </p:cNvSpPr>
            <p:nvPr/>
          </p:nvSpPr>
          <p:spPr bwMode="auto">
            <a:xfrm>
              <a:off x="720" y="1392"/>
              <a:ext cx="480" cy="288"/>
            </a:xfrm>
            <a:prstGeom prst="wedgeRoundRectCallout">
              <a:avLst>
                <a:gd name="adj1" fmla="val 117708"/>
                <a:gd name="adj2" fmla="val -70486"/>
                <a:gd name="adj3" fmla="val 16667"/>
              </a:avLst>
            </a:prstGeom>
            <a:solidFill>
              <a:srgbClr val="FFFFFB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Class</a:t>
              </a:r>
            </a:p>
          </p:txBody>
        </p:sp>
        <p:sp>
          <p:nvSpPr>
            <p:cNvPr id="1413153" name="AutoShape 33"/>
            <p:cNvSpPr>
              <a:spLocks noChangeArrowheads="1"/>
            </p:cNvSpPr>
            <p:nvPr/>
          </p:nvSpPr>
          <p:spPr bwMode="auto">
            <a:xfrm>
              <a:off x="624" y="1872"/>
              <a:ext cx="624" cy="432"/>
            </a:xfrm>
            <a:prstGeom prst="wedgeRoundRectCallout">
              <a:avLst>
                <a:gd name="adj1" fmla="val 93111"/>
                <a:gd name="adj2" fmla="val 67130"/>
                <a:gd name="adj3" fmla="val 16667"/>
              </a:avLst>
            </a:prstGeom>
            <a:solidFill>
              <a:srgbClr val="FFFFFB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Abstract</a:t>
              </a:r>
            </a:p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Class</a:t>
              </a:r>
            </a:p>
          </p:txBody>
        </p:sp>
        <p:sp>
          <p:nvSpPr>
            <p:cNvPr id="1413154" name="AutoShape 34"/>
            <p:cNvSpPr>
              <a:spLocks noChangeArrowheads="1"/>
            </p:cNvSpPr>
            <p:nvPr/>
          </p:nvSpPr>
          <p:spPr bwMode="auto">
            <a:xfrm>
              <a:off x="3168" y="1296"/>
              <a:ext cx="864" cy="336"/>
            </a:xfrm>
            <a:prstGeom prst="wedgeRoundRectCallout">
              <a:avLst>
                <a:gd name="adj1" fmla="val -1157"/>
                <a:gd name="adj2" fmla="val 179167"/>
                <a:gd name="adj3" fmla="val 16667"/>
              </a:avLst>
            </a:prstGeom>
            <a:solidFill>
              <a:srgbClr val="FFFFFB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Simple </a:t>
              </a:r>
            </a:p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Aggregation</a:t>
              </a:r>
            </a:p>
          </p:txBody>
        </p:sp>
        <p:sp>
          <p:nvSpPr>
            <p:cNvPr id="1413155" name="AutoShape 35"/>
            <p:cNvSpPr>
              <a:spLocks noChangeArrowheads="1"/>
            </p:cNvSpPr>
            <p:nvPr/>
          </p:nvSpPr>
          <p:spPr bwMode="auto">
            <a:xfrm>
              <a:off x="528" y="2928"/>
              <a:ext cx="912" cy="240"/>
            </a:xfrm>
            <a:prstGeom prst="wedgeRoundRectCallout">
              <a:avLst>
                <a:gd name="adj1" fmla="val 97477"/>
                <a:gd name="adj2" fmla="val -49167"/>
                <a:gd name="adj3" fmla="val 16667"/>
              </a:avLst>
            </a:prstGeom>
            <a:solidFill>
              <a:srgbClr val="FFFFFB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Generalization</a:t>
              </a:r>
            </a:p>
          </p:txBody>
        </p:sp>
        <p:sp>
          <p:nvSpPr>
            <p:cNvPr id="1413156" name="AutoShape 36"/>
            <p:cNvSpPr>
              <a:spLocks noChangeArrowheads="1"/>
            </p:cNvSpPr>
            <p:nvPr/>
          </p:nvSpPr>
          <p:spPr bwMode="auto">
            <a:xfrm>
              <a:off x="2640" y="2736"/>
              <a:ext cx="768" cy="384"/>
            </a:xfrm>
            <a:prstGeom prst="wedgeRoundRectCallout">
              <a:avLst>
                <a:gd name="adj1" fmla="val 70315"/>
                <a:gd name="adj2" fmla="val -117968"/>
                <a:gd name="adj3" fmla="val 16667"/>
              </a:avLst>
            </a:prstGeom>
            <a:solidFill>
              <a:srgbClr val="FFFFFB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Composition</a:t>
              </a:r>
            </a:p>
          </p:txBody>
        </p:sp>
        <p:cxnSp>
          <p:nvCxnSpPr>
            <p:cNvPr id="1413157" name="AutoShape 37"/>
            <p:cNvCxnSpPr>
              <a:cxnSpLocks noChangeShapeType="1"/>
              <a:stCxn id="1413128" idx="0"/>
              <a:endCxn id="1413133" idx="2"/>
            </p:cNvCxnSpPr>
            <p:nvPr/>
          </p:nvCxnSpPr>
          <p:spPr bwMode="auto">
            <a:xfrm flipV="1">
              <a:off x="1949" y="2792"/>
              <a:ext cx="0" cy="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13158" name="AutoShape 38"/>
            <p:cNvSpPr>
              <a:spLocks noChangeArrowheads="1"/>
            </p:cNvSpPr>
            <p:nvPr/>
          </p:nvSpPr>
          <p:spPr bwMode="auto">
            <a:xfrm>
              <a:off x="1853" y="2792"/>
              <a:ext cx="191" cy="147"/>
            </a:xfrm>
            <a:prstGeom prst="flowChartExtra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13159" name="AutoShape 39"/>
            <p:cNvCxnSpPr>
              <a:cxnSpLocks noChangeShapeType="1"/>
              <a:stCxn id="1413125" idx="0"/>
              <a:endCxn id="1413131" idx="0"/>
            </p:cNvCxnSpPr>
            <p:nvPr/>
          </p:nvCxnSpPr>
          <p:spPr bwMode="auto">
            <a:xfrm rot="5400000" flipV="1">
              <a:off x="1948" y="2628"/>
              <a:ext cx="1" cy="1679"/>
            </a:xfrm>
            <a:prstGeom prst="bentConnector3">
              <a:avLst>
                <a:gd name="adj1" fmla="val -180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1413160" name="AutoShape 40"/>
            <p:cNvCxnSpPr>
              <a:cxnSpLocks noChangeShapeType="1"/>
              <a:stCxn id="1413138" idx="4"/>
              <a:endCxn id="1413133" idx="3"/>
            </p:cNvCxnSpPr>
            <p:nvPr/>
          </p:nvCxnSpPr>
          <p:spPr bwMode="auto">
            <a:xfrm rot="10800000" flipV="1">
              <a:off x="2368" y="2393"/>
              <a:ext cx="1155" cy="255"/>
            </a:xfrm>
            <a:prstGeom prst="bentConnector3">
              <a:avLst>
                <a:gd name="adj1" fmla="val 4995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1413161" name="AutoShape 41"/>
            <p:cNvCxnSpPr>
              <a:cxnSpLocks noChangeShapeType="1"/>
              <a:stCxn id="1413144" idx="4"/>
              <a:endCxn id="1413141" idx="3"/>
            </p:cNvCxnSpPr>
            <p:nvPr/>
          </p:nvCxnSpPr>
          <p:spPr bwMode="auto">
            <a:xfrm rot="10800000">
              <a:off x="2368" y="1511"/>
              <a:ext cx="1155" cy="672"/>
            </a:xfrm>
            <a:prstGeom prst="bentConnector3">
              <a:avLst>
                <a:gd name="adj1" fmla="val 42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sp>
          <p:nvSpPr>
            <p:cNvPr id="1413162" name="AutoShape 42"/>
            <p:cNvSpPr>
              <a:spLocks noChangeArrowheads="1"/>
            </p:cNvSpPr>
            <p:nvPr/>
          </p:nvSpPr>
          <p:spPr bwMode="auto">
            <a:xfrm>
              <a:off x="3107" y="912"/>
              <a:ext cx="720" cy="288"/>
            </a:xfrm>
            <a:prstGeom prst="wedgeRoundRectCallout">
              <a:avLst>
                <a:gd name="adj1" fmla="val -127361"/>
                <a:gd name="adj2" fmla="val 116319"/>
                <a:gd name="adj3" fmla="val 16667"/>
              </a:avLst>
            </a:prstGeom>
            <a:solidFill>
              <a:srgbClr val="FFFFFB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lnSpc>
                  <a:spcPct val="89000"/>
                </a:lnSpc>
                <a:spcBef>
                  <a:spcPct val="40000"/>
                </a:spcBef>
              </a:pPr>
              <a:r>
                <a:rPr lang="en-US" sz="1200">
                  <a:latin typeface="Verdana" pitchFamily="34" charset="0"/>
                </a:rPr>
                <a:t>Multiplicity</a:t>
              </a:r>
            </a:p>
          </p:txBody>
        </p:sp>
      </p:grpSp>
      <p:pic>
        <p:nvPicPr>
          <p:cNvPr id="44" name="Picture 43" descr="br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5733256"/>
            <a:ext cx="1259632" cy="112474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9CAE9-86D6-4002-89C8-323E6022F4E1}" type="slidenum">
              <a:rPr lang="en-US"/>
              <a:pPr/>
              <a:t>11</a:t>
            </a:fld>
            <a:endParaRPr lang="en-US"/>
          </a:p>
        </p:txBody>
      </p:sp>
      <p:sp>
        <p:nvSpPr>
          <p:cNvPr id="141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example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8" name="Picture 17" descr="c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96230"/>
            <a:ext cx="7961869" cy="4271169"/>
          </a:xfrm>
          <a:prstGeom prst="rect">
            <a:avLst/>
          </a:prstGeom>
        </p:spPr>
      </p:pic>
      <p:pic>
        <p:nvPicPr>
          <p:cNvPr id="19" name="Picture 18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5733256"/>
            <a:ext cx="1259632" cy="112474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71500" y="304800"/>
            <a:ext cx="7772400" cy="3810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Class Diagram </a:t>
            </a:r>
            <a:r>
              <a:rPr lang="en-US" dirty="0" smtClean="0"/>
              <a:t>Example 3</a:t>
            </a:r>
            <a:endParaRPr lang="en-US" sz="3200" dirty="0" smtClean="0"/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31809F5-6432-42A0-925E-A789ED41510D}" type="slidenum">
              <a:rPr lang="en-US"/>
              <a:pPr/>
              <a:t>12</a:t>
            </a:fld>
            <a:endParaRPr lang="en-US"/>
          </a:p>
          <a:p>
            <a:endParaRPr lang="en-US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8305800" cy="586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5733256"/>
            <a:ext cx="1259632" cy="112474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Guidelines </a:t>
            </a:r>
            <a:br>
              <a:rPr lang="en-US" altLang="en-US" dirty="0" smtClean="0"/>
            </a:br>
            <a:r>
              <a:rPr lang="en-US" altLang="en-US" dirty="0" smtClean="0"/>
              <a:t>for Analyzing Requirements / Use Cases</a:t>
            </a:r>
            <a:endParaRPr lang="en-US" altLang="en-US" sz="4000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A common or improper noun implies a class of objects</a:t>
            </a:r>
          </a:p>
          <a:p>
            <a:pPr eaLnBrk="1" hangingPunct="1"/>
            <a:r>
              <a:rPr lang="en-US" altLang="en-US" sz="3600" smtClean="0"/>
              <a:t>A proper noun implies an instance of a class</a:t>
            </a:r>
          </a:p>
          <a:p>
            <a:pPr eaLnBrk="1" hangingPunct="1"/>
            <a:r>
              <a:rPr lang="en-US" altLang="en-US" sz="3600" smtClean="0"/>
              <a:t>A collective noun implies a class of objects made up of groups of instances of another class</a:t>
            </a:r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5733256"/>
            <a:ext cx="1259632" cy="112474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Guidelines </a:t>
            </a:r>
            <a:br>
              <a:rPr lang="en-US" altLang="en-US" dirty="0" smtClean="0"/>
            </a:br>
            <a:r>
              <a:rPr lang="en-US" altLang="en-US" dirty="0" smtClean="0"/>
              <a:t>for Analyzing Requirements / Use Cases (2)</a:t>
            </a:r>
            <a:endParaRPr lang="en-US" altLang="en-US" sz="4000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An adjective implies an attribute of an object </a:t>
            </a:r>
          </a:p>
          <a:p>
            <a:pPr eaLnBrk="1" hangingPunct="1"/>
            <a:r>
              <a:rPr lang="en-US" altLang="en-US" sz="3600" smtClean="0"/>
              <a:t>A doing verb implies an operation</a:t>
            </a:r>
          </a:p>
          <a:p>
            <a:pPr eaLnBrk="1" hangingPunct="1"/>
            <a:r>
              <a:rPr lang="en-US" altLang="en-US" sz="3600" smtClean="0"/>
              <a:t>A being verb implies a relationship between an object and its class</a:t>
            </a:r>
          </a:p>
          <a:p>
            <a:pPr eaLnBrk="1" hangingPunct="1"/>
            <a:r>
              <a:rPr lang="en-US" altLang="en-US" sz="3600" smtClean="0"/>
              <a:t>A having verb implies an aggregation or association relationship</a:t>
            </a:r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5733256"/>
            <a:ext cx="1259632" cy="112474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Guidelines </a:t>
            </a:r>
            <a:br>
              <a:rPr lang="en-US" altLang="en-US" dirty="0" smtClean="0"/>
            </a:br>
            <a:r>
              <a:rPr lang="en-US" altLang="en-US" dirty="0" smtClean="0"/>
              <a:t>for Analyzing Requirements / Use Cases (3)</a:t>
            </a:r>
            <a:endParaRPr lang="en-US" altLang="en-US" sz="4000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A transitive verb implies an operation</a:t>
            </a:r>
          </a:p>
          <a:p>
            <a:pPr eaLnBrk="1" hangingPunct="1"/>
            <a:r>
              <a:rPr lang="en-US" altLang="en-US" sz="3600" smtClean="0"/>
              <a:t>An intransitive verb implies an exception </a:t>
            </a:r>
          </a:p>
          <a:p>
            <a:pPr eaLnBrk="1" hangingPunct="1"/>
            <a:r>
              <a:rPr lang="en-US" altLang="en-US" sz="3600" smtClean="0"/>
              <a:t>A predicate or descriptive verb phrase implies an operation</a:t>
            </a:r>
          </a:p>
          <a:p>
            <a:pPr eaLnBrk="1" hangingPunct="1"/>
            <a:r>
              <a:rPr lang="en-US" altLang="en-US" sz="3600" smtClean="0"/>
              <a:t>An adverb implies an attribute of a relationship or an operation</a:t>
            </a:r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5733256"/>
            <a:ext cx="1259632" cy="112474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altLang="en-US" smtClean="0"/>
              <a:t>Class Diagram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Ensure that the classes are both necessary and sufficient to solve the underlying problem</a:t>
            </a:r>
          </a:p>
          <a:p>
            <a:pPr lvl="1" eaLnBrk="1" hangingPunct="1"/>
            <a:r>
              <a:rPr lang="en-US" altLang="en-US" sz="3200" smtClean="0"/>
              <a:t>no missing attributes or methods in each class</a:t>
            </a:r>
          </a:p>
          <a:p>
            <a:pPr lvl="1" eaLnBrk="1" hangingPunct="1"/>
            <a:r>
              <a:rPr lang="en-US" altLang="en-US" sz="3200" smtClean="0"/>
              <a:t>no extra or unused attributes or methods in each class</a:t>
            </a:r>
          </a:p>
          <a:p>
            <a:pPr lvl="1" eaLnBrk="1" hangingPunct="1"/>
            <a:r>
              <a:rPr lang="en-US" altLang="en-US" sz="3200" smtClean="0"/>
              <a:t>no missing or extra classes</a:t>
            </a:r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5733256"/>
            <a:ext cx="1259632" cy="112474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Discarding Unnecessary and Incorrect Classes</a:t>
            </a:r>
            <a:endParaRPr lang="en-US" altLang="en-US" sz="4000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Redundant Classes: Some potential classes differ only in name. </a:t>
            </a:r>
          </a:p>
          <a:p>
            <a:pPr eaLnBrk="1" hangingPunct="1"/>
            <a:r>
              <a:rPr lang="en-US" altLang="en-US" sz="3600" smtClean="0"/>
              <a:t>Irrelevant Classes: Classes that have nothing to do with the system. Example: </a:t>
            </a:r>
            <a:r>
              <a:rPr lang="en-US" altLang="en-US" sz="3600" i="1" smtClean="0"/>
              <a:t>computer connection</a:t>
            </a:r>
            <a:endParaRPr lang="en-US" altLang="en-US" sz="3600" smtClean="0"/>
          </a:p>
          <a:p>
            <a:pPr eaLnBrk="1" hangingPunct="1"/>
            <a:r>
              <a:rPr lang="en-US" altLang="en-US" sz="3600" smtClean="0"/>
              <a:t>Vague Classes: Classes whose meaning is not clear at all. Examples: </a:t>
            </a:r>
            <a:r>
              <a:rPr lang="en-US" altLang="en-US" sz="3600" i="1" smtClean="0"/>
              <a:t>system</a:t>
            </a:r>
            <a:r>
              <a:rPr lang="en-US" altLang="en-US" sz="3600" smtClean="0"/>
              <a:t> and </a:t>
            </a:r>
            <a:r>
              <a:rPr lang="en-US" altLang="en-US" sz="3600" i="1" smtClean="0"/>
              <a:t>software</a:t>
            </a:r>
            <a:endParaRPr lang="en-US" altLang="en-US" sz="3600" smtClean="0"/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5733256"/>
            <a:ext cx="1259632" cy="112474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Discarding Unnecessary and Incorrect Classes</a:t>
            </a:r>
            <a:endParaRPr lang="en-US" altLang="en-US" sz="4000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Attributes: Some nouns in the list above are likely to be modeled as attributes rather as classes. Examples: </a:t>
            </a:r>
            <a:r>
              <a:rPr lang="en-US" altLang="en-US" sz="2800" i="1" smtClean="0"/>
              <a:t>author</a:t>
            </a:r>
            <a:r>
              <a:rPr lang="en-US" altLang="en-US" sz="2800" smtClean="0"/>
              <a:t>, </a:t>
            </a:r>
            <a:r>
              <a:rPr lang="en-US" altLang="en-US" sz="2800" i="1" smtClean="0"/>
              <a:t>title</a:t>
            </a:r>
            <a:r>
              <a:rPr lang="en-US" altLang="en-US" sz="2800" smtClean="0"/>
              <a:t> </a:t>
            </a:r>
          </a:p>
          <a:p>
            <a:pPr eaLnBrk="1" hangingPunct="1"/>
            <a:r>
              <a:rPr lang="en-US" altLang="en-US" sz="2800" smtClean="0"/>
              <a:t>Operations: Some nouns are likely to be operations rather than classes. Example: </a:t>
            </a:r>
            <a:r>
              <a:rPr lang="en-US" altLang="en-US" sz="2800" i="1" smtClean="0"/>
              <a:t>book search</a:t>
            </a:r>
            <a:r>
              <a:rPr lang="en-US" altLang="en-US" sz="2800" smtClean="0"/>
              <a:t>. </a:t>
            </a:r>
          </a:p>
          <a:p>
            <a:pPr eaLnBrk="1" hangingPunct="1"/>
            <a:r>
              <a:rPr lang="en-US" altLang="en-US" sz="2800" smtClean="0"/>
              <a:t>Roles: Some nouns are roles of objects involved in associations rather than classes. </a:t>
            </a:r>
          </a:p>
          <a:p>
            <a:pPr eaLnBrk="1" hangingPunct="1"/>
            <a:r>
              <a:rPr lang="en-US" altLang="en-US" sz="2800" smtClean="0"/>
              <a:t>Implementation Constructs: Anything that is not part of the real-world problem.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5733256"/>
            <a:ext cx="1259632" cy="112474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868362"/>
          </a:xfrm>
        </p:spPr>
        <p:txBody>
          <a:bodyPr/>
          <a:lstStyle/>
          <a:p>
            <a:pPr eaLnBrk="1" hangingPunct="1"/>
            <a:r>
              <a:rPr lang="en-GB" altLang="en-US" smtClean="0"/>
              <a:t>Types of Classes</a:t>
            </a:r>
            <a:endParaRPr lang="en-US" altLang="en-US" sz="400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3434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Ones found during analysis:</a:t>
            </a:r>
          </a:p>
          <a:p>
            <a:pPr lvl="1" eaLnBrk="1" hangingPunct="1"/>
            <a:r>
              <a:rPr lang="en-US" altLang="en-US" sz="3200" smtClean="0"/>
              <a:t>people, places, events, and things about which the system will capture information</a:t>
            </a:r>
          </a:p>
          <a:p>
            <a:pPr lvl="1" eaLnBrk="1" hangingPunct="1"/>
            <a:r>
              <a:rPr lang="en-US" altLang="en-US" sz="3200" smtClean="0"/>
              <a:t>ones found in application domain</a:t>
            </a:r>
          </a:p>
          <a:p>
            <a:pPr eaLnBrk="1" hangingPunct="1"/>
            <a:r>
              <a:rPr lang="en-US" altLang="en-US" sz="3600" smtClean="0"/>
              <a:t>Ones found during design</a:t>
            </a:r>
          </a:p>
          <a:p>
            <a:pPr lvl="1" eaLnBrk="1" hangingPunct="1"/>
            <a:r>
              <a:rPr lang="en-US" altLang="en-US" sz="3200" smtClean="0"/>
              <a:t>specific objects like windows and forms that are used to build the system</a:t>
            </a:r>
          </a:p>
        </p:txBody>
      </p:sp>
      <p:pic>
        <p:nvPicPr>
          <p:cNvPr id="4" name="Picture 3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5733256"/>
            <a:ext cx="1259632" cy="112474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33400" y="457200"/>
            <a:ext cx="815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en-US" sz="4400">
                <a:cs typeface="Times New Roman" pitchFamily="18" charset="0"/>
              </a:rPr>
              <a:t>Example of a Class Diagram</a:t>
            </a:r>
            <a:endParaRPr lang="en-US" altLang="en-US"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38200" y="1568450"/>
            <a:ext cx="480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3600"/>
              <a:t>Video Rental System</a:t>
            </a:r>
            <a:endParaRPr lang="en-US" altLang="en-US" sz="3200">
              <a:latin typeface="Times New Roman" pitchFamily="18" charset="0"/>
            </a:endParaRP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7010400" y="5791200"/>
            <a:ext cx="1905000" cy="514350"/>
          </a:xfrm>
          <a:prstGeom prst="wedgeRoundRectCallout">
            <a:avLst>
              <a:gd name="adj1" fmla="val -76000"/>
              <a:gd name="adj2" fmla="val -15925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en-US" sz="2800">
                <a:latin typeface="Times New Roman" pitchFamily="18" charset="0"/>
              </a:rPr>
              <a:t>methods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6400800" y="2609850"/>
            <a:ext cx="2438400" cy="514350"/>
          </a:xfrm>
          <a:prstGeom prst="wedgeRoundRectCallout">
            <a:avLst>
              <a:gd name="adj1" fmla="val -42579"/>
              <a:gd name="adj2" fmla="val 152468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en-US" sz="3200">
                <a:latin typeface="Times New Roman" pitchFamily="18" charset="0"/>
              </a:rPr>
              <a:t>class name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828800" y="66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GB" alt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828800" y="66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GB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105400" y="3429000"/>
            <a:ext cx="3505200" cy="2066925"/>
            <a:chOff x="1584" y="2496"/>
            <a:chExt cx="2016" cy="1200"/>
          </a:xfrm>
        </p:grpSpPr>
        <p:sp>
          <p:nvSpPr>
            <p:cNvPr id="21531" name="Rectangle 9"/>
            <p:cNvSpPr>
              <a:spLocks noChangeArrowheads="1"/>
            </p:cNvSpPr>
            <p:nvPr/>
          </p:nvSpPr>
          <p:spPr bwMode="auto">
            <a:xfrm>
              <a:off x="1584" y="2496"/>
              <a:ext cx="2016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GB" altLang="en-US"/>
            </a:p>
          </p:txBody>
        </p:sp>
        <p:sp>
          <p:nvSpPr>
            <p:cNvPr id="21532" name="Line 10"/>
            <p:cNvSpPr>
              <a:spLocks noChangeShapeType="1"/>
            </p:cNvSpPr>
            <p:nvPr/>
          </p:nvSpPr>
          <p:spPr bwMode="auto">
            <a:xfrm>
              <a:off x="1584" y="288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Line 11"/>
            <p:cNvSpPr>
              <a:spLocks noChangeShapeType="1"/>
            </p:cNvSpPr>
            <p:nvPr/>
          </p:nvSpPr>
          <p:spPr bwMode="auto">
            <a:xfrm>
              <a:off x="1584" y="336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Text Box 12"/>
            <p:cNvSpPr txBox="1">
              <a:spLocks noChangeArrowheads="1"/>
            </p:cNvSpPr>
            <p:nvPr/>
          </p:nvSpPr>
          <p:spPr bwMode="auto">
            <a:xfrm>
              <a:off x="2112" y="2592"/>
              <a:ext cx="912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/>
                <a:t>Video</a:t>
              </a:r>
            </a:p>
          </p:txBody>
        </p:sp>
        <p:sp>
          <p:nvSpPr>
            <p:cNvPr id="21535" name="Text Box 13"/>
            <p:cNvSpPr txBox="1">
              <a:spLocks noChangeArrowheads="1"/>
            </p:cNvSpPr>
            <p:nvPr/>
          </p:nvSpPr>
          <p:spPr bwMode="auto">
            <a:xfrm>
              <a:off x="1728" y="2976"/>
              <a:ext cx="96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en-US" sz="1200"/>
            </a:p>
          </p:txBody>
        </p:sp>
        <p:sp>
          <p:nvSpPr>
            <p:cNvPr id="21536" name="Text Box 14"/>
            <p:cNvSpPr txBox="1">
              <a:spLocks noChangeArrowheads="1"/>
            </p:cNvSpPr>
            <p:nvPr/>
          </p:nvSpPr>
          <p:spPr bwMode="auto">
            <a:xfrm>
              <a:off x="1728" y="3398"/>
              <a:ext cx="960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+rentMovie()</a:t>
              </a:r>
            </a:p>
          </p:txBody>
        </p:sp>
      </p:grpSp>
      <p:sp>
        <p:nvSpPr>
          <p:cNvPr id="21513" name="Rectangle 15"/>
          <p:cNvSpPr>
            <a:spLocks noChangeArrowheads="1"/>
          </p:cNvSpPr>
          <p:nvPr/>
        </p:nvSpPr>
        <p:spPr bwMode="auto">
          <a:xfrm>
            <a:off x="1828800" y="66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GB" altLang="en-US"/>
          </a:p>
        </p:txBody>
      </p:sp>
      <p:sp>
        <p:nvSpPr>
          <p:cNvPr id="21514" name="Rectangle 16"/>
          <p:cNvSpPr>
            <a:spLocks noChangeArrowheads="1"/>
          </p:cNvSpPr>
          <p:nvPr/>
        </p:nvSpPr>
        <p:spPr bwMode="auto">
          <a:xfrm>
            <a:off x="533400" y="3424238"/>
            <a:ext cx="3200400" cy="214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GB" altLang="en-US"/>
          </a:p>
        </p:txBody>
      </p:sp>
      <p:sp>
        <p:nvSpPr>
          <p:cNvPr id="21515" name="Line 17"/>
          <p:cNvSpPr>
            <a:spLocks noChangeShapeType="1"/>
          </p:cNvSpPr>
          <p:nvPr/>
        </p:nvSpPr>
        <p:spPr bwMode="auto">
          <a:xfrm>
            <a:off x="533400" y="4110038"/>
            <a:ext cx="3200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6" name="Line 18"/>
          <p:cNvSpPr>
            <a:spLocks noChangeShapeType="1"/>
          </p:cNvSpPr>
          <p:nvPr/>
        </p:nvSpPr>
        <p:spPr bwMode="auto">
          <a:xfrm>
            <a:off x="533400" y="4967288"/>
            <a:ext cx="3200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7" name="Text Box 19"/>
          <p:cNvSpPr txBox="1">
            <a:spLocks noChangeArrowheads="1"/>
          </p:cNvSpPr>
          <p:nvPr/>
        </p:nvSpPr>
        <p:spPr bwMode="auto">
          <a:xfrm>
            <a:off x="914400" y="3595688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Customer</a:t>
            </a:r>
          </a:p>
        </p:txBody>
      </p:sp>
      <p:sp>
        <p:nvSpPr>
          <p:cNvPr id="21518" name="Text Box 20"/>
          <p:cNvSpPr txBox="1">
            <a:spLocks noChangeArrowheads="1"/>
          </p:cNvSpPr>
          <p:nvPr/>
        </p:nvSpPr>
        <p:spPr bwMode="auto">
          <a:xfrm>
            <a:off x="762000" y="4114800"/>
            <a:ext cx="28956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-CID:  int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-name:  String</a:t>
            </a:r>
          </a:p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1519" name="Text Box 21"/>
          <p:cNvSpPr txBox="1">
            <a:spLocks noChangeArrowheads="1"/>
          </p:cNvSpPr>
          <p:nvPr/>
        </p:nvSpPr>
        <p:spPr bwMode="auto">
          <a:xfrm>
            <a:off x="762000" y="5105400"/>
            <a:ext cx="259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+authenticateCustomer ()</a:t>
            </a:r>
          </a:p>
        </p:txBody>
      </p:sp>
      <p:sp>
        <p:nvSpPr>
          <p:cNvPr id="21520" name="Line 22"/>
          <p:cNvSpPr>
            <a:spLocks noChangeShapeType="1"/>
          </p:cNvSpPr>
          <p:nvPr/>
        </p:nvSpPr>
        <p:spPr bwMode="auto">
          <a:xfrm>
            <a:off x="3733800" y="4281488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1" name="AutoShape 23"/>
          <p:cNvSpPr>
            <a:spLocks noChangeArrowheads="1"/>
          </p:cNvSpPr>
          <p:nvPr/>
        </p:nvSpPr>
        <p:spPr bwMode="auto">
          <a:xfrm>
            <a:off x="4419600" y="5962650"/>
            <a:ext cx="2133600" cy="514350"/>
          </a:xfrm>
          <a:prstGeom prst="wedgeRoundRectCallout">
            <a:avLst>
              <a:gd name="adj1" fmla="val -56472"/>
              <a:gd name="adj2" fmla="val -27812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en-US" sz="2800">
                <a:latin typeface="Times New Roman" pitchFamily="18" charset="0"/>
              </a:rPr>
              <a:t>relationship</a:t>
            </a:r>
            <a:endParaRPr lang="en-US" altLang="en-US" sz="3200">
              <a:latin typeface="Times New Roman" pitchFamily="18" charset="0"/>
            </a:endParaRPr>
          </a:p>
        </p:txBody>
      </p:sp>
      <p:sp>
        <p:nvSpPr>
          <p:cNvPr id="21522" name="Text Box 24"/>
          <p:cNvSpPr txBox="1">
            <a:spLocks noChangeArrowheads="1"/>
          </p:cNvSpPr>
          <p:nvPr/>
        </p:nvSpPr>
        <p:spPr bwMode="auto">
          <a:xfrm>
            <a:off x="3962400" y="4403725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1">
                <a:latin typeface="Times New Roman" pitchFamily="18" charset="0"/>
              </a:rPr>
              <a:t>rents</a:t>
            </a:r>
          </a:p>
        </p:txBody>
      </p:sp>
      <p:sp>
        <p:nvSpPr>
          <p:cNvPr id="21523" name="Text Box 25"/>
          <p:cNvSpPr txBox="1">
            <a:spLocks noChangeArrowheads="1"/>
          </p:cNvSpPr>
          <p:nvPr/>
        </p:nvSpPr>
        <p:spPr bwMode="auto">
          <a:xfrm>
            <a:off x="4572000" y="3852863"/>
            <a:ext cx="6096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1">
                <a:latin typeface="Times New Roman" pitchFamily="18" charset="0"/>
              </a:rPr>
              <a:t>1..*</a:t>
            </a:r>
          </a:p>
        </p:txBody>
      </p:sp>
      <p:sp>
        <p:nvSpPr>
          <p:cNvPr id="21524" name="Text Box 26"/>
          <p:cNvSpPr txBox="1">
            <a:spLocks noChangeArrowheads="1"/>
          </p:cNvSpPr>
          <p:nvPr/>
        </p:nvSpPr>
        <p:spPr bwMode="auto">
          <a:xfrm>
            <a:off x="3733800" y="3852863"/>
            <a:ext cx="6096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1">
                <a:latin typeface="Times New Roman" pitchFamily="18" charset="0"/>
              </a:rPr>
              <a:t>1..*</a:t>
            </a:r>
          </a:p>
        </p:txBody>
      </p:sp>
      <p:sp>
        <p:nvSpPr>
          <p:cNvPr id="21525" name="AutoShape 27"/>
          <p:cNvSpPr>
            <a:spLocks noChangeArrowheads="1"/>
          </p:cNvSpPr>
          <p:nvPr/>
        </p:nvSpPr>
        <p:spPr bwMode="auto">
          <a:xfrm>
            <a:off x="3505200" y="2590800"/>
            <a:ext cx="2209800" cy="514350"/>
          </a:xfrm>
          <a:prstGeom prst="wedgeRoundRectCallout">
            <a:avLst>
              <a:gd name="adj1" fmla="val -26292"/>
              <a:gd name="adj2" fmla="val 195986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en-US" sz="2800">
                <a:latin typeface="Times New Roman" pitchFamily="18" charset="0"/>
              </a:rPr>
              <a:t>multiplicity</a:t>
            </a:r>
            <a:endParaRPr lang="en-US" altLang="en-US" sz="3200">
              <a:latin typeface="Times New Roman" pitchFamily="18" charset="0"/>
            </a:endParaRPr>
          </a:p>
        </p:txBody>
      </p:sp>
      <p:sp>
        <p:nvSpPr>
          <p:cNvPr id="21526" name="Rectangle 28"/>
          <p:cNvSpPr>
            <a:spLocks noChangeArrowheads="1"/>
          </p:cNvSpPr>
          <p:nvPr/>
        </p:nvSpPr>
        <p:spPr bwMode="auto">
          <a:xfrm>
            <a:off x="1828800" y="67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endParaRPr lang="en-GB" altLang="en-US"/>
          </a:p>
        </p:txBody>
      </p:sp>
      <p:sp>
        <p:nvSpPr>
          <p:cNvPr id="21527" name="AutoShape 29"/>
          <p:cNvSpPr>
            <a:spLocks noChangeArrowheads="1"/>
          </p:cNvSpPr>
          <p:nvPr/>
        </p:nvSpPr>
        <p:spPr bwMode="auto">
          <a:xfrm>
            <a:off x="304800" y="2514600"/>
            <a:ext cx="2209800" cy="514350"/>
          </a:xfrm>
          <a:prstGeom prst="wedgeRoundRectCallout">
            <a:avLst>
              <a:gd name="adj1" fmla="val -24352"/>
              <a:gd name="adj2" fmla="val 27500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en-US" sz="2800">
                <a:latin typeface="Times New Roman" pitchFamily="18" charset="0"/>
              </a:rPr>
              <a:t>visibility</a:t>
            </a:r>
            <a:endParaRPr lang="en-US" altLang="en-US" sz="3200">
              <a:latin typeface="Times New Roman" pitchFamily="18" charset="0"/>
            </a:endParaRPr>
          </a:p>
        </p:txBody>
      </p:sp>
      <p:sp>
        <p:nvSpPr>
          <p:cNvPr id="21528" name="AutoShape 30"/>
          <p:cNvSpPr>
            <a:spLocks noChangeArrowheads="1"/>
          </p:cNvSpPr>
          <p:nvPr/>
        </p:nvSpPr>
        <p:spPr bwMode="auto">
          <a:xfrm>
            <a:off x="152400" y="5867400"/>
            <a:ext cx="1828800" cy="514350"/>
          </a:xfrm>
          <a:prstGeom prst="wedgeRoundRectCallout">
            <a:avLst>
              <a:gd name="adj1" fmla="val -22481"/>
              <a:gd name="adj2" fmla="val -30833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en-US" sz="2800">
                <a:latin typeface="Times New Roman" pitchFamily="18" charset="0"/>
              </a:rPr>
              <a:t>attributes</a:t>
            </a:r>
          </a:p>
        </p:txBody>
      </p:sp>
      <p:sp>
        <p:nvSpPr>
          <p:cNvPr id="21529" name="Text Box 31"/>
          <p:cNvSpPr txBox="1">
            <a:spLocks noChangeArrowheads="1"/>
          </p:cNvSpPr>
          <p:nvPr/>
        </p:nvSpPr>
        <p:spPr bwMode="auto">
          <a:xfrm>
            <a:off x="5257800" y="4267200"/>
            <a:ext cx="297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1530" name="Text Box 32"/>
          <p:cNvSpPr txBox="1">
            <a:spLocks noChangeArrowheads="1"/>
          </p:cNvSpPr>
          <p:nvPr/>
        </p:nvSpPr>
        <p:spPr bwMode="auto">
          <a:xfrm>
            <a:off x="5334000" y="4114800"/>
            <a:ext cx="3124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-cassetteID : int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-cassetteVolumeNo:  int</a:t>
            </a:r>
          </a:p>
        </p:txBody>
      </p:sp>
      <p:pic>
        <p:nvPicPr>
          <p:cNvPr id="33" name="Picture 32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5733256"/>
            <a:ext cx="1259632" cy="112474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224</TotalTime>
  <Words>761</Words>
  <Application>Microsoft Office PowerPoint</Application>
  <PresentationFormat>On-screen Show (4:3)</PresentationFormat>
  <Paragraphs>132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CSE 470 – Class Diagram Design</vt:lpstr>
      <vt:lpstr>Guidelines  for Analyzing Requirements / Use Cases</vt:lpstr>
      <vt:lpstr>Guidelines  for Analyzing Requirements / Use Cases (2)</vt:lpstr>
      <vt:lpstr>Guidelines  for Analyzing Requirements / Use Cases (3)</vt:lpstr>
      <vt:lpstr>Class Diagram</vt:lpstr>
      <vt:lpstr>Discarding Unnecessary and Incorrect Classes</vt:lpstr>
      <vt:lpstr>Discarding Unnecessary and Incorrect Classes</vt:lpstr>
      <vt:lpstr>Types of Classes</vt:lpstr>
      <vt:lpstr>Slide 9</vt:lpstr>
      <vt:lpstr>Class diagram example 1</vt:lpstr>
      <vt:lpstr>Class diagram example 2</vt:lpstr>
      <vt:lpstr>Class Diagram Example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Windows User</cp:lastModifiedBy>
  <cp:revision>34</cp:revision>
  <dcterms:created xsi:type="dcterms:W3CDTF">2020-05-26T17:53:17Z</dcterms:created>
  <dcterms:modified xsi:type="dcterms:W3CDTF">2020-07-19T00:36:16Z</dcterms:modified>
</cp:coreProperties>
</file>