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1"/>
  </p:notesMasterIdLst>
  <p:sldIdLst>
    <p:sldId id="256" r:id="rId2"/>
    <p:sldId id="263" r:id="rId3"/>
    <p:sldId id="264" r:id="rId4"/>
    <p:sldId id="265" r:id="rId5"/>
    <p:sldId id="266" r:id="rId6"/>
    <p:sldId id="267" r:id="rId7"/>
    <p:sldId id="268" r:id="rId8"/>
    <p:sldId id="269" r:id="rId9"/>
    <p:sldId id="270" r:id="rId10"/>
    <p:sldId id="271" r:id="rId11"/>
    <p:sldId id="275" r:id="rId12"/>
    <p:sldId id="273" r:id="rId13"/>
    <p:sldId id="274" r:id="rId14"/>
    <p:sldId id="272" r:id="rId15"/>
    <p:sldId id="276" r:id="rId16"/>
    <p:sldId id="278" r:id="rId17"/>
    <p:sldId id="277" r:id="rId18"/>
    <p:sldId id="279"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DEE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648"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9FDF-3D86-40BD-9E6D-87F507109F35}" type="datetimeFigureOut">
              <a:rPr lang="en-US" smtClean="0"/>
              <a:t>29-Jul-20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9233F7-148C-40EF-965A-B57E5DDAFC1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7F85DA0-2937-431A-ADCC-78A0ADFD0BE0}" type="datetime1">
              <a:rPr lang="en-US" smtClean="0"/>
              <a:t>29-Jul-20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A133FA-4EFC-4CF4-804E-37598CAC01C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503ABA-FC3D-474D-8454-BF29181C7E7E}" type="datetime1">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36052D-2664-4786-9107-EC92B42D4D6D}" type="datetime1">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C66D15D-44BC-49E9-BCFB-33F56C3160AA}" type="datetime1">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5A8F749-33BD-479A-9BF5-6962BA697288}" type="datetime1">
              <a:rPr lang="en-US" smtClean="0"/>
              <a:t>29-Jul-20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A133FA-4EFC-4CF4-804E-37598CAC01C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AF61FB-C70D-4A51-B2B9-3C0B5B9519AC}" type="datetime1">
              <a:rPr lang="en-US" smtClean="0"/>
              <a:t>29-Jul-20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8E76C52-C88A-49E8-AB21-4CC624A2E35C}" type="datetime1">
              <a:rPr lang="en-US" smtClean="0"/>
              <a:t>29-Jul-20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133FA-4EFC-4CF4-804E-37598CAC01C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2A12D8-97B4-4398-9BCE-45C8BBD4A5DB}" type="datetime1">
              <a:rPr lang="en-US" smtClean="0"/>
              <a:t>29-Jul-20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133FA-4EFC-4CF4-804E-37598CAC01C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34292-72F8-44A1-98D6-4572C7792570}" type="datetime1">
              <a:rPr lang="en-US" smtClean="0"/>
              <a:t>29-Jul-20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133FA-4EFC-4CF4-804E-37598CAC01C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2D5A50-1B5C-4552-A4BF-9045B9B5AB16}" type="datetime1">
              <a:rPr lang="en-US" smtClean="0"/>
              <a:t>29-Jul-20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DE1B6C-A60B-4BB3-819E-021D65D43870}" type="datetime1">
              <a:rPr lang="en-US" smtClean="0"/>
              <a:t>29-Jul-20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D8589EA-CB55-4130-8745-51EF0F51AB3C}" type="datetime1">
              <a:rPr lang="en-US" smtClean="0"/>
              <a:t>29-Jul-20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A133FA-4EFC-4CF4-804E-37598CAC01C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rmAutofit/>
          </a:bodyPr>
          <a:lstStyle/>
          <a:p>
            <a:r>
              <a:rPr lang="en-US" dirty="0" smtClean="0"/>
              <a:t>CSE 470 - Software Architecture</a:t>
            </a:r>
            <a:endParaRPr lang="en-US" dirty="0"/>
          </a:p>
        </p:txBody>
      </p:sp>
      <p:sp>
        <p:nvSpPr>
          <p:cNvPr id="3" name="Subtitle 2"/>
          <p:cNvSpPr>
            <a:spLocks noGrp="1"/>
          </p:cNvSpPr>
          <p:nvPr>
            <p:ph type="subTitle" idx="1"/>
          </p:nvPr>
        </p:nvSpPr>
        <p:spPr>
          <a:xfrm>
            <a:off x="1219200" y="5410200"/>
            <a:ext cx="6858000" cy="533400"/>
          </a:xfrm>
        </p:spPr>
        <p:txBody>
          <a:bodyPr/>
          <a:lstStyle/>
          <a:p>
            <a:r>
              <a:rPr lang="en-US" dirty="0" smtClean="0"/>
              <a:t>BRAC University</a:t>
            </a:r>
            <a:endParaRPr lang="en-US" dirty="0"/>
          </a:p>
        </p:txBody>
      </p:sp>
      <p:pic>
        <p:nvPicPr>
          <p:cNvPr id="6" name="Picture 5" descr="software-engineering-5b4daa8bab12ae7f4848c482.jpg"/>
          <p:cNvPicPr>
            <a:picLocks noChangeAspect="1"/>
          </p:cNvPicPr>
          <p:nvPr/>
        </p:nvPicPr>
        <p:blipFill>
          <a:blip r:embed="rId2" cstate="print"/>
          <a:stretch>
            <a:fillRect/>
          </a:stretch>
        </p:blipFill>
        <p:spPr>
          <a:xfrm>
            <a:off x="0" y="0"/>
            <a:ext cx="9144000" cy="3581400"/>
          </a:xfrm>
          <a:prstGeom prst="rect">
            <a:avLst/>
          </a:prstGeo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DE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MVC Pattern</a:t>
            </a:r>
            <a:endParaRPr lang="en-GB" dirty="0"/>
          </a:p>
        </p:txBody>
      </p:sp>
      <p:sp>
        <p:nvSpPr>
          <p:cNvPr id="3" name="Content Placeholder 2"/>
          <p:cNvSpPr>
            <a:spLocks noGrp="1"/>
          </p:cNvSpPr>
          <p:nvPr>
            <p:ph sz="quarter" idx="1"/>
          </p:nvPr>
        </p:nvSpPr>
        <p:spPr/>
        <p:txBody>
          <a:bodyPr/>
          <a:lstStyle/>
          <a:p>
            <a:r>
              <a:rPr lang="en-GB" dirty="0" smtClean="0"/>
              <a:t>MVC goes for Model-View-Controller Pattern</a:t>
            </a:r>
          </a:p>
          <a:p>
            <a:r>
              <a:rPr lang="en-GB" dirty="0"/>
              <a:t>Separates presentation and interaction from the </a:t>
            </a:r>
            <a:r>
              <a:rPr lang="en-GB" dirty="0" smtClean="0"/>
              <a:t>data handling logic.</a:t>
            </a:r>
          </a:p>
          <a:p>
            <a:r>
              <a:rPr lang="en-GB" dirty="0"/>
              <a:t>The system is structured into three logical components that interact with each </a:t>
            </a:r>
            <a:r>
              <a:rPr lang="en-GB" dirty="0" smtClean="0"/>
              <a:t>other- Model, View and Controller</a:t>
            </a:r>
            <a:endParaRPr lang="en-GB" dirty="0"/>
          </a:p>
        </p:txBody>
      </p:sp>
      <p:pic>
        <p:nvPicPr>
          <p:cNvPr id="5" name="Picture 4" descr="Online_Grocery_Shopping18SlideCover-1024x640.jpg"/>
          <p:cNvPicPr>
            <a:picLocks noChangeAspect="1"/>
          </p:cNvPicPr>
          <p:nvPr/>
        </p:nvPicPr>
        <p:blipFill>
          <a:blip r:embed="rId2" cstate="print"/>
          <a:stretch>
            <a:fillRect/>
          </a:stretch>
        </p:blipFill>
        <p:spPr>
          <a:xfrm>
            <a:off x="2286000" y="3505200"/>
            <a:ext cx="3581400" cy="3086100"/>
          </a:xfrm>
          <a:prstGeom prst="rect">
            <a:avLst/>
          </a:prstGeom>
        </p:spPr>
      </p:pic>
      <p:pic>
        <p:nvPicPr>
          <p:cNvPr id="6" name="Picture 5"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7" name="Slide Number Placeholder 6"/>
          <p:cNvSpPr>
            <a:spLocks noGrp="1"/>
          </p:cNvSpPr>
          <p:nvPr>
            <p:ph type="sldNum" sz="quarter" idx="12"/>
          </p:nvPr>
        </p:nvSpPr>
        <p:spPr/>
        <p:txBody>
          <a:bodyPr/>
          <a:lstStyle/>
          <a:p>
            <a:fld id="{D9A133FA-4EFC-4CF4-804E-37598CAC01C8}" type="slidenum">
              <a:rPr lang="en-US" smtClean="0"/>
              <a:pPr/>
              <a:t>10</a:t>
            </a:fld>
            <a:endParaRPr lang="en-US"/>
          </a:p>
        </p:txBody>
      </p:sp>
    </p:spTree>
    <p:extLst>
      <p:ext uri="{BB962C8B-B14F-4D97-AF65-F5344CB8AC3E}">
        <p14:creationId xmlns:p14="http://schemas.microsoft.com/office/powerpoint/2010/main" xmlns="" val="2957875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GB" dirty="0" smtClean="0"/>
              <a:t>Controller</a:t>
            </a:r>
            <a:endParaRPr lang="en-GB" dirty="0"/>
          </a:p>
        </p:txBody>
      </p:sp>
      <p:sp>
        <p:nvSpPr>
          <p:cNvPr id="3" name="Content Placeholder 2"/>
          <p:cNvSpPr>
            <a:spLocks noGrp="1"/>
          </p:cNvSpPr>
          <p:nvPr>
            <p:ph sz="quarter" idx="1"/>
          </p:nvPr>
        </p:nvSpPr>
        <p:spPr/>
        <p:txBody>
          <a:bodyPr>
            <a:normAutofit lnSpcReduction="10000"/>
          </a:bodyPr>
          <a:lstStyle/>
          <a:p>
            <a:r>
              <a:rPr lang="en-GB" dirty="0" smtClean="0"/>
              <a:t>Handles all the user inputs through </a:t>
            </a:r>
            <a:r>
              <a:rPr lang="en-GB" dirty="0" err="1" smtClean="0"/>
              <a:t>url</a:t>
            </a:r>
            <a:endParaRPr lang="en-GB" dirty="0" smtClean="0"/>
          </a:p>
          <a:p>
            <a:r>
              <a:rPr lang="en-GB" dirty="0" smtClean="0"/>
              <a:t>The interaction to an application starts here by the user interactions – mouse click, key press </a:t>
            </a:r>
            <a:r>
              <a:rPr lang="en-GB" dirty="0" err="1" smtClean="0"/>
              <a:t>etc</a:t>
            </a:r>
            <a:endParaRPr lang="en-GB" dirty="0" smtClean="0"/>
          </a:p>
          <a:p>
            <a:r>
              <a:rPr lang="en-GB" dirty="0" smtClean="0"/>
              <a:t>Process http </a:t>
            </a:r>
            <a:r>
              <a:rPr lang="en-GB" dirty="0" err="1" smtClean="0"/>
              <a:t>url</a:t>
            </a:r>
            <a:r>
              <a:rPr lang="en-GB" dirty="0" smtClean="0"/>
              <a:t> requests (</a:t>
            </a:r>
            <a:r>
              <a:rPr lang="en-GB" i="1" dirty="0" smtClean="0"/>
              <a:t>GET, POST, PUT, DELETE</a:t>
            </a:r>
            <a:r>
              <a:rPr lang="en-GB" dirty="0" smtClean="0"/>
              <a:t>)</a:t>
            </a:r>
          </a:p>
          <a:p>
            <a:pPr lvl="1"/>
            <a:r>
              <a:rPr lang="en-GB" i="1" dirty="0" smtClean="0"/>
              <a:t>GET</a:t>
            </a:r>
            <a:r>
              <a:rPr lang="en-GB" dirty="0" smtClean="0"/>
              <a:t>: for getting a data</a:t>
            </a:r>
          </a:p>
          <a:p>
            <a:pPr lvl="1"/>
            <a:r>
              <a:rPr lang="en-GB" i="1" dirty="0" smtClean="0"/>
              <a:t>POST</a:t>
            </a:r>
            <a:r>
              <a:rPr lang="en-GB" dirty="0" smtClean="0"/>
              <a:t>: for posting / inserting a data</a:t>
            </a:r>
          </a:p>
          <a:p>
            <a:pPr lvl="1"/>
            <a:r>
              <a:rPr lang="en-GB" i="1" dirty="0" smtClean="0"/>
              <a:t>PUT</a:t>
            </a:r>
            <a:r>
              <a:rPr lang="en-GB" dirty="0" smtClean="0"/>
              <a:t>: for updating a data</a:t>
            </a:r>
          </a:p>
          <a:p>
            <a:pPr lvl="1"/>
            <a:r>
              <a:rPr lang="en-GB" i="1" dirty="0" smtClean="0"/>
              <a:t>DELETE</a:t>
            </a:r>
            <a:r>
              <a:rPr lang="en-GB" dirty="0" smtClean="0"/>
              <a:t>: for removing a data</a:t>
            </a:r>
          </a:p>
          <a:p>
            <a:r>
              <a:rPr lang="en-GB" dirty="0" smtClean="0"/>
              <a:t>Communicates with both Model and View</a:t>
            </a:r>
          </a:p>
          <a:p>
            <a:r>
              <a:rPr lang="en-GB" dirty="0" smtClean="0"/>
              <a:t>Contains all server side logic</a:t>
            </a:r>
            <a:endParaRPr lang="en-GB" dirty="0"/>
          </a:p>
          <a:p>
            <a:r>
              <a:rPr lang="en-GB" dirty="0" smtClean="0"/>
              <a:t>In the example – </a:t>
            </a:r>
            <a:r>
              <a:rPr lang="en-GB" dirty="0" err="1" smtClean="0"/>
              <a:t>ProductController</a:t>
            </a:r>
            <a:r>
              <a:rPr lang="en-GB" dirty="0" smtClean="0"/>
              <a:t>, </a:t>
            </a:r>
            <a:r>
              <a:rPr lang="en-GB" dirty="0" err="1" smtClean="0"/>
              <a:t>UserController</a:t>
            </a:r>
            <a:r>
              <a:rPr lang="en-GB" dirty="0" smtClean="0"/>
              <a:t>, </a:t>
            </a:r>
            <a:r>
              <a:rPr lang="en-GB" dirty="0" err="1" smtClean="0"/>
              <a:t>AccountController</a:t>
            </a:r>
            <a:r>
              <a:rPr lang="en-GB" dirty="0" smtClean="0"/>
              <a:t> etc.</a:t>
            </a:r>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11</a:t>
            </a:fld>
            <a:endParaRPr lang="en-US"/>
          </a:p>
        </p:txBody>
      </p:sp>
    </p:spTree>
    <p:extLst>
      <p:ext uri="{BB962C8B-B14F-4D97-AF65-F5344CB8AC3E}">
        <p14:creationId xmlns:p14="http://schemas.microsoft.com/office/powerpoint/2010/main" xmlns="" val="2682430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GB" dirty="0" smtClean="0"/>
              <a:t>Model</a:t>
            </a:r>
            <a:endParaRPr lang="en-GB" dirty="0"/>
          </a:p>
        </p:txBody>
      </p:sp>
      <p:sp>
        <p:nvSpPr>
          <p:cNvPr id="3" name="Content Placeholder 2"/>
          <p:cNvSpPr>
            <a:spLocks noGrp="1"/>
          </p:cNvSpPr>
          <p:nvPr>
            <p:ph sz="quarter" idx="1"/>
          </p:nvPr>
        </p:nvSpPr>
        <p:spPr/>
        <p:txBody>
          <a:bodyPr/>
          <a:lstStyle/>
          <a:p>
            <a:r>
              <a:rPr lang="en-GB" dirty="0" smtClean="0"/>
              <a:t>It refers to the Data Related Logic</a:t>
            </a:r>
          </a:p>
          <a:p>
            <a:r>
              <a:rPr lang="en-GB" dirty="0" smtClean="0"/>
              <a:t>Interaction with database (such as </a:t>
            </a:r>
            <a:r>
              <a:rPr lang="en-GB" i="1" dirty="0" smtClean="0"/>
              <a:t>SELECT, INSERT, UPDATE, DELETE</a:t>
            </a:r>
            <a:r>
              <a:rPr lang="en-GB" dirty="0" smtClean="0"/>
              <a:t>)</a:t>
            </a:r>
          </a:p>
          <a:p>
            <a:r>
              <a:rPr lang="en-GB" dirty="0" smtClean="0"/>
              <a:t>It communicates with the controllers</a:t>
            </a:r>
          </a:p>
          <a:p>
            <a:r>
              <a:rPr lang="en-GB" dirty="0" smtClean="0"/>
              <a:t>Can sometimes update or collaborate with the view (Depends on framework)</a:t>
            </a:r>
          </a:p>
          <a:p>
            <a:r>
              <a:rPr lang="en-GB" dirty="0" smtClean="0"/>
              <a:t>In the example – Product, User, Transaction, Cart </a:t>
            </a:r>
            <a:r>
              <a:rPr lang="en-GB" dirty="0" err="1" smtClean="0"/>
              <a:t>etc</a:t>
            </a:r>
            <a:r>
              <a:rPr lang="en-GB" dirty="0" smtClean="0"/>
              <a:t> are model classes.</a:t>
            </a:r>
            <a:endParaRPr lang="en-GB" dirty="0"/>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12</a:t>
            </a:fld>
            <a:endParaRPr lang="en-US"/>
          </a:p>
        </p:txBody>
      </p:sp>
    </p:spTree>
    <p:extLst>
      <p:ext uri="{BB962C8B-B14F-4D97-AF65-F5344CB8AC3E}">
        <p14:creationId xmlns:p14="http://schemas.microsoft.com/office/powerpoint/2010/main" xmlns="" val="2059801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GB" dirty="0" smtClean="0"/>
              <a:t>View</a:t>
            </a:r>
            <a:endParaRPr lang="en-GB" dirty="0"/>
          </a:p>
        </p:txBody>
      </p:sp>
      <p:sp>
        <p:nvSpPr>
          <p:cNvPr id="3" name="Content Placeholder 2"/>
          <p:cNvSpPr>
            <a:spLocks noGrp="1"/>
          </p:cNvSpPr>
          <p:nvPr>
            <p:ph sz="quarter" idx="1"/>
          </p:nvPr>
        </p:nvSpPr>
        <p:spPr/>
        <p:txBody>
          <a:bodyPr/>
          <a:lstStyle/>
          <a:p>
            <a:r>
              <a:rPr lang="en-GB" dirty="0" smtClean="0"/>
              <a:t>What the end users see (UI)</a:t>
            </a:r>
          </a:p>
          <a:p>
            <a:r>
              <a:rPr lang="en-GB" dirty="0" smtClean="0"/>
              <a:t>Usually Consists of </a:t>
            </a:r>
            <a:r>
              <a:rPr lang="en-GB" i="1" dirty="0" smtClean="0"/>
              <a:t>html/</a:t>
            </a:r>
            <a:r>
              <a:rPr lang="en-GB" i="1" dirty="0" err="1" smtClean="0"/>
              <a:t>css</a:t>
            </a:r>
            <a:endParaRPr lang="en-GB" i="1" dirty="0" smtClean="0"/>
          </a:p>
          <a:p>
            <a:r>
              <a:rPr lang="en-GB" dirty="0" smtClean="0"/>
              <a:t>Communicates with the controller</a:t>
            </a:r>
          </a:p>
          <a:p>
            <a:r>
              <a:rPr lang="en-GB" dirty="0" smtClean="0"/>
              <a:t>While coding are passed as dynamic values from the controller</a:t>
            </a:r>
          </a:p>
          <a:p>
            <a:r>
              <a:rPr lang="en-GB" dirty="0" smtClean="0"/>
              <a:t>A controller can have multiple associated views.</a:t>
            </a:r>
          </a:p>
          <a:p>
            <a:r>
              <a:rPr lang="en-GB" dirty="0" smtClean="0"/>
              <a:t>In the example – product.html, user.html to view a html file</a:t>
            </a:r>
          </a:p>
          <a:p>
            <a:endParaRPr lang="en-GB" i="1" dirty="0" smtClean="0"/>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13</a:t>
            </a:fld>
            <a:endParaRPr lang="en-US"/>
          </a:p>
        </p:txBody>
      </p:sp>
    </p:spTree>
    <p:extLst>
      <p:ext uri="{BB962C8B-B14F-4D97-AF65-F5344CB8AC3E}">
        <p14:creationId xmlns:p14="http://schemas.microsoft.com/office/powerpoint/2010/main" xmlns="" val="2764673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228600" y="3962400"/>
            <a:ext cx="1524000" cy="1485900"/>
          </a:xfrm>
        </p:spPr>
      </p:pic>
      <p:sp>
        <p:nvSpPr>
          <p:cNvPr id="4" name="Flowchart: Alternate Process 3"/>
          <p:cNvSpPr/>
          <p:nvPr/>
        </p:nvSpPr>
        <p:spPr>
          <a:xfrm>
            <a:off x="4572000" y="4114800"/>
            <a:ext cx="1943100" cy="11430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Controller</a:t>
            </a:r>
            <a:endParaRPr lang="en-GB" dirty="0"/>
          </a:p>
        </p:txBody>
      </p:sp>
      <p:sp>
        <p:nvSpPr>
          <p:cNvPr id="9" name="Flowchart: Alternate Process 8"/>
          <p:cNvSpPr/>
          <p:nvPr/>
        </p:nvSpPr>
        <p:spPr>
          <a:xfrm>
            <a:off x="2005469" y="685800"/>
            <a:ext cx="1943100" cy="11430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Model</a:t>
            </a:r>
            <a:endParaRPr lang="en-GB" dirty="0"/>
          </a:p>
        </p:txBody>
      </p:sp>
      <p:sp>
        <p:nvSpPr>
          <p:cNvPr id="10" name="Flowchart: Alternate Process 9"/>
          <p:cNvSpPr/>
          <p:nvPr/>
        </p:nvSpPr>
        <p:spPr>
          <a:xfrm>
            <a:off x="6649233" y="673274"/>
            <a:ext cx="1943100" cy="11430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View</a:t>
            </a:r>
            <a:endParaRPr lang="en-GB" dirty="0"/>
          </a:p>
        </p:txBody>
      </p:sp>
      <p:cxnSp>
        <p:nvCxnSpPr>
          <p:cNvPr id="12" name="Straight Arrow Connector 11"/>
          <p:cNvCxnSpPr/>
          <p:nvPr/>
        </p:nvCxnSpPr>
        <p:spPr>
          <a:xfrm>
            <a:off x="1828800" y="4419600"/>
            <a:ext cx="2743200"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73280" y="3897868"/>
            <a:ext cx="2690160" cy="369332"/>
          </a:xfrm>
          <a:prstGeom prst="rect">
            <a:avLst/>
          </a:prstGeom>
          <a:noFill/>
        </p:spPr>
        <p:txBody>
          <a:bodyPr wrap="none" rtlCol="0">
            <a:spAutoFit/>
          </a:bodyPr>
          <a:lstStyle/>
          <a:p>
            <a:r>
              <a:rPr lang="en-GB" dirty="0" smtClean="0"/>
              <a:t>[1] Request: Get a product</a:t>
            </a:r>
            <a:endParaRPr lang="en-GB" dirty="0"/>
          </a:p>
        </p:txBody>
      </p:sp>
      <p:cxnSp>
        <p:nvCxnSpPr>
          <p:cNvPr id="15" name="Straight Arrow Connector 14"/>
          <p:cNvCxnSpPr/>
          <p:nvPr/>
        </p:nvCxnSpPr>
        <p:spPr>
          <a:xfrm flipH="1" flipV="1">
            <a:off x="3154897" y="1865859"/>
            <a:ext cx="1975980" cy="22166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977217">
            <a:off x="3418529" y="2753186"/>
            <a:ext cx="2662698" cy="646331"/>
          </a:xfrm>
          <a:prstGeom prst="rect">
            <a:avLst/>
          </a:prstGeom>
          <a:noFill/>
        </p:spPr>
        <p:txBody>
          <a:bodyPr wrap="square" rtlCol="0">
            <a:spAutoFit/>
          </a:bodyPr>
          <a:lstStyle/>
          <a:p>
            <a:r>
              <a:rPr lang="en-GB" dirty="0" smtClean="0"/>
              <a:t>[2] Get the </a:t>
            </a:r>
            <a:r>
              <a:rPr lang="en-GB" dirty="0" smtClean="0"/>
              <a:t>product </a:t>
            </a:r>
            <a:r>
              <a:rPr lang="en-GB" dirty="0" smtClean="0"/>
              <a:t>data </a:t>
            </a:r>
            <a:r>
              <a:rPr lang="en-GB" dirty="0" smtClean="0"/>
              <a:t>from DB</a:t>
            </a:r>
            <a:endParaRPr lang="en-GB" dirty="0"/>
          </a:p>
        </p:txBody>
      </p:sp>
      <p:cxnSp>
        <p:nvCxnSpPr>
          <p:cNvPr id="21" name="Straight Arrow Connector 20"/>
          <p:cNvCxnSpPr/>
          <p:nvPr/>
        </p:nvCxnSpPr>
        <p:spPr>
          <a:xfrm>
            <a:off x="2819400" y="1865859"/>
            <a:ext cx="1930478" cy="224894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2977217">
            <a:off x="2079628" y="2905584"/>
            <a:ext cx="2662698" cy="646331"/>
          </a:xfrm>
          <a:prstGeom prst="rect">
            <a:avLst/>
          </a:prstGeom>
          <a:noFill/>
        </p:spPr>
        <p:txBody>
          <a:bodyPr wrap="square" rtlCol="0">
            <a:spAutoFit/>
          </a:bodyPr>
          <a:lstStyle/>
          <a:p>
            <a:r>
              <a:rPr lang="en-GB" dirty="0" smtClean="0"/>
              <a:t>[3] Fetch the data and return to controller</a:t>
            </a:r>
            <a:endParaRPr lang="en-GB" dirty="0"/>
          </a:p>
        </p:txBody>
      </p:sp>
      <p:cxnSp>
        <p:nvCxnSpPr>
          <p:cNvPr id="26" name="Straight Arrow Connector 25"/>
          <p:cNvCxnSpPr/>
          <p:nvPr/>
        </p:nvCxnSpPr>
        <p:spPr>
          <a:xfrm flipV="1">
            <a:off x="5858570" y="1852809"/>
            <a:ext cx="1676400" cy="22166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528410">
            <a:off x="5283102" y="2312309"/>
            <a:ext cx="2332840" cy="646331"/>
          </a:xfrm>
          <a:prstGeom prst="rect">
            <a:avLst/>
          </a:prstGeom>
          <a:noFill/>
        </p:spPr>
        <p:txBody>
          <a:bodyPr wrap="square" rtlCol="0">
            <a:spAutoFit/>
          </a:bodyPr>
          <a:lstStyle/>
          <a:p>
            <a:r>
              <a:rPr lang="en-GB" dirty="0" smtClean="0"/>
              <a:t>[4] Get Presentation of the </a:t>
            </a:r>
            <a:r>
              <a:rPr lang="en-GB" dirty="0" smtClean="0"/>
              <a:t>product data</a:t>
            </a:r>
            <a:endParaRPr lang="en-GB" dirty="0"/>
          </a:p>
        </p:txBody>
      </p:sp>
      <p:sp>
        <p:nvSpPr>
          <p:cNvPr id="30" name="TextBox 29"/>
          <p:cNvSpPr txBox="1"/>
          <p:nvPr/>
        </p:nvSpPr>
        <p:spPr>
          <a:xfrm rot="18409887">
            <a:off x="6399706" y="2654592"/>
            <a:ext cx="2332840" cy="923330"/>
          </a:xfrm>
          <a:prstGeom prst="rect">
            <a:avLst/>
          </a:prstGeom>
          <a:noFill/>
        </p:spPr>
        <p:txBody>
          <a:bodyPr wrap="square" rtlCol="0">
            <a:spAutoFit/>
          </a:bodyPr>
          <a:lstStyle/>
          <a:p>
            <a:r>
              <a:rPr lang="en-GB" dirty="0" smtClean="0"/>
              <a:t>[5] Returns the presentation with dynamic rendering</a:t>
            </a:r>
            <a:endParaRPr lang="en-GB" dirty="0"/>
          </a:p>
        </p:txBody>
      </p:sp>
      <p:sp>
        <p:nvSpPr>
          <p:cNvPr id="31" name="TextBox 30"/>
          <p:cNvSpPr txBox="1"/>
          <p:nvPr/>
        </p:nvSpPr>
        <p:spPr>
          <a:xfrm>
            <a:off x="1860144" y="4759705"/>
            <a:ext cx="2528449" cy="369332"/>
          </a:xfrm>
          <a:prstGeom prst="rect">
            <a:avLst/>
          </a:prstGeom>
          <a:noFill/>
        </p:spPr>
        <p:txBody>
          <a:bodyPr wrap="none" rtlCol="0">
            <a:spAutoFit/>
          </a:bodyPr>
          <a:lstStyle/>
          <a:p>
            <a:r>
              <a:rPr lang="en-GB" dirty="0" smtClean="0"/>
              <a:t>[6] Returns the response</a:t>
            </a:r>
            <a:endParaRPr lang="en-GB" dirty="0"/>
          </a:p>
        </p:txBody>
      </p:sp>
      <p:cxnSp>
        <p:nvCxnSpPr>
          <p:cNvPr id="33" name="Straight Arrow Connector 32"/>
          <p:cNvCxnSpPr>
            <a:stCxn id="4" idx="1"/>
          </p:cNvCxnSpPr>
          <p:nvPr/>
        </p:nvCxnSpPr>
        <p:spPr>
          <a:xfrm flipH="1">
            <a:off x="1828800" y="4686300"/>
            <a:ext cx="2743200"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Flowchart: Alternate Process 36"/>
          <p:cNvSpPr/>
          <p:nvPr/>
        </p:nvSpPr>
        <p:spPr>
          <a:xfrm>
            <a:off x="6660715" y="4498502"/>
            <a:ext cx="1943100" cy="114300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smtClean="0"/>
              <a:t>Routes</a:t>
            </a:r>
            <a:endParaRPr lang="en-GB" dirty="0"/>
          </a:p>
        </p:txBody>
      </p:sp>
      <p:cxnSp>
        <p:nvCxnSpPr>
          <p:cNvPr id="38" name="Straight Arrow Connector 37"/>
          <p:cNvCxnSpPr/>
          <p:nvPr/>
        </p:nvCxnSpPr>
        <p:spPr>
          <a:xfrm flipH="1">
            <a:off x="6172200" y="1865859"/>
            <a:ext cx="1676400" cy="224894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19"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22" name="Slide Number Placeholder 21"/>
          <p:cNvSpPr>
            <a:spLocks noGrp="1"/>
          </p:cNvSpPr>
          <p:nvPr>
            <p:ph type="sldNum" sz="quarter" idx="12"/>
          </p:nvPr>
        </p:nvSpPr>
        <p:spPr/>
        <p:txBody>
          <a:bodyPr/>
          <a:lstStyle/>
          <a:p>
            <a:fld id="{D9A133FA-4EFC-4CF4-804E-37598CAC01C8}" type="slidenum">
              <a:rPr lang="en-US" smtClean="0"/>
              <a:pPr/>
              <a:t>14</a:t>
            </a:fld>
            <a:endParaRPr lang="en-US"/>
          </a:p>
        </p:txBody>
      </p:sp>
    </p:spTree>
    <p:extLst>
      <p:ext uri="{BB962C8B-B14F-4D97-AF65-F5344CB8AC3E}">
        <p14:creationId xmlns:p14="http://schemas.microsoft.com/office/powerpoint/2010/main" xmlns="" val="1234130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1000" fill="hold"/>
                                        <p:tgtEl>
                                          <p:spTgt spid="37"/>
                                        </p:tgtEl>
                                        <p:attrNameLst>
                                          <p:attrName>ppt_x</p:attrName>
                                        </p:attrNameLst>
                                      </p:cBhvr>
                                      <p:tavLst>
                                        <p:tav tm="0">
                                          <p:val>
                                            <p:strVal val="#ppt_x"/>
                                          </p:val>
                                        </p:tav>
                                        <p:tav tm="100000">
                                          <p:val>
                                            <p:strVal val="#ppt_x"/>
                                          </p:val>
                                        </p:tav>
                                      </p:tavLst>
                                    </p:anim>
                                    <p:anim calcmode="lin" valueType="num">
                                      <p:cBhvr additive="base">
                                        <p:cTn id="56"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5" grpId="0"/>
      <p:bldP spid="29" grpId="0"/>
      <p:bldP spid="30" grpId="0"/>
      <p:bldP spid="31" grpId="0"/>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Routes</a:t>
            </a:r>
            <a:endParaRPr lang="en-GB" dirty="0"/>
          </a:p>
        </p:txBody>
      </p:sp>
      <p:sp>
        <p:nvSpPr>
          <p:cNvPr id="3" name="Content Placeholder 2"/>
          <p:cNvSpPr>
            <a:spLocks noGrp="1"/>
          </p:cNvSpPr>
          <p:nvPr>
            <p:ph sz="quarter" idx="1"/>
          </p:nvPr>
        </p:nvSpPr>
        <p:spPr/>
        <p:txBody>
          <a:bodyPr/>
          <a:lstStyle/>
          <a:p>
            <a:r>
              <a:rPr lang="en-GB" dirty="0" smtClean="0"/>
              <a:t>Are </a:t>
            </a:r>
            <a:r>
              <a:rPr lang="en-GB" dirty="0" err="1" smtClean="0"/>
              <a:t>urls</a:t>
            </a:r>
            <a:r>
              <a:rPr lang="en-GB" dirty="0" smtClean="0"/>
              <a:t> to access a resource</a:t>
            </a:r>
          </a:p>
          <a:p>
            <a:r>
              <a:rPr lang="en-GB" dirty="0"/>
              <a:t>General </a:t>
            </a:r>
            <a:r>
              <a:rPr lang="en-GB" dirty="0" smtClean="0"/>
              <a:t>structure - </a:t>
            </a:r>
            <a:r>
              <a:rPr lang="en-GB" dirty="0"/>
              <a:t>http</a:t>
            </a:r>
            <a:r>
              <a:rPr lang="en-GB" dirty="0" smtClean="0"/>
              <a:t>://domainName/{controller}/{action}/{id}</a:t>
            </a:r>
          </a:p>
          <a:p>
            <a:r>
              <a:rPr lang="en-GB" dirty="0" smtClean="0"/>
              <a:t> http://YourApp.com/Users/Profile/25</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37559" y="3429000"/>
            <a:ext cx="5315692" cy="2648320"/>
          </a:xfrm>
          <a:prstGeom prst="rect">
            <a:avLst/>
          </a:prstGeo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15</a:t>
            </a:fld>
            <a:endParaRPr lang="en-US"/>
          </a:p>
        </p:txBody>
      </p:sp>
    </p:spTree>
    <p:extLst>
      <p:ext uri="{BB962C8B-B14F-4D97-AF65-F5344CB8AC3E}">
        <p14:creationId xmlns:p14="http://schemas.microsoft.com/office/powerpoint/2010/main" xmlns="" val="36785948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2514600" y="990600"/>
            <a:ext cx="3962400" cy="5153025"/>
          </a:xfr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16</a:t>
            </a:fld>
            <a:endParaRPr lang="en-US"/>
          </a:p>
        </p:txBody>
      </p:sp>
    </p:spTree>
    <p:extLst>
      <p:ext uri="{BB962C8B-B14F-4D97-AF65-F5344CB8AC3E}">
        <p14:creationId xmlns:p14="http://schemas.microsoft.com/office/powerpoint/2010/main" xmlns="" val="930544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381000" y="304800"/>
            <a:ext cx="8382000" cy="6172200"/>
          </a:xfr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17</a:t>
            </a:fld>
            <a:endParaRPr lang="en-US"/>
          </a:p>
        </p:txBody>
      </p:sp>
      <p:pic>
        <p:nvPicPr>
          <p:cNvPr id="7" name="Picture 6" descr="Capture.PNG"/>
          <p:cNvPicPr>
            <a:picLocks noChangeAspect="1"/>
          </p:cNvPicPr>
          <p:nvPr/>
        </p:nvPicPr>
        <p:blipFill>
          <a:blip r:embed="rId4" cstate="print"/>
          <a:stretch>
            <a:fillRect/>
          </a:stretch>
        </p:blipFill>
        <p:spPr>
          <a:xfrm>
            <a:off x="4800600" y="0"/>
            <a:ext cx="4343400" cy="3276600"/>
          </a:xfrm>
          <a:prstGeom prst="rect">
            <a:avLst/>
          </a:prstGeom>
        </p:spPr>
      </p:pic>
    </p:spTree>
    <p:extLst>
      <p:ext uri="{BB962C8B-B14F-4D97-AF65-F5344CB8AC3E}">
        <p14:creationId xmlns:p14="http://schemas.microsoft.com/office/powerpoint/2010/main" xmlns="" val="111542481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endParaRPr lang="en-GB"/>
          </a:p>
        </p:txBody>
      </p:sp>
      <p:sp>
        <p:nvSpPr>
          <p:cNvPr id="4" name="TextBox 3"/>
          <p:cNvSpPr txBox="1"/>
          <p:nvPr/>
        </p:nvSpPr>
        <p:spPr>
          <a:xfrm>
            <a:off x="505217" y="914400"/>
            <a:ext cx="4800600" cy="1477328"/>
          </a:xfrm>
          <a:prstGeom prst="rect">
            <a:avLst/>
          </a:prstGeom>
          <a:noFill/>
        </p:spPr>
        <p:txBody>
          <a:bodyPr wrap="square" rtlCol="0">
            <a:spAutoFit/>
          </a:bodyPr>
          <a:lstStyle/>
          <a:p>
            <a:r>
              <a:rPr lang="en-GB" b="1" dirty="0" smtClean="0">
                <a:solidFill>
                  <a:srgbClr val="00B0F0"/>
                </a:solidFill>
              </a:rPr>
              <a:t>When Used: </a:t>
            </a:r>
          </a:p>
          <a:p>
            <a:r>
              <a:rPr lang="en-GB"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p:txBody>
      </p:sp>
      <p:sp>
        <p:nvSpPr>
          <p:cNvPr id="5" name="TextBox 4"/>
          <p:cNvSpPr txBox="1"/>
          <p:nvPr/>
        </p:nvSpPr>
        <p:spPr>
          <a:xfrm>
            <a:off x="3200400" y="2590800"/>
            <a:ext cx="4800600" cy="1754326"/>
          </a:xfrm>
          <a:prstGeom prst="rect">
            <a:avLst/>
          </a:prstGeom>
          <a:noFill/>
        </p:spPr>
        <p:txBody>
          <a:bodyPr wrap="square" rtlCol="0">
            <a:spAutoFit/>
          </a:bodyPr>
          <a:lstStyle/>
          <a:p>
            <a:pPr algn="just">
              <a:spcAft>
                <a:spcPts val="0"/>
              </a:spcAft>
              <a:tabLst>
                <a:tab pos="342900" algn="l"/>
                <a:tab pos="685800" algn="l"/>
                <a:tab pos="1028700" algn="l"/>
              </a:tabLst>
            </a:pPr>
            <a:r>
              <a:rPr lang="en-GB" b="1" dirty="0" smtClean="0">
                <a:solidFill>
                  <a:srgbClr val="00B0F0"/>
                </a:solidFill>
                <a:latin typeface="Helvetica"/>
                <a:ea typeface="Times New Roman"/>
                <a:cs typeface="Helvetica"/>
              </a:rPr>
              <a:t>Advantages:</a:t>
            </a:r>
          </a:p>
          <a:p>
            <a:pPr algn="just">
              <a:spcAft>
                <a:spcPts val="0"/>
              </a:spcAft>
              <a:tabLst>
                <a:tab pos="342900" algn="l"/>
                <a:tab pos="685800" algn="l"/>
                <a:tab pos="1028700" algn="l"/>
              </a:tabLst>
            </a:pPr>
            <a:r>
              <a:rPr lang="en-GB" dirty="0" smtClean="0">
                <a:solidFill>
                  <a:srgbClr val="000000"/>
                </a:solidFill>
                <a:latin typeface="Helvetica"/>
                <a:ea typeface="Times New Roman"/>
                <a:cs typeface="Helvetica"/>
              </a:rPr>
              <a:t>Allows </a:t>
            </a:r>
            <a:r>
              <a:rPr lang="en-GB" dirty="0">
                <a:solidFill>
                  <a:srgbClr val="000000"/>
                </a:solidFill>
                <a:latin typeface="Helvetica"/>
                <a:ea typeface="Times New Roman"/>
                <a:cs typeface="Helvetica"/>
              </a:rPr>
              <a:t>the data to change independently of its representation and vice versa. Supports presentation of the same data in different ways with changes made in one representation shown in all of them. </a:t>
            </a:r>
          </a:p>
        </p:txBody>
      </p:sp>
      <p:sp>
        <p:nvSpPr>
          <p:cNvPr id="6" name="TextBox 5"/>
          <p:cNvSpPr txBox="1"/>
          <p:nvPr/>
        </p:nvSpPr>
        <p:spPr>
          <a:xfrm>
            <a:off x="762522" y="4648200"/>
            <a:ext cx="4800600" cy="1200329"/>
          </a:xfrm>
          <a:prstGeom prst="rect">
            <a:avLst/>
          </a:prstGeom>
          <a:noFill/>
        </p:spPr>
        <p:txBody>
          <a:bodyPr wrap="square" rtlCol="0">
            <a:spAutoFit/>
          </a:bodyPr>
          <a:lstStyle/>
          <a:p>
            <a:pPr algn="just">
              <a:spcAft>
                <a:spcPts val="0"/>
              </a:spcAft>
              <a:tabLst>
                <a:tab pos="342900" algn="l"/>
                <a:tab pos="685800" algn="l"/>
                <a:tab pos="1028700" algn="l"/>
              </a:tabLst>
            </a:pPr>
            <a:r>
              <a:rPr lang="en-GB" b="1" dirty="0" smtClean="0">
                <a:solidFill>
                  <a:srgbClr val="00B0F0"/>
                </a:solidFill>
                <a:latin typeface="Helvetica"/>
                <a:ea typeface="Times New Roman"/>
                <a:cs typeface="Helvetica"/>
              </a:rPr>
              <a:t>Disadvantages:</a:t>
            </a:r>
          </a:p>
          <a:p>
            <a:pPr algn="just">
              <a:spcAft>
                <a:spcPts val="0"/>
              </a:spcAft>
              <a:tabLst>
                <a:tab pos="342900" algn="l"/>
                <a:tab pos="685800" algn="l"/>
                <a:tab pos="1028700" algn="l"/>
              </a:tabLst>
            </a:pPr>
            <a:r>
              <a:rPr lang="en-GB" dirty="0">
                <a:solidFill>
                  <a:srgbClr val="000000"/>
                </a:solidFill>
                <a:latin typeface="Helvetica"/>
                <a:ea typeface="Times New Roman"/>
                <a:cs typeface="Helvetica"/>
              </a:rPr>
              <a:t>Can involve additional code and code complexity when the data model and interactions are simple.</a:t>
            </a:r>
          </a:p>
        </p:txBody>
      </p:sp>
      <p:pic>
        <p:nvPicPr>
          <p:cNvPr id="7" name="Picture 6"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8" name="Slide Number Placeholder 7"/>
          <p:cNvSpPr>
            <a:spLocks noGrp="1"/>
          </p:cNvSpPr>
          <p:nvPr>
            <p:ph type="sldNum" sz="quarter" idx="12"/>
          </p:nvPr>
        </p:nvSpPr>
        <p:spPr/>
        <p:txBody>
          <a:bodyPr/>
          <a:lstStyle/>
          <a:p>
            <a:fld id="{D9A133FA-4EFC-4CF4-804E-37598CAC01C8}" type="slidenum">
              <a:rPr lang="en-US" smtClean="0"/>
              <a:pPr/>
              <a:t>18</a:t>
            </a:fld>
            <a:endParaRPr lang="en-US"/>
          </a:p>
        </p:txBody>
      </p:sp>
    </p:spTree>
    <p:extLst>
      <p:ext uri="{BB962C8B-B14F-4D97-AF65-F5344CB8AC3E}">
        <p14:creationId xmlns:p14="http://schemas.microsoft.com/office/powerpoint/2010/main" xmlns="" val="4222233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MVC is one of the most used architectural patterns.</a:t>
            </a:r>
          </a:p>
          <a:p>
            <a:r>
              <a:rPr lang="en-US" dirty="0" smtClean="0"/>
              <a:t>It divides the system into three parts – model, view and controller</a:t>
            </a:r>
          </a:p>
          <a:p>
            <a:r>
              <a:rPr lang="en-US" dirty="0" smtClean="0"/>
              <a:t>It provides a extensible separation of concern (SOC) from presentation view to data </a:t>
            </a:r>
            <a:r>
              <a:rPr lang="en-US" smtClean="0"/>
              <a:t>processing logic.</a:t>
            </a:r>
            <a:endParaRPr lang="en-US" dirty="0"/>
          </a:p>
        </p:txBody>
      </p:sp>
      <p:pic>
        <p:nvPicPr>
          <p:cNvPr id="5" name="Picture 4" descr="1474612861_giphy (1).gif"/>
          <p:cNvPicPr>
            <a:picLocks noChangeAspect="1"/>
          </p:cNvPicPr>
          <p:nvPr/>
        </p:nvPicPr>
        <p:blipFill>
          <a:blip r:embed="rId2" cstate="print"/>
          <a:stretch>
            <a:fillRect/>
          </a:stretch>
        </p:blipFill>
        <p:spPr>
          <a:xfrm>
            <a:off x="6172200" y="4191000"/>
            <a:ext cx="2743200" cy="2362200"/>
          </a:xfrm>
          <a:prstGeom prst="rect">
            <a:avLst/>
          </a:prstGeom>
        </p:spPr>
      </p:pic>
      <p:pic>
        <p:nvPicPr>
          <p:cNvPr id="6" name="Picture 5" descr="brac.png"/>
          <p:cNvPicPr>
            <a:picLocks noChangeAspect="1"/>
          </p:cNvPicPr>
          <p:nvPr/>
        </p:nvPicPr>
        <p:blipFill>
          <a:blip r:embed="rId3" cstate="print"/>
          <a:stretch>
            <a:fillRect/>
          </a:stretch>
        </p:blipFill>
        <p:spPr>
          <a:xfrm>
            <a:off x="0" y="5791200"/>
            <a:ext cx="1371600" cy="1066800"/>
          </a:xfrm>
          <a:prstGeom prst="rect">
            <a:avLst/>
          </a:prstGeom>
        </p:spPr>
      </p:pic>
      <p:sp>
        <p:nvSpPr>
          <p:cNvPr id="7" name="Slide Number Placeholder 6"/>
          <p:cNvSpPr>
            <a:spLocks noGrp="1"/>
          </p:cNvSpPr>
          <p:nvPr>
            <p:ph type="sldNum" sz="quarter" idx="12"/>
          </p:nvPr>
        </p:nvSpPr>
        <p:spPr/>
        <p:txBody>
          <a:bodyPr/>
          <a:lstStyle/>
          <a:p>
            <a:fld id="{D9A133FA-4EFC-4CF4-804E-37598CAC01C8}" type="slidenum">
              <a:rPr lang="en-US" smtClean="0"/>
              <a:pPr/>
              <a:t>19</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2" name="Title 1"/>
          <p:cNvSpPr>
            <a:spLocks noGrp="1"/>
          </p:cNvSpPr>
          <p:nvPr>
            <p:ph type="title"/>
          </p:nvPr>
        </p:nvSpPr>
        <p:spPr/>
        <p:txBody>
          <a:bodyPr/>
          <a:lstStyle/>
          <a:p>
            <a:r>
              <a:rPr lang="en-GB" dirty="0" smtClean="0"/>
              <a:t>Software Architecture</a:t>
            </a:r>
            <a:endParaRPr lang="en-GB" dirty="0"/>
          </a:p>
        </p:txBody>
      </p:sp>
      <p:sp>
        <p:nvSpPr>
          <p:cNvPr id="3" name="Content Placeholder 2"/>
          <p:cNvSpPr>
            <a:spLocks noGrp="1"/>
          </p:cNvSpPr>
          <p:nvPr>
            <p:ph sz="quarter" idx="1"/>
          </p:nvPr>
        </p:nvSpPr>
        <p:spPr>
          <a:xfrm>
            <a:off x="457200" y="1219200"/>
            <a:ext cx="8229600" cy="4953000"/>
          </a:xfrm>
        </p:spPr>
        <p:txBody>
          <a:bodyPr>
            <a:normAutofit/>
          </a:bodyPr>
          <a:lstStyle/>
          <a:p>
            <a:r>
              <a:rPr lang="en-US" sz="2800" dirty="0"/>
              <a:t>Architectural design is concerned with understanding how a software system should be organized and designing the overall structure of that system</a:t>
            </a:r>
            <a:r>
              <a:rPr lang="en-US" sz="2800" dirty="0" smtClean="0"/>
              <a:t>.</a:t>
            </a:r>
          </a:p>
          <a:p>
            <a:r>
              <a:rPr lang="en-US" sz="2800" dirty="0" smtClean="0"/>
              <a:t>Software Architecture is how the defining components of a software system are </a:t>
            </a:r>
            <a:r>
              <a:rPr lang="en-US" sz="2800" b="1" dirty="0" smtClean="0"/>
              <a:t>organized and assembled.</a:t>
            </a:r>
            <a:r>
              <a:rPr lang="en-US" sz="2800" dirty="0" smtClean="0"/>
              <a:t> How they </a:t>
            </a:r>
            <a:r>
              <a:rPr lang="en-US" sz="2800" b="1" dirty="0" smtClean="0"/>
              <a:t>communicate</a:t>
            </a:r>
            <a:r>
              <a:rPr lang="en-US" sz="2800" dirty="0" smtClean="0"/>
              <a:t> each other. And how </a:t>
            </a:r>
            <a:r>
              <a:rPr lang="en-US" sz="2800" b="1" dirty="0" smtClean="0"/>
              <a:t>the constraints of the whole system is ruled</a:t>
            </a:r>
            <a:r>
              <a:rPr lang="en-US" sz="2800" dirty="0" smtClean="0"/>
              <a:t> by.</a:t>
            </a:r>
            <a:endParaRPr lang="en-US" sz="2800" dirty="0"/>
          </a:p>
          <a:p>
            <a:r>
              <a:rPr lang="en-US" sz="2800" b="1" dirty="0"/>
              <a:t>The </a:t>
            </a:r>
            <a:r>
              <a:rPr lang="en-US" sz="2800" b="1" dirty="0" smtClean="0"/>
              <a:t>architectural </a:t>
            </a:r>
            <a:r>
              <a:rPr lang="en-US" sz="2800" b="1" dirty="0"/>
              <a:t>model </a:t>
            </a:r>
            <a:r>
              <a:rPr lang="en-US" sz="2800" b="1" dirty="0" smtClean="0"/>
              <a:t>serves </a:t>
            </a:r>
            <a:r>
              <a:rPr lang="en-US" sz="2800" b="1" dirty="0" smtClean="0"/>
              <a:t>as a input to the development phase.</a:t>
            </a:r>
            <a:endParaRPr lang="en-GB" sz="2800" b="1" dirty="0"/>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17721" y="4267200"/>
            <a:ext cx="4481512" cy="2278693"/>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2</a:t>
            </a:fld>
            <a:endParaRPr lang="en-US"/>
          </a:p>
        </p:txBody>
      </p:sp>
    </p:spTree>
    <p:extLst>
      <p:ext uri="{BB962C8B-B14F-4D97-AF65-F5344CB8AC3E}">
        <p14:creationId xmlns:p14="http://schemas.microsoft.com/office/powerpoint/2010/main" xmlns="" val="815363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4"/>
                                        </p:tgtEl>
                                      </p:cBhvr>
                                    </p:animEffect>
                                    <p:anim calcmode="lin" valueType="num">
                                      <p:cBhvr>
                                        <p:cTn id="26" dur="1000"/>
                                        <p:tgtEl>
                                          <p:spTgt spid="4"/>
                                        </p:tgtEl>
                                        <p:attrNameLst>
                                          <p:attrName>ppt_x</p:attrName>
                                        </p:attrNameLst>
                                      </p:cBhvr>
                                      <p:tavLst>
                                        <p:tav tm="0">
                                          <p:val>
                                            <p:strVal val="ppt_x"/>
                                          </p:val>
                                        </p:tav>
                                        <p:tav tm="100000">
                                          <p:val>
                                            <p:strVal val="ppt_x"/>
                                          </p:val>
                                        </p:tav>
                                      </p:tavLst>
                                    </p:anim>
                                    <p:anim calcmode="lin" valueType="num">
                                      <p:cBhvr>
                                        <p:cTn id="27" dur="1000"/>
                                        <p:tgtEl>
                                          <p:spTgt spid="4"/>
                                        </p:tgtEl>
                                        <p:attrNameLst>
                                          <p:attrName>ppt_y</p:attrName>
                                        </p:attrNameLst>
                                      </p:cBhvr>
                                      <p:tavLst>
                                        <p:tav tm="0">
                                          <p:val>
                                            <p:strVal val="ppt_y"/>
                                          </p:val>
                                        </p:tav>
                                        <p:tav tm="100000">
                                          <p:val>
                                            <p:strVal val="ppt_y+.1"/>
                                          </p:val>
                                        </p:tav>
                                      </p:tavLst>
                                    </p:anim>
                                    <p:set>
                                      <p:cBhvr>
                                        <p:cTn id="28" dur="1" fill="hold">
                                          <p:stCondLst>
                                            <p:cond delay="9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Architectural Representation</a:t>
            </a:r>
            <a:endParaRPr lang="en-GB" dirty="0"/>
          </a:p>
        </p:txBody>
      </p:sp>
      <p:sp>
        <p:nvSpPr>
          <p:cNvPr id="3" name="Content Placeholder 2"/>
          <p:cNvSpPr>
            <a:spLocks noGrp="1"/>
          </p:cNvSpPr>
          <p:nvPr>
            <p:ph sz="quarter" idx="1"/>
          </p:nvPr>
        </p:nvSpPr>
        <p:spPr/>
        <p:txBody>
          <a:bodyPr/>
          <a:lstStyle/>
          <a:p>
            <a:r>
              <a:rPr lang="en-US" sz="2800" dirty="0"/>
              <a:t>Simple, informal block diagrams showing entities and relationships are the most frequently used method for documenting software architectures.</a:t>
            </a:r>
          </a:p>
          <a:p>
            <a:endParaRPr lang="en-GB" dirty="0"/>
          </a:p>
        </p:txBody>
      </p:sp>
      <p:pic>
        <p:nvPicPr>
          <p:cNvPr id="4" name="Picture 2" descr="6"/>
          <p:cNvPicPr>
            <a:picLocks noChangeAspect="1" noChangeArrowheads="1"/>
          </p:cNvPicPr>
          <p:nvPr/>
        </p:nvPicPr>
        <p:blipFill>
          <a:blip r:embed="rId2" cstate="print"/>
          <a:srcRect b="-8765"/>
          <a:stretch>
            <a:fillRect/>
          </a:stretch>
        </p:blipFill>
        <p:spPr bwMode="auto">
          <a:xfrm>
            <a:off x="3505200" y="2667000"/>
            <a:ext cx="4648200" cy="4054475"/>
          </a:xfrm>
          <a:prstGeom prst="rect">
            <a:avLst/>
          </a:prstGeom>
          <a:noFill/>
          <a:ln w="9525">
            <a:noFill/>
            <a:miter lim="800000"/>
            <a:headEnd/>
            <a:tailEnd/>
          </a:ln>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3</a:t>
            </a:fld>
            <a:endParaRPr lang="en-US"/>
          </a:p>
        </p:txBody>
      </p:sp>
    </p:spTree>
    <p:extLst>
      <p:ext uri="{BB962C8B-B14F-4D97-AF65-F5344CB8AC3E}">
        <p14:creationId xmlns:p14="http://schemas.microsoft.com/office/powerpoint/2010/main" xmlns="" val="476006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explicit architecture</a:t>
            </a:r>
          </a:p>
        </p:txBody>
      </p:sp>
      <p:sp>
        <p:nvSpPr>
          <p:cNvPr id="3" name="Content Placeholder 2"/>
          <p:cNvSpPr>
            <a:spLocks noGrp="1"/>
          </p:cNvSpPr>
          <p:nvPr>
            <p:ph sz="quarter" idx="1"/>
          </p:nvPr>
        </p:nvSpPr>
        <p:spPr/>
        <p:txBody>
          <a:bodyPr/>
          <a:lstStyle/>
          <a:p>
            <a:pPr algn="just">
              <a:lnSpc>
                <a:spcPct val="90000"/>
              </a:lnSpc>
            </a:pPr>
            <a:r>
              <a:rPr lang="en-GB" sz="2800" dirty="0"/>
              <a:t>Stakeholder communication</a:t>
            </a:r>
          </a:p>
          <a:p>
            <a:pPr lvl="1" algn="just">
              <a:lnSpc>
                <a:spcPct val="90000"/>
              </a:lnSpc>
            </a:pPr>
            <a:r>
              <a:rPr lang="en-GB" sz="2400" dirty="0"/>
              <a:t>Architecture may be used as a focus of discussion by system stakeholders.</a:t>
            </a:r>
          </a:p>
          <a:p>
            <a:pPr algn="just">
              <a:lnSpc>
                <a:spcPct val="90000"/>
              </a:lnSpc>
            </a:pPr>
            <a:r>
              <a:rPr lang="en-GB" sz="2800" dirty="0"/>
              <a:t>System analysis</a:t>
            </a:r>
          </a:p>
          <a:p>
            <a:pPr lvl="1" algn="just">
              <a:lnSpc>
                <a:spcPct val="90000"/>
              </a:lnSpc>
            </a:pPr>
            <a:r>
              <a:rPr lang="en-GB" sz="2400" dirty="0"/>
              <a:t>Means that analysis of whether the system can meet its non-functional requirements is possible.</a:t>
            </a:r>
          </a:p>
          <a:p>
            <a:pPr algn="just">
              <a:lnSpc>
                <a:spcPct val="90000"/>
              </a:lnSpc>
            </a:pPr>
            <a:r>
              <a:rPr lang="en-GB" sz="2800" dirty="0"/>
              <a:t>Large-scale reuse</a:t>
            </a:r>
          </a:p>
          <a:p>
            <a:pPr lvl="1" algn="just">
              <a:lnSpc>
                <a:spcPct val="90000"/>
              </a:lnSpc>
            </a:pPr>
            <a:r>
              <a:rPr lang="en-GB" sz="2400" dirty="0"/>
              <a:t>The architecture may be reusable across a range of </a:t>
            </a:r>
            <a:r>
              <a:rPr lang="en-GB" sz="2400" dirty="0" smtClean="0"/>
              <a:t>systems</a:t>
            </a:r>
            <a:endParaRPr lang="en-GB" sz="2400" dirty="0"/>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4</a:t>
            </a:fld>
            <a:endParaRPr lang="en-US"/>
          </a:p>
        </p:txBody>
      </p:sp>
    </p:spTree>
    <p:extLst>
      <p:ext uri="{BB962C8B-B14F-4D97-AF65-F5344CB8AC3E}">
        <p14:creationId xmlns:p14="http://schemas.microsoft.com/office/powerpoint/2010/main" xmlns="" val="1997928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 Design Decisions</a:t>
            </a:r>
            <a:endParaRPr lang="en-GB" dirty="0"/>
          </a:p>
        </p:txBody>
      </p:sp>
      <p:sp>
        <p:nvSpPr>
          <p:cNvPr id="3" name="Content Placeholder 2"/>
          <p:cNvSpPr>
            <a:spLocks noGrp="1"/>
          </p:cNvSpPr>
          <p:nvPr>
            <p:ph sz="quarter" idx="1"/>
          </p:nvPr>
        </p:nvSpPr>
        <p:spPr/>
        <p:txBody>
          <a:bodyPr/>
          <a:lstStyle/>
          <a:p>
            <a:endParaRPr lang="en-GB"/>
          </a:p>
        </p:txBody>
      </p:sp>
      <p:pic>
        <p:nvPicPr>
          <p:cNvPr id="4" name="Picture 3" descr="6.2 Arch design questions.eps"/>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7839" y="1684421"/>
            <a:ext cx="8705841" cy="4671929"/>
          </a:xfrm>
          <a:prstGeom prst="rect">
            <a:avLst/>
          </a:prstGeom>
        </p:spPr>
      </p:pic>
      <p:pic>
        <p:nvPicPr>
          <p:cNvPr id="5" name="Picture 4" descr="brac.png"/>
          <p:cNvPicPr>
            <a:picLocks noChangeAspect="1"/>
          </p:cNvPicPr>
          <p:nvPr/>
        </p:nvPicPr>
        <p:blipFill>
          <a:blip r:embed="rId3" cstate="print"/>
          <a:stretch>
            <a:fillRect/>
          </a:stretch>
        </p:blipFill>
        <p:spPr>
          <a:xfrm>
            <a:off x="7772400" y="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5</a:t>
            </a:fld>
            <a:endParaRPr lang="en-US"/>
          </a:p>
        </p:txBody>
      </p:sp>
    </p:spTree>
    <p:extLst>
      <p:ext uri="{BB962C8B-B14F-4D97-AF65-F5344CB8AC3E}">
        <p14:creationId xmlns:p14="http://schemas.microsoft.com/office/powerpoint/2010/main" xmlns="" val="2360378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Architectural View</a:t>
            </a:r>
            <a:endParaRPr lang="en-GB" dirty="0"/>
          </a:p>
        </p:txBody>
      </p:sp>
      <p:sp>
        <p:nvSpPr>
          <p:cNvPr id="3" name="Content Placeholder 2"/>
          <p:cNvSpPr>
            <a:spLocks noGrp="1"/>
          </p:cNvSpPr>
          <p:nvPr>
            <p:ph sz="quarter" idx="1"/>
          </p:nvPr>
        </p:nvSpPr>
        <p:spPr/>
        <p:txBody>
          <a:bodyPr/>
          <a:lstStyle/>
          <a:p>
            <a:r>
              <a:rPr lang="en-US" sz="2800" dirty="0" smtClean="0"/>
              <a:t>There are four views from which the architecture of a software can be observed</a:t>
            </a:r>
          </a:p>
          <a:p>
            <a:r>
              <a:rPr lang="en-US" sz="2800" dirty="0" smtClean="0"/>
              <a:t>Each </a:t>
            </a:r>
            <a:r>
              <a:rPr lang="en-US" sz="2800" dirty="0"/>
              <a:t>architectural </a:t>
            </a:r>
            <a:r>
              <a:rPr lang="en-US" sz="2800" dirty="0" smtClean="0"/>
              <a:t>diagram only </a:t>
            </a:r>
            <a:r>
              <a:rPr lang="en-US" sz="2800" dirty="0"/>
              <a:t>shows one view or perspective of the system. </a:t>
            </a:r>
          </a:p>
          <a:p>
            <a:endParaRPr lang="en-GB" dirty="0"/>
          </a:p>
        </p:txBody>
      </p:sp>
      <p:pic>
        <p:nvPicPr>
          <p:cNvPr id="4" name="Picture 3" descr="6.3 Architectural views.eps"/>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67000" y="3276600"/>
            <a:ext cx="4156555" cy="3206416"/>
          </a:xfrm>
          <a:prstGeom prst="rect">
            <a:avLst/>
          </a:prstGeo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6</a:t>
            </a:fld>
            <a:endParaRPr lang="en-US"/>
          </a:p>
        </p:txBody>
      </p:sp>
    </p:spTree>
    <p:extLst>
      <p:ext uri="{BB962C8B-B14F-4D97-AF65-F5344CB8AC3E}">
        <p14:creationId xmlns:p14="http://schemas.microsoft.com/office/powerpoint/2010/main" xmlns="" val="4005207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t>4 + 1 view model of software architecture</a:t>
            </a:r>
            <a:endParaRPr lang="en-GB" dirty="0"/>
          </a:p>
        </p:txBody>
      </p:sp>
      <p:sp>
        <p:nvSpPr>
          <p:cNvPr id="3" name="Content Placeholder 2"/>
          <p:cNvSpPr>
            <a:spLocks noGrp="1"/>
          </p:cNvSpPr>
          <p:nvPr>
            <p:ph sz="quarter" idx="1"/>
          </p:nvPr>
        </p:nvSpPr>
        <p:spPr>
          <a:xfrm>
            <a:off x="457200" y="762000"/>
            <a:ext cx="5638800" cy="5410200"/>
          </a:xfrm>
        </p:spPr>
        <p:txBody>
          <a:bodyPr>
            <a:normAutofit fontScale="85000" lnSpcReduction="10000"/>
          </a:bodyPr>
          <a:lstStyle/>
          <a:p>
            <a:pPr algn="just"/>
            <a:r>
              <a:rPr lang="en-US" sz="2800" dirty="0"/>
              <a:t>A logical view, which shows the key abstractions in the system as objects or object classes. (class/state diagrams)</a:t>
            </a:r>
            <a:endParaRPr lang="en-GB" sz="2800" dirty="0"/>
          </a:p>
          <a:p>
            <a:pPr algn="just"/>
            <a:r>
              <a:rPr lang="en-US" sz="2800" dirty="0"/>
              <a:t>A process view, which shows how, at run-time, the system is composed of interacting processes. (activity diagram)</a:t>
            </a:r>
            <a:endParaRPr lang="en-GB" sz="2800" dirty="0"/>
          </a:p>
          <a:p>
            <a:pPr algn="just"/>
            <a:r>
              <a:rPr lang="en-US" sz="2800" dirty="0"/>
              <a:t>A development view, which shows how the software is decomposed for development. (Component/package diagram)</a:t>
            </a:r>
            <a:endParaRPr lang="en-GB" sz="2800" dirty="0"/>
          </a:p>
          <a:p>
            <a:pPr algn="just"/>
            <a:r>
              <a:rPr lang="en-US" sz="2800" dirty="0"/>
              <a:t>A physical view, which shows the system hardware and how software components are distributed across the processors in the system. (Deployment diagram.)</a:t>
            </a:r>
          </a:p>
          <a:p>
            <a:pPr algn="just"/>
            <a:r>
              <a:rPr lang="en-US" sz="2800" dirty="0"/>
              <a:t>Related using use cases or scenarios (+1) </a:t>
            </a:r>
            <a:endParaRPr lang="en-GB" sz="2800" dirty="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69068" y="685800"/>
            <a:ext cx="2971800" cy="146304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34936" y="1972851"/>
            <a:ext cx="3105932" cy="184549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034936" y="2148840"/>
            <a:ext cx="3025817" cy="246554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141798" y="2362200"/>
            <a:ext cx="2812092" cy="3240405"/>
          </a:xfrm>
          <a:prstGeom prst="rect">
            <a:avLst/>
          </a:prstGeom>
        </p:spPr>
      </p:pic>
      <p:pic>
        <p:nvPicPr>
          <p:cNvPr id="8" name="Picture 7" descr="brac.png"/>
          <p:cNvPicPr>
            <a:picLocks noChangeAspect="1"/>
          </p:cNvPicPr>
          <p:nvPr/>
        </p:nvPicPr>
        <p:blipFill>
          <a:blip r:embed="rId6" cstate="print"/>
          <a:stretch>
            <a:fillRect/>
          </a:stretch>
        </p:blipFill>
        <p:spPr>
          <a:xfrm>
            <a:off x="7772400" y="5791200"/>
            <a:ext cx="1371600" cy="1066800"/>
          </a:xfrm>
          <a:prstGeom prst="rect">
            <a:avLst/>
          </a:prstGeom>
        </p:spPr>
      </p:pic>
      <p:sp>
        <p:nvSpPr>
          <p:cNvPr id="9" name="Slide Number Placeholder 8"/>
          <p:cNvSpPr>
            <a:spLocks noGrp="1"/>
          </p:cNvSpPr>
          <p:nvPr>
            <p:ph type="sldNum" sz="quarter" idx="12"/>
          </p:nvPr>
        </p:nvSpPr>
        <p:spPr/>
        <p:txBody>
          <a:bodyPr/>
          <a:lstStyle/>
          <a:p>
            <a:fld id="{D9A133FA-4EFC-4CF4-804E-37598CAC01C8}" type="slidenum">
              <a:rPr lang="en-US" smtClean="0"/>
              <a:pPr/>
              <a:t>7</a:t>
            </a:fld>
            <a:endParaRPr lang="en-US"/>
          </a:p>
        </p:txBody>
      </p:sp>
    </p:spTree>
    <p:extLst>
      <p:ext uri="{BB962C8B-B14F-4D97-AF65-F5344CB8AC3E}">
        <p14:creationId xmlns:p14="http://schemas.microsoft.com/office/powerpoint/2010/main" xmlns="" val="3005099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4"/>
                                        </p:tgtEl>
                                      </p:cBhvr>
                                    </p:animEffect>
                                    <p:anim calcmode="lin" valueType="num">
                                      <p:cBhvr>
                                        <p:cTn id="19" dur="1000"/>
                                        <p:tgtEl>
                                          <p:spTgt spid="4"/>
                                        </p:tgtEl>
                                        <p:attrNameLst>
                                          <p:attrName>ppt_x</p:attrName>
                                        </p:attrNameLst>
                                      </p:cBhvr>
                                      <p:tavLst>
                                        <p:tav tm="0">
                                          <p:val>
                                            <p:strVal val="ppt_x"/>
                                          </p:val>
                                        </p:tav>
                                        <p:tav tm="100000">
                                          <p:val>
                                            <p:strVal val="ppt_x"/>
                                          </p:val>
                                        </p:tav>
                                      </p:tavLst>
                                    </p:anim>
                                    <p:anim calcmode="lin" valueType="num">
                                      <p:cBhvr>
                                        <p:cTn id="20" dur="1000"/>
                                        <p:tgtEl>
                                          <p:spTgt spid="4"/>
                                        </p:tgtEl>
                                        <p:attrNameLst>
                                          <p:attrName>ppt_y</p:attrName>
                                        </p:attrNameLst>
                                      </p:cBhvr>
                                      <p:tavLst>
                                        <p:tav tm="0">
                                          <p:val>
                                            <p:strVal val="ppt_y"/>
                                          </p:val>
                                        </p:tav>
                                        <p:tav tm="100000">
                                          <p:val>
                                            <p:strVal val="ppt_y+.1"/>
                                          </p:val>
                                        </p:tav>
                                      </p:tavLst>
                                    </p:anim>
                                    <p:set>
                                      <p:cBhvr>
                                        <p:cTn id="21" dur="1" fill="hold">
                                          <p:stCondLst>
                                            <p:cond delay="9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5"/>
                                        </p:tgtEl>
                                      </p:cBhvr>
                                    </p:animEffect>
                                    <p:anim calcmode="lin" valueType="num">
                                      <p:cBhvr>
                                        <p:cTn id="39" dur="1000"/>
                                        <p:tgtEl>
                                          <p:spTgt spid="5"/>
                                        </p:tgtEl>
                                        <p:attrNameLst>
                                          <p:attrName>ppt_x</p:attrName>
                                        </p:attrNameLst>
                                      </p:cBhvr>
                                      <p:tavLst>
                                        <p:tav tm="0">
                                          <p:val>
                                            <p:strVal val="ppt_x"/>
                                          </p:val>
                                        </p:tav>
                                        <p:tav tm="100000">
                                          <p:val>
                                            <p:strVal val="ppt_x"/>
                                          </p:val>
                                        </p:tav>
                                      </p:tavLst>
                                    </p:anim>
                                    <p:anim calcmode="lin" valueType="num">
                                      <p:cBhvr>
                                        <p:cTn id="40" dur="1000"/>
                                        <p:tgtEl>
                                          <p:spTgt spid="5"/>
                                        </p:tgtEl>
                                        <p:attrNameLst>
                                          <p:attrName>ppt_y</p:attrName>
                                        </p:attrNameLst>
                                      </p:cBhvr>
                                      <p:tavLst>
                                        <p:tav tm="0">
                                          <p:val>
                                            <p:strVal val="ppt_y"/>
                                          </p:val>
                                        </p:tav>
                                        <p:tav tm="100000">
                                          <p:val>
                                            <p:strVal val="ppt_y+.1"/>
                                          </p:val>
                                        </p:tav>
                                      </p:tavLst>
                                    </p:anim>
                                    <p:set>
                                      <p:cBhvr>
                                        <p:cTn id="41" dur="1" fill="hold">
                                          <p:stCondLst>
                                            <p:cond delay="999"/>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1000"/>
                                        <p:tgtEl>
                                          <p:spTgt spid="3">
                                            <p:txEl>
                                              <p:pRg st="2" end="2"/>
                                            </p:txEl>
                                          </p:spTgt>
                                        </p:tgtEl>
                                      </p:cBhvr>
                                    </p:animEffect>
                                    <p:anim calcmode="lin" valueType="num">
                                      <p:cBhvr>
                                        <p:cTn id="4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xit" presetSubtype="0" fill="hold" nodeType="clickEffect">
                                  <p:stCondLst>
                                    <p:cond delay="0"/>
                                  </p:stCondLst>
                                  <p:childTnLst>
                                    <p:animEffect transition="out" filter="fade">
                                      <p:cBhvr>
                                        <p:cTn id="57" dur="1000"/>
                                        <p:tgtEl>
                                          <p:spTgt spid="6"/>
                                        </p:tgtEl>
                                      </p:cBhvr>
                                    </p:animEffect>
                                    <p:anim calcmode="lin" valueType="num">
                                      <p:cBhvr>
                                        <p:cTn id="58" dur="1000"/>
                                        <p:tgtEl>
                                          <p:spTgt spid="6"/>
                                        </p:tgtEl>
                                        <p:attrNameLst>
                                          <p:attrName>ppt_x</p:attrName>
                                        </p:attrNameLst>
                                      </p:cBhvr>
                                      <p:tavLst>
                                        <p:tav tm="0">
                                          <p:val>
                                            <p:strVal val="ppt_x"/>
                                          </p:val>
                                        </p:tav>
                                        <p:tav tm="100000">
                                          <p:val>
                                            <p:strVal val="ppt_x"/>
                                          </p:val>
                                        </p:tav>
                                      </p:tavLst>
                                    </p:anim>
                                    <p:anim calcmode="lin" valueType="num">
                                      <p:cBhvr>
                                        <p:cTn id="59" dur="1000"/>
                                        <p:tgtEl>
                                          <p:spTgt spid="6"/>
                                        </p:tgtEl>
                                        <p:attrNameLst>
                                          <p:attrName>ppt_y</p:attrName>
                                        </p:attrNameLst>
                                      </p:cBhvr>
                                      <p:tavLst>
                                        <p:tav tm="0">
                                          <p:val>
                                            <p:strVal val="ppt_y"/>
                                          </p:val>
                                        </p:tav>
                                        <p:tav tm="100000">
                                          <p:val>
                                            <p:strVal val="ppt_y+.1"/>
                                          </p:val>
                                        </p:tav>
                                      </p:tavLst>
                                    </p:anim>
                                    <p:set>
                                      <p:cBhvr>
                                        <p:cTn id="60" dur="1" fill="hold">
                                          <p:stCondLst>
                                            <p:cond delay="999"/>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1000"/>
                                        <p:tgtEl>
                                          <p:spTgt spid="3">
                                            <p:txEl>
                                              <p:pRg st="3" end="3"/>
                                            </p:txEl>
                                          </p:spTgt>
                                        </p:tgtEl>
                                      </p:cBhvr>
                                    </p:animEffect>
                                    <p:anim calcmode="lin" valueType="num">
                                      <p:cBhvr>
                                        <p:cTn id="6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1000"/>
                                        <p:tgtEl>
                                          <p:spTgt spid="7"/>
                                        </p:tgtEl>
                                      </p:cBhvr>
                                    </p:animEffect>
                                    <p:anim calcmode="lin" valueType="num">
                                      <p:cBhvr>
                                        <p:cTn id="71" dur="1000" fill="hold"/>
                                        <p:tgtEl>
                                          <p:spTgt spid="7"/>
                                        </p:tgtEl>
                                        <p:attrNameLst>
                                          <p:attrName>ppt_x</p:attrName>
                                        </p:attrNameLst>
                                      </p:cBhvr>
                                      <p:tavLst>
                                        <p:tav tm="0">
                                          <p:val>
                                            <p:strVal val="#ppt_x"/>
                                          </p:val>
                                        </p:tav>
                                        <p:tav tm="100000">
                                          <p:val>
                                            <p:strVal val="#ppt_x"/>
                                          </p:val>
                                        </p:tav>
                                      </p:tavLst>
                                    </p:anim>
                                    <p:anim calcmode="lin" valueType="num">
                                      <p:cBhvr>
                                        <p:cTn id="7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nodeType="clickEffect">
                                  <p:stCondLst>
                                    <p:cond delay="0"/>
                                  </p:stCondLst>
                                  <p:childTnLst>
                                    <p:animEffect transition="out" filter="fade">
                                      <p:cBhvr>
                                        <p:cTn id="76" dur="1000"/>
                                        <p:tgtEl>
                                          <p:spTgt spid="7"/>
                                        </p:tgtEl>
                                      </p:cBhvr>
                                    </p:animEffect>
                                    <p:anim calcmode="lin" valueType="num">
                                      <p:cBhvr>
                                        <p:cTn id="77" dur="1000"/>
                                        <p:tgtEl>
                                          <p:spTgt spid="7"/>
                                        </p:tgtEl>
                                        <p:attrNameLst>
                                          <p:attrName>ppt_x</p:attrName>
                                        </p:attrNameLst>
                                      </p:cBhvr>
                                      <p:tavLst>
                                        <p:tav tm="0">
                                          <p:val>
                                            <p:strVal val="ppt_x"/>
                                          </p:val>
                                        </p:tav>
                                        <p:tav tm="100000">
                                          <p:val>
                                            <p:strVal val="ppt_x"/>
                                          </p:val>
                                        </p:tav>
                                      </p:tavLst>
                                    </p:anim>
                                    <p:anim calcmode="lin" valueType="num">
                                      <p:cBhvr>
                                        <p:cTn id="78" dur="1000"/>
                                        <p:tgtEl>
                                          <p:spTgt spid="7"/>
                                        </p:tgtEl>
                                        <p:attrNameLst>
                                          <p:attrName>ppt_y</p:attrName>
                                        </p:attrNameLst>
                                      </p:cBhvr>
                                      <p:tavLst>
                                        <p:tav tm="0">
                                          <p:val>
                                            <p:strVal val="ppt_y"/>
                                          </p:val>
                                        </p:tav>
                                        <p:tav tm="100000">
                                          <p:val>
                                            <p:strVal val="ppt_y+.1"/>
                                          </p:val>
                                        </p:tav>
                                      </p:tavLst>
                                    </p:anim>
                                    <p:set>
                                      <p:cBhvr>
                                        <p:cTn id="79" dur="1" fill="hold">
                                          <p:stCondLst>
                                            <p:cond delay="999"/>
                                          </p:stCondLst>
                                        </p:cTn>
                                        <p:tgtEl>
                                          <p:spTgt spid="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fade">
                                      <p:cBhvr>
                                        <p:cTn id="84" dur="1000"/>
                                        <p:tgtEl>
                                          <p:spTgt spid="3">
                                            <p:txEl>
                                              <p:pRg st="4" end="4"/>
                                            </p:txEl>
                                          </p:spTgt>
                                        </p:tgtEl>
                                      </p:cBhvr>
                                    </p:animEffect>
                                    <p:anim calcmode="lin" valueType="num">
                                      <p:cBhvr>
                                        <p:cTn id="8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Architectural Pattern</a:t>
            </a:r>
            <a:endParaRPr lang="en-GB" dirty="0"/>
          </a:p>
        </p:txBody>
      </p:sp>
      <p:sp>
        <p:nvSpPr>
          <p:cNvPr id="3" name="Content Placeholder 2"/>
          <p:cNvSpPr>
            <a:spLocks noGrp="1"/>
          </p:cNvSpPr>
          <p:nvPr>
            <p:ph sz="quarter" idx="1"/>
          </p:nvPr>
        </p:nvSpPr>
        <p:spPr/>
        <p:txBody>
          <a:bodyPr/>
          <a:lstStyle/>
          <a:p>
            <a:r>
              <a:rPr lang="en-GB" dirty="0" smtClean="0"/>
              <a:t>Lets </a:t>
            </a:r>
            <a:r>
              <a:rPr lang="en-GB" dirty="0" smtClean="0"/>
              <a:t>think of </a:t>
            </a:r>
            <a:r>
              <a:rPr lang="en-GB" dirty="0" smtClean="0"/>
              <a:t>some problems - </a:t>
            </a:r>
          </a:p>
          <a:p>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2000" y="2438400"/>
            <a:ext cx="4419600" cy="3200400"/>
          </a:xfrm>
          <a:prstGeom prst="rect">
            <a:avLst/>
          </a:prstGeom>
        </p:spPr>
      </p:pic>
      <p:pic>
        <p:nvPicPr>
          <p:cNvPr id="6" name="Picture 5" descr="Online_Grocery_Shopping18SlideCover-1024x640.jpg"/>
          <p:cNvPicPr>
            <a:picLocks noChangeAspect="1"/>
          </p:cNvPicPr>
          <p:nvPr/>
        </p:nvPicPr>
        <p:blipFill>
          <a:blip r:embed="rId3" cstate="print"/>
          <a:stretch>
            <a:fillRect/>
          </a:stretch>
        </p:blipFill>
        <p:spPr>
          <a:xfrm>
            <a:off x="152400" y="2133600"/>
            <a:ext cx="4267200" cy="3124200"/>
          </a:xfrm>
          <a:prstGeom prst="rect">
            <a:avLst/>
          </a:prstGeom>
        </p:spPr>
      </p:pic>
      <p:pic>
        <p:nvPicPr>
          <p:cNvPr id="7" name="Picture 6" descr="brac.png"/>
          <p:cNvPicPr>
            <a:picLocks noChangeAspect="1"/>
          </p:cNvPicPr>
          <p:nvPr/>
        </p:nvPicPr>
        <p:blipFill>
          <a:blip r:embed="rId4" cstate="print"/>
          <a:stretch>
            <a:fillRect/>
          </a:stretch>
        </p:blipFill>
        <p:spPr>
          <a:xfrm>
            <a:off x="7772400" y="5791200"/>
            <a:ext cx="1371600" cy="1066800"/>
          </a:xfrm>
          <a:prstGeom prst="rect">
            <a:avLst/>
          </a:prstGeom>
        </p:spPr>
      </p:pic>
      <p:sp>
        <p:nvSpPr>
          <p:cNvPr id="8" name="Slide Number Placeholder 7"/>
          <p:cNvSpPr>
            <a:spLocks noGrp="1"/>
          </p:cNvSpPr>
          <p:nvPr>
            <p:ph type="sldNum" sz="quarter" idx="12"/>
          </p:nvPr>
        </p:nvSpPr>
        <p:spPr/>
        <p:txBody>
          <a:bodyPr/>
          <a:lstStyle/>
          <a:p>
            <a:fld id="{D9A133FA-4EFC-4CF4-804E-37598CAC01C8}" type="slidenum">
              <a:rPr lang="en-US" smtClean="0"/>
              <a:pPr/>
              <a:t>8</a:t>
            </a:fld>
            <a:endParaRPr lang="en-US"/>
          </a:p>
        </p:txBody>
      </p:sp>
    </p:spTree>
    <p:extLst>
      <p:ext uri="{BB962C8B-B14F-4D97-AF65-F5344CB8AC3E}">
        <p14:creationId xmlns:p14="http://schemas.microsoft.com/office/powerpoint/2010/main" xmlns="" val="39589073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2000" fill="hold"/>
                                        <p:tgtEl>
                                          <p:spTgt spid="6"/>
                                        </p:tgtEl>
                                        <p:attrNameLst>
                                          <p:attrName>ppt_x</p:attrName>
                                        </p:attrNameLst>
                                      </p:cBhvr>
                                      <p:tavLst>
                                        <p:tav tm="0">
                                          <p:val>
                                            <p:strVal val="0-#ppt_w/2"/>
                                          </p:val>
                                        </p:tav>
                                        <p:tav tm="100000">
                                          <p:val>
                                            <p:strVal val="#ppt_x"/>
                                          </p:val>
                                        </p:tav>
                                      </p:tavLst>
                                    </p:anim>
                                    <p:anim calcmode="lin" valueType="num">
                                      <p:cBhvr additive="base">
                                        <p:cTn id="15"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Architectural Pattern</a:t>
            </a:r>
            <a:endParaRPr lang="en-GB" dirty="0"/>
          </a:p>
        </p:txBody>
      </p:sp>
      <p:sp>
        <p:nvSpPr>
          <p:cNvPr id="3" name="Content Placeholder 2"/>
          <p:cNvSpPr>
            <a:spLocks noGrp="1"/>
          </p:cNvSpPr>
          <p:nvPr>
            <p:ph sz="quarter" idx="1"/>
          </p:nvPr>
        </p:nvSpPr>
        <p:spPr/>
        <p:txBody>
          <a:bodyPr/>
          <a:lstStyle/>
          <a:p>
            <a:r>
              <a:rPr lang="en-US" sz="2800" dirty="0" smtClean="0"/>
              <a:t>An architectural pattern is a stylized description of good design practice, which has been tried and tested in different environments.</a:t>
            </a:r>
          </a:p>
          <a:p>
            <a:r>
              <a:rPr lang="en-GB" dirty="0" smtClean="0"/>
              <a:t>It’s a solution to a existing and commonly occurring problem.</a:t>
            </a:r>
          </a:p>
          <a:p>
            <a:r>
              <a:rPr lang="en-US" sz="2800" dirty="0" smtClean="0"/>
              <a:t>Patterns </a:t>
            </a:r>
            <a:r>
              <a:rPr lang="en-US" sz="2800" dirty="0" smtClean="0"/>
              <a:t>include </a:t>
            </a:r>
            <a:r>
              <a:rPr lang="en-US" sz="2800" dirty="0"/>
              <a:t>information about when they are and when the are not </a:t>
            </a:r>
            <a:r>
              <a:rPr lang="en-US" sz="2800" dirty="0" smtClean="0"/>
              <a:t>useful.</a:t>
            </a:r>
            <a:endParaRPr lang="en-US" sz="2800" dirty="0"/>
          </a:p>
          <a:p>
            <a:endParaRPr lang="en-GB" dirty="0"/>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9</a:t>
            </a:fld>
            <a:endParaRPr lang="en-US"/>
          </a:p>
        </p:txBody>
      </p:sp>
    </p:spTree>
    <p:extLst>
      <p:ext uri="{BB962C8B-B14F-4D97-AF65-F5344CB8AC3E}">
        <p14:creationId xmlns:p14="http://schemas.microsoft.com/office/powerpoint/2010/main" xmlns="" val="4208808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661</TotalTime>
  <Words>791</Words>
  <Application>Microsoft Office PowerPoint</Application>
  <PresentationFormat>On-screen Show (4:3)</PresentationFormat>
  <Paragraphs>101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Origin</vt:lpstr>
      <vt:lpstr>CSE 470 - Software Architecture</vt:lpstr>
      <vt:lpstr>Software Architecture</vt:lpstr>
      <vt:lpstr>Architectural Representation</vt:lpstr>
      <vt:lpstr>Advantages of explicit architecture</vt:lpstr>
      <vt:lpstr>Architecture Design Decisions</vt:lpstr>
      <vt:lpstr>Architectural View</vt:lpstr>
      <vt:lpstr>4 + 1 view model of software architecture</vt:lpstr>
      <vt:lpstr>Architectural Pattern</vt:lpstr>
      <vt:lpstr>Architectural Pattern</vt:lpstr>
      <vt:lpstr>MVC Pattern</vt:lpstr>
      <vt:lpstr>Controller</vt:lpstr>
      <vt:lpstr>Model</vt:lpstr>
      <vt:lpstr>View</vt:lpstr>
      <vt:lpstr>Slide 14</vt:lpstr>
      <vt:lpstr>Routes</vt:lpstr>
      <vt:lpstr>Slide 16</vt:lpstr>
      <vt:lpstr>Slide 17</vt:lpstr>
      <vt:lpstr>Slide 18</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61</cp:revision>
  <dcterms:created xsi:type="dcterms:W3CDTF">2020-05-26T17:53:17Z</dcterms:created>
  <dcterms:modified xsi:type="dcterms:W3CDTF">2020-07-28T22:42:42Z</dcterms:modified>
</cp:coreProperties>
</file>