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80A"/>
    <a:srgbClr val="E3DE00"/>
    <a:srgbClr val="FF00FF"/>
    <a:srgbClr val="B85C00"/>
    <a:srgbClr val="413635"/>
    <a:srgbClr val="008000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10098BD-FC70-4C1C-85C0-A7E8AA37E25D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5854700" y="3773488"/>
            <a:ext cx="152400" cy="5943600"/>
          </a:xfrm>
          <a:prstGeom prst="rect">
            <a:avLst/>
          </a:prstGeom>
          <a:solidFill>
            <a:srgbClr val="FFE0C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E0C1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52D7ED4-83C4-446B-87D8-405879B3D285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8610600" y="152400"/>
            <a:ext cx="228600" cy="6705600"/>
          </a:xfrm>
          <a:prstGeom prst="rect">
            <a:avLst/>
          </a:prstGeom>
          <a:solidFill>
            <a:srgbClr val="FFE0C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E0C1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86B75396-FCE0-4D59-BCD6-08D9C98AD6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925" y="115888"/>
            <a:ext cx="6096000" cy="6705600"/>
            <a:chOff x="96" y="96"/>
            <a:chExt cx="3840" cy="42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487F21-1F64-45B8-8C9F-C1608298B3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" y="96"/>
              <a:ext cx="144" cy="4224"/>
            </a:xfrm>
            <a:prstGeom prst="rect">
              <a:avLst/>
            </a:prstGeom>
            <a:solidFill>
              <a:srgbClr val="FFE0C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0C1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bg-BG" altLang="bg-B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60F47-CFEE-4329-9FC1-3142F0A831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2016" y="-1728"/>
              <a:ext cx="96" cy="3744"/>
            </a:xfrm>
            <a:prstGeom prst="rect">
              <a:avLst/>
            </a:prstGeom>
            <a:solidFill>
              <a:srgbClr val="FFE0C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0C1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bg-BG" altLang="bg-BG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D81D677-4F65-48C9-AF31-3B1F6EA162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9788" y="6381750"/>
            <a:ext cx="61118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bg-BG" sz="1800">
                <a:solidFill>
                  <a:srgbClr val="DEBC9A"/>
                </a:solidFill>
                <a:effectDag name="">
                  <a:cont type="tree" name="">
                    <a:effect ref="fillLine"/>
                    <a:outerShdw dist="38100" dir="13500000" algn="br">
                      <a:srgbClr val="FFE5CB"/>
                    </a:outerShdw>
                  </a:cont>
                  <a:cont type="tree" name="">
                    <a:effect ref="fillLine"/>
                    <a:outerShdw dist="38100" dir="2700000" algn="tl">
                      <a:srgbClr val="85705C"/>
                    </a:outerShdw>
                  </a:cont>
                  <a:effect ref="fillLine"/>
                </a:effectDag>
                <a:latin typeface="Bookman Old Style" pitchFamily="18" charset="0"/>
              </a:rPr>
              <a:t>DK</a:t>
            </a:r>
            <a:endParaRPr lang="bg-BG" altLang="bg-BG" sz="1800">
              <a:solidFill>
                <a:srgbClr val="DEBC9A"/>
              </a:solidFill>
              <a:effectDag name="">
                <a:cont type="tree" name="">
                  <a:effect ref="fillLine"/>
                  <a:outerShdw dist="38100" dir="13500000" algn="br">
                    <a:srgbClr val="FFE5CB"/>
                  </a:outerShdw>
                </a:cont>
                <a:cont type="tree" name="">
                  <a:effect ref="fillLine"/>
                  <a:outerShdw dist="38100" dir="2700000" algn="tl">
                    <a:srgbClr val="85705C"/>
                  </a:outerShdw>
                </a:cont>
                <a:effect ref="fillLine"/>
              </a:effectDag>
              <a:latin typeface="Bookman Old Style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AE57B5A-83E4-4D13-9F80-3274CF03C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650" y="4076700"/>
            <a:ext cx="4032250" cy="144463"/>
          </a:xfrm>
          <a:prstGeom prst="rect">
            <a:avLst/>
          </a:prstGeom>
          <a:solidFill>
            <a:srgbClr val="DEBC9A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9F29904-873F-41E3-A28C-110625DD73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2275" y="4365625"/>
            <a:ext cx="4032250" cy="144463"/>
          </a:xfrm>
          <a:prstGeom prst="rect">
            <a:avLst/>
          </a:prstGeom>
          <a:solidFill>
            <a:srgbClr val="DEBC9A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D5946E1-7050-4E34-9514-5DE15333A0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4652963"/>
            <a:ext cx="4032250" cy="144462"/>
          </a:xfrm>
          <a:prstGeom prst="rect">
            <a:avLst/>
          </a:prstGeom>
          <a:solidFill>
            <a:srgbClr val="DEBC9A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301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2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41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0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83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7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8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06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9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2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7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DEBC9A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48E699BF-CB4B-4752-AEA5-26644A59B30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5594350" y="3810000"/>
            <a:ext cx="152400" cy="5943600"/>
          </a:xfrm>
          <a:prstGeom prst="rect">
            <a:avLst/>
          </a:prstGeom>
          <a:solidFill>
            <a:srgbClr val="FFE0C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E0C1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D785BA3-A456-4039-A94A-D7F330084EFC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8566150" y="152400"/>
            <a:ext cx="228600" cy="6705600"/>
          </a:xfrm>
          <a:prstGeom prst="rect">
            <a:avLst/>
          </a:prstGeom>
          <a:solidFill>
            <a:srgbClr val="FFE0C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E0C1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bg-BG" altLang="bg-BG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F834882F-BB65-4C92-9DD9-85E235F766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15338" y="6381750"/>
            <a:ext cx="61118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bg-BG" sz="1800">
                <a:solidFill>
                  <a:srgbClr val="DEBC9A"/>
                </a:solidFill>
                <a:effectDag name="">
                  <a:cont type="tree" name="">
                    <a:effect ref="fillLine"/>
                    <a:outerShdw dist="38100" dir="13500000" algn="br">
                      <a:srgbClr val="FFE5CB"/>
                    </a:outerShdw>
                  </a:cont>
                  <a:cont type="tree" name="">
                    <a:effect ref="fillLine"/>
                    <a:outerShdw dist="38100" dir="2700000" algn="tl">
                      <a:srgbClr val="85705C"/>
                    </a:outerShdw>
                  </a:cont>
                  <a:effect ref="fillLine"/>
                </a:effectDag>
                <a:latin typeface="Bookman Old Style" pitchFamily="18" charset="0"/>
              </a:rPr>
              <a:t>DK</a:t>
            </a:r>
            <a:endParaRPr lang="bg-BG" altLang="bg-BG" sz="1800">
              <a:solidFill>
                <a:srgbClr val="DEBC9A"/>
              </a:solidFill>
              <a:effectDag name="">
                <a:cont type="tree" name="">
                  <a:effect ref="fillLine"/>
                  <a:outerShdw dist="38100" dir="13500000" algn="br">
                    <a:srgbClr val="FFE5CB"/>
                  </a:outerShdw>
                </a:cont>
                <a:cont type="tree" name="">
                  <a:effect ref="fillLine"/>
                  <a:outerShdw dist="38100" dir="2700000" algn="tl">
                    <a:srgbClr val="85705C"/>
                  </a:outerShdw>
                </a:cont>
                <a:effect ref="fillLine"/>
              </a:effectDag>
              <a:latin typeface="Bookman Old Style" pitchFamily="18" charset="0"/>
            </a:endParaRPr>
          </a:p>
        </p:txBody>
      </p:sp>
      <p:grpSp>
        <p:nvGrpSpPr>
          <p:cNvPr id="1029" name="Group 11">
            <a:extLst>
              <a:ext uri="{FF2B5EF4-FFF2-40B4-BE49-F238E27FC236}">
                <a16:creationId xmlns:a16="http://schemas.microsoft.com/office/drawing/2014/main" id="{7F1E349B-9421-4099-B0A4-27A15A0A81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950" y="152400"/>
            <a:ext cx="381000" cy="2895600"/>
            <a:chOff x="96" y="96"/>
            <a:chExt cx="3840" cy="4224"/>
          </a:xfrm>
        </p:grpSpPr>
        <p:sp>
          <p:nvSpPr>
            <p:cNvPr id="1031" name="Rectangle 12">
              <a:extLst>
                <a:ext uri="{FF2B5EF4-FFF2-40B4-BE49-F238E27FC236}">
                  <a16:creationId xmlns:a16="http://schemas.microsoft.com/office/drawing/2014/main" id="{9A7D77AB-3398-4E08-80AC-E9E9D82D75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" y="96"/>
              <a:ext cx="144" cy="4224"/>
            </a:xfrm>
            <a:prstGeom prst="rect">
              <a:avLst/>
            </a:prstGeom>
            <a:solidFill>
              <a:srgbClr val="FFE0C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0C1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bg-BG" altLang="bg-BG"/>
            </a:p>
          </p:txBody>
        </p:sp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7386E870-BD8D-4D1D-8FC4-B7DEEF716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2017" y="-1729"/>
              <a:ext cx="95" cy="3744"/>
            </a:xfrm>
            <a:prstGeom prst="rect">
              <a:avLst/>
            </a:prstGeom>
            <a:solidFill>
              <a:srgbClr val="FFE0C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0C1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bg-BG" altLang="bg-BG"/>
            </a:p>
          </p:txBody>
        </p:sp>
      </p:grpSp>
      <p:sp>
        <p:nvSpPr>
          <p:cNvPr id="1030" name="Text Box 14">
            <a:extLst>
              <a:ext uri="{FF2B5EF4-FFF2-40B4-BE49-F238E27FC236}">
                <a16:creationId xmlns:a16="http://schemas.microsoft.com/office/drawing/2014/main" id="{A90DC89F-1021-40E8-94F0-44071114FF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7858125" y="674687"/>
            <a:ext cx="162718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bg-BG" altLang="bg-BG" sz="1200">
                <a:solidFill>
                  <a:srgbClr val="996600"/>
                </a:solidFill>
                <a:latin typeface="Bookman Old Style" pitchFamily="18" charset="0"/>
              </a:rPr>
              <a:t>Бройни системи</a:t>
            </a:r>
            <a:endParaRPr lang="bg-BG" altLang="bg-BG" sz="1200">
              <a:solidFill>
                <a:srgbClr val="9966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>
            <a:extLst>
              <a:ext uri="{FF2B5EF4-FFF2-40B4-BE49-F238E27FC236}">
                <a16:creationId xmlns:a16="http://schemas.microsoft.com/office/drawing/2014/main" id="{777035D5-505A-4A86-A2B9-353FCC988B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1550" y="1628775"/>
            <a:ext cx="6985000" cy="1800225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pPr algn="ctr"/>
            <a:r>
              <a:rPr lang="bg-BG" sz="3600" b="1" kern="10">
                <a:ln w="12700">
                  <a:solidFill>
                    <a:srgbClr val="413635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41275" dist="20320" dir="1799969" algn="tl" rotWithShape="0">
                    <a:srgbClr val="000000">
                      <a:alpha val="39998"/>
                    </a:srgbClr>
                  </a:outerShdw>
                </a:effectLst>
                <a:latin typeface="Century Gothic" panose="020B0502020202020204" pitchFamily="34" charset="0"/>
              </a:rPr>
              <a:t>БРОЙНИ  СИСТЕМИ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5596D65B-6296-417F-B190-C1E4BD16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3375"/>
            <a:ext cx="4824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>
                <a:solidFill>
                  <a:srgbClr val="996633"/>
                </a:solidFill>
              </a:rPr>
              <a:t>1.Понятие за бройна система (БС).</a:t>
            </a: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E75934CB-2060-4377-B145-B88B38F0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9080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996600"/>
                </a:solidFill>
              </a:rPr>
              <a:t>2056</a:t>
            </a:r>
          </a:p>
        </p:txBody>
      </p:sp>
      <p:sp>
        <p:nvSpPr>
          <p:cNvPr id="4100" name="Text Box 6">
            <a:extLst>
              <a:ext uri="{FF2B5EF4-FFF2-40B4-BE49-F238E27FC236}">
                <a16:creationId xmlns:a16="http://schemas.microsoft.com/office/drawing/2014/main" id="{76209E72-EEB6-49D3-9146-935D1FFC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908050"/>
            <a:ext cx="30241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десетична бройна система</a:t>
            </a:r>
          </a:p>
        </p:txBody>
      </p:sp>
      <p:sp>
        <p:nvSpPr>
          <p:cNvPr id="4101" name="Text Box 10">
            <a:extLst>
              <a:ext uri="{FF2B5EF4-FFF2-40B4-BE49-F238E27FC236}">
                <a16:creationId xmlns:a16="http://schemas.microsoft.com/office/drawing/2014/main" id="{11169BB9-65B0-4A7D-85D9-8A4858692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484313"/>
            <a:ext cx="6867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 dirty="0">
                <a:solidFill>
                  <a:srgbClr val="996600"/>
                </a:solidFill>
              </a:rPr>
              <a:t>2056</a:t>
            </a:r>
            <a:r>
              <a:rPr lang="en-US" altLang="bg-BG" b="1" dirty="0">
                <a:solidFill>
                  <a:srgbClr val="996600"/>
                </a:solidFill>
              </a:rPr>
              <a:t> = </a:t>
            </a:r>
            <a:r>
              <a:rPr lang="bg-BG" altLang="bg-BG" dirty="0"/>
              <a:t>2*1000 + 0*100 + 5*10 + 6*1</a:t>
            </a:r>
            <a:r>
              <a:rPr lang="en-US" altLang="bg-BG" b="1" dirty="0">
                <a:solidFill>
                  <a:srgbClr val="996600"/>
                </a:solidFill>
              </a:rPr>
              <a:t> = </a:t>
            </a:r>
            <a:r>
              <a:rPr lang="bg-BG" altLang="bg-BG" dirty="0"/>
              <a:t>2*10</a:t>
            </a:r>
            <a:r>
              <a:rPr lang="bg-BG" altLang="bg-BG" baseline="30000" dirty="0"/>
              <a:t>3</a:t>
            </a:r>
            <a:r>
              <a:rPr lang="bg-BG" altLang="bg-BG" dirty="0"/>
              <a:t> + 0*10</a:t>
            </a:r>
            <a:r>
              <a:rPr lang="bg-BG" altLang="bg-BG" baseline="30000" dirty="0"/>
              <a:t>2</a:t>
            </a:r>
            <a:r>
              <a:rPr lang="bg-BG" altLang="bg-BG" dirty="0"/>
              <a:t> + 5*10</a:t>
            </a:r>
            <a:r>
              <a:rPr lang="bg-BG" altLang="bg-BG" baseline="30000" dirty="0"/>
              <a:t>1</a:t>
            </a:r>
            <a:r>
              <a:rPr lang="bg-BG" altLang="bg-BG" dirty="0"/>
              <a:t> + 6*10</a:t>
            </a:r>
            <a:r>
              <a:rPr lang="bg-BG" altLang="bg-BG" baseline="30000" dirty="0"/>
              <a:t>0</a:t>
            </a:r>
          </a:p>
        </p:txBody>
      </p:sp>
      <p:sp>
        <p:nvSpPr>
          <p:cNvPr id="4102" name="Text Box 15">
            <a:extLst>
              <a:ext uri="{FF2B5EF4-FFF2-40B4-BE49-F238E27FC236}">
                <a16:creationId xmlns:a16="http://schemas.microsoft.com/office/drawing/2014/main" id="{404D4FDC-0952-4AD9-AAD7-AF071252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60575"/>
            <a:ext cx="6337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 i="1">
                <a:solidFill>
                  <a:srgbClr val="336600"/>
                </a:solidFill>
              </a:rPr>
              <a:t>Всяко число, повдигнато на степен нула е равно на едно.</a:t>
            </a:r>
          </a:p>
        </p:txBody>
      </p:sp>
      <p:sp>
        <p:nvSpPr>
          <p:cNvPr id="4103" name="Text Box 16">
            <a:extLst>
              <a:ext uri="{FF2B5EF4-FFF2-40B4-BE49-F238E27FC236}">
                <a16:creationId xmlns:a16="http://schemas.microsoft.com/office/drawing/2014/main" id="{0991D013-598F-4EB3-8317-FE41B844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65400"/>
            <a:ext cx="1800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Доказателство:</a:t>
            </a:r>
          </a:p>
        </p:txBody>
      </p:sp>
      <p:sp>
        <p:nvSpPr>
          <p:cNvPr id="4104" name="Text Box 19">
            <a:extLst>
              <a:ext uri="{FF2B5EF4-FFF2-40B4-BE49-F238E27FC236}">
                <a16:creationId xmlns:a16="http://schemas.microsoft.com/office/drawing/2014/main" id="{58889BDE-4D63-4972-916C-1955F24D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316288"/>
            <a:ext cx="755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</a:p>
        </p:txBody>
      </p:sp>
      <p:sp>
        <p:nvSpPr>
          <p:cNvPr id="4105" name="Text Box 26">
            <a:extLst>
              <a:ext uri="{FF2B5EF4-FFF2-40B4-BE49-F238E27FC236}">
                <a16:creationId xmlns:a16="http://schemas.microsoft.com/office/drawing/2014/main" id="{1836049D-C1F2-47CE-BA00-6C0E8A6E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3387725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  <a:r>
              <a:rPr lang="bg-BG" altLang="bg-BG" sz="2000" baseline="30000"/>
              <a:t>15</a:t>
            </a:r>
          </a:p>
        </p:txBody>
      </p:sp>
      <p:sp>
        <p:nvSpPr>
          <p:cNvPr id="4106" name="Text Box 17">
            <a:extLst>
              <a:ext uri="{FF2B5EF4-FFF2-40B4-BE49-F238E27FC236}">
                <a16:creationId xmlns:a16="http://schemas.microsoft.com/office/drawing/2014/main" id="{E72F95DD-33A9-43DE-AE19-B71FA8F8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005138"/>
            <a:ext cx="7556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</a:p>
        </p:txBody>
      </p:sp>
      <p:sp>
        <p:nvSpPr>
          <p:cNvPr id="4107" name="Line 18">
            <a:extLst>
              <a:ext uri="{FF2B5EF4-FFF2-40B4-BE49-F238E27FC236}">
                <a16:creationId xmlns:a16="http://schemas.microsoft.com/office/drawing/2014/main" id="{C75317A3-9A14-4006-A421-2E72D8D2A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365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8" name="Text Box 20">
            <a:extLst>
              <a:ext uri="{FF2B5EF4-FFF2-40B4-BE49-F238E27FC236}">
                <a16:creationId xmlns:a16="http://schemas.microsoft.com/office/drawing/2014/main" id="{25D4795A-4B71-4B99-91B9-E2C09ED7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149600"/>
            <a:ext cx="360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=</a:t>
            </a:r>
          </a:p>
        </p:txBody>
      </p:sp>
      <p:sp>
        <p:nvSpPr>
          <p:cNvPr id="4109" name="Text Box 21">
            <a:extLst>
              <a:ext uri="{FF2B5EF4-FFF2-40B4-BE49-F238E27FC236}">
                <a16:creationId xmlns:a16="http://schemas.microsoft.com/office/drawing/2014/main" id="{52D3EFAB-EA52-4877-A076-9D0E1A34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149600"/>
            <a:ext cx="288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1</a:t>
            </a:r>
          </a:p>
        </p:txBody>
      </p:sp>
      <p:sp>
        <p:nvSpPr>
          <p:cNvPr id="4110" name="AutoShape 23">
            <a:extLst>
              <a:ext uri="{FF2B5EF4-FFF2-40B4-BE49-F238E27FC236}">
                <a16:creationId xmlns:a16="http://schemas.microsoft.com/office/drawing/2014/main" id="{7C739D46-02DA-4999-976F-FBE7FF90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330575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bg-BG" altLang="bg-BG" sz="2000"/>
          </a:p>
        </p:txBody>
      </p:sp>
      <p:sp>
        <p:nvSpPr>
          <p:cNvPr id="4111" name="Text Box 24">
            <a:extLst>
              <a:ext uri="{FF2B5EF4-FFF2-40B4-BE49-F238E27FC236}">
                <a16:creationId xmlns:a16="http://schemas.microsoft.com/office/drawing/2014/main" id="{D761DE87-32B3-4F64-BFF7-EBB06310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2997200"/>
            <a:ext cx="935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  <a:r>
              <a:rPr lang="bg-BG" altLang="bg-BG" sz="2000" baseline="30000"/>
              <a:t>15</a:t>
            </a:r>
          </a:p>
        </p:txBody>
      </p:sp>
      <p:sp>
        <p:nvSpPr>
          <p:cNvPr id="4112" name="Line 25">
            <a:extLst>
              <a:ext uri="{FF2B5EF4-FFF2-40B4-BE49-F238E27FC236}">
                <a16:creationId xmlns:a16="http://schemas.microsoft.com/office/drawing/2014/main" id="{CE85FBC0-69EB-4270-8810-3332A98D2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387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13" name="Text Box 27">
            <a:extLst>
              <a:ext uri="{FF2B5EF4-FFF2-40B4-BE49-F238E27FC236}">
                <a16:creationId xmlns:a16="http://schemas.microsoft.com/office/drawing/2014/main" id="{2710A133-3B8F-46C9-A30B-46EB61C0C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3168650"/>
            <a:ext cx="360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=</a:t>
            </a:r>
          </a:p>
        </p:txBody>
      </p:sp>
      <p:sp>
        <p:nvSpPr>
          <p:cNvPr id="4114" name="Text Box 28">
            <a:extLst>
              <a:ext uri="{FF2B5EF4-FFF2-40B4-BE49-F238E27FC236}">
                <a16:creationId xmlns:a16="http://schemas.microsoft.com/office/drawing/2014/main" id="{1FF07A1A-2596-43E0-A029-EE539372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141663"/>
            <a:ext cx="288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1</a:t>
            </a:r>
          </a:p>
        </p:txBody>
      </p:sp>
      <p:sp>
        <p:nvSpPr>
          <p:cNvPr id="4115" name="Text Box 29">
            <a:extLst>
              <a:ext uri="{FF2B5EF4-FFF2-40B4-BE49-F238E27FC236}">
                <a16:creationId xmlns:a16="http://schemas.microsoft.com/office/drawing/2014/main" id="{D70B58D7-901D-47EC-85D0-EE0F8E8A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73413"/>
            <a:ext cx="360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=</a:t>
            </a:r>
          </a:p>
        </p:txBody>
      </p:sp>
      <p:sp>
        <p:nvSpPr>
          <p:cNvPr id="4116" name="Text Box 30">
            <a:extLst>
              <a:ext uri="{FF2B5EF4-FFF2-40B4-BE49-F238E27FC236}">
                <a16:creationId xmlns:a16="http://schemas.microsoft.com/office/drawing/2014/main" id="{ACB293F6-0ED8-4C6A-BAA3-2BB5CBC9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3100388"/>
            <a:ext cx="865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  <a:r>
              <a:rPr lang="bg-BG" altLang="bg-BG" sz="2000" baseline="30000"/>
              <a:t>15-15</a:t>
            </a:r>
          </a:p>
        </p:txBody>
      </p:sp>
      <p:sp>
        <p:nvSpPr>
          <p:cNvPr id="4117" name="Text Box 31">
            <a:extLst>
              <a:ext uri="{FF2B5EF4-FFF2-40B4-BE49-F238E27FC236}">
                <a16:creationId xmlns:a16="http://schemas.microsoft.com/office/drawing/2014/main" id="{F0B61079-9F06-4DD6-BBB0-326A3824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148013"/>
            <a:ext cx="360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=</a:t>
            </a:r>
          </a:p>
        </p:txBody>
      </p:sp>
      <p:sp>
        <p:nvSpPr>
          <p:cNvPr id="4118" name="Text Box 32">
            <a:extLst>
              <a:ext uri="{FF2B5EF4-FFF2-40B4-BE49-F238E27FC236}">
                <a16:creationId xmlns:a16="http://schemas.microsoft.com/office/drawing/2014/main" id="{1A40A0CB-75F0-4CBF-8023-DF190F79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141663"/>
            <a:ext cx="865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63</a:t>
            </a:r>
            <a:r>
              <a:rPr lang="bg-BG" altLang="bg-BG" sz="2000" baseline="30000"/>
              <a:t>0</a:t>
            </a:r>
          </a:p>
        </p:txBody>
      </p:sp>
      <p:sp>
        <p:nvSpPr>
          <p:cNvPr id="4119" name="Text Box 33">
            <a:extLst>
              <a:ext uri="{FF2B5EF4-FFF2-40B4-BE49-F238E27FC236}">
                <a16:creationId xmlns:a16="http://schemas.microsoft.com/office/drawing/2014/main" id="{E0E12496-204F-49F9-993C-14064985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149725"/>
            <a:ext cx="720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996600"/>
                </a:solidFill>
              </a:rPr>
              <a:t>2056</a:t>
            </a:r>
          </a:p>
        </p:txBody>
      </p:sp>
      <p:sp>
        <p:nvSpPr>
          <p:cNvPr id="4120" name="Text Box 34">
            <a:extLst>
              <a:ext uri="{FF2B5EF4-FFF2-40B4-BE49-F238E27FC236}">
                <a16:creationId xmlns:a16="http://schemas.microsoft.com/office/drawing/2014/main" id="{84642586-FF70-4743-90A8-14B104A3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149725"/>
            <a:ext cx="720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996600"/>
                </a:solidFill>
              </a:rPr>
              <a:t>2605</a:t>
            </a:r>
          </a:p>
        </p:txBody>
      </p:sp>
      <p:sp>
        <p:nvSpPr>
          <p:cNvPr id="4121" name="Text Box 35">
            <a:extLst>
              <a:ext uri="{FF2B5EF4-FFF2-40B4-BE49-F238E27FC236}">
                <a16:creationId xmlns:a16="http://schemas.microsoft.com/office/drawing/2014/main" id="{06701786-073D-444C-A693-9CFFD00C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149725"/>
            <a:ext cx="360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>
                <a:cs typeface="Arial" panose="020B0604020202020204" pitchFamily="34" charset="0"/>
              </a:rPr>
              <a:t>≠</a:t>
            </a:r>
          </a:p>
        </p:txBody>
      </p:sp>
      <p:sp>
        <p:nvSpPr>
          <p:cNvPr id="4122" name="Text Box 38">
            <a:extLst>
              <a:ext uri="{FF2B5EF4-FFF2-40B4-BE49-F238E27FC236}">
                <a16:creationId xmlns:a16="http://schemas.microsoft.com/office/drawing/2014/main" id="{FC18E6D1-120D-4FD1-BA75-F6E4AF9C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81525"/>
            <a:ext cx="77041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 i="1">
                <a:solidFill>
                  <a:srgbClr val="336600"/>
                </a:solidFill>
              </a:rPr>
              <a:t>Премествайки дадена цифра наляво с една позиция се увеличава стойността и десет пъти.</a:t>
            </a:r>
          </a:p>
        </p:txBody>
      </p:sp>
      <p:sp>
        <p:nvSpPr>
          <p:cNvPr id="4123" name="Text Box 39">
            <a:extLst>
              <a:ext uri="{FF2B5EF4-FFF2-40B4-BE49-F238E27FC236}">
                <a16:creationId xmlns:a16="http://schemas.microsoft.com/office/drawing/2014/main" id="{8DACD1AB-F777-4AFA-9CE1-333D00E9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45125"/>
            <a:ext cx="25193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0, 1, 2, 3, 4, 5, 6, 7, 8, 9</a:t>
            </a:r>
          </a:p>
        </p:txBody>
      </p:sp>
      <p:sp>
        <p:nvSpPr>
          <p:cNvPr id="4124" name="AutoShape 40">
            <a:extLst>
              <a:ext uri="{FF2B5EF4-FFF2-40B4-BE49-F238E27FC236}">
                <a16:creationId xmlns:a16="http://schemas.microsoft.com/office/drawing/2014/main" id="{91137DA9-B659-44F6-8835-396EA146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589588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bg-BG" altLang="bg-BG" sz="1800"/>
          </a:p>
        </p:txBody>
      </p:sp>
      <p:sp>
        <p:nvSpPr>
          <p:cNvPr id="4125" name="Text Box 41">
            <a:extLst>
              <a:ext uri="{FF2B5EF4-FFF2-40B4-BE49-F238E27FC236}">
                <a16:creationId xmlns:a16="http://schemas.microsoft.com/office/drawing/2014/main" id="{C87E12DB-80B0-413F-B2CF-7EF1FCC8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44512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азбука на БС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8A113B3F-BBB7-4690-9A5A-AD3E9084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8625"/>
            <a:ext cx="33131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>
                <a:solidFill>
                  <a:srgbClr val="996633"/>
                </a:solidFill>
              </a:rPr>
              <a:t>а)определение за БС;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E666E365-B10B-42B0-AD32-70271C75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113"/>
            <a:ext cx="71294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 i="1">
                <a:solidFill>
                  <a:srgbClr val="336600"/>
                </a:solidFill>
              </a:rPr>
              <a:t>Съвкупност от знаци и правила, чрез които се записват числата.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696D43B8-2718-442F-8C4B-8F446B69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68638"/>
            <a:ext cx="2016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>
                <a:solidFill>
                  <a:srgbClr val="996633"/>
                </a:solidFill>
              </a:rPr>
              <a:t>в)цифра нула;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4ECF16A9-6291-4B78-B8FD-F168FE7D1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065463"/>
            <a:ext cx="720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2056</a:t>
            </a:r>
          </a:p>
        </p:txBody>
      </p:sp>
      <p:sp>
        <p:nvSpPr>
          <p:cNvPr id="5126" name="AutoShape 9">
            <a:extLst>
              <a:ext uri="{FF2B5EF4-FFF2-40B4-BE49-F238E27FC236}">
                <a16:creationId xmlns:a16="http://schemas.microsoft.com/office/drawing/2014/main" id="{DC7B569A-C7A9-4621-8212-30D2B23F7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3208338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bg-BG" altLang="bg-BG" sz="2000"/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23E1AF38-9154-4FB6-813F-A6F87127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92438"/>
            <a:ext cx="36004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отбелязване на празна позиция, изместване с една позиция;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9CCFFFCB-74E1-4A50-BC61-B41D61391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95688"/>
            <a:ext cx="2087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>
                <a:solidFill>
                  <a:srgbClr val="996633"/>
                </a:solidFill>
              </a:rPr>
              <a:t>г)основа на БС;</a:t>
            </a:r>
          </a:p>
        </p:txBody>
      </p:sp>
      <p:sp>
        <p:nvSpPr>
          <p:cNvPr id="5129" name="Text Box 12">
            <a:extLst>
              <a:ext uri="{FF2B5EF4-FFF2-40B4-BE49-F238E27FC236}">
                <a16:creationId xmlns:a16="http://schemas.microsoft.com/office/drawing/2014/main" id="{4817F659-A175-4768-AA9A-D7AAD16F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27488"/>
            <a:ext cx="7058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bg-BG" altLang="bg-BG" sz="2000" b="1">
                <a:solidFill>
                  <a:srgbClr val="008000"/>
                </a:solidFill>
              </a:rPr>
              <a:t> броят на различните цифри от азбуката на дадената БС;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0D7DDE7B-58DF-4143-B719-E07C0DFC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10075"/>
            <a:ext cx="6553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bg-BG" altLang="bg-BG" sz="2000" b="1">
                <a:solidFill>
                  <a:srgbClr val="008000"/>
                </a:solidFill>
              </a:rPr>
              <a:t> множителят, с който се изменя стойността на цифра след нейното преместване.</a:t>
            </a:r>
          </a:p>
        </p:txBody>
      </p:sp>
      <p:sp>
        <p:nvSpPr>
          <p:cNvPr id="5131" name="Text Box 14">
            <a:extLst>
              <a:ext uri="{FF2B5EF4-FFF2-40B4-BE49-F238E27FC236}">
                <a16:creationId xmlns:a16="http://schemas.microsoft.com/office/drawing/2014/main" id="{BAEB914C-04E3-4FE2-ADCF-ED1BDA93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11750"/>
            <a:ext cx="31670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десетична БС – основа 10</a:t>
            </a:r>
          </a:p>
        </p:txBody>
      </p:sp>
      <p:sp>
        <p:nvSpPr>
          <p:cNvPr id="5132" name="Text Box 16">
            <a:extLst>
              <a:ext uri="{FF2B5EF4-FFF2-40B4-BE49-F238E27FC236}">
                <a16:creationId xmlns:a16="http://schemas.microsoft.com/office/drawing/2014/main" id="{EEDBC2D5-551A-4D76-A9F6-40316FAC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49900"/>
            <a:ext cx="41767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шестнадесетична  БС – основа 16</a:t>
            </a:r>
          </a:p>
        </p:txBody>
      </p:sp>
      <p:sp>
        <p:nvSpPr>
          <p:cNvPr id="5133" name="Text Box 17">
            <a:extLst>
              <a:ext uri="{FF2B5EF4-FFF2-40B4-BE49-F238E27FC236}">
                <a16:creationId xmlns:a16="http://schemas.microsoft.com/office/drawing/2014/main" id="{1142E7A8-9515-4942-9F20-14647AF5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114925"/>
            <a:ext cx="2952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0, 1, 2, 3, 4, 5, 6, 7, 8, 9</a:t>
            </a:r>
          </a:p>
        </p:txBody>
      </p:sp>
      <p:sp>
        <p:nvSpPr>
          <p:cNvPr id="5134" name="Text Box 19">
            <a:extLst>
              <a:ext uri="{FF2B5EF4-FFF2-40B4-BE49-F238E27FC236}">
                <a16:creationId xmlns:a16="http://schemas.microsoft.com/office/drawing/2014/main" id="{562C73FF-C087-4988-A9B7-4D5B6174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549900"/>
            <a:ext cx="4030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0, 1, 2, 3, 4, 5, 6, 7, 8, 9, </a:t>
            </a:r>
            <a:r>
              <a:rPr lang="en-US" altLang="bg-BG" sz="1800"/>
              <a:t>A, B, C, D, E, F</a:t>
            </a:r>
            <a:endParaRPr lang="bg-BG" altLang="bg-BG" sz="1800"/>
          </a:p>
        </p:txBody>
      </p:sp>
      <p:sp>
        <p:nvSpPr>
          <p:cNvPr id="5135" name="Text Box 24">
            <a:extLst>
              <a:ext uri="{FF2B5EF4-FFF2-40B4-BE49-F238E27FC236}">
                <a16:creationId xmlns:a16="http://schemas.microsoft.com/office/drawing/2014/main" id="{761E34FA-3931-4E8F-B60A-C713C303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2376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 b="1">
                <a:solidFill>
                  <a:srgbClr val="996633"/>
                </a:solidFill>
              </a:rPr>
              <a:t>б)видове БС;</a:t>
            </a:r>
          </a:p>
        </p:txBody>
      </p:sp>
      <p:sp>
        <p:nvSpPr>
          <p:cNvPr id="5136" name="Text Box 25">
            <a:extLst>
              <a:ext uri="{FF2B5EF4-FFF2-40B4-BE49-F238E27FC236}">
                <a16:creationId xmlns:a16="http://schemas.microsoft.com/office/drawing/2014/main" id="{B1419B9D-93EA-4B7E-AB1D-688D3EA3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60575"/>
            <a:ext cx="2376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2000" b="1">
                <a:solidFill>
                  <a:srgbClr val="008000"/>
                </a:solidFill>
              </a:rPr>
              <a:t> </a:t>
            </a:r>
            <a:r>
              <a:rPr lang="bg-BG" altLang="bg-BG" sz="2000" b="1">
                <a:solidFill>
                  <a:srgbClr val="008000"/>
                </a:solidFill>
              </a:rPr>
              <a:t>позиционна;</a:t>
            </a:r>
          </a:p>
        </p:txBody>
      </p:sp>
      <p:sp>
        <p:nvSpPr>
          <p:cNvPr id="5137" name="Text Box 26">
            <a:extLst>
              <a:ext uri="{FF2B5EF4-FFF2-40B4-BE49-F238E27FC236}">
                <a16:creationId xmlns:a16="http://schemas.microsoft.com/office/drawing/2014/main" id="{C77BE6CF-F47C-4696-9200-565FA358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060575"/>
            <a:ext cx="35290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десетична, двоична, ...</a:t>
            </a:r>
          </a:p>
        </p:txBody>
      </p:sp>
      <p:sp>
        <p:nvSpPr>
          <p:cNvPr id="5138" name="Text Box 27">
            <a:extLst>
              <a:ext uri="{FF2B5EF4-FFF2-40B4-BE49-F238E27FC236}">
                <a16:creationId xmlns:a16="http://schemas.microsoft.com/office/drawing/2014/main" id="{74AC6E0F-FC88-42B6-96DC-472B54B65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16188"/>
            <a:ext cx="2484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2000" b="1">
                <a:solidFill>
                  <a:srgbClr val="008000"/>
                </a:solidFill>
              </a:rPr>
              <a:t> </a:t>
            </a:r>
            <a:r>
              <a:rPr lang="bg-BG" altLang="bg-BG" sz="2000" b="1">
                <a:solidFill>
                  <a:srgbClr val="008000"/>
                </a:solidFill>
              </a:rPr>
              <a:t>непозиционна;</a:t>
            </a:r>
          </a:p>
        </p:txBody>
      </p:sp>
      <p:sp>
        <p:nvSpPr>
          <p:cNvPr id="5139" name="Text Box 28">
            <a:extLst>
              <a:ext uri="{FF2B5EF4-FFF2-40B4-BE49-F238E27FC236}">
                <a16:creationId xmlns:a16="http://schemas.microsoft.com/office/drawing/2014/main" id="{E11EB2BE-EEDE-47B2-9E8B-B9D85221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516188"/>
            <a:ext cx="1657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римска БС</a:t>
            </a:r>
          </a:p>
        </p:txBody>
      </p:sp>
      <p:sp>
        <p:nvSpPr>
          <p:cNvPr id="5140" name="Text Box 29">
            <a:extLst>
              <a:ext uri="{FF2B5EF4-FFF2-40B4-BE49-F238E27FC236}">
                <a16:creationId xmlns:a16="http://schemas.microsoft.com/office/drawing/2014/main" id="{7E180A8C-4A0F-45B9-8E77-1C9EE3E1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492375"/>
            <a:ext cx="935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000"/>
              <a:t>=&gt;</a:t>
            </a:r>
            <a:endParaRPr lang="bg-BG" altLang="bg-BG" sz="2000"/>
          </a:p>
        </p:txBody>
      </p:sp>
      <p:sp>
        <p:nvSpPr>
          <p:cNvPr id="5141" name="Text Box 30">
            <a:extLst>
              <a:ext uri="{FF2B5EF4-FFF2-40B4-BE49-F238E27FC236}">
                <a16:creationId xmlns:a16="http://schemas.microsoft.com/office/drawing/2014/main" id="{0CFFA0C7-EED4-4F86-9F1E-D387AB16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492375"/>
            <a:ext cx="1873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000"/>
              <a:t>VI, IV, IX, XI</a:t>
            </a:r>
            <a:endParaRPr lang="bg-BG" altLang="bg-BG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7A3BFD5D-0C55-4B89-B4D2-41015112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0350"/>
            <a:ext cx="2305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400" b="1">
                <a:solidFill>
                  <a:srgbClr val="996633"/>
                </a:solidFill>
              </a:rPr>
              <a:t>2</a:t>
            </a:r>
            <a:r>
              <a:rPr lang="bg-BG" altLang="bg-BG" sz="2400" b="1">
                <a:solidFill>
                  <a:srgbClr val="996633"/>
                </a:solidFill>
              </a:rPr>
              <a:t>.Двоична БС.</a:t>
            </a: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24B04099-4A8B-485E-B3E8-D8A4A7F7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12813"/>
            <a:ext cx="7856537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539750" algn="just" eaLnBrk="1" hangingPunct="1">
              <a:spcBef>
                <a:spcPct val="50000"/>
              </a:spcBef>
              <a:defRPr/>
            </a:pPr>
            <a:r>
              <a:rPr lang="bg-BG" sz="2000" dirty="0"/>
              <a:t>Бройната система, използвана в компютъра е Двоичната бройна система и се представя с </a:t>
            </a:r>
            <a:r>
              <a:rPr lang="bg-BG" sz="2000" b="1" dirty="0"/>
              <a:t>0</a:t>
            </a:r>
            <a:r>
              <a:rPr lang="bg-BG" sz="2000" dirty="0"/>
              <a:t> и </a:t>
            </a:r>
            <a:r>
              <a:rPr lang="bg-BG" sz="2000" b="1" dirty="0"/>
              <a:t>1</a:t>
            </a:r>
            <a:r>
              <a:rPr lang="bg-BG" sz="2000" dirty="0"/>
              <a:t>.</a:t>
            </a:r>
            <a:endParaRPr lang="en-US" sz="2000" dirty="0"/>
          </a:p>
          <a:p>
            <a:pPr indent="539750" algn="just" eaLnBrk="1" hangingPunct="1">
              <a:spcBef>
                <a:spcPct val="50000"/>
              </a:spcBef>
              <a:defRPr/>
            </a:pPr>
            <a:r>
              <a:rPr lang="bg-BG" sz="2000" dirty="0"/>
              <a:t>Двоичната система е проста, тъй като за представяне на информацията в нея се използват само две състояния или две цифри.</a:t>
            </a:r>
            <a:endParaRPr lang="en-US" sz="2000" dirty="0"/>
          </a:p>
          <a:p>
            <a:pPr indent="539750" algn="just" eaLnBrk="1" hangingPunct="1">
              <a:spcBef>
                <a:spcPct val="50000"/>
              </a:spcBef>
              <a:defRPr/>
            </a:pPr>
            <a:r>
              <a:rPr lang="bg-BG" sz="2000" dirty="0"/>
              <a:t>Компютрите използват двоична система понеже тя има редица </a:t>
            </a:r>
            <a:r>
              <a:rPr lang="bg-BG" sz="2000" b="1" dirty="0"/>
              <a:t>предимства</a:t>
            </a:r>
            <a:r>
              <a:rPr lang="bg-BG" sz="2000" dirty="0"/>
              <a:t> пред другите системи : </a:t>
            </a:r>
            <a:endParaRPr lang="en-US" sz="2000" dirty="0"/>
          </a:p>
          <a:p>
            <a:pPr marL="179388" indent="180975" algn="just" eaLnBrk="1" hangingPunct="1">
              <a:spcBef>
                <a:spcPct val="50000"/>
              </a:spcBef>
              <a:buFontTx/>
              <a:buChar char="-"/>
              <a:defRPr/>
            </a:pPr>
            <a:r>
              <a:rPr lang="bg-BG" sz="2000" dirty="0"/>
              <a:t>за нейната реализация са нужни технически устройства с две устойчиви състояния (има ток — няма ток, намагнитен — не намагнитен и т.н.), а не, например, с десет, — както при десетичната</a:t>
            </a:r>
            <a:endParaRPr lang="en-US" sz="2000" dirty="0"/>
          </a:p>
          <a:p>
            <a:pPr marL="179388" indent="180975" algn="just" eaLnBrk="1" hangingPunct="1">
              <a:spcBef>
                <a:spcPct val="50000"/>
              </a:spcBef>
              <a:buFontTx/>
              <a:buChar char="-"/>
              <a:defRPr/>
            </a:pPr>
            <a:r>
              <a:rPr lang="bg-BG" sz="2000" dirty="0"/>
              <a:t>представянето на информацията посредством само две състояния е надеждно и шумоустойчиво; </a:t>
            </a:r>
            <a:endParaRPr lang="en-US" sz="2000" dirty="0"/>
          </a:p>
          <a:p>
            <a:pPr marL="179388" indent="180975" algn="just" eaLnBrk="1" hangingPunct="1">
              <a:spcBef>
                <a:spcPct val="50000"/>
              </a:spcBef>
              <a:buFontTx/>
              <a:buChar char="-"/>
              <a:defRPr/>
            </a:pPr>
            <a:r>
              <a:rPr lang="bg-BG" sz="2000" dirty="0"/>
              <a:t>двоичната аритметика е по-проста от десетичната</a:t>
            </a:r>
            <a:endParaRPr lang="en-US" sz="2000" dirty="0"/>
          </a:p>
          <a:p>
            <a:pPr indent="539750" algn="just" eaLnBrk="1" hangingPunct="1">
              <a:spcBef>
                <a:spcPct val="50000"/>
              </a:spcBef>
              <a:defRPr/>
            </a:pPr>
            <a:r>
              <a:rPr lang="bg-BG" sz="2000" b="1" dirty="0"/>
              <a:t>Недостатък</a:t>
            </a:r>
            <a:r>
              <a:rPr lang="bg-BG" sz="2000" dirty="0"/>
              <a:t> на двоичната система — Бързо нарастване броя на разрядите, необходими за записване на числата. </a:t>
            </a:r>
            <a:endParaRPr lang="bg-BG" altLang="bg-BG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19719FBF-E68A-46D7-8B54-0289F406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2305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400" b="1">
                <a:solidFill>
                  <a:srgbClr val="996633"/>
                </a:solidFill>
              </a:rPr>
              <a:t>2</a:t>
            </a:r>
            <a:r>
              <a:rPr lang="bg-BG" altLang="bg-BG" sz="2400" b="1">
                <a:solidFill>
                  <a:srgbClr val="996633"/>
                </a:solidFill>
              </a:rPr>
              <a:t>.Двоична БС.</a:t>
            </a: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9B1B4C2C-804B-42D7-9EEA-94EFFE0F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227138"/>
            <a:ext cx="7858125" cy="3786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360363"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bg-BG" sz="2000" dirty="0"/>
              <a:t>Двоичната система е удобна за компютрите, но за човека е неудобна поради своя непривичен запис. Преобразуването на числата от десетична система в двоична и обратно се извършва от машина. За програмистите е удобно да работят с по</a:t>
            </a:r>
            <a:r>
              <a:rPr lang="en-US" sz="2000" dirty="0"/>
              <a:t>-</a:t>
            </a:r>
            <a:r>
              <a:rPr lang="bg-BG" sz="2000" dirty="0"/>
              <a:t>компактен запис.</a:t>
            </a:r>
            <a:r>
              <a:rPr lang="en-US" sz="2000" dirty="0"/>
              <a:t> </a:t>
            </a:r>
            <a:r>
              <a:rPr lang="bg-BG" sz="2000" dirty="0"/>
              <a:t>Такива системи се явяват 8- ична и 16 – ична</a:t>
            </a:r>
            <a:r>
              <a:rPr lang="en-US" sz="2000" dirty="0"/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bg-BG" sz="2000" b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bg-BG" sz="2000" dirty="0"/>
              <a:t>Осмична</a:t>
            </a:r>
            <a:r>
              <a:rPr lang="en-US" sz="2000" dirty="0"/>
              <a:t> - </a:t>
            </a:r>
            <a:r>
              <a:rPr lang="bg-BG" sz="2000" dirty="0"/>
              <a:t>0,1,2,3,4,5,6,7</a:t>
            </a:r>
            <a:endParaRPr lang="en-US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bg-BG" sz="2000" dirty="0"/>
              <a:t>Шестнадесетична</a:t>
            </a:r>
            <a:r>
              <a:rPr lang="en-US" sz="2000" dirty="0"/>
              <a:t> - </a:t>
            </a:r>
            <a:r>
              <a:rPr lang="bg-BG" sz="2000" dirty="0"/>
              <a:t>0,1,2,3,4,5,6,7,8,9,A,B,C,D,E,F</a:t>
            </a:r>
            <a:endParaRPr lang="bg-BG" altLang="bg-BG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759D6838-34AF-49F9-B9E5-1142ED82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2305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000" b="1">
                <a:solidFill>
                  <a:srgbClr val="996633"/>
                </a:solidFill>
              </a:rPr>
              <a:t>2</a:t>
            </a:r>
            <a:r>
              <a:rPr lang="bg-BG" altLang="bg-BG" sz="2000" b="1">
                <a:solidFill>
                  <a:srgbClr val="996633"/>
                </a:solidFill>
              </a:rPr>
              <a:t>.Двоична БС.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CC10AE84-CFE6-41D9-A784-2B6E0AFC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765175"/>
            <a:ext cx="1873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основа =&gt; 2</a:t>
            </a: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3D8C7F4B-DD2F-441D-B9E2-310C1B18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076325"/>
            <a:ext cx="2879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азбука =&gt; 0, 1</a:t>
            </a:r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A6E87348-4AB9-410E-9C74-21D752AF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12875"/>
            <a:ext cx="43926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запис и четене на двоично число:</a:t>
            </a:r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D5153983-9B89-4886-8CF4-8C312906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11363"/>
            <a:ext cx="115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000"/>
              <a:t>111001</a:t>
            </a:r>
            <a:r>
              <a:rPr lang="bg-BG" altLang="bg-BG" sz="2000" baseline="-25000"/>
              <a:t>(2)</a:t>
            </a:r>
          </a:p>
        </p:txBody>
      </p:sp>
      <p:sp>
        <p:nvSpPr>
          <p:cNvPr id="8199" name="Text Box 9">
            <a:extLst>
              <a:ext uri="{FF2B5EF4-FFF2-40B4-BE49-F238E27FC236}">
                <a16:creationId xmlns:a16="http://schemas.microsoft.com/office/drawing/2014/main" id="{571D9DEF-7830-400B-94EA-98CF801F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844675"/>
            <a:ext cx="4321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задължително се записва основата 2;</a:t>
            </a: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941AA92E-97C9-4CBA-A55C-EFD5DCB7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55825"/>
            <a:ext cx="6191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произнасят се последователно цифрите от ляво на дясно;</a:t>
            </a:r>
          </a:p>
        </p:txBody>
      </p:sp>
      <p:sp>
        <p:nvSpPr>
          <p:cNvPr id="8201" name="Line 11">
            <a:extLst>
              <a:ext uri="{FF2B5EF4-FFF2-40B4-BE49-F238E27FC236}">
                <a16:creationId xmlns:a16="http://schemas.microsoft.com/office/drawing/2014/main" id="{469B4C2A-6BD9-47D4-A2E8-EB4B49AB8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1925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2" name="Text Box 12">
            <a:extLst>
              <a:ext uri="{FF2B5EF4-FFF2-40B4-BE49-F238E27FC236}">
                <a16:creationId xmlns:a16="http://schemas.microsoft.com/office/drawing/2014/main" id="{505DC06E-3248-4FFE-BCDC-E26E4A12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71775"/>
            <a:ext cx="64817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996633"/>
                </a:solidFill>
              </a:rPr>
              <a:t>а)преобразуване на числа от десетична БС в двоична БС;</a:t>
            </a:r>
          </a:p>
        </p:txBody>
      </p:sp>
      <p:sp>
        <p:nvSpPr>
          <p:cNvPr id="8203" name="Text Box 13">
            <a:extLst>
              <a:ext uri="{FF2B5EF4-FFF2-40B4-BE49-F238E27FC236}">
                <a16:creationId xmlns:a16="http://schemas.microsoft.com/office/drawing/2014/main" id="{8EF5D0CE-7441-491A-9DC3-998F4B47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27538"/>
            <a:ext cx="2590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деление с остатък;</a:t>
            </a:r>
          </a:p>
        </p:txBody>
      </p:sp>
      <p:sp>
        <p:nvSpPr>
          <p:cNvPr id="8204" name="Text Box 14">
            <a:extLst>
              <a:ext uri="{FF2B5EF4-FFF2-40B4-BE49-F238E27FC236}">
                <a16:creationId xmlns:a16="http://schemas.microsoft.com/office/drawing/2014/main" id="{F8F18B79-55D8-4B28-BD83-9EE3E3C2F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1663"/>
            <a:ext cx="3201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 i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целочислено</a:t>
            </a:r>
            <a:r>
              <a:rPr lang="bg-BG" altLang="bg-BG" sz="1800" b="1" i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деление</a:t>
            </a:r>
            <a:r>
              <a:rPr lang="bg-BG" altLang="bg-BG" sz="1800" b="1" i="1">
                <a:solidFill>
                  <a:srgbClr val="008000"/>
                </a:solidFill>
              </a:rPr>
              <a:t>;</a:t>
            </a:r>
          </a:p>
        </p:txBody>
      </p:sp>
      <p:sp>
        <p:nvSpPr>
          <p:cNvPr id="8205" name="Text Box 15">
            <a:extLst>
              <a:ext uri="{FF2B5EF4-FFF2-40B4-BE49-F238E27FC236}">
                <a16:creationId xmlns:a16="http://schemas.microsoft.com/office/drawing/2014/main" id="{44128394-CC05-445D-A466-0258BC7F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625850"/>
            <a:ext cx="32400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8 целочислено разделено на 5</a:t>
            </a:r>
          </a:p>
        </p:txBody>
      </p:sp>
      <p:sp>
        <p:nvSpPr>
          <p:cNvPr id="8206" name="Text Box 16">
            <a:extLst>
              <a:ext uri="{FF2B5EF4-FFF2-40B4-BE49-F238E27FC236}">
                <a16:creationId xmlns:a16="http://schemas.microsoft.com/office/drawing/2014/main" id="{A010688B-261A-4FA3-9DD9-F3EC1AFC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625850"/>
            <a:ext cx="1081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8 / 5 = 1</a:t>
            </a:r>
          </a:p>
        </p:txBody>
      </p:sp>
      <p:sp>
        <p:nvSpPr>
          <p:cNvPr id="8207" name="Text Box 17">
            <a:extLst>
              <a:ext uri="{FF2B5EF4-FFF2-40B4-BE49-F238E27FC236}">
                <a16:creationId xmlns:a16="http://schemas.microsoft.com/office/drawing/2014/main" id="{DF6C0E5F-49AF-42BD-A6BE-6192ED0A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84738"/>
            <a:ext cx="3240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остатък от деленето на 8 с 5</a:t>
            </a:r>
          </a:p>
        </p:txBody>
      </p:sp>
      <p:sp>
        <p:nvSpPr>
          <p:cNvPr id="8208" name="Text Box 18">
            <a:extLst>
              <a:ext uri="{FF2B5EF4-FFF2-40B4-BE49-F238E27FC236}">
                <a16:creationId xmlns:a16="http://schemas.microsoft.com/office/drawing/2014/main" id="{3BB99B2B-EDCE-4E90-9298-919CC58F2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884738"/>
            <a:ext cx="1081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8 / 5 = 3</a:t>
            </a:r>
          </a:p>
        </p:txBody>
      </p:sp>
      <p:sp>
        <p:nvSpPr>
          <p:cNvPr id="8209" name="Text Box 19">
            <a:extLst>
              <a:ext uri="{FF2B5EF4-FFF2-40B4-BE49-F238E27FC236}">
                <a16:creationId xmlns:a16="http://schemas.microsoft.com/office/drawing/2014/main" id="{1E0D0989-9D5C-4C1B-84EE-E7F823EB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995738"/>
            <a:ext cx="29527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( </a:t>
            </a:r>
            <a:r>
              <a:rPr lang="bg-BG" altLang="bg-BG" sz="1800" i="1"/>
              <a:t>5 се съдържа 1 път в 8</a:t>
            </a:r>
            <a:r>
              <a:rPr lang="bg-BG" altLang="bg-BG" sz="1800"/>
              <a:t> )</a:t>
            </a:r>
          </a:p>
        </p:txBody>
      </p:sp>
      <p:sp>
        <p:nvSpPr>
          <p:cNvPr id="8210" name="Text Box 20">
            <a:extLst>
              <a:ext uri="{FF2B5EF4-FFF2-40B4-BE49-F238E27FC236}">
                <a16:creationId xmlns:a16="http://schemas.microsoft.com/office/drawing/2014/main" id="{AD4DEEF1-03B6-44BE-9B7A-4B3AC8E1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5346700"/>
            <a:ext cx="3524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/>
              <a:t>( </a:t>
            </a:r>
            <a:r>
              <a:rPr lang="bg-BG" altLang="bg-BG" sz="1800" i="1"/>
              <a:t>1 * 5 = 5 =&gt; остатъка до 8 е 3</a:t>
            </a:r>
            <a:r>
              <a:rPr lang="bg-BG" altLang="bg-BG" sz="1800"/>
              <a:t>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EBE3FD0C-8254-445B-9319-6FB8E85E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1488"/>
            <a:ext cx="6985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дели се целочислено на основата на бройната система, в която ще преобразуваме</a:t>
            </a:r>
            <a:r>
              <a:rPr lang="bg-BG" altLang="bg-BG" b="1">
                <a:solidFill>
                  <a:srgbClr val="008000"/>
                </a:solidFill>
              </a:rPr>
              <a:t>;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E9E8B263-8393-42D9-8CD8-75DF7C1C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17600"/>
            <a:ext cx="6486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остатъците от деленето оформят преобразуваното число;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B7C8E260-C50F-4D2B-828B-0EAC0FEE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349500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62</a:t>
            </a:r>
            <a:r>
              <a:rPr lang="bg-BG" altLang="bg-BG" sz="2400" b="1" baseline="-25000"/>
              <a:t>(10)  </a:t>
            </a:r>
            <a:r>
              <a:rPr lang="bg-BG" altLang="bg-BG" sz="2400" b="1"/>
              <a:t>= х</a:t>
            </a:r>
            <a:r>
              <a:rPr lang="bg-BG" altLang="bg-BG" sz="2400" b="1" baseline="-25000"/>
              <a:t>(2)</a:t>
            </a:r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8055ADCE-DD40-4542-8499-84FB8F209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84538"/>
            <a:ext cx="1655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663300"/>
                </a:solidFill>
              </a:rPr>
              <a:t>62 : 2 = 31</a:t>
            </a:r>
          </a:p>
        </p:txBody>
      </p:sp>
      <p:sp>
        <p:nvSpPr>
          <p:cNvPr id="9222" name="Text Box 9">
            <a:extLst>
              <a:ext uri="{FF2B5EF4-FFF2-40B4-BE49-F238E27FC236}">
                <a16:creationId xmlns:a16="http://schemas.microsoft.com/office/drawing/2014/main" id="{1B0E7F7B-E475-4C70-A0C6-55E82723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3284538"/>
            <a:ext cx="36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9223" name="Text Box 10">
            <a:extLst>
              <a:ext uri="{FF2B5EF4-FFF2-40B4-BE49-F238E27FC236}">
                <a16:creationId xmlns:a16="http://schemas.microsoft.com/office/drawing/2014/main" id="{9135545C-25E0-4E28-8D63-11112579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95688"/>
            <a:ext cx="1655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663300"/>
                </a:solidFill>
              </a:rPr>
              <a:t>31 : 2 = 15</a:t>
            </a:r>
          </a:p>
        </p:txBody>
      </p:sp>
      <p:sp>
        <p:nvSpPr>
          <p:cNvPr id="9224" name="Text Box 12">
            <a:extLst>
              <a:ext uri="{FF2B5EF4-FFF2-40B4-BE49-F238E27FC236}">
                <a16:creationId xmlns:a16="http://schemas.microsoft.com/office/drawing/2014/main" id="{F5177744-A6F1-4FF3-BF60-6A6E4A75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3595688"/>
            <a:ext cx="36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25" name="Text Box 13">
            <a:extLst>
              <a:ext uri="{FF2B5EF4-FFF2-40B4-BE49-F238E27FC236}">
                <a16:creationId xmlns:a16="http://schemas.microsoft.com/office/drawing/2014/main" id="{4C1505F7-3593-4E56-AD70-D580008B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56050"/>
            <a:ext cx="1655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663300"/>
                </a:solidFill>
              </a:rPr>
              <a:t>15 : 2 = 7</a:t>
            </a:r>
          </a:p>
        </p:txBody>
      </p:sp>
      <p:sp>
        <p:nvSpPr>
          <p:cNvPr id="9226" name="Text Box 15">
            <a:extLst>
              <a:ext uri="{FF2B5EF4-FFF2-40B4-BE49-F238E27FC236}">
                <a16:creationId xmlns:a16="http://schemas.microsoft.com/office/drawing/2014/main" id="{0E555DA6-F4DA-4249-A43A-DE55DDC8C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3956050"/>
            <a:ext cx="36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27" name="Text Box 16">
            <a:extLst>
              <a:ext uri="{FF2B5EF4-FFF2-40B4-BE49-F238E27FC236}">
                <a16:creationId xmlns:a16="http://schemas.microsoft.com/office/drawing/2014/main" id="{7B0D3F0E-4089-44CC-95F6-581782484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16413"/>
            <a:ext cx="1657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663300"/>
                </a:solidFill>
              </a:rPr>
              <a:t>7 : 2 = 3</a:t>
            </a:r>
          </a:p>
        </p:txBody>
      </p:sp>
      <p:sp>
        <p:nvSpPr>
          <p:cNvPr id="9228" name="Text Box 18">
            <a:extLst>
              <a:ext uri="{FF2B5EF4-FFF2-40B4-BE49-F238E27FC236}">
                <a16:creationId xmlns:a16="http://schemas.microsoft.com/office/drawing/2014/main" id="{ECAFC6FE-E56B-4821-9C07-9874BCF5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4284663"/>
            <a:ext cx="36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29" name="Text Box 19">
            <a:extLst>
              <a:ext uri="{FF2B5EF4-FFF2-40B4-BE49-F238E27FC236}">
                <a16:creationId xmlns:a16="http://schemas.microsoft.com/office/drawing/2014/main" id="{1D463FC9-4313-43C4-ADEE-461717FE6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76775"/>
            <a:ext cx="1657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663300"/>
                </a:solidFill>
              </a:rPr>
              <a:t>3 : 2 = </a:t>
            </a: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30" name="Text Box 21">
            <a:extLst>
              <a:ext uri="{FF2B5EF4-FFF2-40B4-BE49-F238E27FC236}">
                <a16:creationId xmlns:a16="http://schemas.microsoft.com/office/drawing/2014/main" id="{7A41F686-4A3E-4C93-9818-E892B2FE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4676775"/>
            <a:ext cx="36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31" name="Text Box 22">
            <a:extLst>
              <a:ext uri="{FF2B5EF4-FFF2-40B4-BE49-F238E27FC236}">
                <a16:creationId xmlns:a16="http://schemas.microsoft.com/office/drawing/2014/main" id="{2A7ADE8A-BAAD-4680-A2E0-FE8FA1BAD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1657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  <a:r>
              <a:rPr lang="bg-BG" altLang="bg-BG" sz="2400" b="1">
                <a:solidFill>
                  <a:srgbClr val="663300"/>
                </a:solidFill>
              </a:rPr>
              <a:t> &lt; 2 </a:t>
            </a:r>
          </a:p>
        </p:txBody>
      </p:sp>
      <p:sp>
        <p:nvSpPr>
          <p:cNvPr id="9232" name="Text Box 24">
            <a:extLst>
              <a:ext uri="{FF2B5EF4-FFF2-40B4-BE49-F238E27FC236}">
                <a16:creationId xmlns:a16="http://schemas.microsoft.com/office/drawing/2014/main" id="{D61ECE93-88FA-4CD9-978E-F25CBDA00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133975"/>
            <a:ext cx="36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9233" name="Text Box 25">
            <a:extLst>
              <a:ext uri="{FF2B5EF4-FFF2-40B4-BE49-F238E27FC236}">
                <a16:creationId xmlns:a16="http://schemas.microsoft.com/office/drawing/2014/main" id="{7C7DBD1E-AE82-4229-98F0-F5322FDA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8925"/>
            <a:ext cx="7775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деленето продължава докато се получи остатък </a:t>
            </a:r>
            <a:r>
              <a:rPr lang="en-US" altLang="bg-BG" sz="1800" b="1">
                <a:solidFill>
                  <a:srgbClr val="008000"/>
                </a:solidFill>
              </a:rPr>
              <a:t> </a:t>
            </a:r>
            <a:r>
              <a:rPr lang="bg-BG" altLang="bg-BG" sz="1800" b="1">
                <a:solidFill>
                  <a:srgbClr val="008000"/>
                </a:solidFill>
              </a:rPr>
              <a:t>по-малък от основата, на която делим.</a:t>
            </a:r>
          </a:p>
        </p:txBody>
      </p:sp>
      <p:sp>
        <p:nvSpPr>
          <p:cNvPr id="9234" name="Text Box 28">
            <a:extLst>
              <a:ext uri="{FF2B5EF4-FFF2-40B4-BE49-F238E27FC236}">
                <a16:creationId xmlns:a16="http://schemas.microsoft.com/office/drawing/2014/main" id="{D6CC543E-6C9B-4EDC-AB34-540D5F71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349500"/>
            <a:ext cx="2016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111110</a:t>
            </a:r>
            <a:r>
              <a:rPr lang="bg-BG" altLang="bg-BG" sz="2400" b="1" baseline="-25000"/>
              <a:t>(2)</a:t>
            </a:r>
            <a:r>
              <a:rPr lang="bg-BG" altLang="bg-BG" sz="2400" b="1"/>
              <a:t> = х</a:t>
            </a:r>
            <a:endParaRPr lang="bg-BG" altLang="bg-BG" sz="2400" b="1" baseline="-25000"/>
          </a:p>
        </p:txBody>
      </p:sp>
      <p:sp>
        <p:nvSpPr>
          <p:cNvPr id="9235" name="AutoShape 29">
            <a:extLst>
              <a:ext uri="{FF2B5EF4-FFF2-40B4-BE49-F238E27FC236}">
                <a16:creationId xmlns:a16="http://schemas.microsoft.com/office/drawing/2014/main" id="{9136D8AC-69EB-4F37-A32C-297475A7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33650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bg-BG" altLang="bg-BG" sz="2400"/>
          </a:p>
        </p:txBody>
      </p:sp>
      <p:sp>
        <p:nvSpPr>
          <p:cNvPr id="9236" name="Text Box 30">
            <a:extLst>
              <a:ext uri="{FF2B5EF4-FFF2-40B4-BE49-F238E27FC236}">
                <a16:creationId xmlns:a16="http://schemas.microsoft.com/office/drawing/2014/main" id="{7E9B56AF-409B-479E-BED3-86BE1EDE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005263"/>
            <a:ext cx="4572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336600"/>
                </a:solidFill>
              </a:rPr>
              <a:t>ако числото завършва на нула – </a:t>
            </a:r>
            <a:r>
              <a:rPr lang="bg-BG" altLang="bg-BG" sz="1800" b="1">
                <a:solidFill>
                  <a:srgbClr val="663300"/>
                </a:solidFill>
              </a:rPr>
              <a:t>четно</a:t>
            </a:r>
            <a:r>
              <a:rPr lang="bg-BG" altLang="bg-BG" sz="1800" b="1">
                <a:solidFill>
                  <a:srgbClr val="336600"/>
                </a:solidFill>
              </a:rPr>
              <a:t>;</a:t>
            </a:r>
          </a:p>
        </p:txBody>
      </p:sp>
      <p:sp>
        <p:nvSpPr>
          <p:cNvPr id="9237" name="Text Box 31">
            <a:extLst>
              <a:ext uri="{FF2B5EF4-FFF2-40B4-BE49-F238E27FC236}">
                <a16:creationId xmlns:a16="http://schemas.microsoft.com/office/drawing/2014/main" id="{01DD9A5D-F498-4701-A284-9BD1CAAE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4460875"/>
            <a:ext cx="48212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>
                <a:solidFill>
                  <a:srgbClr val="336600"/>
                </a:solidFill>
              </a:rPr>
              <a:t>ако числото завършва на едно – </a:t>
            </a:r>
            <a:r>
              <a:rPr lang="bg-BG" altLang="bg-BG" sz="1800" b="1">
                <a:solidFill>
                  <a:srgbClr val="663300"/>
                </a:solidFill>
              </a:rPr>
              <a:t>нечетно</a:t>
            </a:r>
            <a:r>
              <a:rPr lang="bg-BG" altLang="bg-BG" sz="1800" b="1">
                <a:solidFill>
                  <a:srgbClr val="336600"/>
                </a:solidFill>
              </a:rPr>
              <a:t>;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FE8B18E-B6E5-421D-BC71-D755C7B00134}"/>
              </a:ext>
            </a:extLst>
          </p:cNvPr>
          <p:cNvCxnSpPr/>
          <p:nvPr/>
        </p:nvCxnSpPr>
        <p:spPr>
          <a:xfrm>
            <a:off x="2152650" y="4956175"/>
            <a:ext cx="755650" cy="417513"/>
          </a:xfrm>
          <a:prstGeom prst="bentConnector3">
            <a:avLst>
              <a:gd name="adj1" fmla="val 50000"/>
            </a:avLst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9" name="Text Box 6">
            <a:extLst>
              <a:ext uri="{FF2B5EF4-FFF2-40B4-BE49-F238E27FC236}">
                <a16:creationId xmlns:a16="http://schemas.microsoft.com/office/drawing/2014/main" id="{43AB2DE9-F7DF-43F2-846F-6034B5CAE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76925"/>
            <a:ext cx="1979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125</a:t>
            </a:r>
            <a:r>
              <a:rPr lang="bg-BG" altLang="bg-BG" sz="2400" b="1" baseline="-25000"/>
              <a:t>(10)  </a:t>
            </a:r>
            <a:r>
              <a:rPr lang="bg-BG" altLang="bg-BG" sz="2400" b="1"/>
              <a:t>= х</a:t>
            </a:r>
            <a:r>
              <a:rPr lang="bg-BG" altLang="bg-BG" sz="2400" b="1" baseline="-25000"/>
              <a:t>(2)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B3FFC-5674-4552-ADA2-8F8CCE2BFA9A}"/>
              </a:ext>
            </a:extLst>
          </p:cNvPr>
          <p:cNvCxnSpPr/>
          <p:nvPr/>
        </p:nvCxnSpPr>
        <p:spPr>
          <a:xfrm>
            <a:off x="3241675" y="2924175"/>
            <a:ext cx="93503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B0DDE8-D862-4FF3-A0FB-760D663B869F}"/>
              </a:ext>
            </a:extLst>
          </p:cNvPr>
          <p:cNvCxnSpPr/>
          <p:nvPr/>
        </p:nvCxnSpPr>
        <p:spPr>
          <a:xfrm flipV="1">
            <a:off x="3422650" y="3595688"/>
            <a:ext cx="0" cy="187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7F16B-FB3E-4944-88C0-EFE2C5173A0F}"/>
              </a:ext>
            </a:extLst>
          </p:cNvPr>
          <p:cNvCxnSpPr/>
          <p:nvPr/>
        </p:nvCxnSpPr>
        <p:spPr>
          <a:xfrm>
            <a:off x="2700338" y="3284538"/>
            <a:ext cx="42862" cy="22844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5">
            <a:extLst>
              <a:ext uri="{FF2B5EF4-FFF2-40B4-BE49-F238E27FC236}">
                <a16:creationId xmlns:a16="http://schemas.microsoft.com/office/drawing/2014/main" id="{81C1C31F-1633-47F7-8C19-720AE9AC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529138"/>
            <a:ext cx="1751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400" b="1"/>
              <a:t>(</a:t>
            </a:r>
            <a:r>
              <a:rPr lang="bg-BG" altLang="bg-BG" sz="2400" b="1"/>
              <a:t>(</a:t>
            </a:r>
            <a:r>
              <a:rPr lang="bg-BG" altLang="bg-BG" sz="2400" b="1">
                <a:solidFill>
                  <a:srgbClr val="008000"/>
                </a:solidFill>
              </a:rPr>
              <a:t>1</a:t>
            </a:r>
            <a:r>
              <a:rPr lang="bg-BG" altLang="bg-BG" sz="2400" b="1"/>
              <a:t> * 2 + </a:t>
            </a:r>
            <a:r>
              <a:rPr lang="bg-BG" altLang="bg-BG" sz="2400" b="1">
                <a:solidFill>
                  <a:srgbClr val="C00000"/>
                </a:solidFill>
              </a:rPr>
              <a:t>1</a:t>
            </a:r>
            <a:r>
              <a:rPr lang="bg-BG" altLang="bg-BG" sz="2400" b="1"/>
              <a:t>) </a:t>
            </a:r>
            <a:endParaRPr lang="bg-BG" altLang="bg-BG" sz="2400" b="1" baseline="-25000"/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7F8D0B07-9046-4A43-AEE6-75A7FC70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20713"/>
            <a:ext cx="583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>
                <a:solidFill>
                  <a:srgbClr val="996633"/>
                </a:solidFill>
              </a:rPr>
              <a:t>б)преобразуване на числа от двоична БС в десетична БС;</a:t>
            </a: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89A0A886-0597-425F-B3D2-67938F4F9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8863"/>
            <a:ext cx="316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b="1" i="1">
                <a:solidFill>
                  <a:srgbClr val="008000"/>
                </a:solidFill>
              </a:rPr>
              <a:t> </a:t>
            </a:r>
            <a:r>
              <a:rPr lang="bg-BG" altLang="bg-BG" b="1">
                <a:solidFill>
                  <a:srgbClr val="008000"/>
                </a:solidFill>
              </a:rPr>
              <a:t>чрез позициите на цифрите;</a:t>
            </a:r>
          </a:p>
        </p:txBody>
      </p:sp>
      <p:sp>
        <p:nvSpPr>
          <p:cNvPr id="10245" name="Text Box 7">
            <a:extLst>
              <a:ext uri="{FF2B5EF4-FFF2-40B4-BE49-F238E27FC236}">
                <a16:creationId xmlns:a16="http://schemas.microsoft.com/office/drawing/2014/main" id="{A59503A4-3794-4226-BDD1-DFEFA0D2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412875"/>
            <a:ext cx="2374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111110</a:t>
            </a:r>
            <a:r>
              <a:rPr lang="bg-BG" altLang="bg-BG" sz="2400" b="1" baseline="-25000"/>
              <a:t>(2</a:t>
            </a:r>
            <a:r>
              <a:rPr lang="bg-BG" altLang="bg-BG" sz="2000" b="1" baseline="-25000"/>
              <a:t>)</a:t>
            </a:r>
            <a:r>
              <a:rPr lang="bg-BG" altLang="bg-BG" sz="2000" b="1"/>
              <a:t> </a:t>
            </a:r>
            <a:r>
              <a:rPr lang="bg-BG" altLang="bg-BG" sz="2400" b="1"/>
              <a:t>=</a:t>
            </a:r>
            <a:r>
              <a:rPr lang="bg-BG" altLang="bg-BG" sz="2000" b="1"/>
              <a:t> </a:t>
            </a:r>
            <a:r>
              <a:rPr lang="bg-BG" altLang="bg-BG" sz="2400" b="1"/>
              <a:t>х</a:t>
            </a:r>
            <a:r>
              <a:rPr lang="bg-BG" altLang="bg-BG" sz="2400" b="1" baseline="-25000"/>
              <a:t>(10</a:t>
            </a:r>
            <a:r>
              <a:rPr lang="bg-BG" altLang="bg-BG" sz="2000" b="1" baseline="-25000"/>
              <a:t>)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E1EFE373-27F2-44B2-9EC3-D815A63C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66950"/>
            <a:ext cx="16557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1  1  1  1  1  0</a:t>
            </a:r>
            <a:r>
              <a:rPr lang="bg-BG" altLang="bg-BG" sz="1800" baseline="-25000"/>
              <a:t>(2)</a:t>
            </a:r>
            <a:r>
              <a:rPr lang="bg-BG" altLang="bg-BG" sz="1800"/>
              <a:t> </a:t>
            </a:r>
            <a:endParaRPr lang="bg-BG" altLang="bg-BG" sz="1800" b="1"/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4AC00871-2173-48BF-8736-BC660D89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24063"/>
            <a:ext cx="15128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100" b="1" i="1">
                <a:solidFill>
                  <a:srgbClr val="C00000"/>
                </a:solidFill>
              </a:rPr>
              <a:t>5    4    3    2    1    0</a:t>
            </a:r>
          </a:p>
        </p:txBody>
      </p:sp>
      <p:sp>
        <p:nvSpPr>
          <p:cNvPr id="10248" name="Text Box 10">
            <a:extLst>
              <a:ext uri="{FF2B5EF4-FFF2-40B4-BE49-F238E27FC236}">
                <a16:creationId xmlns:a16="http://schemas.microsoft.com/office/drawing/2014/main" id="{9E71DAD8-DFEF-4274-9F06-CCF6D1F6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22669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=</a:t>
            </a:r>
          </a:p>
        </p:txBody>
      </p:sp>
      <p:sp>
        <p:nvSpPr>
          <p:cNvPr id="10249" name="Text Box 11">
            <a:extLst>
              <a:ext uri="{FF2B5EF4-FFF2-40B4-BE49-F238E27FC236}">
                <a16:creationId xmlns:a16="http://schemas.microsoft.com/office/drawing/2014/main" id="{49AD7D74-E890-4EB1-A40E-A277AB67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2</a:t>
            </a:r>
            <a:r>
              <a:rPr lang="bg-BG" altLang="bg-BG" sz="1800" b="1" baseline="30000"/>
              <a:t>5</a:t>
            </a:r>
          </a:p>
        </p:txBody>
      </p:sp>
      <p:sp>
        <p:nvSpPr>
          <p:cNvPr id="10250" name="Text Box 12">
            <a:extLst>
              <a:ext uri="{FF2B5EF4-FFF2-40B4-BE49-F238E27FC236}">
                <a16:creationId xmlns:a16="http://schemas.microsoft.com/office/drawing/2014/main" id="{A807B894-5624-48B3-AC34-4B7D79D9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669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51" name="Text Box 13">
            <a:extLst>
              <a:ext uri="{FF2B5EF4-FFF2-40B4-BE49-F238E27FC236}">
                <a16:creationId xmlns:a16="http://schemas.microsoft.com/office/drawing/2014/main" id="{6B0B5D72-FB03-4C07-A908-08E8FDD5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2</a:t>
            </a:r>
            <a:r>
              <a:rPr lang="en-US" altLang="bg-BG" sz="1800" b="1" baseline="30000"/>
              <a:t>4</a:t>
            </a:r>
            <a:endParaRPr lang="bg-BG" altLang="bg-BG" sz="1800" b="1" baseline="30000"/>
          </a:p>
        </p:txBody>
      </p:sp>
      <p:sp>
        <p:nvSpPr>
          <p:cNvPr id="10252" name="Text Box 14">
            <a:extLst>
              <a:ext uri="{FF2B5EF4-FFF2-40B4-BE49-F238E27FC236}">
                <a16:creationId xmlns:a16="http://schemas.microsoft.com/office/drawing/2014/main" id="{916E0AF7-BA5E-4E9A-9F76-67049AB99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669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53" name="Text Box 15">
            <a:extLst>
              <a:ext uri="{FF2B5EF4-FFF2-40B4-BE49-F238E27FC236}">
                <a16:creationId xmlns:a16="http://schemas.microsoft.com/office/drawing/2014/main" id="{60CAE51A-79B7-451C-88EA-5759165F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2</a:t>
            </a:r>
            <a:r>
              <a:rPr lang="en-US" altLang="bg-BG" sz="1800" b="1" baseline="30000"/>
              <a:t>3</a:t>
            </a:r>
            <a:endParaRPr lang="bg-BG" altLang="bg-BG" sz="1800" b="1" baseline="30000"/>
          </a:p>
        </p:txBody>
      </p:sp>
      <p:sp>
        <p:nvSpPr>
          <p:cNvPr id="10254" name="Text Box 16">
            <a:extLst>
              <a:ext uri="{FF2B5EF4-FFF2-40B4-BE49-F238E27FC236}">
                <a16:creationId xmlns:a16="http://schemas.microsoft.com/office/drawing/2014/main" id="{AC195475-80E1-439C-A3C5-60CC50B8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669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55" name="Text Box 17">
            <a:extLst>
              <a:ext uri="{FF2B5EF4-FFF2-40B4-BE49-F238E27FC236}">
                <a16:creationId xmlns:a16="http://schemas.microsoft.com/office/drawing/2014/main" id="{88A0E2A7-CA38-4E44-A516-DB81C3CE7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2</a:t>
            </a:r>
            <a:r>
              <a:rPr lang="en-US" altLang="bg-BG" sz="1800" b="1" baseline="30000"/>
              <a:t>2</a:t>
            </a:r>
            <a:endParaRPr lang="bg-BG" altLang="bg-BG" sz="1800" b="1" baseline="30000"/>
          </a:p>
        </p:txBody>
      </p:sp>
      <p:sp>
        <p:nvSpPr>
          <p:cNvPr id="10256" name="Text Box 18">
            <a:extLst>
              <a:ext uri="{FF2B5EF4-FFF2-40B4-BE49-F238E27FC236}">
                <a16:creationId xmlns:a16="http://schemas.microsoft.com/office/drawing/2014/main" id="{729F75CD-0637-48A6-9C01-7373D4D5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669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57" name="Text Box 19">
            <a:extLst>
              <a:ext uri="{FF2B5EF4-FFF2-40B4-BE49-F238E27FC236}">
                <a16:creationId xmlns:a16="http://schemas.microsoft.com/office/drawing/2014/main" id="{AC3D24CB-BE2F-4A37-891B-0CD7616A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2</a:t>
            </a:r>
            <a:r>
              <a:rPr lang="en-US" altLang="bg-BG" sz="1800" b="1" baseline="30000"/>
              <a:t>1</a:t>
            </a:r>
            <a:endParaRPr lang="bg-BG" altLang="bg-BG" sz="1800" b="1" baseline="30000"/>
          </a:p>
        </p:txBody>
      </p:sp>
      <p:sp>
        <p:nvSpPr>
          <p:cNvPr id="10258" name="Text Box 20">
            <a:extLst>
              <a:ext uri="{FF2B5EF4-FFF2-40B4-BE49-F238E27FC236}">
                <a16:creationId xmlns:a16="http://schemas.microsoft.com/office/drawing/2014/main" id="{1B9E64F4-FADE-44AB-A52E-4CB92625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2669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59" name="Text Box 21">
            <a:extLst>
              <a:ext uri="{FF2B5EF4-FFF2-40B4-BE49-F238E27FC236}">
                <a16:creationId xmlns:a16="http://schemas.microsoft.com/office/drawing/2014/main" id="{F4BD6B50-216A-4F53-BC9E-6300EFD0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266950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1800" b="1"/>
              <a:t>0</a:t>
            </a:r>
            <a:r>
              <a:rPr lang="bg-BG" altLang="bg-BG" sz="1800" b="1"/>
              <a:t> * 2</a:t>
            </a:r>
            <a:r>
              <a:rPr lang="en-US" altLang="bg-BG" sz="1800" b="1" baseline="30000"/>
              <a:t>0</a:t>
            </a:r>
            <a:endParaRPr lang="bg-BG" altLang="bg-BG" sz="1800" b="1" baseline="30000"/>
          </a:p>
        </p:txBody>
      </p:sp>
      <p:sp>
        <p:nvSpPr>
          <p:cNvPr id="10260" name="Text Box 22">
            <a:extLst>
              <a:ext uri="{FF2B5EF4-FFF2-40B4-BE49-F238E27FC236}">
                <a16:creationId xmlns:a16="http://schemas.microsoft.com/office/drawing/2014/main" id="{C2480942-6F0B-486D-84DB-92FD281C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2669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b="1"/>
              <a:t>=</a:t>
            </a:r>
            <a:endParaRPr lang="bg-BG" altLang="bg-BG" b="1"/>
          </a:p>
        </p:txBody>
      </p:sp>
      <p:sp>
        <p:nvSpPr>
          <p:cNvPr id="10261" name="Text Box 35">
            <a:extLst>
              <a:ext uri="{FF2B5EF4-FFF2-40B4-BE49-F238E27FC236}">
                <a16:creationId xmlns:a16="http://schemas.microsoft.com/office/drawing/2014/main" id="{C1EC0DEE-C41D-45AB-9660-F3250B42D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71775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=</a:t>
            </a:r>
          </a:p>
        </p:txBody>
      </p:sp>
      <p:sp>
        <p:nvSpPr>
          <p:cNvPr id="10262" name="Text Box 36">
            <a:extLst>
              <a:ext uri="{FF2B5EF4-FFF2-40B4-BE49-F238E27FC236}">
                <a16:creationId xmlns:a16="http://schemas.microsoft.com/office/drawing/2014/main" id="{B47E82AA-3BEF-406F-982E-DA15B8B4B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771775"/>
            <a:ext cx="9001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</a:t>
            </a:r>
            <a:r>
              <a:rPr lang="en-US" altLang="bg-BG" sz="1800" b="1"/>
              <a:t>32</a:t>
            </a:r>
            <a:endParaRPr lang="bg-BG" altLang="bg-BG" sz="1800" b="1" baseline="30000"/>
          </a:p>
        </p:txBody>
      </p:sp>
      <p:sp>
        <p:nvSpPr>
          <p:cNvPr id="10263" name="Text Box 37">
            <a:extLst>
              <a:ext uri="{FF2B5EF4-FFF2-40B4-BE49-F238E27FC236}">
                <a16:creationId xmlns:a16="http://schemas.microsoft.com/office/drawing/2014/main" id="{F07D4774-FC02-48BF-BD0E-3B56BA0CD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771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64" name="Text Box 38">
            <a:extLst>
              <a:ext uri="{FF2B5EF4-FFF2-40B4-BE49-F238E27FC236}">
                <a16:creationId xmlns:a16="http://schemas.microsoft.com/office/drawing/2014/main" id="{18FABC21-C5BC-4447-BC73-2B005F1D6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71775"/>
            <a:ext cx="7921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</a:t>
            </a:r>
            <a:r>
              <a:rPr lang="en-US" altLang="bg-BG" sz="1800" b="1"/>
              <a:t>16</a:t>
            </a:r>
            <a:endParaRPr lang="bg-BG" altLang="bg-BG" sz="1800" b="1" baseline="30000"/>
          </a:p>
        </p:txBody>
      </p:sp>
      <p:sp>
        <p:nvSpPr>
          <p:cNvPr id="10265" name="Text Box 39">
            <a:extLst>
              <a:ext uri="{FF2B5EF4-FFF2-40B4-BE49-F238E27FC236}">
                <a16:creationId xmlns:a16="http://schemas.microsoft.com/office/drawing/2014/main" id="{A537B786-0931-4F13-B583-C874D35B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2771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66" name="Text Box 40">
            <a:extLst>
              <a:ext uri="{FF2B5EF4-FFF2-40B4-BE49-F238E27FC236}">
                <a16:creationId xmlns:a16="http://schemas.microsoft.com/office/drawing/2014/main" id="{47B4661C-F83E-4B58-A8CC-B87A5349D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771775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</a:t>
            </a:r>
            <a:r>
              <a:rPr lang="en-US" altLang="bg-BG" sz="1800" b="1"/>
              <a:t>8</a:t>
            </a:r>
            <a:endParaRPr lang="bg-BG" altLang="bg-BG" sz="1800" b="1" baseline="30000"/>
          </a:p>
        </p:txBody>
      </p:sp>
      <p:sp>
        <p:nvSpPr>
          <p:cNvPr id="10267" name="Text Box 41">
            <a:extLst>
              <a:ext uri="{FF2B5EF4-FFF2-40B4-BE49-F238E27FC236}">
                <a16:creationId xmlns:a16="http://schemas.microsoft.com/office/drawing/2014/main" id="{B404BA1D-527A-483F-9284-A5AC83BC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277177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68" name="Text Box 42">
            <a:extLst>
              <a:ext uri="{FF2B5EF4-FFF2-40B4-BE49-F238E27FC236}">
                <a16:creationId xmlns:a16="http://schemas.microsoft.com/office/drawing/2014/main" id="{501BA44B-8BC5-41D7-B913-B203AC4B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771775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</a:t>
            </a:r>
            <a:r>
              <a:rPr lang="en-US" altLang="bg-BG" sz="1800" b="1"/>
              <a:t>4</a:t>
            </a:r>
            <a:endParaRPr lang="bg-BG" altLang="bg-BG" sz="1800" b="1" baseline="30000"/>
          </a:p>
        </p:txBody>
      </p:sp>
      <p:sp>
        <p:nvSpPr>
          <p:cNvPr id="10269" name="Text Box 43">
            <a:extLst>
              <a:ext uri="{FF2B5EF4-FFF2-40B4-BE49-F238E27FC236}">
                <a16:creationId xmlns:a16="http://schemas.microsoft.com/office/drawing/2014/main" id="{C2FBF49C-314E-4100-AA04-A31894DF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771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70" name="Text Box 44">
            <a:extLst>
              <a:ext uri="{FF2B5EF4-FFF2-40B4-BE49-F238E27FC236}">
                <a16:creationId xmlns:a16="http://schemas.microsoft.com/office/drawing/2014/main" id="{ADC83B2E-1A91-4702-8055-EE9C8D61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71775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1800" b="1"/>
              <a:t>1 * </a:t>
            </a:r>
            <a:r>
              <a:rPr lang="en-US" altLang="bg-BG" sz="1800" b="1"/>
              <a:t>2</a:t>
            </a:r>
            <a:endParaRPr lang="bg-BG" altLang="bg-BG" sz="1800" b="1" baseline="30000"/>
          </a:p>
        </p:txBody>
      </p:sp>
      <p:sp>
        <p:nvSpPr>
          <p:cNvPr id="10271" name="Text Box 45">
            <a:extLst>
              <a:ext uri="{FF2B5EF4-FFF2-40B4-BE49-F238E27FC236}">
                <a16:creationId xmlns:a16="http://schemas.microsoft.com/office/drawing/2014/main" id="{EF0BADF7-8416-4B78-AF16-BF1CAE35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277177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b="1"/>
              <a:t>+</a:t>
            </a:r>
          </a:p>
        </p:txBody>
      </p:sp>
      <p:sp>
        <p:nvSpPr>
          <p:cNvPr id="10272" name="Text Box 46">
            <a:extLst>
              <a:ext uri="{FF2B5EF4-FFF2-40B4-BE49-F238E27FC236}">
                <a16:creationId xmlns:a16="http://schemas.microsoft.com/office/drawing/2014/main" id="{BC32438A-FDED-4F25-B57F-35E7B69E9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771775"/>
            <a:ext cx="720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1800" b="1"/>
              <a:t>0</a:t>
            </a:r>
            <a:r>
              <a:rPr lang="bg-BG" altLang="bg-BG" sz="1800" b="1"/>
              <a:t> * </a:t>
            </a:r>
            <a:r>
              <a:rPr lang="en-US" altLang="bg-BG" sz="1800" b="1"/>
              <a:t>1</a:t>
            </a:r>
            <a:endParaRPr lang="bg-BG" altLang="bg-BG" sz="1800" b="1" baseline="30000"/>
          </a:p>
        </p:txBody>
      </p:sp>
      <p:sp>
        <p:nvSpPr>
          <p:cNvPr id="10273" name="Text Box 47">
            <a:extLst>
              <a:ext uri="{FF2B5EF4-FFF2-40B4-BE49-F238E27FC236}">
                <a16:creationId xmlns:a16="http://schemas.microsoft.com/office/drawing/2014/main" id="{BC5DAA57-CB51-4EA0-9C30-ECD87CB0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771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b="1"/>
              <a:t>=</a:t>
            </a:r>
            <a:endParaRPr lang="bg-BG" altLang="bg-BG" b="1"/>
          </a:p>
        </p:txBody>
      </p:sp>
      <p:sp>
        <p:nvSpPr>
          <p:cNvPr id="10274" name="Text Box 62">
            <a:extLst>
              <a:ext uri="{FF2B5EF4-FFF2-40B4-BE49-F238E27FC236}">
                <a16:creationId xmlns:a16="http://schemas.microsoft.com/office/drawing/2014/main" id="{5114218B-E4ED-4E0E-9B8F-501C2FE2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771775"/>
            <a:ext cx="936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1800" b="1"/>
              <a:t>62</a:t>
            </a:r>
            <a:r>
              <a:rPr lang="en-US" altLang="bg-BG" sz="1800" b="1" baseline="-25000"/>
              <a:t>(10)</a:t>
            </a:r>
            <a:endParaRPr lang="bg-BG" altLang="bg-BG" sz="1800" b="1" baseline="-25000"/>
          </a:p>
        </p:txBody>
      </p:sp>
      <p:sp>
        <p:nvSpPr>
          <p:cNvPr id="10275" name="Text Box 63">
            <a:extLst>
              <a:ext uri="{FF2B5EF4-FFF2-40B4-BE49-F238E27FC236}">
                <a16:creationId xmlns:a16="http://schemas.microsoft.com/office/drawing/2014/main" id="{853CC465-BD2A-49F6-ABC3-194277D2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48050"/>
            <a:ext cx="8064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9388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bg-BG" b="1" i="1">
                <a:solidFill>
                  <a:srgbClr val="008000"/>
                </a:solidFill>
              </a:rPr>
              <a:t> </a:t>
            </a:r>
            <a:r>
              <a:rPr lang="bg-BG" altLang="bg-BG" b="1">
                <a:solidFill>
                  <a:srgbClr val="008000"/>
                </a:solidFill>
              </a:rPr>
              <a:t>схема на Хорнер</a:t>
            </a:r>
            <a:r>
              <a:rPr lang="en-US" altLang="bg-BG" b="1">
                <a:solidFill>
                  <a:srgbClr val="008000"/>
                </a:solidFill>
              </a:rPr>
              <a:t> - </a:t>
            </a:r>
            <a:r>
              <a:rPr lang="bg-BG" altLang="bg-BG" sz="1800"/>
              <a:t>умножава се най</a:t>
            </a:r>
            <a:r>
              <a:rPr lang="en-US" altLang="bg-BG" sz="1800"/>
              <a:t>-</a:t>
            </a:r>
            <a:r>
              <a:rPr lang="bg-BG" altLang="bg-BG" sz="1800"/>
              <a:t>лявата цифра по две и се добавя съседната и в дясно; полученият резултат се умножава по две и се добавя следващата съседна цифра вдясно и т.н.</a:t>
            </a:r>
          </a:p>
        </p:txBody>
      </p:sp>
      <p:sp>
        <p:nvSpPr>
          <p:cNvPr id="10276" name="Text Box 66">
            <a:extLst>
              <a:ext uri="{FF2B5EF4-FFF2-40B4-BE49-F238E27FC236}">
                <a16:creationId xmlns:a16="http://schemas.microsoft.com/office/drawing/2014/main" id="{40D6FC1D-1B21-43D5-9AEA-A2025ECD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27550"/>
            <a:ext cx="2160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>
                <a:solidFill>
                  <a:srgbClr val="00B050"/>
                </a:solidFill>
              </a:rPr>
              <a:t>1</a:t>
            </a:r>
            <a:r>
              <a:rPr lang="bg-BG" altLang="bg-BG" sz="2400" b="1"/>
              <a:t> </a:t>
            </a:r>
            <a:r>
              <a:rPr lang="bg-BG" altLang="bg-BG" sz="2400" b="1">
                <a:solidFill>
                  <a:srgbClr val="C00000"/>
                </a:solidFill>
              </a:rPr>
              <a:t>1</a:t>
            </a:r>
            <a:r>
              <a:rPr lang="bg-BG" altLang="bg-BG" sz="2400" b="1"/>
              <a:t> </a:t>
            </a:r>
            <a:r>
              <a:rPr lang="bg-BG" altLang="bg-BG" sz="2400" b="1">
                <a:solidFill>
                  <a:srgbClr val="0070C0"/>
                </a:solidFill>
              </a:rPr>
              <a:t>1</a:t>
            </a:r>
            <a:r>
              <a:rPr lang="bg-BG" altLang="bg-BG" sz="2400" b="1"/>
              <a:t> </a:t>
            </a:r>
            <a:r>
              <a:rPr lang="bg-BG" altLang="bg-BG" sz="2400" b="1">
                <a:solidFill>
                  <a:srgbClr val="B85C00"/>
                </a:solidFill>
              </a:rPr>
              <a:t>1</a:t>
            </a:r>
            <a:r>
              <a:rPr lang="bg-BG" altLang="bg-BG" sz="2400" b="1"/>
              <a:t> </a:t>
            </a:r>
            <a:r>
              <a:rPr lang="bg-BG" altLang="bg-BG" sz="2400" b="1">
                <a:solidFill>
                  <a:srgbClr val="FF00FF"/>
                </a:solidFill>
              </a:rPr>
              <a:t>1</a:t>
            </a:r>
            <a:r>
              <a:rPr lang="bg-BG" altLang="bg-BG" sz="2400" b="1"/>
              <a:t> </a:t>
            </a:r>
            <a:r>
              <a:rPr lang="bg-BG" altLang="bg-BG" sz="2400" b="1">
                <a:solidFill>
                  <a:srgbClr val="0A880A"/>
                </a:solidFill>
              </a:rPr>
              <a:t>0</a:t>
            </a:r>
          </a:p>
        </p:txBody>
      </p:sp>
      <p:sp>
        <p:nvSpPr>
          <p:cNvPr id="10277" name="Text Box 67">
            <a:extLst>
              <a:ext uri="{FF2B5EF4-FFF2-40B4-BE49-F238E27FC236}">
                <a16:creationId xmlns:a16="http://schemas.microsoft.com/office/drawing/2014/main" id="{D6F644E9-F482-4DA9-93EB-FC9039EA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551363"/>
            <a:ext cx="514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/>
              <a:t>=</a:t>
            </a:r>
          </a:p>
        </p:txBody>
      </p:sp>
      <p:sp>
        <p:nvSpPr>
          <p:cNvPr id="10278" name="Text Box 70">
            <a:extLst>
              <a:ext uri="{FF2B5EF4-FFF2-40B4-BE49-F238E27FC236}">
                <a16:creationId xmlns:a16="http://schemas.microsoft.com/office/drawing/2014/main" id="{172A3502-B94A-4E54-A287-B7CAF82B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4527550"/>
            <a:ext cx="1336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 * 2 + </a:t>
            </a:r>
            <a:r>
              <a:rPr lang="bg-BG" altLang="bg-BG" sz="2400" b="1">
                <a:solidFill>
                  <a:srgbClr val="0070C0"/>
                </a:solidFill>
              </a:rPr>
              <a:t>1</a:t>
            </a:r>
            <a:r>
              <a:rPr lang="bg-BG" altLang="bg-BG" sz="2400" b="1"/>
              <a:t>) </a:t>
            </a:r>
            <a:endParaRPr lang="bg-BG" altLang="bg-BG" sz="2400" b="1" baseline="-25000"/>
          </a:p>
        </p:txBody>
      </p:sp>
      <p:sp>
        <p:nvSpPr>
          <p:cNvPr id="10279" name="Text Box 73">
            <a:extLst>
              <a:ext uri="{FF2B5EF4-FFF2-40B4-BE49-F238E27FC236}">
                <a16:creationId xmlns:a16="http://schemas.microsoft.com/office/drawing/2014/main" id="{5DD8317E-17BF-4954-B903-0CCEBF48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4527550"/>
            <a:ext cx="1336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 * 2 + </a:t>
            </a:r>
            <a:r>
              <a:rPr lang="bg-BG" altLang="bg-BG" sz="2400" b="1">
                <a:solidFill>
                  <a:srgbClr val="B85C00"/>
                </a:solidFill>
              </a:rPr>
              <a:t>1</a:t>
            </a:r>
            <a:r>
              <a:rPr lang="bg-BG" altLang="bg-BG" sz="2400" b="1"/>
              <a:t>) </a:t>
            </a:r>
            <a:endParaRPr lang="bg-BG" altLang="bg-BG" sz="2400" b="1" baseline="-25000"/>
          </a:p>
        </p:txBody>
      </p:sp>
      <p:sp>
        <p:nvSpPr>
          <p:cNvPr id="10280" name="Text Box 76">
            <a:extLst>
              <a:ext uri="{FF2B5EF4-FFF2-40B4-BE49-F238E27FC236}">
                <a16:creationId xmlns:a16="http://schemas.microsoft.com/office/drawing/2014/main" id="{58EF101C-D31C-4F3C-9ECC-6AB1C272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4551363"/>
            <a:ext cx="1336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 * 2 + </a:t>
            </a:r>
            <a:r>
              <a:rPr lang="bg-BG" altLang="bg-BG" sz="2400" b="1">
                <a:solidFill>
                  <a:srgbClr val="FF00FF"/>
                </a:solidFill>
              </a:rPr>
              <a:t>1</a:t>
            </a:r>
            <a:r>
              <a:rPr lang="bg-BG" altLang="bg-BG" sz="2400" b="1"/>
              <a:t>) </a:t>
            </a:r>
            <a:endParaRPr lang="bg-BG" altLang="bg-BG" sz="2400" b="1" baseline="-25000"/>
          </a:p>
        </p:txBody>
      </p:sp>
      <p:sp>
        <p:nvSpPr>
          <p:cNvPr id="10281" name="Text Box 77">
            <a:extLst>
              <a:ext uri="{FF2B5EF4-FFF2-40B4-BE49-F238E27FC236}">
                <a16:creationId xmlns:a16="http://schemas.microsoft.com/office/drawing/2014/main" id="{B3086990-C051-4607-825C-DE0B78E5A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527550"/>
            <a:ext cx="514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(</a:t>
            </a:r>
            <a:r>
              <a:rPr lang="en-US" altLang="bg-BG" sz="2400" b="1"/>
              <a:t>(</a:t>
            </a:r>
            <a:endParaRPr lang="bg-BG" altLang="bg-BG" sz="2400" b="1" baseline="-25000"/>
          </a:p>
        </p:txBody>
      </p:sp>
      <p:sp>
        <p:nvSpPr>
          <p:cNvPr id="10282" name="Text Box 78">
            <a:extLst>
              <a:ext uri="{FF2B5EF4-FFF2-40B4-BE49-F238E27FC236}">
                <a16:creationId xmlns:a16="http://schemas.microsoft.com/office/drawing/2014/main" id="{7907F919-5AB7-40CF-8341-AC39D678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551363"/>
            <a:ext cx="1338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 * 2 + </a:t>
            </a:r>
            <a:r>
              <a:rPr lang="bg-BG" altLang="bg-BG" sz="2400" b="1">
                <a:solidFill>
                  <a:srgbClr val="0A880A"/>
                </a:solidFill>
              </a:rPr>
              <a:t>0</a:t>
            </a:r>
            <a:r>
              <a:rPr lang="bg-BG" altLang="bg-BG" sz="2400" b="1"/>
              <a:t> </a:t>
            </a:r>
            <a:endParaRPr lang="bg-BG" altLang="bg-BG" sz="2400" b="1" baseline="-25000"/>
          </a:p>
        </p:txBody>
      </p:sp>
      <p:sp>
        <p:nvSpPr>
          <p:cNvPr id="10283" name="Text Box 81">
            <a:extLst>
              <a:ext uri="{FF2B5EF4-FFF2-40B4-BE49-F238E27FC236}">
                <a16:creationId xmlns:a16="http://schemas.microsoft.com/office/drawing/2014/main" id="{F9F3D21B-052C-46EC-B32B-9A9F5BDD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4551363"/>
            <a:ext cx="514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=</a:t>
            </a:r>
          </a:p>
        </p:txBody>
      </p:sp>
      <p:sp>
        <p:nvSpPr>
          <p:cNvPr id="10284" name="Text Box 82">
            <a:extLst>
              <a:ext uri="{FF2B5EF4-FFF2-40B4-BE49-F238E27FC236}">
                <a16:creationId xmlns:a16="http://schemas.microsoft.com/office/drawing/2014/main" id="{AB482B7E-00DB-437A-A259-9BD12E30B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4551363"/>
            <a:ext cx="1049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bg-BG" sz="2400" b="1"/>
              <a:t>62</a:t>
            </a:r>
            <a:r>
              <a:rPr lang="en-US" altLang="bg-BG" sz="2400" b="1" baseline="-25000"/>
              <a:t>(10)</a:t>
            </a:r>
            <a:endParaRPr lang="bg-BG" altLang="bg-BG" sz="2400" b="1" baseline="-25000"/>
          </a:p>
        </p:txBody>
      </p:sp>
      <p:sp>
        <p:nvSpPr>
          <p:cNvPr id="10285" name="Text Box 7">
            <a:extLst>
              <a:ext uri="{FF2B5EF4-FFF2-40B4-BE49-F238E27FC236}">
                <a16:creationId xmlns:a16="http://schemas.microsoft.com/office/drawing/2014/main" id="{C3760861-06B0-499F-983C-0C73E9706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559425"/>
            <a:ext cx="2663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altLang="bg-BG" sz="2400" b="1"/>
              <a:t>110001</a:t>
            </a:r>
            <a:r>
              <a:rPr lang="bg-BG" altLang="bg-BG" sz="2400" b="1" baseline="-25000"/>
              <a:t>(2)</a:t>
            </a:r>
            <a:r>
              <a:rPr lang="bg-BG" altLang="bg-BG" sz="2400" b="1"/>
              <a:t> = х</a:t>
            </a:r>
            <a:r>
              <a:rPr lang="bg-BG" altLang="bg-BG" sz="2400" b="1" baseline="-25000"/>
              <a:t>(10)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853</Words>
  <Application>Microsoft Office PowerPoint</Application>
  <PresentationFormat>On-screen Show (4:3)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Calibri</vt:lpstr>
      <vt:lpstr>Bookman Old Style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VAMPIRES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БРОЙНИ  СИСТЕМИ</dc:title>
  <dc:creator>*</dc:creator>
  <cp:lastModifiedBy>Илияна Иванова-Стойкова</cp:lastModifiedBy>
  <cp:revision>207</cp:revision>
  <dcterms:created xsi:type="dcterms:W3CDTF">2006-09-22T20:09:41Z</dcterms:created>
  <dcterms:modified xsi:type="dcterms:W3CDTF">2022-02-15T14:19:25Z</dcterms:modified>
</cp:coreProperties>
</file>