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9.png" ContentType="image/png"/>
  <Override PartName="/ppt/media/image1.png" ContentType="image/png"/>
  <Override PartName="/ppt/media/image21.png" ContentType="image/png"/>
  <Override PartName="/ppt/media/image2.tif" ContentType="image/tiff"/>
  <Override PartName="/ppt/media/image3.png" ContentType="image/png"/>
  <Override PartName="/ppt/media/image23.png" ContentType="image/png"/>
  <Override PartName="/ppt/media/image4.tif" ContentType="image/tiff"/>
  <Override PartName="/ppt/media/image5.png" ContentType="image/png"/>
  <Override PartName="/ppt/media/image25.png" ContentType="image/png"/>
  <Override PartName="/ppt/media/image6.tif" ContentType="image/tiff"/>
  <Override PartName="/ppt/media/image7.png" ContentType="image/png"/>
  <Override PartName="/ppt/media/image27.png" ContentType="image/png"/>
  <Override PartName="/ppt/media/image8.tif" ContentType="image/tiff"/>
  <Override PartName="/ppt/media/image30.png" ContentType="image/png"/>
  <Override PartName="/ppt/media/image10.tif" ContentType="image/tiff"/>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4.png" ContentType="image/png"/>
  <Override PartName="/ppt/media/image26.png" ContentType="image/png"/>
  <Override PartName="/ppt/media/image28.png" ContentType="image/png"/>
  <Override PartName="/ppt/media/image29.png" ContentType="image/png"/>
  <Override PartName="/ppt/media/image31.png" ContentType="image/png"/>
  <Override PartName="/ppt/media/image32.png" ContentType="image/png"/>
  <Override PartName="/ppt/media/image33.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4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56"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161"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163"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6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72"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7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81"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83"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87"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89"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190"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194"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195"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97"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198"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199"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200"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201"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202"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1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13"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15"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20"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1"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222"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24"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22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26"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0"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32"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33"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3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3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7"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238"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40"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241"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242"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243"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244"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245"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56"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58"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259"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63"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64"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265"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67"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268"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69"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73"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75"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276"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79"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281"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83"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284"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285"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286"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287"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288"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307" name="PlaceHolder 3"/>
          <p:cNvSpPr>
            <a:spLocks noGrp="1"/>
          </p:cNvSpPr>
          <p:nvPr>
            <p:ph type="body"/>
          </p:nvPr>
        </p:nvSpPr>
        <p:spPr>
          <a:xfrm>
            <a:off x="6231960" y="1604520"/>
            <a:ext cx="5354280" cy="3977280"/>
          </a:xfrm>
          <a:prstGeom prst="rect">
            <a:avLst/>
          </a:prstGeom>
        </p:spPr>
        <p:txBody>
          <a:bodyPr lIns="0" rIns="0" tIns="0" bIns="0">
            <a:normAutofit/>
          </a:bodyPr>
          <a:p>
            <a:endParaRPr b="0" lang="it-IT" sz="3200" spc="-1" strike="noStrike">
              <a:latin typeface="Arial"/>
            </a:endParaRPr>
          </a:p>
        </p:txBody>
      </p:sp>
      <p:sp>
        <p:nvSpPr>
          <p:cNvPr id="308"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rIns="0" tIns="0" bIns="0">
            <a:normAutofit/>
          </a:bodyPr>
          <a:p>
            <a:endParaRPr b="0" lang="it-IT" sz="3200" spc="-1" strike="noStrike">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rIns="0" tIns="0" bIns="0">
            <a:normAutofit/>
          </a:bodyPr>
          <a:p>
            <a:endParaRPr b="0" lang="it-IT" sz="3200" spc="-1" strike="noStrike">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rIns="0" tIns="0" bIns="0">
            <a:normAutofit/>
          </a:bodyPr>
          <a:p>
            <a:endParaRPr b="0" lang="it-IT" sz="3200" spc="-1" strike="noStrike">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rIns="0" tIns="0" bIns="0">
            <a:normAutofit/>
          </a:bodyPr>
          <a:p>
            <a:endParaRPr b="0" lang="it-IT" sz="3200" spc="-1" strike="noStrike">
              <a:latin typeface="Arial"/>
            </a:endParaRPr>
          </a:p>
        </p:txBody>
      </p:sp>
      <p:sp>
        <p:nvSpPr>
          <p:cNvPr id="323" name="PlaceHolder 4"/>
          <p:cNvSpPr>
            <a:spLocks noGrp="1"/>
          </p:cNvSpPr>
          <p:nvPr>
            <p:ph type="body"/>
          </p:nvPr>
        </p:nvSpPr>
        <p:spPr>
          <a:xfrm>
            <a:off x="609480" y="3682080"/>
            <a:ext cx="5354280" cy="1896840"/>
          </a:xfrm>
          <a:prstGeom prst="rect">
            <a:avLst/>
          </a:prstGeom>
        </p:spPr>
        <p:txBody>
          <a:bodyPr lIns="0" rIns="0" tIns="0" bIns="0">
            <a:normAutofit/>
          </a:bodyPr>
          <a:p>
            <a:endParaRPr b="0" lang="it-IT" sz="3200" spc="-1" strike="noStrike">
              <a:latin typeface="Arial"/>
            </a:endParaRPr>
          </a:p>
        </p:txBody>
      </p:sp>
      <p:sp>
        <p:nvSpPr>
          <p:cNvPr id="324" name="PlaceHolder 5"/>
          <p:cNvSpPr>
            <a:spLocks noGrp="1"/>
          </p:cNvSpPr>
          <p:nvPr>
            <p:ph type="body"/>
          </p:nvPr>
        </p:nvSpPr>
        <p:spPr>
          <a:xfrm>
            <a:off x="6231960" y="3682080"/>
            <a:ext cx="535428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it-IT" sz="4400" spc="-1" strike="noStrike">
              <a:latin typeface="Arial"/>
            </a:endParaRPr>
          </a:p>
        </p:txBody>
      </p:sp>
      <p:sp>
        <p:nvSpPr>
          <p:cNvPr id="326" name="PlaceHolder 2"/>
          <p:cNvSpPr>
            <a:spLocks noGrp="1"/>
          </p:cNvSpPr>
          <p:nvPr>
            <p:ph type="body"/>
          </p:nvPr>
        </p:nvSpPr>
        <p:spPr>
          <a:xfrm>
            <a:off x="609480" y="1604520"/>
            <a:ext cx="3533040" cy="1896840"/>
          </a:xfrm>
          <a:prstGeom prst="rect">
            <a:avLst/>
          </a:prstGeom>
        </p:spPr>
        <p:txBody>
          <a:bodyPr lIns="0" rIns="0" tIns="0" bIns="0">
            <a:normAutofit/>
          </a:bodyPr>
          <a:p>
            <a:endParaRPr b="0" lang="it-IT" sz="3200" spc="-1" strike="noStrike">
              <a:latin typeface="Arial"/>
            </a:endParaRPr>
          </a:p>
        </p:txBody>
      </p:sp>
      <p:sp>
        <p:nvSpPr>
          <p:cNvPr id="327" name="PlaceHolder 3"/>
          <p:cNvSpPr>
            <a:spLocks noGrp="1"/>
          </p:cNvSpPr>
          <p:nvPr>
            <p:ph type="body"/>
          </p:nvPr>
        </p:nvSpPr>
        <p:spPr>
          <a:xfrm>
            <a:off x="4319640" y="1604520"/>
            <a:ext cx="3533040" cy="1896840"/>
          </a:xfrm>
          <a:prstGeom prst="rect">
            <a:avLst/>
          </a:prstGeom>
        </p:spPr>
        <p:txBody>
          <a:bodyPr lIns="0" rIns="0" tIns="0" bIns="0">
            <a:normAutofit/>
          </a:bodyPr>
          <a:p>
            <a:endParaRPr b="0" lang="it-IT" sz="3200" spc="-1" strike="noStrike">
              <a:latin typeface="Arial"/>
            </a:endParaRPr>
          </a:p>
        </p:txBody>
      </p:sp>
      <p:sp>
        <p:nvSpPr>
          <p:cNvPr id="328" name="PlaceHolder 4"/>
          <p:cNvSpPr>
            <a:spLocks noGrp="1"/>
          </p:cNvSpPr>
          <p:nvPr>
            <p:ph type="body"/>
          </p:nvPr>
        </p:nvSpPr>
        <p:spPr>
          <a:xfrm>
            <a:off x="8029800" y="1604520"/>
            <a:ext cx="3533040" cy="1896840"/>
          </a:xfrm>
          <a:prstGeom prst="rect">
            <a:avLst/>
          </a:prstGeom>
        </p:spPr>
        <p:txBody>
          <a:bodyPr lIns="0" rIns="0" tIns="0" bIns="0">
            <a:normAutofit/>
          </a:bodyPr>
          <a:p>
            <a:endParaRPr b="0" lang="it-IT" sz="3200" spc="-1" strike="noStrike">
              <a:latin typeface="Arial"/>
            </a:endParaRPr>
          </a:p>
        </p:txBody>
      </p:sp>
      <p:sp>
        <p:nvSpPr>
          <p:cNvPr id="329" name="PlaceHolder 5"/>
          <p:cNvSpPr>
            <a:spLocks noGrp="1"/>
          </p:cNvSpPr>
          <p:nvPr>
            <p:ph type="body"/>
          </p:nvPr>
        </p:nvSpPr>
        <p:spPr>
          <a:xfrm>
            <a:off x="609480" y="3682080"/>
            <a:ext cx="3533040" cy="1896840"/>
          </a:xfrm>
          <a:prstGeom prst="rect">
            <a:avLst/>
          </a:prstGeom>
        </p:spPr>
        <p:txBody>
          <a:bodyPr lIns="0" rIns="0" tIns="0" bIns="0">
            <a:normAutofit/>
          </a:bodyPr>
          <a:p>
            <a:endParaRPr b="0" lang="it-IT" sz="3200" spc="-1" strike="noStrike">
              <a:latin typeface="Arial"/>
            </a:endParaRPr>
          </a:p>
        </p:txBody>
      </p:sp>
      <p:sp>
        <p:nvSpPr>
          <p:cNvPr id="330" name="PlaceHolder 6"/>
          <p:cNvSpPr>
            <a:spLocks noGrp="1"/>
          </p:cNvSpPr>
          <p:nvPr>
            <p:ph type="body"/>
          </p:nvPr>
        </p:nvSpPr>
        <p:spPr>
          <a:xfrm>
            <a:off x="4319640" y="3682080"/>
            <a:ext cx="3533040" cy="1896840"/>
          </a:xfrm>
          <a:prstGeom prst="rect">
            <a:avLst/>
          </a:prstGeom>
        </p:spPr>
        <p:txBody>
          <a:bodyPr lIns="0" rIns="0" tIns="0" bIns="0">
            <a:normAutofit/>
          </a:bodyPr>
          <a:p>
            <a:endParaRPr b="0" lang="it-IT" sz="3200" spc="-1" strike="noStrike">
              <a:latin typeface="Arial"/>
            </a:endParaRPr>
          </a:p>
        </p:txBody>
      </p:sp>
      <p:sp>
        <p:nvSpPr>
          <p:cNvPr id="331" name="PlaceHolder 7"/>
          <p:cNvSpPr>
            <a:spLocks noGrp="1"/>
          </p:cNvSpPr>
          <p:nvPr>
            <p:ph type="body"/>
          </p:nvPr>
        </p:nvSpPr>
        <p:spPr>
          <a:xfrm>
            <a:off x="8029800" y="3682080"/>
            <a:ext cx="35330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tif"/><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image" Target="../media/image10.tif"/><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60"/>
        </a:solidFill>
      </p:bgPr>
    </p:bg>
    <p:spTree>
      <p:nvGrpSpPr>
        <p:cNvPr id="1" name=""/>
        <p:cNvGrpSpPr/>
        <p:nvPr/>
      </p:nvGrpSpPr>
      <p:grpSpPr>
        <a:xfrm>
          <a:off x="0" y="0"/>
          <a:ext cx="0" cy="0"/>
          <a:chOff x="0" y="0"/>
          <a:chExt cx="0" cy="0"/>
        </a:xfrm>
      </p:grpSpPr>
      <p:sp>
        <p:nvSpPr>
          <p:cNvPr id="0" name="CustomShape 1"/>
          <p:cNvSpPr/>
          <p:nvPr/>
        </p:nvSpPr>
        <p:spPr>
          <a:xfrm>
            <a:off x="3740040" y="1984320"/>
            <a:ext cx="913320" cy="913320"/>
          </a:xfrm>
          <a:prstGeom prst="rect">
            <a:avLst/>
          </a:prstGeom>
          <a:noFill/>
          <a:ln>
            <a:noFill/>
          </a:ln>
        </p:spPr>
        <p:style>
          <a:lnRef idx="0"/>
          <a:fillRef idx="0"/>
          <a:effectRef idx="0"/>
          <a:fontRef idx="minor"/>
        </p:style>
      </p:sp>
      <p:sp>
        <p:nvSpPr>
          <p:cNvPr id="1" name="CustomShape 2"/>
          <p:cNvSpPr/>
          <p:nvPr/>
        </p:nvSpPr>
        <p:spPr>
          <a:xfrm>
            <a:off x="3127320" y="1581840"/>
            <a:ext cx="913320" cy="913320"/>
          </a:xfrm>
          <a:prstGeom prst="rect">
            <a:avLst/>
          </a:prstGeom>
          <a:noFill/>
          <a:ln>
            <a:noFill/>
          </a:ln>
        </p:spPr>
        <p:style>
          <a:lnRef idx="0"/>
          <a:fillRef idx="0"/>
          <a:effectRef idx="0"/>
          <a:fontRef idx="minor"/>
        </p:style>
      </p:sp>
      <p:grpSp>
        <p:nvGrpSpPr>
          <p:cNvPr id="2" name="Group 3"/>
          <p:cNvGrpSpPr/>
          <p:nvPr/>
        </p:nvGrpSpPr>
        <p:grpSpPr>
          <a:xfrm>
            <a:off x="3993480" y="5503320"/>
            <a:ext cx="4680360" cy="881640"/>
            <a:chOff x="3993480" y="5503320"/>
            <a:chExt cx="4680360" cy="881640"/>
          </a:xfrm>
        </p:grpSpPr>
        <p:pic>
          <p:nvPicPr>
            <p:cNvPr id="3" name="Picture 1" descr=""/>
            <p:cNvPicPr/>
            <p:nvPr/>
          </p:nvPicPr>
          <p:blipFill>
            <a:blip r:embed="rId2"/>
            <a:stretch/>
          </p:blipFill>
          <p:spPr>
            <a:xfrm>
              <a:off x="3993480" y="5503320"/>
              <a:ext cx="1500840" cy="881640"/>
            </a:xfrm>
            <a:prstGeom prst="rect">
              <a:avLst/>
            </a:prstGeom>
            <a:ln>
              <a:noFill/>
            </a:ln>
          </p:spPr>
        </p:pic>
        <p:pic>
          <p:nvPicPr>
            <p:cNvPr id="4" name="Picture 11" descr=""/>
            <p:cNvPicPr/>
            <p:nvPr/>
          </p:nvPicPr>
          <p:blipFill>
            <a:blip r:embed="rId3"/>
            <a:stretch/>
          </p:blipFill>
          <p:spPr>
            <a:xfrm>
              <a:off x="6184440" y="5565240"/>
              <a:ext cx="2489400" cy="674280"/>
            </a:xfrm>
            <a:prstGeom prst="rect">
              <a:avLst/>
            </a:prstGeom>
            <a:ln>
              <a:noFill/>
            </a:ln>
          </p:spPr>
        </p:pic>
      </p:grpSp>
      <p:sp>
        <p:nvSpPr>
          <p:cNvPr id="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391680" y="6487200"/>
            <a:ext cx="2280960" cy="144360"/>
          </a:xfrm>
          <a:prstGeom prst="rect">
            <a:avLst/>
          </a:prstGeom>
          <a:noFill/>
          <a:ln w="3240">
            <a:noFill/>
          </a:ln>
        </p:spPr>
        <p:style>
          <a:lnRef idx="0"/>
          <a:fillRef idx="0"/>
          <a:effectRef idx="0"/>
          <a:fontRef idx="minor"/>
        </p:style>
        <p:txBody>
          <a:bodyPr wrap="none" lIns="19080" rIns="19080" tIns="19080" bIns="19080" anchor="b">
            <a:spAutoFit/>
          </a:bodyPr>
          <a:p>
            <a:pPr>
              <a:lnSpc>
                <a:spcPct val="100000"/>
              </a:lnSpc>
            </a:pPr>
            <a:r>
              <a:rPr b="0" lang="it-IT" sz="700" spc="-1" strike="noStrike">
                <a:solidFill>
                  <a:srgbClr val="002060"/>
                </a:solidFill>
                <a:latin typeface="Arial"/>
                <a:ea typeface="Arial"/>
              </a:rPr>
              <a:t>Copyright ©</a:t>
            </a:r>
            <a:r>
              <a:rPr b="0" lang="it-IT" sz="400" spc="-1" strike="noStrike">
                <a:solidFill>
                  <a:srgbClr val="002060"/>
                </a:solidFill>
                <a:latin typeface="Arial"/>
                <a:ea typeface="Arial"/>
              </a:rPr>
              <a:t> </a:t>
            </a:r>
            <a:r>
              <a:rPr b="0" lang="it-IT" sz="700" spc="-1" strike="noStrike">
                <a:solidFill>
                  <a:srgbClr val="002060"/>
                </a:solidFill>
                <a:latin typeface="Arial"/>
                <a:ea typeface="Arial"/>
              </a:rPr>
              <a:t>2019 Mario Arrigoni Neri – all rights reserved </a:t>
            </a:r>
            <a:endParaRPr b="0" lang="it-IT" sz="700" spc="-1" strike="noStrike">
              <a:latin typeface="Arial"/>
            </a:endParaRPr>
          </a:p>
        </p:txBody>
      </p:sp>
      <p:sp>
        <p:nvSpPr>
          <p:cNvPr id="44"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91680" y="6487200"/>
            <a:ext cx="2280960" cy="144360"/>
          </a:xfrm>
          <a:prstGeom prst="rect">
            <a:avLst/>
          </a:prstGeom>
          <a:noFill/>
          <a:ln w="3240">
            <a:noFill/>
          </a:ln>
        </p:spPr>
        <p:style>
          <a:lnRef idx="0"/>
          <a:fillRef idx="0"/>
          <a:effectRef idx="0"/>
          <a:fontRef idx="minor"/>
        </p:style>
        <p:txBody>
          <a:bodyPr wrap="none" lIns="19080" rIns="19080" tIns="19080" bIns="19080" anchor="b">
            <a:spAutoFit/>
          </a:bodyPr>
          <a:p>
            <a:pPr>
              <a:lnSpc>
                <a:spcPct val="100000"/>
              </a:lnSpc>
            </a:pPr>
            <a:r>
              <a:rPr b="0" lang="it-IT" sz="700" spc="-1" strike="noStrike">
                <a:solidFill>
                  <a:srgbClr val="002060"/>
                </a:solidFill>
                <a:latin typeface="Arial"/>
                <a:ea typeface="Arial"/>
              </a:rPr>
              <a:t>Copyright ©</a:t>
            </a:r>
            <a:r>
              <a:rPr b="0" lang="it-IT" sz="400" spc="-1" strike="noStrike">
                <a:solidFill>
                  <a:srgbClr val="002060"/>
                </a:solidFill>
                <a:latin typeface="Arial"/>
                <a:ea typeface="Arial"/>
              </a:rPr>
              <a:t> </a:t>
            </a:r>
            <a:r>
              <a:rPr b="0" lang="it-IT" sz="700" spc="-1" strike="noStrike">
                <a:solidFill>
                  <a:srgbClr val="002060"/>
                </a:solidFill>
                <a:latin typeface="Arial"/>
                <a:ea typeface="Arial"/>
              </a:rPr>
              <a:t>2019 Mario Arrigoni Neri – all rights reserved </a:t>
            </a:r>
            <a:endParaRPr b="0" lang="it-IT" sz="700" spc="-1" strike="noStrike">
              <a:latin typeface="Arial"/>
            </a:endParaRPr>
          </a:p>
        </p:txBody>
      </p:sp>
      <p:sp>
        <p:nvSpPr>
          <p:cNvPr id="8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60"/>
        </a:solidFill>
      </p:bgPr>
    </p:bg>
    <p:spTree>
      <p:nvGrpSpPr>
        <p:cNvPr id="1" name=""/>
        <p:cNvGrpSpPr/>
        <p:nvPr/>
      </p:nvGrpSpPr>
      <p:grpSpPr>
        <a:xfrm>
          <a:off x="0" y="0"/>
          <a:ext cx="0" cy="0"/>
          <a:chOff x="0" y="0"/>
          <a:chExt cx="0" cy="0"/>
        </a:xfrm>
      </p:grpSpPr>
      <p:sp>
        <p:nvSpPr>
          <p:cNvPr id="121" name="CustomShape 1"/>
          <p:cNvSpPr/>
          <p:nvPr/>
        </p:nvSpPr>
        <p:spPr>
          <a:xfrm>
            <a:off x="3740040" y="1984320"/>
            <a:ext cx="913320" cy="913320"/>
          </a:xfrm>
          <a:prstGeom prst="rect">
            <a:avLst/>
          </a:prstGeom>
          <a:noFill/>
          <a:ln>
            <a:noFill/>
          </a:ln>
        </p:spPr>
        <p:style>
          <a:lnRef idx="0"/>
          <a:fillRef idx="0"/>
          <a:effectRef idx="0"/>
          <a:fontRef idx="minor"/>
        </p:style>
      </p:sp>
      <p:sp>
        <p:nvSpPr>
          <p:cNvPr id="122" name="CustomShape 2"/>
          <p:cNvSpPr/>
          <p:nvPr/>
        </p:nvSpPr>
        <p:spPr>
          <a:xfrm>
            <a:off x="3127320" y="1581840"/>
            <a:ext cx="913320" cy="913320"/>
          </a:xfrm>
          <a:prstGeom prst="rect">
            <a:avLst/>
          </a:prstGeom>
          <a:noFill/>
          <a:ln>
            <a:noFill/>
          </a:ln>
        </p:spPr>
        <p:style>
          <a:lnRef idx="0"/>
          <a:fillRef idx="0"/>
          <a:effectRef idx="0"/>
          <a:fontRef idx="minor"/>
        </p:style>
      </p:sp>
      <p:grpSp>
        <p:nvGrpSpPr>
          <p:cNvPr id="123" name="Group 3"/>
          <p:cNvGrpSpPr/>
          <p:nvPr/>
        </p:nvGrpSpPr>
        <p:grpSpPr>
          <a:xfrm>
            <a:off x="3993480" y="5503320"/>
            <a:ext cx="4680360" cy="881640"/>
            <a:chOff x="3993480" y="5503320"/>
            <a:chExt cx="4680360" cy="881640"/>
          </a:xfrm>
        </p:grpSpPr>
        <p:pic>
          <p:nvPicPr>
            <p:cNvPr id="124" name="Picture 1" descr=""/>
            <p:cNvPicPr/>
            <p:nvPr/>
          </p:nvPicPr>
          <p:blipFill>
            <a:blip r:embed="rId2"/>
            <a:stretch/>
          </p:blipFill>
          <p:spPr>
            <a:xfrm>
              <a:off x="3993480" y="5503320"/>
              <a:ext cx="1500840" cy="881640"/>
            </a:xfrm>
            <a:prstGeom prst="rect">
              <a:avLst/>
            </a:prstGeom>
            <a:ln>
              <a:noFill/>
            </a:ln>
          </p:spPr>
        </p:pic>
        <p:pic>
          <p:nvPicPr>
            <p:cNvPr id="125" name="Picture 11" descr=""/>
            <p:cNvPicPr/>
            <p:nvPr/>
          </p:nvPicPr>
          <p:blipFill>
            <a:blip r:embed="rId3"/>
            <a:stretch/>
          </p:blipFill>
          <p:spPr>
            <a:xfrm>
              <a:off x="6184440" y="5565240"/>
              <a:ext cx="2489400" cy="674280"/>
            </a:xfrm>
            <a:prstGeom prst="rect">
              <a:avLst/>
            </a:prstGeom>
            <a:ln>
              <a:noFill/>
            </a:ln>
          </p:spPr>
        </p:pic>
      </p:grpSp>
      <p:sp>
        <p:nvSpPr>
          <p:cNvPr id="126"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391680" y="6487200"/>
            <a:ext cx="2280960" cy="144360"/>
          </a:xfrm>
          <a:prstGeom prst="rect">
            <a:avLst/>
          </a:prstGeom>
          <a:noFill/>
          <a:ln w="3240">
            <a:noFill/>
          </a:ln>
        </p:spPr>
        <p:style>
          <a:lnRef idx="0"/>
          <a:fillRef idx="0"/>
          <a:effectRef idx="0"/>
          <a:fontRef idx="minor"/>
        </p:style>
        <p:txBody>
          <a:bodyPr wrap="none" lIns="19080" rIns="19080" tIns="19080" bIns="19080" anchor="b">
            <a:spAutoFit/>
          </a:bodyPr>
          <a:p>
            <a:pPr>
              <a:lnSpc>
                <a:spcPct val="100000"/>
              </a:lnSpc>
            </a:pPr>
            <a:r>
              <a:rPr b="0" lang="it-IT" sz="700" spc="-1" strike="noStrike">
                <a:solidFill>
                  <a:srgbClr val="002060"/>
                </a:solidFill>
                <a:latin typeface="Arial"/>
                <a:ea typeface="Arial"/>
              </a:rPr>
              <a:t>Copyright ©</a:t>
            </a:r>
            <a:r>
              <a:rPr b="0" lang="it-IT" sz="400" spc="-1" strike="noStrike">
                <a:solidFill>
                  <a:srgbClr val="002060"/>
                </a:solidFill>
                <a:latin typeface="Arial"/>
                <a:ea typeface="Arial"/>
              </a:rPr>
              <a:t> </a:t>
            </a:r>
            <a:r>
              <a:rPr b="0" lang="it-IT" sz="700" spc="-1" strike="noStrike">
                <a:solidFill>
                  <a:srgbClr val="002060"/>
                </a:solidFill>
                <a:latin typeface="Arial"/>
                <a:ea typeface="Arial"/>
              </a:rPr>
              <a:t>2019 Mario Arrigoni Neri – all rights reserved </a:t>
            </a:r>
            <a:endParaRPr b="0" lang="it-IT" sz="700" spc="-1" strike="noStrike">
              <a:latin typeface="Arial"/>
            </a:endParaRPr>
          </a:p>
        </p:txBody>
      </p:sp>
      <p:sp>
        <p:nvSpPr>
          <p:cNvPr id="165"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6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60"/>
        </a:solidFill>
      </p:bgPr>
    </p:bg>
    <p:spTree>
      <p:nvGrpSpPr>
        <p:cNvPr id="1" name=""/>
        <p:cNvGrpSpPr/>
        <p:nvPr/>
      </p:nvGrpSpPr>
      <p:grpSpPr>
        <a:xfrm>
          <a:off x="0" y="0"/>
          <a:ext cx="0" cy="0"/>
          <a:chOff x="0" y="0"/>
          <a:chExt cx="0" cy="0"/>
        </a:xfrm>
      </p:grpSpPr>
      <p:sp>
        <p:nvSpPr>
          <p:cNvPr id="203" name="CustomShape 1"/>
          <p:cNvSpPr/>
          <p:nvPr/>
        </p:nvSpPr>
        <p:spPr>
          <a:xfrm>
            <a:off x="3740040" y="1984320"/>
            <a:ext cx="913320" cy="913320"/>
          </a:xfrm>
          <a:prstGeom prst="rect">
            <a:avLst/>
          </a:prstGeom>
          <a:noFill/>
          <a:ln>
            <a:noFill/>
          </a:ln>
        </p:spPr>
        <p:style>
          <a:lnRef idx="0"/>
          <a:fillRef idx="0"/>
          <a:effectRef idx="0"/>
          <a:fontRef idx="minor"/>
        </p:style>
      </p:sp>
      <p:sp>
        <p:nvSpPr>
          <p:cNvPr id="204" name="CustomShape 2"/>
          <p:cNvSpPr/>
          <p:nvPr/>
        </p:nvSpPr>
        <p:spPr>
          <a:xfrm>
            <a:off x="3127320" y="1581840"/>
            <a:ext cx="913320" cy="913320"/>
          </a:xfrm>
          <a:prstGeom prst="rect">
            <a:avLst/>
          </a:prstGeom>
          <a:noFill/>
          <a:ln>
            <a:noFill/>
          </a:ln>
        </p:spPr>
        <p:style>
          <a:lnRef idx="0"/>
          <a:fillRef idx="0"/>
          <a:effectRef idx="0"/>
          <a:fontRef idx="minor"/>
        </p:style>
      </p:sp>
      <p:grpSp>
        <p:nvGrpSpPr>
          <p:cNvPr id="205" name="Group 3"/>
          <p:cNvGrpSpPr/>
          <p:nvPr/>
        </p:nvGrpSpPr>
        <p:grpSpPr>
          <a:xfrm>
            <a:off x="3993480" y="5503320"/>
            <a:ext cx="4680360" cy="881640"/>
            <a:chOff x="3993480" y="5503320"/>
            <a:chExt cx="4680360" cy="881640"/>
          </a:xfrm>
        </p:grpSpPr>
        <p:pic>
          <p:nvPicPr>
            <p:cNvPr id="206" name="Picture 1" descr=""/>
            <p:cNvPicPr/>
            <p:nvPr/>
          </p:nvPicPr>
          <p:blipFill>
            <a:blip r:embed="rId2"/>
            <a:stretch/>
          </p:blipFill>
          <p:spPr>
            <a:xfrm>
              <a:off x="3993480" y="5503320"/>
              <a:ext cx="1500840" cy="881640"/>
            </a:xfrm>
            <a:prstGeom prst="rect">
              <a:avLst/>
            </a:prstGeom>
            <a:ln>
              <a:noFill/>
            </a:ln>
          </p:spPr>
        </p:pic>
        <p:pic>
          <p:nvPicPr>
            <p:cNvPr id="207" name="Picture 11" descr=""/>
            <p:cNvPicPr/>
            <p:nvPr/>
          </p:nvPicPr>
          <p:blipFill>
            <a:blip r:embed="rId3"/>
            <a:stretch/>
          </p:blipFill>
          <p:spPr>
            <a:xfrm>
              <a:off x="6184440" y="5565240"/>
              <a:ext cx="2489400" cy="674280"/>
            </a:xfrm>
            <a:prstGeom prst="rect">
              <a:avLst/>
            </a:prstGeom>
            <a:ln>
              <a:noFill/>
            </a:ln>
          </p:spPr>
        </p:pic>
      </p:grpSp>
      <p:sp>
        <p:nvSpPr>
          <p:cNvPr id="208"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0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60"/>
        </a:solidFill>
      </p:bgPr>
    </p:bg>
    <p:spTree>
      <p:nvGrpSpPr>
        <p:cNvPr id="1" name=""/>
        <p:cNvGrpSpPr/>
        <p:nvPr/>
      </p:nvGrpSpPr>
      <p:grpSpPr>
        <a:xfrm>
          <a:off x="0" y="0"/>
          <a:ext cx="0" cy="0"/>
          <a:chOff x="0" y="0"/>
          <a:chExt cx="0" cy="0"/>
        </a:xfrm>
      </p:grpSpPr>
      <p:sp>
        <p:nvSpPr>
          <p:cNvPr id="246" name="CustomShape 1"/>
          <p:cNvSpPr/>
          <p:nvPr/>
        </p:nvSpPr>
        <p:spPr>
          <a:xfrm>
            <a:off x="3740040" y="1984320"/>
            <a:ext cx="913320" cy="913320"/>
          </a:xfrm>
          <a:prstGeom prst="rect">
            <a:avLst/>
          </a:prstGeom>
          <a:noFill/>
          <a:ln>
            <a:noFill/>
          </a:ln>
        </p:spPr>
        <p:style>
          <a:lnRef idx="0"/>
          <a:fillRef idx="0"/>
          <a:effectRef idx="0"/>
          <a:fontRef idx="minor"/>
        </p:style>
      </p:sp>
      <p:sp>
        <p:nvSpPr>
          <p:cNvPr id="247" name="CustomShape 2"/>
          <p:cNvSpPr/>
          <p:nvPr/>
        </p:nvSpPr>
        <p:spPr>
          <a:xfrm>
            <a:off x="3127320" y="1581840"/>
            <a:ext cx="913320" cy="913320"/>
          </a:xfrm>
          <a:prstGeom prst="rect">
            <a:avLst/>
          </a:prstGeom>
          <a:noFill/>
          <a:ln>
            <a:noFill/>
          </a:ln>
        </p:spPr>
        <p:style>
          <a:lnRef idx="0"/>
          <a:fillRef idx="0"/>
          <a:effectRef idx="0"/>
          <a:fontRef idx="minor"/>
        </p:style>
      </p:sp>
      <p:grpSp>
        <p:nvGrpSpPr>
          <p:cNvPr id="248" name="Group 3"/>
          <p:cNvGrpSpPr/>
          <p:nvPr/>
        </p:nvGrpSpPr>
        <p:grpSpPr>
          <a:xfrm>
            <a:off x="3993480" y="5503320"/>
            <a:ext cx="4680360" cy="881640"/>
            <a:chOff x="3993480" y="5503320"/>
            <a:chExt cx="4680360" cy="881640"/>
          </a:xfrm>
        </p:grpSpPr>
        <p:pic>
          <p:nvPicPr>
            <p:cNvPr id="249" name="Picture 1" descr=""/>
            <p:cNvPicPr/>
            <p:nvPr/>
          </p:nvPicPr>
          <p:blipFill>
            <a:blip r:embed="rId2"/>
            <a:stretch/>
          </p:blipFill>
          <p:spPr>
            <a:xfrm>
              <a:off x="3993480" y="5503320"/>
              <a:ext cx="1500840" cy="881640"/>
            </a:xfrm>
            <a:prstGeom prst="rect">
              <a:avLst/>
            </a:prstGeom>
            <a:ln>
              <a:noFill/>
            </a:ln>
          </p:spPr>
        </p:pic>
        <p:pic>
          <p:nvPicPr>
            <p:cNvPr id="250" name="Picture 11" descr=""/>
            <p:cNvPicPr/>
            <p:nvPr/>
          </p:nvPicPr>
          <p:blipFill>
            <a:blip r:embed="rId3"/>
            <a:stretch/>
          </p:blipFill>
          <p:spPr>
            <a:xfrm>
              <a:off x="6184440" y="5565240"/>
              <a:ext cx="2489400" cy="674280"/>
            </a:xfrm>
            <a:prstGeom prst="rect">
              <a:avLst/>
            </a:prstGeom>
            <a:ln>
              <a:noFill/>
            </a:ln>
          </p:spPr>
        </p:pic>
      </p:grpSp>
      <p:sp>
        <p:nvSpPr>
          <p:cNvPr id="251"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5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60"/>
        </a:solidFill>
      </p:bgPr>
    </p:bg>
    <p:spTree>
      <p:nvGrpSpPr>
        <p:cNvPr id="1" name=""/>
        <p:cNvGrpSpPr/>
        <p:nvPr/>
      </p:nvGrpSpPr>
      <p:grpSpPr>
        <a:xfrm>
          <a:off x="0" y="0"/>
          <a:ext cx="0" cy="0"/>
          <a:chOff x="0" y="0"/>
          <a:chExt cx="0" cy="0"/>
        </a:xfrm>
      </p:grpSpPr>
      <p:sp>
        <p:nvSpPr>
          <p:cNvPr id="289" name="CustomShape 1"/>
          <p:cNvSpPr/>
          <p:nvPr/>
        </p:nvSpPr>
        <p:spPr>
          <a:xfrm>
            <a:off x="3740040" y="1984320"/>
            <a:ext cx="913320" cy="913320"/>
          </a:xfrm>
          <a:prstGeom prst="rect">
            <a:avLst/>
          </a:prstGeom>
          <a:noFill/>
          <a:ln>
            <a:noFill/>
          </a:ln>
        </p:spPr>
        <p:style>
          <a:lnRef idx="0"/>
          <a:fillRef idx="0"/>
          <a:effectRef idx="0"/>
          <a:fontRef idx="minor"/>
        </p:style>
      </p:sp>
      <p:sp>
        <p:nvSpPr>
          <p:cNvPr id="290" name="CustomShape 2"/>
          <p:cNvSpPr/>
          <p:nvPr/>
        </p:nvSpPr>
        <p:spPr>
          <a:xfrm>
            <a:off x="3127320" y="1581840"/>
            <a:ext cx="913320" cy="913320"/>
          </a:xfrm>
          <a:prstGeom prst="rect">
            <a:avLst/>
          </a:prstGeom>
          <a:noFill/>
          <a:ln>
            <a:noFill/>
          </a:ln>
        </p:spPr>
        <p:style>
          <a:lnRef idx="0"/>
          <a:fillRef idx="0"/>
          <a:effectRef idx="0"/>
          <a:fontRef idx="minor"/>
        </p:style>
      </p:sp>
      <p:grpSp>
        <p:nvGrpSpPr>
          <p:cNvPr id="291" name="Group 3"/>
          <p:cNvGrpSpPr/>
          <p:nvPr/>
        </p:nvGrpSpPr>
        <p:grpSpPr>
          <a:xfrm>
            <a:off x="3993480" y="5503320"/>
            <a:ext cx="4680360" cy="881640"/>
            <a:chOff x="3993480" y="5503320"/>
            <a:chExt cx="4680360" cy="881640"/>
          </a:xfrm>
        </p:grpSpPr>
        <p:pic>
          <p:nvPicPr>
            <p:cNvPr id="292" name="Picture 1" descr=""/>
            <p:cNvPicPr/>
            <p:nvPr/>
          </p:nvPicPr>
          <p:blipFill>
            <a:blip r:embed="rId2"/>
            <a:stretch/>
          </p:blipFill>
          <p:spPr>
            <a:xfrm>
              <a:off x="3993480" y="5503320"/>
              <a:ext cx="1500840" cy="881640"/>
            </a:xfrm>
            <a:prstGeom prst="rect">
              <a:avLst/>
            </a:prstGeom>
            <a:ln>
              <a:noFill/>
            </a:ln>
          </p:spPr>
        </p:pic>
        <p:pic>
          <p:nvPicPr>
            <p:cNvPr id="293" name="Picture 11" descr=""/>
            <p:cNvPicPr/>
            <p:nvPr/>
          </p:nvPicPr>
          <p:blipFill>
            <a:blip r:embed="rId3"/>
            <a:stretch/>
          </p:blipFill>
          <p:spPr>
            <a:xfrm>
              <a:off x="6184440" y="5565240"/>
              <a:ext cx="2489400" cy="674280"/>
            </a:xfrm>
            <a:prstGeom prst="rect">
              <a:avLst/>
            </a:prstGeom>
            <a:ln>
              <a:noFill/>
            </a:ln>
          </p:spPr>
        </p:pic>
      </p:grpSp>
      <p:sp>
        <p:nvSpPr>
          <p:cNvPr id="29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9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www.polimi.it/" TargetMode="External"/><Relationship Id="rId2" Type="http://schemas.openxmlformats.org/officeDocument/2006/relationships/hyperlink" Target="http://www.polimi.it/persons/marioarrigonineri"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hyperlink" Target="http://www.w3.org/TR/rdf-syntax-grammar" TargetMode="External"/><Relationship Id="rId2" Type="http://schemas.openxmlformats.org/officeDocument/2006/relationships/hyperlink" Target="http://www.w3.org/2001/XMLSchema#decimal" TargetMode="External"/><Relationship Id="rId3" Type="http://schemas.openxmlformats.org/officeDocument/2006/relationships/hyperlink" Target="http://www.w3.org/TR/rdf-syntax-grammar"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hyperlink" Target="http://www.w3.org/1999/02/22-rdf-syntax-ns" TargetMode="External"/><Relationship Id="rId2" Type="http://schemas.openxmlformats.org/officeDocument/2006/relationships/hyperlink" Target="http://www.elet.polimi.it/bib/" TargetMode="External"/><Relationship Id="rId3" Type="http://schemas.openxmlformats.org/officeDocument/2006/relationships/hyperlink" Target="http://www.elet.polimi.it/bib/" TargetMode="External"/><Relationship Id="rId4" Type="http://schemas.openxmlformats.org/officeDocument/2006/relationships/hyperlink" Target="http://www.elet.polimi.it/bib/" TargetMode="External"/><Relationship Id="rId5" Type="http://schemas.openxmlformats.org/officeDocument/2006/relationships/hyperlink" Target="http://www.elet.polimi.it/people/" TargetMode="External"/><Relationship Id="rId6" Type="http://schemas.openxmlformats.org/officeDocument/2006/relationships/hyperlink" Target="http://www.elet.polimi.it/bib/book0001" TargetMode="External"/><Relationship Id="rId7"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hyperlink" Target="http://www.elet.polimi.it/bib/book0001" TargetMode="External"/><Relationship Id="rId2" Type="http://schemas.openxmlformats.org/officeDocument/2006/relationships/hyperlink" Target="http://www.elet.polimi.it/bib/book0001" TargetMode="External"/><Relationship Id="rId3" Type="http://schemas.openxmlformats.org/officeDocument/2006/relationships/hyperlink" Target="http://www.elet.polimi.it/bib/book0001" TargetMode="External"/><Relationship Id="rId4" Type="http://schemas.openxmlformats.org/officeDocument/2006/relationships/hyperlink" Target="http://www.elet.polimi.it/bib/book0001" TargetMode="External"/><Relationship Id="rId5" Type="http://schemas.openxmlformats.org/officeDocument/2006/relationships/hyperlink" Target="http://www.elet.polimi.it/bib/book0001" TargetMode="External"/><Relationship Id="rId6" Type="http://schemas.openxmlformats.org/officeDocument/2006/relationships/hyperlink" Target="http://www.elet.polimi.it/bib/book0001" TargetMode="External"/><Relationship Id="rId7"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hyperlink" Target="http://www.elet.polimi.it/people/book0001" TargetMode="External"/><Relationship Id="rId2" Type="http://schemas.openxmlformats.org/officeDocument/2006/relationships/hyperlink" Target="http://www.elet.polimi.it/people/D02005" TargetMode="External"/><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hyperlink" Target="http://www.elet.polimi.it/people/book0001" TargetMode="External"/><Relationship Id="rId2" Type="http://schemas.openxmlformats.org/officeDocument/2006/relationships/hyperlink" Target="http://www.elet.polimi.it/people/D02005" TargetMode="External"/><Relationship Id="rId3" Type="http://schemas.openxmlformats.org/officeDocument/2006/relationships/hyperlink" Target="http://www.w3.org/2001/XMLSchema" TargetMode="External"/><Relationship Id="rId4" Type="http://schemas.openxmlformats.org/officeDocument/2006/relationships/hyperlink" Target="http://www.w3.org/2001/XMLSchema" TargetMode="External"/><Relationship Id="rId5"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hyperlink" Target="http://www.elet.polimi.it/bib/book0001" TargetMode="External"/><Relationship Id="rId2" Type="http://schemas.openxmlformats.org/officeDocument/2006/relationships/hyperlink" Target="http://www.elet.polimi.it/bib/book0001" TargetMode="External"/><Relationship Id="rId3" Type="http://schemas.openxmlformats.org/officeDocument/2006/relationships/hyperlink" Target="http://www.elet.polimi.it/bib/book0001" TargetMode="External"/><Relationship Id="rId4" Type="http://schemas.openxmlformats.org/officeDocument/2006/relationships/hyperlink" Target="http://www.elet.polimi.it/bib/book0001" TargetMode="External"/><Relationship Id="rId5" Type="http://schemas.openxmlformats.org/officeDocument/2006/relationships/hyperlink" Target="http://www.elet.polimi.it/bib/book0001" TargetMode="External"/><Relationship Id="rId6" Type="http://schemas.openxmlformats.org/officeDocument/2006/relationships/hyperlink" Target="http://www.elet.polimi.it/bib/book0001" TargetMode="External"/><Relationship Id="rId7"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hyperlink" Target="https://github.com/mhausenblas/turtled" TargetMode="External"/><Relationship Id="rId2" Type="http://schemas.openxmlformats.org/officeDocument/2006/relationships/hyperlink" Target="http://www.w3.org/RDF/Validator/" TargetMode="External"/><Relationship Id="rId3" Type="http://schemas.openxmlformats.org/officeDocument/2006/relationships/hyperlink" Target="https://protege.stanford.edu/" TargetMode="External"/><Relationship Id="rId4"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hyperlink" Target="http://www.w3.org/1999/02/22-rdf-syntax-ns" TargetMode="External"/><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hyperlink" Target="https://ontology101tutorial.readthedocs.io/en/latest/DL_QueryTab.html" TargetMode="External"/><Relationship Id="rId2" Type="http://schemas.openxmlformats.org/officeDocument/2006/relationships/image" Target="../media/image29.png"/><Relationship Id="rId3"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hyperlink" Target="http://www.ldodds.com/foaf/foaf-a-matic" TargetMode="External"/><Relationship Id="rId2" Type="http://schemas.openxmlformats.org/officeDocument/2006/relationships/hyperlink" Target="http://www.test.it/#nomeproprio" TargetMode="External"/><Relationship Id="rId3" Type="http://schemas.openxmlformats.org/officeDocument/2006/relationships/image" Target="../media/image31.png"/><Relationship Id="rId4"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888840" y="1274400"/>
            <a:ext cx="10413000" cy="630720"/>
          </a:xfrm>
          <a:prstGeom prst="rect">
            <a:avLst/>
          </a:prstGeom>
          <a:noFill/>
          <a:ln>
            <a:noFill/>
          </a:ln>
        </p:spPr>
        <p:style>
          <a:lnRef idx="0"/>
          <a:fillRef idx="0"/>
          <a:effectRef idx="0"/>
          <a:fontRef idx="minor"/>
        </p:style>
        <p:txBody>
          <a:bodyPr lIns="45720" rIns="45720" tIns="45000" bIns="45000" anchor="b">
            <a:noAutofit/>
          </a:bodyPr>
          <a:p>
            <a:pPr algn="ctr">
              <a:lnSpc>
                <a:spcPct val="100000"/>
              </a:lnSpc>
            </a:pPr>
            <a:r>
              <a:rPr b="1" lang="it-IT" sz="2800" spc="-1" strike="noStrike">
                <a:solidFill>
                  <a:srgbClr val="ffffff"/>
                </a:solidFill>
                <a:latin typeface="Arial"/>
                <a:ea typeface="Arial"/>
              </a:rPr>
              <a:t>Master Artificial Intelligence &amp; Machine Learning</a:t>
            </a:r>
            <a:endParaRPr b="0" lang="it-IT" sz="2800" spc="-1" strike="noStrike">
              <a:latin typeface="Arial"/>
            </a:endParaRPr>
          </a:p>
        </p:txBody>
      </p:sp>
      <p:sp>
        <p:nvSpPr>
          <p:cNvPr id="333" name="CustomShape 2"/>
          <p:cNvSpPr/>
          <p:nvPr/>
        </p:nvSpPr>
        <p:spPr>
          <a:xfrm>
            <a:off x="3543840" y="2527920"/>
            <a:ext cx="5141520" cy="94104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479"/>
              </a:spcBef>
            </a:pPr>
            <a:r>
              <a:rPr b="1" lang="it-IT" sz="2400" spc="-1" strike="noStrike">
                <a:solidFill>
                  <a:srgbClr val="ffffff"/>
                </a:solidFill>
                <a:latin typeface="Arial"/>
                <a:ea typeface="Arial"/>
              </a:rPr>
              <a:t>Corso «Tecnologie semantiche»</a:t>
            </a:r>
            <a:endParaRPr b="0" lang="it-IT" sz="2400" spc="-1" strike="noStrike">
              <a:latin typeface="Arial"/>
            </a:endParaRPr>
          </a:p>
          <a:p>
            <a:pPr algn="ctr">
              <a:lnSpc>
                <a:spcPct val="100000"/>
              </a:lnSpc>
              <a:spcBef>
                <a:spcPts val="400"/>
              </a:spcBef>
            </a:pPr>
            <a:r>
              <a:rPr b="0" lang="it-IT" sz="2000" spc="-1" strike="noStrike">
                <a:solidFill>
                  <a:srgbClr val="ffffff"/>
                </a:solidFill>
                <a:latin typeface="Arial"/>
                <a:ea typeface="Arial"/>
              </a:rPr>
              <a:t>Marco Colombetti e Mario Arrigoni Neri</a:t>
            </a:r>
            <a:endParaRPr b="0" lang="it-IT" sz="2000" spc="-1" strike="noStrike">
              <a:latin typeface="Arial"/>
            </a:endParaRPr>
          </a:p>
        </p:txBody>
      </p:sp>
      <p:sp>
        <p:nvSpPr>
          <p:cNvPr id="334" name="CustomShape 3"/>
          <p:cNvSpPr/>
          <p:nvPr/>
        </p:nvSpPr>
        <p:spPr>
          <a:xfrm>
            <a:off x="5267880" y="758160"/>
            <a:ext cx="1655280" cy="291240"/>
          </a:xfrm>
          <a:prstGeom prst="rect">
            <a:avLst/>
          </a:prstGeom>
          <a:noFill/>
          <a:ln>
            <a:noFill/>
          </a:ln>
        </p:spPr>
        <p:style>
          <a:lnRef idx="0"/>
          <a:fillRef idx="0"/>
          <a:effectRef idx="0"/>
          <a:fontRef idx="minor"/>
        </p:style>
        <p:txBody>
          <a:bodyPr lIns="45720" rIns="45720" tIns="45000" bIns="45000" anchor="ctr">
            <a:noAutofit/>
          </a:bodyPr>
          <a:p>
            <a:pPr algn="ctr">
              <a:lnSpc>
                <a:spcPct val="100000"/>
              </a:lnSpc>
              <a:spcBef>
                <a:spcPts val="360"/>
              </a:spcBef>
            </a:pPr>
            <a:r>
              <a:rPr b="0" lang="it-IT" sz="1800" spc="-1" strike="noStrike">
                <a:solidFill>
                  <a:srgbClr val="ffffff"/>
                </a:solidFill>
                <a:latin typeface="Arial"/>
                <a:ea typeface="Arial"/>
              </a:rPr>
              <a:t>01.07.2019</a:t>
            </a:r>
            <a:endParaRPr b="0" lang="it-IT" sz="1800" spc="-1" strike="noStrike">
              <a:latin typeface="Arial"/>
            </a:endParaRPr>
          </a:p>
        </p:txBody>
      </p:sp>
      <p:sp>
        <p:nvSpPr>
          <p:cNvPr id="335" name="CustomShape 4"/>
          <p:cNvSpPr/>
          <p:nvPr/>
        </p:nvSpPr>
        <p:spPr>
          <a:xfrm>
            <a:off x="481320" y="3934800"/>
            <a:ext cx="11224440" cy="114768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720"/>
              </a:spcBef>
            </a:pPr>
            <a:r>
              <a:rPr b="1" lang="it-IT" sz="3600" spc="-1" strike="noStrike">
                <a:solidFill>
                  <a:srgbClr val="ffffff"/>
                </a:solidFill>
                <a:latin typeface="Arial"/>
                <a:ea typeface="Arial"/>
              </a:rPr>
              <a:t>1.  Introduzione al Semantic Web</a:t>
            </a:r>
            <a:endParaRPr b="0" lang="it-IT" sz="3600" spc="-1" strike="noStrike">
              <a:latin typeface="Arial"/>
            </a:endParaRPr>
          </a:p>
          <a:p>
            <a:pPr algn="ctr">
              <a:lnSpc>
                <a:spcPct val="100000"/>
              </a:lnSpc>
              <a:spcBef>
                <a:spcPts val="479"/>
              </a:spcBef>
            </a:pPr>
            <a:r>
              <a:rPr b="0" lang="it-IT" sz="2400" spc="-1" strike="noStrike">
                <a:solidFill>
                  <a:srgbClr val="ffffff"/>
                </a:solidFill>
                <a:latin typeface="Arial"/>
                <a:ea typeface="Arial"/>
              </a:rPr>
              <a:t>Mario Arrigoni Neri</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E’ fattibile un agente che integra automaticamente l’informazione semantica?</a:t>
            </a:r>
            <a:endParaRPr b="0" lang="it-IT" sz="2400" spc="-1" strike="noStrike">
              <a:latin typeface="Arial"/>
            </a:endParaRPr>
          </a:p>
        </p:txBody>
      </p:sp>
      <p:sp>
        <p:nvSpPr>
          <p:cNvPr id="401"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Ogni asserzione raccolta deve rappresentare un frammento di conoscenza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serve un modo univoco e semplice per assegnare un significato</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Ogni modello deve essere rappresentato in un formato comune</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Deve esistere un modo per creare le asserzioni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Manualmente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Automaticamente</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I termini usati non possono essere completamente arbitrari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Termini comuni utilizzati in modelli diversi</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L’agente deve poter “comprendere” ogni statement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Tramite riuso dei termini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Tramite reasoning</a:t>
            </a:r>
            <a:endParaRPr b="0" lang="it-IT" sz="2000" spc="-1" strike="noStrike">
              <a:latin typeface="Arial"/>
            </a:endParaRPr>
          </a:p>
        </p:txBody>
      </p:sp>
      <p:sp>
        <p:nvSpPr>
          <p:cNvPr id="402"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5D47B36-2120-4531-8FB9-1131B1412B4C}" type="slidenum">
              <a:rPr b="0" lang="it-IT" sz="1600" spc="-1" strike="noStrike">
                <a:solidFill>
                  <a:srgbClr val="002060"/>
                </a:solidFill>
                <a:latin typeface="Arial"/>
                <a:ea typeface="Arial"/>
              </a:rPr>
              <a:t>10</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Applicazioni</a:t>
            </a:r>
            <a:endParaRPr b="0" lang="it-IT" sz="2400" spc="-1" strike="noStrike">
              <a:latin typeface="Arial"/>
            </a:endParaRPr>
          </a:p>
        </p:txBody>
      </p:sp>
      <p:sp>
        <p:nvSpPr>
          <p:cNvPr id="404"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Ricerca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cerco SOAP su google …</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Negli ultimi anni google ha introdotto il “semantic graph” per disambiguazione  e data aggregation</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Information integration</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Es dalle slide precedenti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Prenota un ristorante e trova la strada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Pianifica un viaggio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Web service integration</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Web data mining</a:t>
            </a:r>
            <a:endParaRPr b="0" lang="it-IT" sz="2000" spc="-1" strike="noStrike">
              <a:latin typeface="Arial"/>
            </a:endParaRPr>
          </a:p>
        </p:txBody>
      </p:sp>
      <p:sp>
        <p:nvSpPr>
          <p:cNvPr id="405"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5785045-F7B9-4195-B4F3-65736ECE0EA1}" type="slidenum">
              <a:rPr b="0" lang="it-IT" sz="1600" spc="-1" strike="noStrike">
                <a:solidFill>
                  <a:srgbClr val="002060"/>
                </a:solidFill>
                <a:latin typeface="Arial"/>
                <a:ea typeface="Arial"/>
              </a:rPr>
              <a:t>11</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Definizioni:</a:t>
            </a:r>
            <a:endParaRPr b="0" lang="it-IT" sz="2400" spc="-1" strike="noStrike">
              <a:latin typeface="Arial"/>
            </a:endParaRPr>
          </a:p>
        </p:txBody>
      </p:sp>
      <p:sp>
        <p:nvSpPr>
          <p:cNvPr id="407" name="CustomShape 2"/>
          <p:cNvSpPr/>
          <p:nvPr/>
        </p:nvSpPr>
        <p:spPr>
          <a:xfrm>
            <a:off x="1248840" y="983520"/>
            <a:ext cx="854244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a:lnSpc>
                <a:spcPct val="100000"/>
              </a:lnSpc>
            </a:pPr>
            <a:r>
              <a:rPr b="0" lang="it-IT" sz="2000" spc="-1" strike="noStrike">
                <a:solidFill>
                  <a:srgbClr val="000000"/>
                </a:solidFill>
                <a:latin typeface="Calibri"/>
                <a:ea typeface="DejaVu Sans"/>
              </a:rPr>
              <a:t>The Semantic Web is an extension of the current Web in which information is</a:t>
            </a:r>
            <a:endParaRPr b="0" lang="it-IT" sz="2000" spc="-1" strike="noStrike">
              <a:latin typeface="Arial"/>
            </a:endParaRPr>
          </a:p>
          <a:p>
            <a:pPr>
              <a:lnSpc>
                <a:spcPct val="100000"/>
              </a:lnSpc>
            </a:pPr>
            <a:r>
              <a:rPr b="0" lang="it-IT" sz="2000" spc="-1" strike="noStrike">
                <a:solidFill>
                  <a:srgbClr val="000000"/>
                </a:solidFill>
                <a:latin typeface="Calibri"/>
                <a:ea typeface="DejaVu Sans"/>
              </a:rPr>
              <a:t>given well-deﬁned meaning, better enabling computers and people to work in</a:t>
            </a:r>
            <a:endParaRPr b="0" lang="it-IT" sz="2000" spc="-1" strike="noStrike">
              <a:latin typeface="Arial"/>
            </a:endParaRPr>
          </a:p>
          <a:p>
            <a:pPr>
              <a:lnSpc>
                <a:spcPct val="100000"/>
              </a:lnSpc>
            </a:pPr>
            <a:r>
              <a:rPr b="0" lang="it-IT" sz="2000" spc="-1" strike="noStrike">
                <a:solidFill>
                  <a:srgbClr val="000000"/>
                </a:solidFill>
                <a:latin typeface="Calibri"/>
                <a:ea typeface="DejaVu Sans"/>
              </a:rPr>
              <a:t>Cooperation.</a:t>
            </a:r>
            <a:endParaRPr b="0" lang="it-IT" sz="2000" spc="-1" strike="noStrike">
              <a:latin typeface="Arial"/>
            </a:endParaRPr>
          </a:p>
          <a:p>
            <a:pPr algn="r">
              <a:lnSpc>
                <a:spcPct val="100000"/>
              </a:lnSpc>
              <a:spcBef>
                <a:spcPts val="1417"/>
              </a:spcBef>
            </a:pPr>
            <a:r>
              <a:rPr b="0" lang="it-IT" sz="2000" spc="-1" strike="noStrike">
                <a:solidFill>
                  <a:srgbClr val="000000"/>
                </a:solidFill>
                <a:latin typeface="Calibri"/>
                <a:ea typeface="DejaVu Sans"/>
              </a:rPr>
              <a:t>[2001 - Tim Berners Lee]</a:t>
            </a:r>
            <a:endParaRPr b="0" lang="it-IT" sz="2000" spc="-1" strike="noStrike">
              <a:latin typeface="Arial"/>
            </a:endParaRPr>
          </a:p>
          <a:p>
            <a:pPr>
              <a:lnSpc>
                <a:spcPct val="100000"/>
              </a:lnSpc>
            </a:pPr>
            <a:endParaRPr b="0" lang="it-IT" sz="2000" spc="-1" strike="noStrike">
              <a:latin typeface="Arial"/>
            </a:endParaRPr>
          </a:p>
          <a:p>
            <a:pPr>
              <a:lnSpc>
                <a:spcPct val="100000"/>
              </a:lnSpc>
            </a:pPr>
            <a:endParaRPr b="0" lang="it-IT" sz="2000" spc="-1" strike="noStrike">
              <a:latin typeface="Arial"/>
            </a:endParaRPr>
          </a:p>
          <a:p>
            <a:pPr>
              <a:lnSpc>
                <a:spcPct val="100000"/>
              </a:lnSpc>
            </a:pPr>
            <a:r>
              <a:rPr b="0" lang="it-IT" sz="2000" spc="-1" strike="noStrike">
                <a:solidFill>
                  <a:srgbClr val="000000"/>
                </a:solidFill>
                <a:latin typeface="Calibri"/>
                <a:ea typeface="DejaVu Sans"/>
              </a:rPr>
              <a:t>The Semantic Web provides a common framework that allows data to be</a:t>
            </a:r>
            <a:endParaRPr b="0" lang="it-IT" sz="2000" spc="-1" strike="noStrike">
              <a:latin typeface="Arial"/>
            </a:endParaRPr>
          </a:p>
          <a:p>
            <a:pPr>
              <a:lnSpc>
                <a:spcPct val="100000"/>
              </a:lnSpc>
            </a:pPr>
            <a:r>
              <a:rPr b="0" lang="it-IT" sz="2000" spc="-1" strike="noStrike">
                <a:solidFill>
                  <a:srgbClr val="000000"/>
                </a:solidFill>
                <a:latin typeface="Calibri"/>
                <a:ea typeface="DejaVu Sans"/>
              </a:rPr>
              <a:t>shared and reused across application, enterprise, and community boundaries.</a:t>
            </a:r>
            <a:endParaRPr b="0" lang="it-IT" sz="2000" spc="-1" strike="noStrike">
              <a:latin typeface="Arial"/>
            </a:endParaRPr>
          </a:p>
          <a:p>
            <a:pPr algn="r">
              <a:lnSpc>
                <a:spcPct val="100000"/>
              </a:lnSpc>
              <a:spcBef>
                <a:spcPts val="1417"/>
              </a:spcBef>
            </a:pPr>
            <a:r>
              <a:rPr b="0" lang="it-IT" sz="2000" spc="-1" strike="noStrike">
                <a:solidFill>
                  <a:srgbClr val="000000"/>
                </a:solidFill>
                <a:latin typeface="Calibri"/>
                <a:ea typeface="DejaVu Sans"/>
              </a:rPr>
              <a:t>[W3C]</a:t>
            </a:r>
            <a:endParaRPr b="0" lang="it-IT" sz="2000" spc="-1" strike="noStrike">
              <a:latin typeface="Arial"/>
            </a:endParaRPr>
          </a:p>
          <a:p>
            <a:pPr algn="r">
              <a:lnSpc>
                <a:spcPct val="100000"/>
              </a:lnSpc>
              <a:spcBef>
                <a:spcPts val="1417"/>
              </a:spcBef>
            </a:pPr>
            <a:endParaRPr b="0" lang="it-IT" sz="2000" spc="-1" strike="noStrike">
              <a:latin typeface="Arial"/>
            </a:endParaRPr>
          </a:p>
        </p:txBody>
      </p:sp>
      <p:sp>
        <p:nvSpPr>
          <p:cNvPr id="408"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4F305BF-B91B-4DE3-B794-A2B90F85D4E3}" type="slidenum">
              <a:rPr b="0" lang="it-IT" sz="1600" spc="-1" strike="noStrike">
                <a:solidFill>
                  <a:srgbClr val="002060"/>
                </a:solidFill>
                <a:latin typeface="Arial"/>
                <a:ea typeface="Arial"/>
              </a:rPr>
              <a:t>12</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Prospettiva storica:</a:t>
            </a:r>
            <a:endParaRPr b="0" lang="it-IT" sz="2400" spc="-1" strike="noStrike">
              <a:latin typeface="Arial"/>
            </a:endParaRPr>
          </a:p>
        </p:txBody>
      </p:sp>
      <p:sp>
        <p:nvSpPr>
          <p:cNvPr id="41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F63686-88D3-4DBA-B0F0-F5419098A6F9}" type="slidenum">
              <a:rPr b="0" lang="it-IT" sz="1600" spc="-1" strike="noStrike">
                <a:solidFill>
                  <a:srgbClr val="002060"/>
                </a:solidFill>
                <a:latin typeface="Arial"/>
                <a:ea typeface="Arial"/>
              </a:rPr>
              <a:t>12</a:t>
            </a:fld>
            <a:endParaRPr b="0" lang="it-IT" sz="1600" spc="-1" strike="noStrike">
              <a:latin typeface="Arial"/>
            </a:endParaRPr>
          </a:p>
        </p:txBody>
      </p:sp>
      <p:pic>
        <p:nvPicPr>
          <p:cNvPr id="411" name="" descr=""/>
          <p:cNvPicPr/>
          <p:nvPr/>
        </p:nvPicPr>
        <p:blipFill>
          <a:blip r:embed="rId1"/>
          <a:stretch/>
        </p:blipFill>
        <p:spPr>
          <a:xfrm>
            <a:off x="2232000" y="1442520"/>
            <a:ext cx="7014960" cy="4532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Semantic web – linked data – web of data:</a:t>
            </a:r>
            <a:endParaRPr b="0" lang="it-IT" sz="2400" spc="-1" strike="noStrike">
              <a:latin typeface="Arial"/>
            </a:endParaRPr>
          </a:p>
        </p:txBody>
      </p:sp>
      <p:sp>
        <p:nvSpPr>
          <p:cNvPr id="41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FF6745E-D722-4B41-BA19-A7F18DF0B6F5}" type="slidenum">
              <a:rPr b="0" lang="it-IT" sz="1600" spc="-1" strike="noStrike">
                <a:solidFill>
                  <a:srgbClr val="002060"/>
                </a:solidFill>
                <a:latin typeface="Arial"/>
                <a:ea typeface="Arial"/>
              </a:rPr>
              <a:t>12</a:t>
            </a:fld>
            <a:endParaRPr b="0" lang="it-IT" sz="1600" spc="-1" strike="noStrike">
              <a:latin typeface="Arial"/>
            </a:endParaRPr>
          </a:p>
        </p:txBody>
      </p:sp>
      <p:sp>
        <p:nvSpPr>
          <p:cNvPr id="41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 linked data sono pubblicati utilizzando le tecnologie e gli standard del Semantic Web</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Il Semantic web è l’obiettivo i linked data sono lo strumento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Il risultato è il web of data</a:t>
            </a:r>
            <a:b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u="sng">
                <a:solidFill>
                  <a:srgbClr val="000000"/>
                </a:solidFill>
                <a:uFillTx/>
                <a:latin typeface="Calibri"/>
                <a:ea typeface="Microsoft YaHei"/>
              </a:rPr>
              <a:t>https://www.w3.org/2001/sw</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888840" y="1274400"/>
            <a:ext cx="10413000" cy="630720"/>
          </a:xfrm>
          <a:prstGeom prst="rect">
            <a:avLst/>
          </a:prstGeom>
          <a:noFill/>
          <a:ln>
            <a:noFill/>
          </a:ln>
        </p:spPr>
        <p:style>
          <a:lnRef idx="0"/>
          <a:fillRef idx="0"/>
          <a:effectRef idx="0"/>
          <a:fontRef idx="minor"/>
        </p:style>
        <p:txBody>
          <a:bodyPr lIns="45720" rIns="45720" tIns="45000" bIns="45000" anchor="b">
            <a:noAutofit/>
          </a:bodyPr>
          <a:p>
            <a:pPr algn="ctr">
              <a:lnSpc>
                <a:spcPct val="100000"/>
              </a:lnSpc>
            </a:pPr>
            <a:r>
              <a:rPr b="1" lang="it-IT" sz="2800" spc="-1" strike="noStrike">
                <a:solidFill>
                  <a:srgbClr val="ffffff"/>
                </a:solidFill>
                <a:latin typeface="Arial"/>
                <a:ea typeface="Arial"/>
              </a:rPr>
              <a:t>Master Artificial Intelligence &amp; Machine Learning</a:t>
            </a:r>
            <a:endParaRPr b="0" lang="it-IT" sz="2800" spc="-1" strike="noStrike">
              <a:latin typeface="Arial"/>
            </a:endParaRPr>
          </a:p>
        </p:txBody>
      </p:sp>
      <p:sp>
        <p:nvSpPr>
          <p:cNvPr id="416" name="CustomShape 2"/>
          <p:cNvSpPr/>
          <p:nvPr/>
        </p:nvSpPr>
        <p:spPr>
          <a:xfrm>
            <a:off x="3543840" y="2527920"/>
            <a:ext cx="5141520" cy="94104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479"/>
              </a:spcBef>
            </a:pPr>
            <a:r>
              <a:rPr b="1" lang="it-IT" sz="2400" spc="-1" strike="noStrike">
                <a:solidFill>
                  <a:srgbClr val="ffffff"/>
                </a:solidFill>
                <a:latin typeface="Arial"/>
                <a:ea typeface="Arial"/>
              </a:rPr>
              <a:t>Corso «Tecnologie semantiche»</a:t>
            </a:r>
            <a:endParaRPr b="0" lang="it-IT" sz="2400" spc="-1" strike="noStrike">
              <a:latin typeface="Arial"/>
            </a:endParaRPr>
          </a:p>
          <a:p>
            <a:pPr algn="ctr">
              <a:lnSpc>
                <a:spcPct val="100000"/>
              </a:lnSpc>
              <a:spcBef>
                <a:spcPts val="400"/>
              </a:spcBef>
            </a:pPr>
            <a:r>
              <a:rPr b="0" lang="it-IT" sz="2000" spc="-1" strike="noStrike">
                <a:solidFill>
                  <a:srgbClr val="ffffff"/>
                </a:solidFill>
                <a:latin typeface="Arial"/>
                <a:ea typeface="Arial"/>
              </a:rPr>
              <a:t>Marco Colombetti e Mario Arrigoni Neri</a:t>
            </a:r>
            <a:endParaRPr b="0" lang="it-IT" sz="2000" spc="-1" strike="noStrike">
              <a:latin typeface="Arial"/>
            </a:endParaRPr>
          </a:p>
        </p:txBody>
      </p:sp>
      <p:sp>
        <p:nvSpPr>
          <p:cNvPr id="417" name="CustomShape 3"/>
          <p:cNvSpPr/>
          <p:nvPr/>
        </p:nvSpPr>
        <p:spPr>
          <a:xfrm>
            <a:off x="5267880" y="758160"/>
            <a:ext cx="1655280" cy="291240"/>
          </a:xfrm>
          <a:prstGeom prst="rect">
            <a:avLst/>
          </a:prstGeom>
          <a:noFill/>
          <a:ln>
            <a:noFill/>
          </a:ln>
        </p:spPr>
        <p:style>
          <a:lnRef idx="0"/>
          <a:fillRef idx="0"/>
          <a:effectRef idx="0"/>
          <a:fontRef idx="minor"/>
        </p:style>
        <p:txBody>
          <a:bodyPr lIns="45720" rIns="45720" tIns="45000" bIns="45000" anchor="ctr">
            <a:noAutofit/>
          </a:bodyPr>
          <a:p>
            <a:pPr algn="ctr">
              <a:lnSpc>
                <a:spcPct val="100000"/>
              </a:lnSpc>
              <a:spcBef>
                <a:spcPts val="360"/>
              </a:spcBef>
            </a:pPr>
            <a:r>
              <a:rPr b="0" lang="it-IT" sz="1800" spc="-1" strike="noStrike">
                <a:solidFill>
                  <a:srgbClr val="ffffff"/>
                </a:solidFill>
                <a:latin typeface="Arial"/>
                <a:ea typeface="Arial"/>
              </a:rPr>
              <a:t>01.07.2019</a:t>
            </a:r>
            <a:endParaRPr b="0" lang="it-IT" sz="1800" spc="-1" strike="noStrike">
              <a:latin typeface="Arial"/>
            </a:endParaRPr>
          </a:p>
        </p:txBody>
      </p:sp>
      <p:sp>
        <p:nvSpPr>
          <p:cNvPr id="418" name="CustomShape 4"/>
          <p:cNvSpPr/>
          <p:nvPr/>
        </p:nvSpPr>
        <p:spPr>
          <a:xfrm>
            <a:off x="481320" y="3934800"/>
            <a:ext cx="11224440" cy="114768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720"/>
              </a:spcBef>
            </a:pPr>
            <a:r>
              <a:rPr b="1" lang="it-IT" sz="3600" spc="-1" strike="noStrike">
                <a:solidFill>
                  <a:srgbClr val="ffffff"/>
                </a:solidFill>
                <a:latin typeface="Arial"/>
                <a:ea typeface="Arial"/>
              </a:rPr>
              <a:t>2.  RDF</a:t>
            </a:r>
            <a:endParaRPr b="0" lang="it-IT" sz="3600" spc="-1" strike="noStrike">
              <a:latin typeface="Arial"/>
            </a:endParaRPr>
          </a:p>
          <a:p>
            <a:pPr algn="ctr">
              <a:lnSpc>
                <a:spcPct val="100000"/>
              </a:lnSpc>
              <a:spcBef>
                <a:spcPts val="479"/>
              </a:spcBef>
            </a:pPr>
            <a:r>
              <a:rPr b="0" lang="it-IT" sz="2400" spc="-1" strike="noStrike">
                <a:solidFill>
                  <a:srgbClr val="ffffff"/>
                </a:solidFill>
                <a:latin typeface="Arial"/>
                <a:ea typeface="Arial"/>
              </a:rPr>
              <a:t>Mario Arrigoni Neri</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Resource Description framework</a:t>
            </a:r>
            <a:endParaRPr b="0" lang="it-IT" sz="2400" spc="-1" strike="noStrike">
              <a:latin typeface="Arial"/>
            </a:endParaRPr>
          </a:p>
        </p:txBody>
      </p:sp>
      <p:sp>
        <p:nvSpPr>
          <p:cNvPr id="42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1B27BDF-FD3F-4545-89B5-24A63189D9F9}" type="slidenum">
              <a:rPr b="0" lang="it-IT" sz="1600" spc="-1" strike="noStrike">
                <a:solidFill>
                  <a:srgbClr val="002060"/>
                </a:solidFill>
                <a:latin typeface="Arial"/>
                <a:ea typeface="Arial"/>
              </a:rPr>
              <a:t>14</a:t>
            </a:fld>
            <a:endParaRPr b="0" lang="it-IT" sz="1600" spc="-1" strike="noStrike">
              <a:latin typeface="Arial"/>
            </a:endParaRPr>
          </a:p>
        </p:txBody>
      </p:sp>
      <p:sp>
        <p:nvSpPr>
          <p:cNvPr id="421"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fontScale="89000"/>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E’ il “linguaggio” base del semantic web</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Permette di rappresentare modelli arbitrari come grafi orientati ed etichettati</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Microsoft YaHei"/>
              </a:rPr>
              <a:t>RDF is a language for representing information about resources in the World Wide Web</a:t>
            </a:r>
            <a:b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(RDF Primer)</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Microsoft YaHei"/>
              </a:rPr>
              <a:t>RDF is a framework for representing information on the Web </a:t>
            </a:r>
            <a:b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(RDF Concept).</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Microsoft YaHei"/>
              </a:rPr>
              <a:t>RDF is a general-purpose language for representing information in the Web</a:t>
            </a:r>
            <a:b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(RDF Syntax, RDF Schema)</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Microsoft YaHei"/>
              </a:rPr>
              <a:t>RDF is an assertional language intended to be used to express propositions using precise formal vocabularies, particularly those speciﬁed using RDFS, for access and use over the World Wide Web, and is intended to provide a basic foundation for more advanced assertional languages with a similar purpose </a:t>
            </a:r>
            <a:b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	</a:t>
            </a:r>
            <a:r>
              <a:rPr b="0" lang="it-IT" sz="2000" spc="-1" strike="noStrike">
                <a:solidFill>
                  <a:srgbClr val="000000"/>
                </a:solidFill>
                <a:latin typeface="Calibri"/>
                <a:ea typeface="Microsoft YaHei"/>
              </a:rPr>
              <a:t>(RDF Semantics).</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Asserzioni (o triple) RDF</a:t>
            </a:r>
            <a:endParaRPr b="0" lang="it-IT" sz="2400" spc="-1" strike="noStrike">
              <a:latin typeface="Arial"/>
            </a:endParaRPr>
          </a:p>
        </p:txBody>
      </p:sp>
      <p:sp>
        <p:nvSpPr>
          <p:cNvPr id="42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4854931-06CF-4905-88A9-2C48F0C23A79}" type="slidenum">
              <a:rPr b="0" lang="it-IT" sz="1600" spc="-1" strike="noStrike">
                <a:solidFill>
                  <a:srgbClr val="002060"/>
                </a:solidFill>
                <a:latin typeface="Arial"/>
                <a:ea typeface="Arial"/>
              </a:rPr>
              <a:t>16</a:t>
            </a:fld>
            <a:endParaRPr b="0" lang="it-IT" sz="1600" spc="-1" strike="noStrike">
              <a:latin typeface="Arial"/>
            </a:endParaRPr>
          </a:p>
        </p:txBody>
      </p:sp>
      <p:sp>
        <p:nvSpPr>
          <p:cNvPr id="42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Regola #1:</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la conoscenza (o informazione) è espressa come una lista di asserzioni (o statement).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Ogni asserzione ha la forma :</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SOGGETTO - PREDICATO – OGGETTO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Soggetti e predicati sono elementi del dominio di rappresentazione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Gli oggetti possono essere sia elementi del dominio che letterali (stringhe)</a:t>
            </a:r>
            <a:endParaRPr b="0" lang="it-IT" sz="2000" spc="-1" strike="noStrike">
              <a:latin typeface="Arial"/>
            </a:endParaRPr>
          </a:p>
        </p:txBody>
      </p:sp>
      <p:sp>
        <p:nvSpPr>
          <p:cNvPr id="425" name="CustomShape 4"/>
          <p:cNvSpPr/>
          <p:nvPr/>
        </p:nvSpPr>
        <p:spPr>
          <a:xfrm>
            <a:off x="3816000" y="4602960"/>
            <a:ext cx="3413520" cy="1223640"/>
          </a:xfrm>
          <a:prstGeom prst="rect">
            <a:avLst/>
          </a:prstGeom>
          <a:solidFill>
            <a:srgbClr val="e0ffff"/>
          </a:solidFill>
          <a:ln w="36720">
            <a:solidFill>
              <a:srgbClr val="3465a4"/>
            </a:solidFill>
            <a:round/>
          </a:ln>
        </p:spPr>
        <p:style>
          <a:lnRef idx="0"/>
          <a:fillRef idx="0"/>
          <a:effectRef idx="0"/>
          <a:fontRef idx="minor"/>
        </p:style>
        <p:txBody>
          <a:bodyPr lIns="108000" rIns="108000" tIns="63000" bIns="63000" anchor="ctr" anchorCtr="1">
            <a:spAutoFit/>
          </a:bodyPr>
          <a:p>
            <a:pPr>
              <a:lnSpc>
                <a:spcPct val="100000"/>
              </a:lnSpc>
            </a:pPr>
            <a:r>
              <a:rPr b="0" lang="it-IT" sz="1800" spc="-1" strike="noStrike">
                <a:solidFill>
                  <a:srgbClr val="000000"/>
                </a:solidFill>
                <a:latin typeface="Arial"/>
                <a:ea typeface="DejaVu Sans"/>
              </a:rPr>
              <a:t>R</a:t>
            </a: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resources</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t>
            </a: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literals</a:t>
            </a:r>
            <a:endParaRPr b="0" lang="it-IT" sz="1800" spc="-1" strike="noStrike">
              <a:latin typeface="Arial"/>
            </a:endParaRPr>
          </a:p>
          <a:p>
            <a:pPr>
              <a:lnSpc>
                <a:spcPct val="100000"/>
              </a:lnSpc>
            </a:pPr>
            <a:r>
              <a:rPr b="0" lang="it-IT" sz="1800" spc="-1" strike="noStrike">
                <a:solidFill>
                  <a:srgbClr val="000000"/>
                </a:solidFill>
                <a:latin typeface="Arial"/>
                <a:ea typeface="DejaVu Sans"/>
              </a:rPr>
              <a:t>R </a:t>
            </a:r>
            <a:r>
              <a:rPr b="0" lang="it-IT" sz="1800" spc="-1" strike="noStrike">
                <a:solidFill>
                  <a:srgbClr val="000000"/>
                </a:solidFill>
                <a:latin typeface="Arial"/>
                <a:ea typeface="Arial"/>
              </a:rPr>
              <a:t>∩ L = Ø</a:t>
            </a:r>
            <a:endParaRPr b="0" lang="it-IT" sz="1800" spc="-1" strike="noStrike">
              <a:latin typeface="Arial"/>
            </a:endParaRPr>
          </a:p>
          <a:p>
            <a:pPr>
              <a:lnSpc>
                <a:spcPct val="100000"/>
              </a:lnSpc>
            </a:pPr>
            <a:r>
              <a:rPr b="0" lang="it-IT" sz="1800" spc="-1" strike="noStrike">
                <a:solidFill>
                  <a:srgbClr val="000000"/>
                </a:solidFill>
                <a:latin typeface="Arial"/>
                <a:ea typeface="Arial"/>
              </a:rPr>
              <a:t>Tr</a:t>
            </a:r>
            <a:r>
              <a:rPr b="0" lang="it-IT" sz="1800" spc="-1" strike="noStrike">
                <a:solidFill>
                  <a:srgbClr val="000000"/>
                </a:solidFill>
                <a:latin typeface="Arial"/>
                <a:ea typeface="Arial"/>
              </a:rPr>
              <a:t>	</a:t>
            </a:r>
            <a:r>
              <a:rPr b="0" lang="it-IT" sz="1800" spc="-1" strike="noStrike">
                <a:solidFill>
                  <a:srgbClr val="000000"/>
                </a:solidFill>
                <a:latin typeface="Arial"/>
                <a:ea typeface="Arial"/>
              </a:rPr>
              <a:t>⊆</a:t>
            </a:r>
            <a:r>
              <a:rPr b="0" lang="it-IT" sz="1800" spc="-1" strike="noStrike">
                <a:solidFill>
                  <a:srgbClr val="000000"/>
                </a:solidFill>
                <a:latin typeface="Arial"/>
                <a:ea typeface="Arial"/>
              </a:rPr>
              <a:t>	</a:t>
            </a:r>
            <a:r>
              <a:rPr b="0" lang="it-IT" sz="1800" spc="-1" strike="noStrike">
                <a:solidFill>
                  <a:srgbClr val="000000"/>
                </a:solidFill>
                <a:latin typeface="Arial"/>
                <a:ea typeface="Arial"/>
              </a:rPr>
              <a:t>R x R x (R ∪ L)</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Risorse RDF – URL – URI ed IRI</a:t>
            </a:r>
            <a:endParaRPr b="0" lang="it-IT" sz="2400" spc="-1" strike="noStrike">
              <a:latin typeface="Arial"/>
            </a:endParaRPr>
          </a:p>
        </p:txBody>
      </p:sp>
      <p:sp>
        <p:nvSpPr>
          <p:cNvPr id="42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87B4EC6-26EB-4485-A6BA-6776D36C5D2A}" type="slidenum">
              <a:rPr b="0" lang="it-IT" sz="1600" spc="-1" strike="noStrike">
                <a:solidFill>
                  <a:srgbClr val="002060"/>
                </a:solidFill>
                <a:latin typeface="Arial"/>
                <a:ea typeface="Arial"/>
              </a:rPr>
              <a:t>17</a:t>
            </a:fld>
            <a:endParaRPr b="0" lang="it-IT" sz="1600" spc="-1" strike="noStrike">
              <a:latin typeface="Arial"/>
            </a:endParaRPr>
          </a:p>
        </p:txBody>
      </p:sp>
      <p:sp>
        <p:nvSpPr>
          <p:cNvPr id="428"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Una risorsa è qualsiasi cosa debba essere identificato in un modello RDF</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Affinché l’elaborazione automatica dei modelli possa avvenire con successo è necessario eliminare le ambiguità di nome: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Una risorsa deve avere un identificativo unico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Ogni risorsa deve avere un solo identificativo</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regola #2:</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Il nome di una risorsa deve essere globale and dovrebbe essere identificato da uno Uniform Resource Identiﬁer (URI) o IRI (International Resource Location).</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Risorse RDF – URL – URI ed IRI</a:t>
            </a:r>
            <a:endParaRPr b="0" lang="it-IT" sz="2400" spc="-1" strike="noStrike">
              <a:latin typeface="Arial"/>
            </a:endParaRPr>
          </a:p>
        </p:txBody>
      </p:sp>
      <p:sp>
        <p:nvSpPr>
          <p:cNvPr id="43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07F430C-474C-49AE-8AF0-3BE377F1AD4D}" type="slidenum">
              <a:rPr b="0" lang="it-IT" sz="1600" spc="-1" strike="noStrike">
                <a:solidFill>
                  <a:srgbClr val="002060"/>
                </a:solidFill>
                <a:latin typeface="Arial"/>
                <a:ea typeface="Arial"/>
              </a:rPr>
              <a:t>18</a:t>
            </a:fld>
            <a:endParaRPr b="0" lang="it-IT" sz="1600" spc="-1" strike="noStrike">
              <a:latin typeface="Arial"/>
            </a:endParaRPr>
          </a:p>
        </p:txBody>
      </p:sp>
      <p:sp>
        <p:nvSpPr>
          <p:cNvPr id="431"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fontScale="74000"/>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URL: Uniform Resource Locator</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È un nome univoco per ogni risorsa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Permette anche di accedere alla risorsa (esempio tramite HTTP GET)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Es: </a:t>
            </a:r>
            <a:r>
              <a:rPr b="0" lang="it-IT" sz="2000" spc="-1" strike="noStrike" u="sng">
                <a:solidFill>
                  <a:srgbClr val="0000ff"/>
                </a:solidFill>
                <a:uFillTx/>
                <a:latin typeface="Calibri"/>
                <a:ea typeface="DejaVu Sans"/>
                <a:hlinkClick r:id="rId1"/>
              </a:rPr>
              <a:t>http://www.polimi.it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Fino al 2007 (avvento dei LOD) normalmente non corrispondeva a risorse specifiche</a:t>
            </a:r>
            <a:endParaRPr b="0" lang="it-IT" sz="2000" spc="-1" strike="noStrike">
              <a:latin typeface="Arial"/>
            </a:endParaRPr>
          </a:p>
          <a:p>
            <a:pPr>
              <a:lnSpc>
                <a:spcPct val="100000"/>
              </a:lnSpc>
              <a:spcBef>
                <a:spcPts val="850"/>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URI: Uniform Resource Identifier</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E’ un nome univoco per ogni risorsa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Non permette l’accesso alla risorsa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Due tipologie di UIR</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a:t>
            </a:r>
            <a:r>
              <a:rPr b="0" lang="it-IT" sz="2000" spc="-1" strike="noStrike">
                <a:solidFill>
                  <a:srgbClr val="000000"/>
                </a:solidFill>
                <a:latin typeface="Calibri"/>
                <a:ea typeface="DejaVu Sans"/>
              </a:rPr>
              <a:t>Slash uri” es: </a:t>
            </a:r>
            <a:r>
              <a:rPr b="0" lang="it-IT" sz="2000" spc="-1" strike="noStrike" u="sng">
                <a:solidFill>
                  <a:srgbClr val="0000ff"/>
                </a:solidFill>
                <a:uFillTx/>
                <a:latin typeface="Calibri"/>
                <a:ea typeface="DejaVu Sans"/>
                <a:hlinkClick r:id="rId2"/>
              </a:rPr>
              <a:t>http://www.polimi.it/persons/marioarrigonineri</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a:t>
            </a:r>
            <a:r>
              <a:rPr b="0" lang="it-IT" sz="2000" spc="-1" strike="noStrike">
                <a:solidFill>
                  <a:srgbClr val="000000"/>
                </a:solidFill>
                <a:latin typeface="Calibri"/>
                <a:ea typeface="DejaVu Sans"/>
              </a:rPr>
              <a:t>Hash uri” (a.k.a. URI-Ref) es: http://www.polimi.it/persons#marioarrigonineri</a:t>
            </a:r>
            <a:endParaRPr b="0" lang="it-IT" sz="2000" spc="-1" strike="noStrike">
              <a:latin typeface="Arial"/>
            </a:endParaRPr>
          </a:p>
          <a:p>
            <a:pPr>
              <a:lnSpc>
                <a:spcPct val="100000"/>
              </a:lnSpc>
              <a:spcBef>
                <a:spcPts val="1134"/>
              </a:spcBef>
            </a:pP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IRI: international Resource Identifier</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Web of data</a:t>
            </a:r>
            <a:endParaRPr b="0" lang="it-IT" sz="2400" spc="-1" strike="noStrike">
              <a:latin typeface="Arial"/>
            </a:endParaRPr>
          </a:p>
        </p:txBody>
      </p:sp>
      <p:sp>
        <p:nvSpPr>
          <p:cNvPr id="337"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800"/>
              </a:spcBef>
            </a:pPr>
            <a:r>
              <a:rPr b="1" lang="it-IT" sz="2000" spc="-1" strike="noStrike">
                <a:solidFill>
                  <a:srgbClr val="000000"/>
                </a:solidFill>
                <a:latin typeface="Calibri"/>
                <a:ea typeface="DejaVu Sans"/>
              </a:rPr>
              <a:t>Un esempio</a:t>
            </a:r>
            <a:r>
              <a:rPr b="0" lang="it-IT" sz="2000" spc="-1" strike="noStrike">
                <a:solidFill>
                  <a:srgbClr val="000000"/>
                </a:solidFill>
                <a:latin typeface="Calibri"/>
                <a:ea typeface="DejaVu Sans"/>
              </a:rPr>
              <a:t>: Integrazione di informazioni sul web</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Obiettivo: data una risorsa (una persona, un fatto, un oggetto ecc..) recuperare tutte le informazioni disponibili con il loro contesto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Esempio: http://www.polimi.it/mario.arrigonineri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l’agente software può scaricare i dati della pagina web… </a:t>
            </a:r>
            <a:endParaRPr b="0" lang="it-IT" sz="2000" spc="-1" strike="noStrike">
              <a:latin typeface="Arial"/>
            </a:endParaRPr>
          </a:p>
          <a:p>
            <a:pPr>
              <a:lnSpc>
                <a:spcPct val="100000"/>
              </a:lnSpc>
              <a:spcBef>
                <a:spcPts val="850"/>
              </a:spcBef>
            </a:pPr>
            <a:endParaRPr b="0" lang="it-IT" sz="2000" spc="-1" strike="noStrike">
              <a:latin typeface="Arial"/>
            </a:endParaRPr>
          </a:p>
        </p:txBody>
      </p:sp>
      <p:sp>
        <p:nvSpPr>
          <p:cNvPr id="338"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60DF3DD-1312-4187-A50C-E490B5B60E50}" type="slidenum">
              <a:rPr b="0" lang="it-IT" sz="1600" spc="-1" strike="noStrike">
                <a:solidFill>
                  <a:srgbClr val="002060"/>
                </a:solidFill>
                <a:latin typeface="Arial"/>
                <a:ea typeface="Arial"/>
              </a:rPr>
              <a:t>1</a:t>
            </a:fld>
            <a:endParaRPr b="0" lang="it-IT" sz="1600" spc="-1" strike="noStrike">
              <a:latin typeface="Arial"/>
            </a:endParaRPr>
          </a:p>
        </p:txBody>
      </p:sp>
      <p:sp>
        <p:nvSpPr>
          <p:cNvPr id="339" name="CustomShape 4"/>
          <p:cNvSpPr/>
          <p:nvPr/>
        </p:nvSpPr>
        <p:spPr>
          <a:xfrm>
            <a:off x="1080000" y="2984760"/>
            <a:ext cx="2883600" cy="119052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fillRef idx="0"/>
          <a:effectRef idx="0"/>
          <a:fontRef idx="minor"/>
        </p:style>
        <p:txBody>
          <a:bodyPr wrap="none" lIns="90000" rIns="90000" tIns="46800" bIns="46800">
            <a:spAutoFit/>
          </a:bodyPr>
          <a:p>
            <a:pPr>
              <a:lnSpc>
                <a:spcPct val="100000"/>
              </a:lnSpc>
            </a:pPr>
            <a:r>
              <a:rPr b="0" lang="it-IT" sz="1800" spc="-1" strike="noStrike">
                <a:solidFill>
                  <a:srgbClr val="003366"/>
                </a:solidFill>
                <a:latin typeface="Wingdings 3"/>
                <a:ea typeface="DejaVu Sans"/>
              </a:rPr>
              <a:t></a:t>
            </a:r>
            <a:r>
              <a:rPr b="0" lang="it-IT" sz="1800" spc="-1" strike="noStrike">
                <a:solidFill>
                  <a:srgbClr val="003366"/>
                </a:solidFill>
                <a:latin typeface="Wingdings 3"/>
                <a:ea typeface="DejaVu Sans"/>
              </a:rPr>
              <a:t>sgh ccaca</a:t>
            </a:r>
            <a:endParaRPr b="0" lang="it-IT" sz="1800" spc="-1" strike="noStrike">
              <a:latin typeface="Arial"/>
            </a:endParaRPr>
          </a:p>
          <a:p>
            <a:pPr>
              <a:lnSpc>
                <a:spcPct val="100000"/>
              </a:lnSpc>
            </a:pPr>
            <a:r>
              <a:rPr b="0" lang="it-IT" sz="1800" spc="-1" strike="noStrike">
                <a:solidFill>
                  <a:srgbClr val="003366"/>
                </a:solidFill>
                <a:latin typeface="Wingdings 3"/>
                <a:ea typeface="DejaVu Sans"/>
              </a:rPr>
              <a:t>Sadasd</a:t>
            </a:r>
            <a:endParaRPr b="0" lang="it-IT" sz="1800" spc="-1" strike="noStrike">
              <a:latin typeface="Arial"/>
            </a:endParaRPr>
          </a:p>
          <a:p>
            <a:pPr>
              <a:lnSpc>
                <a:spcPct val="100000"/>
              </a:lnSpc>
            </a:pPr>
            <a:r>
              <a:rPr b="0" lang="it-IT" sz="1800" spc="-1" strike="noStrike">
                <a:solidFill>
                  <a:srgbClr val="003366"/>
                </a:solidFill>
                <a:latin typeface="Wingdings 3"/>
                <a:ea typeface="DejaVu Sans"/>
              </a:rPr>
              <a:t>Oodmwls</a:t>
            </a:r>
            <a:endParaRPr b="0" lang="it-IT" sz="1800" spc="-1" strike="noStrike">
              <a:latin typeface="Arial"/>
            </a:endParaRPr>
          </a:p>
          <a:p>
            <a:pPr>
              <a:lnSpc>
                <a:spcPct val="100000"/>
              </a:lnSpc>
            </a:pPr>
            <a:r>
              <a:rPr b="0" lang="it-IT" sz="1800" spc="-1" strike="noStrike">
                <a:solidFill>
                  <a:srgbClr val="003366"/>
                </a:solidFill>
                <a:latin typeface="Wingdings 3"/>
                <a:ea typeface="DejaVu Sans"/>
              </a:rPr>
              <a:t>goof</a:t>
            </a:r>
            <a:endParaRPr b="0" lang="it-IT" sz="1800" spc="-1" strike="noStrike">
              <a:latin typeface="Arial"/>
            </a:endParaRPr>
          </a:p>
        </p:txBody>
      </p:sp>
      <p:sp>
        <p:nvSpPr>
          <p:cNvPr id="340" name="CustomShape 5"/>
          <p:cNvSpPr/>
          <p:nvPr/>
        </p:nvSpPr>
        <p:spPr>
          <a:xfrm>
            <a:off x="1316160" y="4392000"/>
            <a:ext cx="2471760" cy="173916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fillRef idx="0"/>
          <a:effectRef idx="0"/>
          <a:fontRef idx="minor"/>
        </p:style>
        <p:txBody>
          <a:bodyPr wrap="none" lIns="90000" rIns="90000" tIns="46800" bIns="46800">
            <a:spAutoFit/>
          </a:bodyPr>
          <a:p>
            <a:pPr>
              <a:lnSpc>
                <a:spcPct val="100000"/>
              </a:lnSpc>
            </a:pPr>
            <a:r>
              <a:rPr b="0" lang="it-IT" sz="1800" spc="-1" strike="noStrike">
                <a:solidFill>
                  <a:srgbClr val="003366"/>
                </a:solidFill>
                <a:latin typeface="Arial"/>
                <a:ea typeface="DejaVu Sans"/>
              </a:rPr>
              <a:t>&lt;?xml version="1.0"?&gt;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&lt;html&gt;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&lt;br&gt;</a:t>
            </a:r>
            <a:r>
              <a:rPr b="0" lang="it-IT" sz="1800" spc="-1" strike="noStrike">
                <a:solidFill>
                  <a:srgbClr val="003366"/>
                </a:solidFill>
                <a:latin typeface="Wingdings 3"/>
                <a:ea typeface="DejaVu Sans"/>
              </a:rPr>
              <a:t></a:t>
            </a:r>
            <a:r>
              <a:rPr b="0" lang="it-IT" sz="1800" spc="-1" strike="noStrike">
                <a:solidFill>
                  <a:srgbClr val="003366"/>
                </a:solidFill>
                <a:latin typeface="Arial"/>
                <a:ea typeface="DejaVu Sans"/>
              </a:rPr>
              <a:t>&lt;/br&gt;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&lt;p&gt;</a:t>
            </a:r>
            <a:r>
              <a:rPr b="0" lang="it-IT" sz="1800" spc="-1" strike="noStrike">
                <a:solidFill>
                  <a:srgbClr val="003366"/>
                </a:solidFill>
                <a:latin typeface="Wingdings"/>
                <a:ea typeface="DejaVu Sans"/>
              </a:rPr>
              <a:t></a:t>
            </a:r>
            <a:r>
              <a:rPr b="0" lang="it-IT" sz="1800" spc="-1" strike="noStrike">
                <a:solidFill>
                  <a:srgbClr val="003366"/>
                </a:solidFill>
                <a:latin typeface="Arial"/>
                <a:ea typeface="DejaVu Sans"/>
              </a:rPr>
              <a:t>&lt;/p&gt;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&lt;p&gt;</a:t>
            </a:r>
            <a:r>
              <a:rPr b="0" lang="it-IT" sz="1800" spc="-1" strike="noStrike">
                <a:solidFill>
                  <a:srgbClr val="003366"/>
                </a:solidFill>
                <a:latin typeface="Wingdings"/>
                <a:ea typeface="DejaVu Sans"/>
              </a:rPr>
              <a:t>…</a:t>
            </a:r>
            <a:r>
              <a:rPr b="0" lang="it-IT" sz="1800" spc="-1" strike="noStrike">
                <a:solidFill>
                  <a:srgbClr val="003366"/>
                </a:solidFill>
                <a:latin typeface="Arial"/>
                <a:ea typeface="DejaVu Sans"/>
              </a:rPr>
              <a:t>&lt;/p&gt; </a:t>
            </a:r>
            <a:endParaRPr b="0" lang="it-IT" sz="1800" spc="-1" strike="noStrike">
              <a:latin typeface="Arial"/>
            </a:endParaRPr>
          </a:p>
          <a:p>
            <a:pPr>
              <a:lnSpc>
                <a:spcPct val="100000"/>
              </a:lnSpc>
            </a:pPr>
            <a:r>
              <a:rPr b="0" lang="it-IT" sz="1800" spc="-1" strike="noStrike">
                <a:solidFill>
                  <a:srgbClr val="003366"/>
                </a:solidFill>
                <a:latin typeface="Arial"/>
                <a:ea typeface="DejaVu Sans"/>
              </a:rPr>
              <a:t>&lt;/html&gt;</a:t>
            </a:r>
            <a:endParaRPr b="0" lang="it-IT" sz="1800" spc="-1" strike="noStrike">
              <a:latin typeface="Arial"/>
            </a:endParaRPr>
          </a:p>
        </p:txBody>
      </p:sp>
      <p:sp>
        <p:nvSpPr>
          <p:cNvPr id="341" name="CustomShape 6"/>
          <p:cNvSpPr/>
          <p:nvPr/>
        </p:nvSpPr>
        <p:spPr>
          <a:xfrm>
            <a:off x="5492160" y="2952000"/>
            <a:ext cx="4844520" cy="173916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fillRef idx="0"/>
          <a:effectRef idx="0"/>
          <a:fontRef idx="minor"/>
        </p:style>
        <p:txBody>
          <a:bodyPr wrap="none" lIns="90000" rIns="90000" tIns="46800" bIns="46800">
            <a:spAutoFit/>
          </a:bodyPr>
          <a:p>
            <a:pPr>
              <a:lnSpc>
                <a:spcPct val="100000"/>
              </a:lnSpc>
            </a:pPr>
            <a:r>
              <a:rPr b="0" lang="it-IT" sz="1800" spc="-1" strike="noStrike">
                <a:solidFill>
                  <a:srgbClr val="003366"/>
                </a:solidFill>
                <a:latin typeface="Arial"/>
                <a:ea typeface="DejaVu Sans"/>
              </a:rPr>
              <a:t>&lt;?xml version="1.0"?&gt;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&lt;person&gt;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&lt;name&gt;</a:t>
            </a:r>
            <a:r>
              <a:rPr b="0" lang="it-IT" sz="1800" spc="-1" strike="noStrike">
                <a:solidFill>
                  <a:srgbClr val="003366"/>
                </a:solidFill>
                <a:latin typeface="Wingdings 3"/>
                <a:ea typeface="DejaVu Sans"/>
              </a:rPr>
              <a:t></a:t>
            </a:r>
            <a:r>
              <a:rPr b="0" lang="it-IT" sz="1800" spc="-1" strike="noStrike">
                <a:solidFill>
                  <a:srgbClr val="003366"/>
                </a:solidFill>
                <a:latin typeface="Arial"/>
                <a:ea typeface="DejaVu Sans"/>
              </a:rPr>
              <a:t>&lt;/name&gt;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&lt;surname&gt;</a:t>
            </a:r>
            <a:r>
              <a:rPr b="0" lang="it-IT" sz="1800" spc="-1" strike="noStrike">
                <a:solidFill>
                  <a:srgbClr val="003366"/>
                </a:solidFill>
                <a:latin typeface="Wingdings"/>
                <a:ea typeface="DejaVu Sans"/>
              </a:rPr>
              <a:t></a:t>
            </a:r>
            <a:r>
              <a:rPr b="0" lang="it-IT" sz="1800" spc="-1" strike="noStrike">
                <a:solidFill>
                  <a:srgbClr val="003366"/>
                </a:solidFill>
                <a:latin typeface="Arial"/>
                <a:ea typeface="DejaVu Sans"/>
              </a:rPr>
              <a:t>&lt;/surname&gt;</a:t>
            </a:r>
            <a:endParaRPr b="0" lang="it-IT" sz="1800" spc="-1" strike="noStrike">
              <a:latin typeface="Arial"/>
            </a:endParaRPr>
          </a:p>
          <a:p>
            <a:pPr>
              <a:lnSpc>
                <a:spcPct val="100000"/>
              </a:lnSpc>
            </a:pP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 </a:t>
            </a:r>
            <a:r>
              <a:rPr b="0" lang="it-IT" sz="1800" spc="-1" strike="noStrike">
                <a:solidFill>
                  <a:srgbClr val="003366"/>
                </a:solidFill>
                <a:latin typeface="Arial"/>
                <a:ea typeface="DejaVu Sans"/>
              </a:rPr>
              <a:t>&lt;email&gt;mario.arrigoni@polimi.it&lt;/email&gt; </a:t>
            </a:r>
            <a:endParaRPr b="0" lang="it-IT" sz="1800" spc="-1" strike="noStrike">
              <a:latin typeface="Arial"/>
            </a:endParaRPr>
          </a:p>
          <a:p>
            <a:pPr>
              <a:lnSpc>
                <a:spcPct val="100000"/>
              </a:lnSpc>
            </a:pPr>
            <a:r>
              <a:rPr b="0" lang="it-IT" sz="1800" spc="-1" strike="noStrike">
                <a:solidFill>
                  <a:srgbClr val="003366"/>
                </a:solidFill>
                <a:latin typeface="Arial"/>
                <a:ea typeface="DejaVu Sans"/>
              </a:rPr>
              <a:t>&lt;/person&gt;</a:t>
            </a:r>
            <a:endParaRPr b="0" lang="it-IT" sz="1800" spc="-1" strike="noStrike">
              <a:latin typeface="Arial"/>
            </a:endParaRPr>
          </a:p>
        </p:txBody>
      </p:sp>
      <p:sp>
        <p:nvSpPr>
          <p:cNvPr id="342" name="CustomShape 7"/>
          <p:cNvSpPr/>
          <p:nvPr/>
        </p:nvSpPr>
        <p:spPr>
          <a:xfrm>
            <a:off x="5256000" y="4896000"/>
            <a:ext cx="5308200" cy="173916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fillRef idx="0"/>
          <a:effectRef idx="0"/>
          <a:fontRef idx="minor"/>
        </p:style>
      </p:sp>
      <p:sp>
        <p:nvSpPr>
          <p:cNvPr id="343" name="CustomShape 8"/>
          <p:cNvSpPr/>
          <p:nvPr/>
        </p:nvSpPr>
        <p:spPr>
          <a:xfrm>
            <a:off x="3456000" y="3960000"/>
            <a:ext cx="719280" cy="359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TXT</a:t>
            </a:r>
            <a:endParaRPr b="0" lang="it-IT" sz="1800" spc="-1" strike="noStrike">
              <a:latin typeface="Arial"/>
            </a:endParaRPr>
          </a:p>
        </p:txBody>
      </p:sp>
      <p:sp>
        <p:nvSpPr>
          <p:cNvPr id="344" name="CustomShape 9"/>
          <p:cNvSpPr/>
          <p:nvPr/>
        </p:nvSpPr>
        <p:spPr>
          <a:xfrm>
            <a:off x="3456000" y="5904000"/>
            <a:ext cx="791280" cy="359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XHTML</a:t>
            </a:r>
            <a:endParaRPr b="0" lang="it-IT" sz="1800" spc="-1" strike="noStrike">
              <a:latin typeface="Arial"/>
            </a:endParaRPr>
          </a:p>
        </p:txBody>
      </p:sp>
      <p:sp>
        <p:nvSpPr>
          <p:cNvPr id="345" name="CustomShape 10"/>
          <p:cNvSpPr/>
          <p:nvPr/>
        </p:nvSpPr>
        <p:spPr>
          <a:xfrm>
            <a:off x="10008000" y="2736000"/>
            <a:ext cx="791280" cy="359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XML</a:t>
            </a:r>
            <a:endParaRPr b="0" lang="it-IT" sz="1800" spc="-1" strike="noStrike">
              <a:latin typeface="Arial"/>
            </a:endParaRPr>
          </a:p>
        </p:txBody>
      </p:sp>
      <p:sp>
        <p:nvSpPr>
          <p:cNvPr id="346" name="CustomShape 11"/>
          <p:cNvSpPr/>
          <p:nvPr/>
        </p:nvSpPr>
        <p:spPr>
          <a:xfrm>
            <a:off x="10008000" y="4752000"/>
            <a:ext cx="791280" cy="359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endParaRPr b="0" lang="it-IT" sz="1800" spc="-1" strike="noStrike">
              <a:latin typeface="Arial"/>
            </a:endParaRPr>
          </a:p>
        </p:txBody>
      </p:sp>
      <p:pic>
        <p:nvPicPr>
          <p:cNvPr id="347" name="" descr=""/>
          <p:cNvPicPr/>
          <p:nvPr/>
        </p:nvPicPr>
        <p:blipFill>
          <a:blip r:embed="rId1"/>
          <a:stretch/>
        </p:blipFill>
        <p:spPr>
          <a:xfrm>
            <a:off x="6336000" y="5047920"/>
            <a:ext cx="2041200" cy="14313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40"/>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3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341"/>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3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338"/>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342"/>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346"/>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Risorse RDF – URL – URI ed IRI</a:t>
            </a:r>
            <a:endParaRPr b="0" lang="it-IT" sz="2400" spc="-1" strike="noStrike">
              <a:latin typeface="Arial"/>
            </a:endParaRPr>
          </a:p>
        </p:txBody>
      </p:sp>
      <p:sp>
        <p:nvSpPr>
          <p:cNvPr id="43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5FA761C-1C1F-498C-99D5-B77EEFB7C08E}" type="slidenum">
              <a:rPr b="0" lang="it-IT" sz="1600" spc="-1" strike="noStrike">
                <a:solidFill>
                  <a:srgbClr val="002060"/>
                </a:solidFill>
                <a:latin typeface="Arial"/>
                <a:ea typeface="Arial"/>
              </a:rPr>
              <a:t>19</a:t>
            </a:fld>
            <a:endParaRPr b="0" lang="it-IT" sz="1600" spc="-1" strike="noStrike">
              <a:latin typeface="Arial"/>
            </a:endParaRPr>
          </a:p>
        </p:txBody>
      </p:sp>
      <p:sp>
        <p:nvSpPr>
          <p:cNvPr id="43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URI non referenziabili (URI \ URL = URN Uniform Resource Name):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 non obbligare a “caricare” qualche cosa in corrispondenza al nome della risorsa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Gli hash uri sono più usati degli slash uri</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Uri + “#” + fragment con uri=modello RDF serializzato e fragment=risorsa nel modello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Perchè alcune risorse NON sono scaricabili dal web</a:t>
            </a:r>
            <a:endParaRPr b="0" lang="it-IT" sz="2000" spc="-1" strike="noStrike">
              <a:latin typeface="Arial"/>
            </a:endParaRPr>
          </a:p>
        </p:txBody>
      </p:sp>
      <p:pic>
        <p:nvPicPr>
          <p:cNvPr id="435" name="" descr=""/>
          <p:cNvPicPr/>
          <p:nvPr/>
        </p:nvPicPr>
        <p:blipFill>
          <a:blip r:embed="rId1"/>
          <a:stretch/>
        </p:blipFill>
        <p:spPr>
          <a:xfrm>
            <a:off x="713880" y="3619080"/>
            <a:ext cx="2597400" cy="2140200"/>
          </a:xfrm>
          <a:prstGeom prst="rect">
            <a:avLst/>
          </a:prstGeom>
          <a:ln>
            <a:noFill/>
          </a:ln>
        </p:spPr>
      </p:pic>
      <p:pic>
        <p:nvPicPr>
          <p:cNvPr id="436" name="" descr=""/>
          <p:cNvPicPr/>
          <p:nvPr/>
        </p:nvPicPr>
        <p:blipFill>
          <a:blip r:embed="rId2"/>
          <a:stretch/>
        </p:blipFill>
        <p:spPr>
          <a:xfrm>
            <a:off x="4176000" y="3600000"/>
            <a:ext cx="2519280" cy="2087280"/>
          </a:xfrm>
          <a:prstGeom prst="rect">
            <a:avLst/>
          </a:prstGeom>
          <a:ln>
            <a:noFill/>
          </a:ln>
        </p:spPr>
      </p:pic>
      <p:sp>
        <p:nvSpPr>
          <p:cNvPr id="437" name="CustomShape 4"/>
          <p:cNvSpPr/>
          <p:nvPr/>
        </p:nvSpPr>
        <p:spPr>
          <a:xfrm>
            <a:off x="7704000" y="3600000"/>
            <a:ext cx="2519280" cy="2015280"/>
          </a:xfrm>
          <a:prstGeom prst="foldedCorner">
            <a:avLst>
              <a:gd name="adj" fmla="val 12500"/>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Possedere</a:t>
            </a:r>
            <a:endParaRPr b="0" lang="it-IT" sz="1800" spc="-1" strike="noStrike">
              <a:latin typeface="Arial"/>
            </a:endParaRPr>
          </a:p>
          <a:p>
            <a:pPr algn="ctr">
              <a:lnSpc>
                <a:spcPct val="100000"/>
              </a:lnSpc>
            </a:pPr>
            <a:r>
              <a:rPr b="0" lang="it-IT" sz="1800" spc="-1" strike="noStrike">
                <a:solidFill>
                  <a:srgbClr val="000000"/>
                </a:solidFill>
                <a:latin typeface="Arial"/>
                <a:ea typeface="DejaVu Sans"/>
              </a:rPr>
              <a:t>Contenere</a:t>
            </a:r>
            <a:endParaRPr b="0" lang="it-IT" sz="1800" spc="-1" strike="noStrike">
              <a:latin typeface="Arial"/>
            </a:endParaRPr>
          </a:p>
          <a:p>
            <a:pPr algn="ctr">
              <a:lnSpc>
                <a:spcPct val="100000"/>
              </a:lnSpc>
            </a:pPr>
            <a:r>
              <a:rPr b="0" lang="it-IT" sz="1800" spc="-1" strike="noStrike">
                <a:solidFill>
                  <a:srgbClr val="000000"/>
                </a:solidFill>
                <a:latin typeface="Arial"/>
                <a:ea typeface="DejaVu Sans"/>
              </a:rPr>
              <a:t>Numero Primo</a:t>
            </a:r>
            <a:endParaRPr b="0" lang="it-IT" sz="1800" spc="-1" strike="noStrike">
              <a:latin typeface="Arial"/>
            </a:endParaRPr>
          </a:p>
          <a:p>
            <a:pPr algn="ctr">
              <a:lnSpc>
                <a:spcPct val="100000"/>
              </a:lnSpc>
            </a:pPr>
            <a:r>
              <a:rPr b="0" lang="it-IT" sz="1800" spc="-1" strike="noStrike">
                <a:solidFill>
                  <a:srgbClr val="000000"/>
                </a:solidFill>
                <a:latin typeface="Arial"/>
                <a:ea typeface="DejaVu Sans"/>
              </a:rPr>
              <a:t>Astrazione</a:t>
            </a:r>
            <a:endParaRPr b="0" lang="it-IT" sz="1800" spc="-1" strike="noStrike">
              <a:latin typeface="Arial"/>
            </a:endParaRPr>
          </a:p>
          <a:p>
            <a:pPr algn="ctr">
              <a:lnSpc>
                <a:spcPct val="100000"/>
              </a:lnSpc>
            </a:pPr>
            <a:r>
              <a:rPr b="0" lang="it-IT" sz="1800" spc="-1" strike="noStrike">
                <a:solidFill>
                  <a:srgbClr val="000000"/>
                </a:solidFill>
                <a:latin typeface="Arial"/>
                <a:ea typeface="DejaVu Sans"/>
              </a:rPr>
              <a:t>...</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Risorse RDF – URL – URI ed IRI</a:t>
            </a:r>
            <a:endParaRPr b="0" lang="it-IT" sz="2400" spc="-1" strike="noStrike">
              <a:latin typeface="Arial"/>
            </a:endParaRPr>
          </a:p>
        </p:txBody>
      </p:sp>
      <p:sp>
        <p:nvSpPr>
          <p:cNvPr id="439"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476E127-1D0B-4427-9AB8-ECE1CA9A8AB6}" type="slidenum">
              <a:rPr b="0" lang="it-IT" sz="1600" spc="-1" strike="noStrike">
                <a:solidFill>
                  <a:srgbClr val="002060"/>
                </a:solidFill>
                <a:latin typeface="Arial"/>
                <a:ea typeface="Arial"/>
              </a:rPr>
              <a:t>20</a:t>
            </a:fld>
            <a:endParaRPr b="0" lang="it-IT" sz="1600" spc="-1" strike="noStrike">
              <a:latin typeface="Arial"/>
            </a:endParaRPr>
          </a:p>
        </p:txBody>
      </p:sp>
      <p:sp>
        <p:nvSpPr>
          <p:cNvPr id="440"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Regola #3:</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Posso riferirmi ad una risorsa con un qualsiasi URI e, se uso un URI già esistente, allora:</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La risorsa di cui sto parlando e quella referenziata dall'URI sono la stessa cosa</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Tutto quello che dico sulla risorsa sarà considerato informazione aggiuntiva sulla risorsa</a:t>
            </a:r>
            <a:endParaRPr b="0" lang="it-IT" sz="2000" spc="-1" strike="noStrike">
              <a:latin typeface="Arial"/>
            </a:endParaRPr>
          </a:p>
          <a:p>
            <a:pPr>
              <a:lnSpc>
                <a:spcPct val="100000"/>
              </a:lnSpc>
              <a:spcBef>
                <a:spcPts val="850"/>
              </a:spcBef>
            </a:pP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RDF non ha un modo per definire l’equivalenza (sinonimia) di due URI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Però linguaggi più espressivi (es:OWL) lo hanno</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La omonimia (stesso URI per risorse differenti) è sempre esclusa</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RDF-Graph</a:t>
            </a:r>
            <a:endParaRPr b="0" lang="it-IT" sz="2400" spc="-1" strike="noStrike">
              <a:latin typeface="Arial"/>
            </a:endParaRPr>
          </a:p>
        </p:txBody>
      </p:sp>
      <p:sp>
        <p:nvSpPr>
          <p:cNvPr id="442"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28EEB70-800F-4308-903D-C64A03D73915}" type="slidenum">
              <a:rPr b="0" lang="it-IT" sz="1600" spc="-1" strike="noStrike">
                <a:solidFill>
                  <a:srgbClr val="002060"/>
                </a:solidFill>
                <a:latin typeface="Arial"/>
                <a:ea typeface="Arial"/>
              </a:rPr>
              <a:t>21</a:t>
            </a:fld>
            <a:endParaRPr b="0" lang="it-IT" sz="1600" spc="-1" strike="noStrike">
              <a:latin typeface="Arial"/>
            </a:endParaRPr>
          </a:p>
        </p:txBody>
      </p:sp>
      <p:sp>
        <p:nvSpPr>
          <p:cNvPr id="443" name="CustomShape 3"/>
          <p:cNvSpPr/>
          <p:nvPr/>
        </p:nvSpPr>
        <p:spPr>
          <a:xfrm>
            <a:off x="1933560" y="237600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http://www.elet.polimi.it/bib/book0001</a:t>
            </a:r>
            <a:endParaRPr b="0" lang="it-IT" sz="1400" spc="-1" strike="noStrike">
              <a:latin typeface="Arial"/>
            </a:endParaRPr>
          </a:p>
        </p:txBody>
      </p:sp>
      <p:sp>
        <p:nvSpPr>
          <p:cNvPr id="444" name="CustomShape 4"/>
          <p:cNvSpPr/>
          <p:nvPr/>
        </p:nvSpPr>
        <p:spPr>
          <a:xfrm>
            <a:off x="2941560" y="4031640"/>
            <a:ext cx="2304360" cy="35820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Mario Arrigoni Neri</a:t>
            </a:r>
            <a:endParaRPr b="0" lang="it-IT" sz="1400" spc="-1" strike="noStrike">
              <a:latin typeface="Arial"/>
            </a:endParaRPr>
          </a:p>
        </p:txBody>
      </p:sp>
      <p:sp>
        <p:nvSpPr>
          <p:cNvPr id="445" name="CustomShape 5"/>
          <p:cNvSpPr/>
          <p:nvPr/>
        </p:nvSpPr>
        <p:spPr>
          <a:xfrm>
            <a:off x="5023800" y="2719080"/>
            <a:ext cx="30513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http://www.elet.polimi.it/terms/author</a:t>
            </a:r>
            <a:endParaRPr b="0" lang="it-IT" sz="1400" spc="-1" strike="noStrike">
              <a:latin typeface="Arial"/>
            </a:endParaRPr>
          </a:p>
        </p:txBody>
      </p:sp>
      <p:sp>
        <p:nvSpPr>
          <p:cNvPr id="446" name="CustomShape 6"/>
          <p:cNvSpPr/>
          <p:nvPr/>
        </p:nvSpPr>
        <p:spPr>
          <a:xfrm>
            <a:off x="4597200" y="309528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http://www.elet.polimi.it/people/D02005</a:t>
            </a:r>
            <a:endParaRPr b="0" lang="it-IT" sz="1400" spc="-1" strike="noStrike">
              <a:latin typeface="Arial"/>
            </a:endParaRPr>
          </a:p>
        </p:txBody>
      </p:sp>
      <p:sp>
        <p:nvSpPr>
          <p:cNvPr id="447" name="CustomShape 7"/>
          <p:cNvSpPr/>
          <p:nvPr/>
        </p:nvSpPr>
        <p:spPr>
          <a:xfrm>
            <a:off x="6686280" y="4031640"/>
            <a:ext cx="2304360" cy="35820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mario.arrigoni@polimi.it</a:t>
            </a:r>
            <a:endParaRPr b="0" lang="it-IT" sz="1400" spc="-1" strike="noStrike">
              <a:latin typeface="Arial"/>
            </a:endParaRPr>
          </a:p>
        </p:txBody>
      </p:sp>
      <p:sp>
        <p:nvSpPr>
          <p:cNvPr id="448" name="CustomShape 8"/>
          <p:cNvSpPr/>
          <p:nvPr/>
        </p:nvSpPr>
        <p:spPr>
          <a:xfrm>
            <a:off x="2650320" y="3600000"/>
            <a:ext cx="29901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http://www.elet.polimi.it/terms/name</a:t>
            </a:r>
            <a:endParaRPr b="0" lang="it-IT" sz="1400" spc="-1" strike="noStrike">
              <a:latin typeface="Arial"/>
            </a:endParaRPr>
          </a:p>
        </p:txBody>
      </p:sp>
      <p:sp>
        <p:nvSpPr>
          <p:cNvPr id="449" name="CustomShape 9"/>
          <p:cNvSpPr/>
          <p:nvPr/>
        </p:nvSpPr>
        <p:spPr>
          <a:xfrm>
            <a:off x="6106680" y="3600000"/>
            <a:ext cx="29703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http://www.elet.polimi.it/terms/email</a:t>
            </a:r>
            <a:endParaRPr b="0" lang="it-IT" sz="1400" spc="-1" strike="noStrike">
              <a:latin typeface="Arial"/>
            </a:endParaRPr>
          </a:p>
        </p:txBody>
      </p:sp>
      <p:sp>
        <p:nvSpPr>
          <p:cNvPr id="450" name="CustomShape 10"/>
          <p:cNvSpPr/>
          <p:nvPr/>
        </p:nvSpPr>
        <p:spPr>
          <a:xfrm>
            <a:off x="4761720" y="2806920"/>
            <a:ext cx="320040" cy="3618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451" name="CustomShape 11"/>
          <p:cNvSpPr/>
          <p:nvPr/>
        </p:nvSpPr>
        <p:spPr>
          <a:xfrm flipH="1">
            <a:off x="4093200" y="3526200"/>
            <a:ext cx="987840" cy="5050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452" name="CustomShape 12"/>
          <p:cNvSpPr/>
          <p:nvPr/>
        </p:nvSpPr>
        <p:spPr>
          <a:xfrm>
            <a:off x="7425360" y="3526200"/>
            <a:ext cx="412920" cy="5050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RDF-Turtle (Terse RDF Triple Language)</a:t>
            </a:r>
            <a:endParaRPr b="0" lang="it-IT" sz="2400" spc="-1" strike="noStrike">
              <a:latin typeface="Arial"/>
            </a:endParaRPr>
          </a:p>
        </p:txBody>
      </p:sp>
      <p:sp>
        <p:nvSpPr>
          <p:cNvPr id="454"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C29CAEA-764B-48E6-9F4B-592CD855092B}" type="slidenum">
              <a:rPr b="0" lang="it-IT" sz="1600" spc="-1" strike="noStrike">
                <a:solidFill>
                  <a:srgbClr val="002060"/>
                </a:solidFill>
                <a:latin typeface="Arial"/>
                <a:ea typeface="Arial"/>
              </a:rPr>
              <a:t>21</a:t>
            </a:fld>
            <a:endParaRPr b="0" lang="it-IT" sz="1600" spc="-1" strike="noStrike">
              <a:latin typeface="Arial"/>
            </a:endParaRPr>
          </a:p>
        </p:txBody>
      </p:sp>
      <p:sp>
        <p:nvSpPr>
          <p:cNvPr id="455"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Ogni asserzione finisce con un punto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Ogni soggetto e predicato deve essere un URI (ref)</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Ogni oggetto deve essere un URI (ref) o un letterale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 letterali possono essere localizzati tramite il simbolo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Le punteggiature punteggiatura . , ; chiudono rispettivamente oggetti, predicati e soggetti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Prefisso “_” per nodi anonimi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Parentesi quadre [] per nodi anonimi descritti da coppie predicato – oggetto</a:t>
            </a:r>
            <a:endParaRPr b="0" lang="it-IT" sz="2000" spc="-1" strike="noStrike">
              <a:latin typeface="Arial"/>
            </a:endParaRPr>
          </a:p>
          <a:p>
            <a:pPr>
              <a:lnSpc>
                <a:spcPct val="100000"/>
              </a:lnSpc>
              <a:spcBef>
                <a:spcPts val="601"/>
              </a:spcBef>
            </a:pP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Esempi Turtle (modificati da esempi si WikiPedia )</a:t>
            </a:r>
            <a:endParaRPr b="0" lang="it-IT" sz="2400" spc="-1" strike="noStrike">
              <a:latin typeface="Arial"/>
            </a:endParaRPr>
          </a:p>
        </p:txBody>
      </p:sp>
      <p:sp>
        <p:nvSpPr>
          <p:cNvPr id="45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FFCB84F-BA21-4A28-B52B-2522F8ABFA8F}" type="slidenum">
              <a:rPr b="0" lang="it-IT" sz="1600" spc="-1" strike="noStrike">
                <a:solidFill>
                  <a:srgbClr val="002060"/>
                </a:solidFill>
                <a:latin typeface="Arial"/>
                <a:ea typeface="Arial"/>
              </a:rPr>
              <a:t>23</a:t>
            </a:fld>
            <a:endParaRPr b="0" lang="it-IT" sz="1600" spc="-1" strike="noStrike">
              <a:latin typeface="Arial"/>
            </a:endParaRPr>
          </a:p>
        </p:txBody>
      </p:sp>
      <p:sp>
        <p:nvSpPr>
          <p:cNvPr id="458" name="CustomShape 3"/>
          <p:cNvSpPr/>
          <p:nvPr/>
        </p:nvSpPr>
        <p:spPr>
          <a:xfrm>
            <a:off x="432000" y="1021680"/>
            <a:ext cx="8639280" cy="3381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@prefix rdf: &lt;http://www.w3.org/1999/02/22-rdf-syntax-ns#&gt;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@prefix dc: &lt;http://purl.org/dc/elements/1.1/&gt;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@prefix ex: &lt;http://example.org/stuff/1.0/&gt;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&lt;</a:t>
            </a:r>
            <a:r>
              <a:rPr b="0" lang="it-IT" sz="1800" spc="-1" strike="noStrike" u="sng">
                <a:solidFill>
                  <a:srgbClr val="0000ff"/>
                </a:solidFill>
                <a:uFillTx/>
                <a:latin typeface="Arial"/>
                <a:ea typeface="DejaVu Sans"/>
                <a:hlinkClick r:id="rId1"/>
              </a:rPr>
              <a:t>http://www.w3.org/TR/rdf-syntax-grammar</a:t>
            </a:r>
            <a:r>
              <a:rPr b="0" lang="it-IT" sz="1800" spc="-1" strike="noStrike">
                <a:solidFill>
                  <a:srgbClr val="0000ff"/>
                </a:solidFill>
                <a:latin typeface="Arial"/>
                <a:ea typeface="DejaVu Sans"/>
              </a:rPr>
              <a:t>&gt;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dc:title "RDF/XML Syntax Specification (Revised)"@en ;</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ex:price "10"ˆˆ&lt;</a:t>
            </a:r>
            <a:r>
              <a:rPr b="0" lang="it-IT" sz="1800" spc="-1" strike="noStrike" u="sng">
                <a:solidFill>
                  <a:srgbClr val="0000ff"/>
                </a:solidFill>
                <a:uFillTx/>
                <a:latin typeface="Arial"/>
                <a:ea typeface="DejaVu Sans"/>
                <a:hlinkClick r:id="rId2"/>
              </a:rPr>
              <a:t>http://www.w3.org/2001/XMLSchema#decimal</a:t>
            </a:r>
            <a:r>
              <a:rPr b="0" lang="it-IT" sz="1800" spc="-1" strike="noStrike">
                <a:solidFill>
                  <a:srgbClr val="0000ff"/>
                </a:solidFill>
                <a:latin typeface="Arial"/>
                <a:ea typeface="DejaVu Sans"/>
              </a:rPr>
              <a:t>&gt;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ex:editor [</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ex:fullname "Dave Beckett";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ex:homePage &lt;http://purl.org/net/dajobe/&gt;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ex:otherEditor .</a:t>
            </a:r>
            <a:endParaRPr b="0" lang="it-IT" sz="1800" spc="-1" strike="noStrike">
              <a:latin typeface="Arial"/>
            </a:endParaRPr>
          </a:p>
        </p:txBody>
      </p:sp>
      <p:sp>
        <p:nvSpPr>
          <p:cNvPr id="459" name="CustomShape 4"/>
          <p:cNvSpPr/>
          <p:nvPr/>
        </p:nvSpPr>
        <p:spPr>
          <a:xfrm>
            <a:off x="1800000" y="4680000"/>
            <a:ext cx="9575280" cy="1461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 </a:t>
            </a:r>
            <a:r>
              <a:rPr b="0" lang="it-IT" sz="1800" spc="-1" strike="noStrike">
                <a:solidFill>
                  <a:srgbClr val="000000"/>
                </a:solidFill>
                <a:latin typeface="Arial"/>
                <a:ea typeface="DejaVu Sans"/>
              </a:rPr>
              <a:t>&lt;</a:t>
            </a:r>
            <a:r>
              <a:rPr b="0" lang="it-IT" sz="1800" spc="-1" strike="noStrike" u="sng">
                <a:solidFill>
                  <a:srgbClr val="0000ff"/>
                </a:solidFill>
                <a:uFillTx/>
                <a:latin typeface="Arial"/>
                <a:ea typeface="DejaVu Sans"/>
                <a:hlinkClick r:id="rId3"/>
              </a:rPr>
              <a:t>http://www.w3.org/TR/rdf-syntax-grammar</a:t>
            </a:r>
            <a:r>
              <a:rPr b="0" lang="it-IT" sz="1800" spc="-1" strike="noStrike">
                <a:solidFill>
                  <a:srgbClr val="0000ff"/>
                </a:solidFill>
                <a:latin typeface="Arial"/>
                <a:ea typeface="DejaVu Sans"/>
              </a:rPr>
              <a:t>&gt;</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&lt;http://purl.org/dc/elements/1.1/title&gt; "RDF/XML Syntax Specification (Revised)" .</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&lt;http://www.w3.org/TR/rdf-syntax-grammar&gt;  &lt;http://example.org/stuff/1.0/editor&gt; _:bnode .</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_:bnode &lt;http://example.org/stuff/1.0/fullname&gt; "Dave Beckett" .</a:t>
            </a:r>
            <a:endParaRPr b="0" lang="it-IT" sz="1800" spc="-1" strike="noStrike">
              <a:latin typeface="Arial"/>
            </a:endParaRPr>
          </a:p>
          <a:p>
            <a:pPr>
              <a:lnSpc>
                <a:spcPct val="100000"/>
              </a:lnSpc>
            </a:pPr>
            <a:r>
              <a:rPr b="0" lang="it-IT" sz="1800" spc="-1" strike="noStrike">
                <a:solidFill>
                  <a:srgbClr val="0000ff"/>
                </a:solidFill>
                <a:latin typeface="Arial"/>
                <a:ea typeface="DejaVu Sans"/>
              </a:rPr>
              <a:t> </a:t>
            </a:r>
            <a:r>
              <a:rPr b="0" lang="it-IT" sz="1800" spc="-1" strike="noStrike">
                <a:solidFill>
                  <a:srgbClr val="0000ff"/>
                </a:solidFill>
                <a:latin typeface="Arial"/>
                <a:ea typeface="DejaVu Sans"/>
              </a:rPr>
              <a:t>_:bnode &lt;http://example.org/stuff/1.0/homePage&gt; &lt;http://purl.org/net/dajobe/&gt; .</a:t>
            </a:r>
            <a:endParaRPr b="0" lang="it-IT" sz="1800" spc="-1" strike="noStrike">
              <a:latin typeface="Arial"/>
            </a:endParaRPr>
          </a:p>
        </p:txBody>
      </p:sp>
      <p:sp>
        <p:nvSpPr>
          <p:cNvPr id="460" name="CustomShape 5"/>
          <p:cNvSpPr/>
          <p:nvPr/>
        </p:nvSpPr>
        <p:spPr>
          <a:xfrm>
            <a:off x="792000" y="4403520"/>
            <a:ext cx="10223280" cy="215280"/>
          </a:xfrm>
          <a:prstGeom prst="rect">
            <a:avLst/>
          </a:prstGeom>
          <a:solidFill>
            <a:srgbClr val="729fcf"/>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RDF-XML</a:t>
            </a:r>
            <a:endParaRPr b="0" lang="it-IT" sz="2400" spc="-1" strike="noStrike">
              <a:latin typeface="Arial"/>
            </a:endParaRPr>
          </a:p>
        </p:txBody>
      </p:sp>
      <p:sp>
        <p:nvSpPr>
          <p:cNvPr id="462"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6162C03-3A0C-4793-B4C0-14C45DB05F15}" type="slidenum">
              <a:rPr b="0" lang="it-IT" sz="1600" spc="-1" strike="noStrike">
                <a:solidFill>
                  <a:srgbClr val="002060"/>
                </a:solidFill>
                <a:latin typeface="Arial"/>
                <a:ea typeface="Arial"/>
              </a:rPr>
              <a:t>23</a:t>
            </a:fld>
            <a:endParaRPr b="0" lang="it-IT" sz="1600" spc="-1" strike="noStrike">
              <a:latin typeface="Arial"/>
            </a:endParaRPr>
          </a:p>
        </p:txBody>
      </p:sp>
      <p:sp>
        <p:nvSpPr>
          <p:cNvPr id="463"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Permette di “agganciare” la toolchain XML</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Utile per la trasmissione su web e la memorizzazione</a:t>
            </a:r>
            <a:endParaRPr b="0" lang="it-IT" sz="2000" spc="-1" strike="noStrike">
              <a:latin typeface="Arial"/>
            </a:endParaRPr>
          </a:p>
        </p:txBody>
      </p:sp>
      <p:sp>
        <p:nvSpPr>
          <p:cNvPr id="464" name="CustomShape 4"/>
          <p:cNvSpPr/>
          <p:nvPr/>
        </p:nvSpPr>
        <p:spPr>
          <a:xfrm>
            <a:off x="2116800" y="3096000"/>
            <a:ext cx="8106480" cy="22244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&lt;?xml version=“1.0”?&gt;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&lt;rdf:RDF</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xmlns:rdf=“</a:t>
            </a:r>
            <a:r>
              <a:rPr b="0" lang="it-IT" sz="1400" spc="-1" strike="noStrike" u="sng">
                <a:solidFill>
                  <a:srgbClr val="0000ff"/>
                </a:solidFill>
                <a:uFillTx/>
                <a:latin typeface="Arial"/>
                <a:ea typeface="DejaVu Sans"/>
                <a:hlinkClick r:id="rId1"/>
              </a:rPr>
              <a:t>http://www.w3.org/1999/02/22-rdf-syntax-ns#</a:t>
            </a:r>
            <a:r>
              <a:rPr b="0" lang="it-IT" sz="1400" spc="-1" strike="noStrike">
                <a:solidFill>
                  <a:srgbClr val="003366"/>
                </a:solidFill>
                <a:latin typeface="Arial"/>
                <a:ea typeface="DejaVu Sans"/>
              </a:rPr>
              <a: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xmlns:terms = “http://www.elet.polimi.it/terms/”</a:t>
            </a:r>
            <a:b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xmlns:bib = “</a:t>
            </a:r>
            <a:r>
              <a:rPr b="0" lang="it-IT" sz="1400" spc="-1" strike="noStrike" u="sng">
                <a:solidFill>
                  <a:srgbClr val="0000ff"/>
                </a:solidFill>
                <a:uFillTx/>
                <a:latin typeface="Arial"/>
                <a:ea typeface="DejaVu Sans"/>
                <a:hlinkClick r:id="rId2"/>
              </a:rPr>
              <a:t>http://www.elet.polimi.it/</a:t>
            </a:r>
            <a:r>
              <a:rPr b="0" lang="it-IT" sz="1400" spc="-1" strike="noStrike" u="sng">
                <a:solidFill>
                  <a:srgbClr val="0000ff"/>
                </a:solidFill>
                <a:uFillTx/>
                <a:latin typeface="Arial"/>
                <a:ea typeface="DejaVu Sans"/>
                <a:hlinkClick r:id="rId3"/>
              </a:rPr>
              <a:t>bib</a:t>
            </a:r>
            <a:r>
              <a:rPr b="0" lang="it-IT" sz="1400" spc="-1" strike="noStrike" u="sng">
                <a:solidFill>
                  <a:srgbClr val="0000ff"/>
                </a:solidFill>
                <a:uFillTx/>
                <a:latin typeface="Arial"/>
                <a:ea typeface="DejaVu Sans"/>
                <a:hlinkClick r:id="rId4"/>
              </a:rPr>
              <a:t>/</a:t>
            </a:r>
            <a:r>
              <a:rPr b="0" lang="it-IT" sz="1400" spc="-1" strike="noStrike">
                <a:solidFill>
                  <a:srgbClr val="003366"/>
                </a:solidFill>
                <a:latin typeface="Arial"/>
                <a:ea typeface="DejaVu Sans"/>
              </a:rPr>
              <a: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xmlns:people=“</a:t>
            </a:r>
            <a:r>
              <a:rPr b="0" lang="it-IT" sz="1400" spc="-1" strike="noStrike" u="sng">
                <a:solidFill>
                  <a:srgbClr val="0000ff"/>
                </a:solidFill>
                <a:uFillTx/>
                <a:latin typeface="Arial"/>
                <a:ea typeface="DejaVu Sans"/>
                <a:hlinkClick r:id="rId5"/>
              </a:rPr>
              <a:t>http://www.elet.polimi.it/people/</a:t>
            </a:r>
            <a:r>
              <a:rPr b="0" lang="it-IT" sz="1400" spc="-1" strike="noStrike">
                <a:solidFill>
                  <a:srgbClr val="003366"/>
                </a:solidFill>
                <a:latin typeface="Arial"/>
                <a:ea typeface="DejaVu Sans"/>
              </a:rPr>
              <a:t>”&gt;</a:t>
            </a:r>
            <a:endParaRPr b="0" lang="it-IT" sz="1400" spc="-1" strike="noStrike">
              <a:latin typeface="Arial"/>
            </a:endParaRPr>
          </a:p>
          <a:p>
            <a:pPr>
              <a:lnSpc>
                <a:spcPct val="100000"/>
              </a:lnSpc>
            </a:pP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6"/>
              </a:rPr>
              <a:t>http://www.elet.polimi.it/bib/book0001</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&lt;terms:author&gt;Mario Arrigoni Neri&lt;/terms:author&gt;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&lt;/rdf:Description&gt;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&lt;/rdf:RDF&gt;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RDF-XML</a:t>
            </a:r>
            <a:endParaRPr b="0" lang="it-IT" sz="2400" spc="-1" strike="noStrike">
              <a:latin typeface="Arial"/>
            </a:endParaRPr>
          </a:p>
        </p:txBody>
      </p:sp>
      <p:sp>
        <p:nvSpPr>
          <p:cNvPr id="466"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55ABFA6-8778-4948-9A7D-A41959CD8D17}" type="slidenum">
              <a:rPr b="0" lang="it-IT" sz="1600" spc="-1" strike="noStrike">
                <a:solidFill>
                  <a:srgbClr val="002060"/>
                </a:solidFill>
                <a:latin typeface="Arial"/>
                <a:ea typeface="Arial"/>
              </a:rPr>
              <a:t>25</a:t>
            </a:fld>
            <a:endParaRPr b="0" lang="it-IT" sz="1600" spc="-1" strike="noStrike">
              <a:latin typeface="Arial"/>
            </a:endParaRPr>
          </a:p>
        </p:txBody>
      </p:sp>
      <p:sp>
        <p:nvSpPr>
          <p:cNvPr id="467"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Riferimenti tra risorse</a:t>
            </a:r>
            <a:endParaRPr b="0" lang="it-IT" sz="2000" spc="-1" strike="noStrike">
              <a:latin typeface="Arial"/>
            </a:endParaRPr>
          </a:p>
        </p:txBody>
      </p:sp>
      <p:sp>
        <p:nvSpPr>
          <p:cNvPr id="468" name="CustomShape 4"/>
          <p:cNvSpPr/>
          <p:nvPr/>
        </p:nvSpPr>
        <p:spPr>
          <a:xfrm>
            <a:off x="1872000" y="2017080"/>
            <a:ext cx="6695280" cy="137232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1"/>
              </a:rPr>
              <a:t>http://www.elet.polimi.it/</a:t>
            </a:r>
            <a:r>
              <a:rPr b="0" lang="it-IT" sz="1400" spc="-1" strike="noStrike" u="sng">
                <a:solidFill>
                  <a:srgbClr val="0000ff"/>
                </a:solidFill>
                <a:uFillTx/>
                <a:latin typeface="Arial"/>
                <a:ea typeface="DejaVu Sans"/>
                <a:hlinkClick r:id="rId2"/>
              </a:rPr>
              <a:t>bib</a:t>
            </a:r>
            <a:r>
              <a:rPr b="0" lang="it-IT" sz="1400" spc="-1" strike="noStrike" u="sng">
                <a:solidFill>
                  <a:srgbClr val="0000ff"/>
                </a:solidFill>
                <a:uFillTx/>
                <a:latin typeface="Arial"/>
                <a:ea typeface="DejaVu Sans"/>
                <a:hlinkClick r:id="rId3"/>
              </a:rPr>
              <a:t>/book0001</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 rdf:resource=“http://www.elet.polimi.it/people/D02005”/&gt;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rdf:about=“http://www.elet.polimi.it/people/D02005”&gt;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&lt;terms:name&gt;Mario Arrigoni Neri&lt;/terms:name&gt; </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69" name="CustomShape 5"/>
          <p:cNvSpPr/>
          <p:nvPr/>
        </p:nvSpPr>
        <p:spPr>
          <a:xfrm>
            <a:off x="1872000" y="4033080"/>
            <a:ext cx="6695280" cy="15854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4"/>
              </a:rPr>
              <a:t>http://www.elet.polimi.it/</a:t>
            </a:r>
            <a:r>
              <a:rPr b="0" lang="it-IT" sz="1400" spc="-1" strike="noStrike" u="sng">
                <a:solidFill>
                  <a:srgbClr val="0000ff"/>
                </a:solidFill>
                <a:uFillTx/>
                <a:latin typeface="Arial"/>
                <a:ea typeface="DejaVu Sans"/>
                <a:hlinkClick r:id="rId5"/>
              </a:rPr>
              <a:t>bib</a:t>
            </a:r>
            <a:r>
              <a:rPr b="0" lang="it-IT" sz="1400" spc="-1" strike="noStrike" u="sng">
                <a:solidFill>
                  <a:srgbClr val="0000ff"/>
                </a:solidFill>
                <a:uFillTx/>
                <a:latin typeface="Arial"/>
                <a:ea typeface="DejaVu Sans"/>
                <a:hlinkClick r:id="rId6"/>
              </a:rPr>
              <a:t>/book0001</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&lt;rdf:Description rdf:about=“http://www.elet.polimi.it/people/D02005”&gt;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&lt;terms:name&gt;Mario Arrigoni Neri&lt;/terms:name&gt; </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&lt;/rdf:Description&gt;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RDF-XML</a:t>
            </a:r>
            <a:endParaRPr b="0" lang="it-IT" sz="2400" spc="-1" strike="noStrike">
              <a:latin typeface="Arial"/>
            </a:endParaRPr>
          </a:p>
        </p:txBody>
      </p:sp>
      <p:sp>
        <p:nvSpPr>
          <p:cNvPr id="47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5B4BD4C-06BB-4FD5-9221-305CD234C4EA}" type="slidenum">
              <a:rPr b="0" lang="it-IT" sz="1600" spc="-1" strike="noStrike">
                <a:solidFill>
                  <a:srgbClr val="002060"/>
                </a:solidFill>
                <a:latin typeface="Arial"/>
                <a:ea typeface="Arial"/>
              </a:rPr>
              <a:t>26</a:t>
            </a:fld>
            <a:endParaRPr b="0" lang="it-IT" sz="1600" spc="-1" strike="noStrike">
              <a:latin typeface="Arial"/>
            </a:endParaRPr>
          </a:p>
        </p:txBody>
      </p:sp>
      <p:sp>
        <p:nvSpPr>
          <p:cNvPr id="472"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Risorse anonime</a:t>
            </a:r>
            <a:endParaRPr b="0" lang="it-IT" sz="2000" spc="-1" strike="noStrike">
              <a:latin typeface="Arial"/>
            </a:endParaRPr>
          </a:p>
        </p:txBody>
      </p:sp>
      <p:sp>
        <p:nvSpPr>
          <p:cNvPr id="473" name="CustomShape 4"/>
          <p:cNvSpPr/>
          <p:nvPr/>
        </p:nvSpPr>
        <p:spPr>
          <a:xfrm>
            <a:off x="1584000" y="2088000"/>
            <a:ext cx="6695280" cy="15850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1"/>
              </a:rPr>
              <a:t>http://www.elet.polimi.it/people/D02005</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 rdf:resource=“#</a:t>
            </a:r>
            <a:r>
              <a:rPr b="0" lang="it-IT" sz="1400" spc="-1" strike="noStrike">
                <a:solidFill>
                  <a:srgbClr val="ff0066"/>
                </a:solidFill>
                <a:latin typeface="Arial"/>
                <a:ea typeface="DejaVu Sans"/>
              </a:rPr>
              <a:t>D02005Name</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rdf:ID=“</a:t>
            </a:r>
            <a:r>
              <a:rPr b="0" lang="it-IT" sz="1400" spc="-1" strike="noStrike">
                <a:solidFill>
                  <a:srgbClr val="ff0066"/>
                </a:solidFill>
                <a:latin typeface="Arial"/>
                <a:ea typeface="DejaVu Sans"/>
              </a:rPr>
              <a:t>D02005Name</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&lt;names:name&gt;Mario&lt;/names:name&gt; </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&lt;names:surname&gt;Arrigoni Neri&lt;/names:surname&gt;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74" name="CustomShape 5"/>
          <p:cNvSpPr/>
          <p:nvPr/>
        </p:nvSpPr>
        <p:spPr>
          <a:xfrm>
            <a:off x="1584000" y="4391280"/>
            <a:ext cx="6695280" cy="13719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2"/>
              </a:rPr>
              <a:t>http://www.elet.polimi.it/people/D02005</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&lt;terms:name&gt;&lt;rdf:Description&gt;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&lt;names:name&gt;Mario&lt;/names:name&gt; </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&lt;names:surname&gt;Arrigoni Neri&lt;/names:surname&gt;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&lt;/rdf:Description&gt;&lt;/terms:name&gt;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RDF-XML</a:t>
            </a:r>
            <a:endParaRPr b="0" lang="it-IT" sz="2400" spc="-1" strike="noStrike">
              <a:latin typeface="Arial"/>
            </a:endParaRPr>
          </a:p>
        </p:txBody>
      </p:sp>
      <p:sp>
        <p:nvSpPr>
          <p:cNvPr id="476"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4EBD29B-FE93-440F-B802-46EAEAD215D9}" type="slidenum">
              <a:rPr b="0" lang="it-IT" sz="1600" spc="-1" strike="noStrike">
                <a:solidFill>
                  <a:srgbClr val="002060"/>
                </a:solidFill>
                <a:latin typeface="Arial"/>
                <a:ea typeface="Arial"/>
              </a:rPr>
              <a:t>27</a:t>
            </a:fld>
            <a:endParaRPr b="0" lang="it-IT" sz="1600" spc="-1" strike="noStrike">
              <a:latin typeface="Arial"/>
            </a:endParaRPr>
          </a:p>
        </p:txBody>
      </p:sp>
      <p:sp>
        <p:nvSpPr>
          <p:cNvPr id="477"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Tipizzazione</a:t>
            </a:r>
            <a:endParaRPr b="0" lang="it-IT" sz="2000" spc="-1" strike="noStrike">
              <a:latin typeface="Arial"/>
            </a:endParaRPr>
          </a:p>
        </p:txBody>
      </p:sp>
      <p:sp>
        <p:nvSpPr>
          <p:cNvPr id="478" name="CustomShape 4"/>
          <p:cNvSpPr/>
          <p:nvPr/>
        </p:nvSpPr>
        <p:spPr>
          <a:xfrm>
            <a:off x="1942560" y="2016000"/>
            <a:ext cx="7055640" cy="11592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1"/>
              </a:rPr>
              <a:t>http://www.elet.polimi.it/people/D02005</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 rdf:ID=“D02005Name”/&gt;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&lt;terms:age </a:t>
            </a:r>
            <a:r>
              <a:rPr b="0" lang="it-IT" sz="1400" spc="-1" strike="noStrike">
                <a:solidFill>
                  <a:srgbClr val="ff0066"/>
                </a:solidFill>
                <a:latin typeface="Arial"/>
                <a:ea typeface="DejaVu Sans"/>
              </a:rPr>
              <a:t>rdf:datatype</a:t>
            </a:r>
            <a:r>
              <a:rPr b="0" lang="it-IT" sz="1400" spc="-1" strike="noStrike">
                <a:solidFill>
                  <a:srgbClr val="003366"/>
                </a:solidFill>
                <a:latin typeface="Arial"/>
                <a:ea typeface="DejaVu Sans"/>
              </a:rPr>
              <a:t>=“http://www.w3.org/2001/XMLSchema#integer”&gt;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38&lt;/terms:age&gt;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79" name="CustomShape 5"/>
          <p:cNvSpPr/>
          <p:nvPr/>
        </p:nvSpPr>
        <p:spPr>
          <a:xfrm>
            <a:off x="1942560" y="4033440"/>
            <a:ext cx="7128720" cy="13719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2"/>
              </a:rPr>
              <a:t>http://www.elet.polimi.it/people/D02005</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 rdf:ID=“D02005Name”/&gt;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&lt;terms:age rdf:datatype=“</a:t>
            </a:r>
            <a:r>
              <a:rPr b="0" lang="it-IT" sz="1400" spc="-1" strike="noStrike" u="sng">
                <a:solidFill>
                  <a:srgbClr val="0000ff"/>
                </a:solidFill>
                <a:uFillTx/>
                <a:latin typeface="Arial"/>
                <a:ea typeface="DejaVu Sans"/>
                <a:hlinkClick r:id="rId3"/>
              </a:rPr>
              <a:t>http://www.w3.org/2001/</a:t>
            </a:r>
            <a:r>
              <a:rPr b="0" lang="it-IT" sz="1400" spc="-1" strike="noStrike" u="sng">
                <a:solidFill>
                  <a:srgbClr val="0000ff"/>
                </a:solidFill>
                <a:uFillTx/>
                <a:latin typeface="Arial"/>
                <a:ea typeface="DejaVu Sans"/>
                <a:hlinkClick r:id="rId4"/>
              </a:rPr>
              <a:t>XMLSchema#integer</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38&lt;/terms:age&gt;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a:t>
            </a:r>
            <a:r>
              <a:rPr b="0" lang="it-IT" sz="1400" spc="-1" strike="noStrike">
                <a:solidFill>
                  <a:srgbClr val="ff0066"/>
                </a:solidFill>
                <a:latin typeface="Arial"/>
                <a:ea typeface="DejaVu Sans"/>
              </a:rPr>
              <a:t>rdf:type</a:t>
            </a:r>
            <a:r>
              <a:rPr b="0" lang="it-IT" sz="1400" spc="-1" strike="noStrike">
                <a:solidFill>
                  <a:srgbClr val="003366"/>
                </a:solidFill>
                <a:latin typeface="Arial"/>
                <a:ea typeface="DejaVu Sans"/>
              </a:rPr>
              <a:t> rdf:resource=“http://www.elet.polimi.it/terms/AssProf”/&gt;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Serializazione di modelli RDF: RDF-XML</a:t>
            </a:r>
            <a:endParaRPr b="0" lang="it-IT" sz="2400" spc="-1" strike="noStrike">
              <a:latin typeface="Arial"/>
            </a:endParaRPr>
          </a:p>
        </p:txBody>
      </p:sp>
      <p:sp>
        <p:nvSpPr>
          <p:cNvPr id="48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044B065-4093-4050-AEEB-53AEE09724D8}" type="slidenum">
              <a:rPr b="0" lang="it-IT" sz="1600" spc="-1" strike="noStrike">
                <a:solidFill>
                  <a:srgbClr val="002060"/>
                </a:solidFill>
                <a:latin typeface="Arial"/>
                <a:ea typeface="Arial"/>
              </a:rPr>
              <a:t>28</a:t>
            </a:fld>
            <a:endParaRPr b="0" lang="it-IT" sz="1600" spc="-1" strike="noStrike">
              <a:latin typeface="Arial"/>
            </a:endParaRPr>
          </a:p>
        </p:txBody>
      </p:sp>
      <p:sp>
        <p:nvSpPr>
          <p:cNvPr id="482"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Abbreviazioni</a:t>
            </a:r>
            <a:endParaRPr b="0" lang="it-IT" sz="2000" spc="-1" strike="noStrike">
              <a:latin typeface="Arial"/>
            </a:endParaRPr>
          </a:p>
        </p:txBody>
      </p:sp>
      <p:sp>
        <p:nvSpPr>
          <p:cNvPr id="483" name="CustomShape 4"/>
          <p:cNvSpPr/>
          <p:nvPr/>
        </p:nvSpPr>
        <p:spPr>
          <a:xfrm>
            <a:off x="754920" y="1954800"/>
            <a:ext cx="6695280" cy="7326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rdf:ID=“D02005Name”  names:name=“Mario”&gt;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&lt;names:surname&gt;Arrigoni Neri&lt;/names:surname&gt;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84" name="CustomShape 5"/>
          <p:cNvSpPr/>
          <p:nvPr/>
        </p:nvSpPr>
        <p:spPr>
          <a:xfrm>
            <a:off x="754920" y="3094200"/>
            <a:ext cx="6084360" cy="15850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a:t>
            </a:r>
            <a:r>
              <a:rPr b="0" lang="it-IT" sz="1400" spc="-1" strike="noStrike" u="sng">
                <a:solidFill>
                  <a:srgbClr val="0000ff"/>
                </a:solidFill>
                <a:uFillTx/>
                <a:latin typeface="Arial"/>
                <a:ea typeface="DejaVu Sans"/>
                <a:hlinkClick r:id="rId1"/>
              </a:rPr>
              <a:t>http://www.elet.polimi.it/</a:t>
            </a:r>
            <a:r>
              <a:rPr b="0" lang="it-IT" sz="1400" spc="-1" strike="noStrike" u="sng">
                <a:solidFill>
                  <a:srgbClr val="0000ff"/>
                </a:solidFill>
                <a:uFillTx/>
                <a:latin typeface="Arial"/>
                <a:ea typeface="DejaVu Sans"/>
                <a:hlinkClick r:id="rId2"/>
              </a:rPr>
              <a:t>bib</a:t>
            </a:r>
            <a:r>
              <a:rPr b="0" lang="it-IT" sz="1400" spc="-1" strike="noStrike" u="sng">
                <a:solidFill>
                  <a:srgbClr val="0000ff"/>
                </a:solidFill>
                <a:uFillTx/>
                <a:latin typeface="Arial"/>
                <a:ea typeface="DejaVu Sans"/>
                <a:hlinkClick r:id="rId3"/>
              </a:rPr>
              <a:t>/book0001</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 </a:t>
            </a:r>
            <a:r>
              <a:rPr b="0" lang="it-IT" sz="1400" spc="-1" strike="noStrike">
                <a:solidFill>
                  <a:srgbClr val="ff0066"/>
                </a:solidFill>
                <a:latin typeface="Arial"/>
                <a:ea typeface="DejaVu Sans"/>
              </a:rPr>
              <a:t>rdf:parsetype=“resource”</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&lt;terms:name rdf:resource=“http://www.elet.polimi.it/people/D02005Name”/&gt;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&lt;terms:age rdf:datatype=“..”&gt;28&lt;/terms:age&gt;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85" name="CustomShape 6"/>
          <p:cNvSpPr/>
          <p:nvPr/>
        </p:nvSpPr>
        <p:spPr>
          <a:xfrm>
            <a:off x="4535640" y="5170680"/>
            <a:ext cx="6047640" cy="7326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0000"/>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&lt;terms:Book rdf:about=“</a:t>
            </a:r>
            <a:r>
              <a:rPr b="0" lang="it-IT" sz="1400" spc="-1" strike="noStrike" u="sng">
                <a:solidFill>
                  <a:srgbClr val="0000ff"/>
                </a:solidFill>
                <a:uFillTx/>
                <a:latin typeface="Arial"/>
                <a:ea typeface="DejaVu Sans"/>
                <a:hlinkClick r:id="rId4"/>
              </a:rPr>
              <a:t>http://www.elet.polimi.it/</a:t>
            </a:r>
            <a:r>
              <a:rPr b="0" lang="it-IT" sz="1400" spc="-1" strike="noStrike" u="sng">
                <a:solidFill>
                  <a:srgbClr val="0000ff"/>
                </a:solidFill>
                <a:uFillTx/>
                <a:latin typeface="Arial"/>
                <a:ea typeface="DejaVu Sans"/>
                <a:hlinkClick r:id="rId5"/>
              </a:rPr>
              <a:t>bib</a:t>
            </a:r>
            <a:r>
              <a:rPr b="0" lang="it-IT" sz="1400" spc="-1" strike="noStrike" u="sng">
                <a:solidFill>
                  <a:srgbClr val="0000ff"/>
                </a:solidFill>
                <a:uFillTx/>
                <a:latin typeface="Arial"/>
                <a:ea typeface="DejaVu Sans"/>
                <a:hlinkClick r:id="rId6"/>
              </a:rPr>
              <a:t>/book0001</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&lt;/terms.Book&gt;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Semantic web stack</a:t>
            </a:r>
            <a:endParaRPr b="0" lang="it-IT" sz="2400" spc="-1" strike="noStrike">
              <a:latin typeface="Arial"/>
            </a:endParaRPr>
          </a:p>
        </p:txBody>
      </p:sp>
      <p:pic>
        <p:nvPicPr>
          <p:cNvPr id="349" name="" descr=""/>
          <p:cNvPicPr/>
          <p:nvPr/>
        </p:nvPicPr>
        <p:blipFill>
          <a:blip r:embed="rId1"/>
          <a:stretch/>
        </p:blipFill>
        <p:spPr>
          <a:xfrm>
            <a:off x="3809880" y="1180080"/>
            <a:ext cx="4570920" cy="47995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 containers / collections</a:t>
            </a:r>
            <a:endParaRPr b="0" lang="it-IT" sz="2400" spc="-1" strike="noStrike">
              <a:latin typeface="Arial"/>
            </a:endParaRPr>
          </a:p>
        </p:txBody>
      </p:sp>
      <p:sp>
        <p:nvSpPr>
          <p:cNvPr id="48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8E8805B-7CF9-4F7D-8407-4389A31B7DE3}" type="slidenum">
              <a:rPr b="0" lang="it-IT" sz="1600" spc="-1" strike="noStrike">
                <a:solidFill>
                  <a:srgbClr val="002060"/>
                </a:solidFill>
                <a:latin typeface="Arial"/>
                <a:ea typeface="Arial"/>
              </a:rPr>
              <a:t>29</a:t>
            </a:fld>
            <a:endParaRPr b="0" lang="it-IT" sz="1600" spc="-1" strike="noStrike">
              <a:latin typeface="Arial"/>
            </a:endParaRPr>
          </a:p>
        </p:txBody>
      </p:sp>
      <p:sp>
        <p:nvSpPr>
          <p:cNvPr id="488"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Hanno una semantica che va al di là delle relazioni binarie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comode nella pratica, difficili da usare durante il reasoning</a:t>
            </a:r>
            <a:endParaRPr b="0" lang="it-IT" sz="2000" spc="-1" strike="noStrike">
              <a:latin typeface="Arial"/>
            </a:endParaRPr>
          </a:p>
        </p:txBody>
      </p:sp>
      <p:sp>
        <p:nvSpPr>
          <p:cNvPr id="489" name="CustomShape 4"/>
          <p:cNvSpPr/>
          <p:nvPr/>
        </p:nvSpPr>
        <p:spPr>
          <a:xfrm>
            <a:off x="864000" y="2592000"/>
            <a:ext cx="6695280" cy="17982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rdf:about=“http://www.elet.polimi.it/bib/book0001”&gt;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a:t>
            </a:r>
            <a:r>
              <a:rPr b="0" lang="it-IT" sz="1400" spc="-1" strike="noStrike">
                <a:solidFill>
                  <a:srgbClr val="ff0000"/>
                </a:solidFill>
                <a:latin typeface="Arial"/>
                <a:ea typeface="DejaVu Sans"/>
              </a:rPr>
              <a:t>rdf:Bag</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a:t>
            </a:r>
            <a:r>
              <a:rPr b="0" lang="it-IT" sz="1400" spc="-1" strike="noStrike">
                <a:solidFill>
                  <a:srgbClr val="ff0000"/>
                </a:solidFill>
                <a:latin typeface="Arial"/>
                <a:ea typeface="DejaVu Sans"/>
              </a:rPr>
              <a:t>rdf:li</a:t>
            </a:r>
            <a:r>
              <a:rPr b="0" lang="it-IT" sz="1400" spc="-1" strike="noStrike">
                <a:solidFill>
                  <a:srgbClr val="003366"/>
                </a:solidFill>
                <a:latin typeface="Arial"/>
                <a:ea typeface="DejaVu Sans"/>
              </a:rPr>
              <a:t> rdf:resource=“http://www.elet.polimi.it/people/D02005”/&gt;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&lt;rdf:li&gt;Marco Colombetti&lt;/rdf:li&gt;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&lt;/rdf:Bag&gt;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90" name="CustomShape 5"/>
          <p:cNvSpPr/>
          <p:nvPr/>
        </p:nvSpPr>
        <p:spPr>
          <a:xfrm>
            <a:off x="2808000" y="3819960"/>
            <a:ext cx="6695280" cy="201132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rdf:about=“http://www.elet.polimi.it/Application”&gt;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&lt;terms:mirror&gt;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&lt;rdf:Alt&gt;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&lt;rdf:li rdf:resource=“http://www.example.com/Application”/&gt;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&lt;rdf:li rdf:resource=“http://www.example1.com/Application”/&gt;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&lt;rdf:li rdf:resource=“http://www.example2.com/Application”/&gt;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&lt;/rdf:Alt&gt;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&lt;/terms:mirror&gt;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
        <p:nvSpPr>
          <p:cNvPr id="491" name="CustomShape 6"/>
          <p:cNvSpPr/>
          <p:nvPr/>
        </p:nvSpPr>
        <p:spPr>
          <a:xfrm>
            <a:off x="3744000" y="3168000"/>
            <a:ext cx="6695280" cy="17982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 rdf:about=“http://www.elet.polimi.it/bib/book0001”&gt;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a:t>
            </a:r>
            <a:r>
              <a:rPr b="0" lang="it-IT" sz="1400" spc="-1" strike="noStrike">
                <a:solidFill>
                  <a:srgbClr val="ff0000"/>
                </a:solidFill>
                <a:latin typeface="Arial"/>
                <a:ea typeface="DejaVu Sans"/>
              </a:rPr>
              <a:t>rdf:Seq</a:t>
            </a:r>
            <a:r>
              <a:rPr b="0" lang="it-IT" sz="1400" spc="-1" strike="noStrike">
                <a:solidFill>
                  <a:srgbClr val="003366"/>
                </a:solidFill>
                <a:latin typeface="Arial"/>
                <a:ea typeface="DejaVu Sans"/>
              </a:rPr>
              <a:t>&gt;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a:t>
            </a:r>
            <a:r>
              <a:rPr b="0" lang="it-IT" sz="1400" spc="-1" strike="noStrike">
                <a:solidFill>
                  <a:srgbClr val="ff0000"/>
                </a:solidFill>
                <a:latin typeface="Arial"/>
                <a:ea typeface="DejaVu Sans"/>
              </a:rPr>
              <a:t>rdf:li</a:t>
            </a:r>
            <a:r>
              <a:rPr b="0" lang="it-IT" sz="1400" spc="-1" strike="noStrike">
                <a:solidFill>
                  <a:srgbClr val="003366"/>
                </a:solidFill>
                <a:latin typeface="Arial"/>
                <a:ea typeface="DejaVu Sans"/>
              </a:rPr>
              <a:t> rdf:resource=“http://www.elet.polimi.it/people/D02005”/&gt;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&lt;rdf:li&gt;Marco Colombetti&lt;/rdf:li&gt;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&lt;/rdf:Seq&gt;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&lt;/terms:author&gt;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&lt;/rdf:Description&gt;</a:t>
            </a:r>
            <a:endParaRPr b="0" lang="it-IT" sz="1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4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 collections</a:t>
            </a:r>
            <a:endParaRPr b="0" lang="it-IT" sz="2400" spc="-1" strike="noStrike">
              <a:latin typeface="Arial"/>
            </a:endParaRPr>
          </a:p>
        </p:txBody>
      </p:sp>
      <p:sp>
        <p:nvSpPr>
          <p:cNvPr id="49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50A2F3A-77F6-4F9E-A190-1F511A0E7589}" type="slidenum">
              <a:rPr b="0" lang="it-IT" sz="1600" spc="-1" strike="noStrike">
                <a:solidFill>
                  <a:srgbClr val="002060"/>
                </a:solidFill>
                <a:latin typeface="Arial"/>
                <a:ea typeface="Arial"/>
              </a:rPr>
              <a:t>30</a:t>
            </a:fld>
            <a:endParaRPr b="0" lang="it-IT" sz="1600" spc="-1" strike="noStrike">
              <a:latin typeface="Arial"/>
            </a:endParaRPr>
          </a:p>
        </p:txBody>
      </p:sp>
      <p:sp>
        <p:nvSpPr>
          <p:cNvPr id="49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Mutuano l’idea delle linked list per “rilevare” aggiunte non autorizzate alla collezione</a:t>
            </a:r>
            <a:endParaRPr b="0" lang="it-IT" sz="2000" spc="-1" strike="noStrike">
              <a:latin typeface="Arial"/>
            </a:endParaRPr>
          </a:p>
        </p:txBody>
      </p:sp>
      <p:sp>
        <p:nvSpPr>
          <p:cNvPr id="495" name="CustomShape 4"/>
          <p:cNvSpPr/>
          <p:nvPr/>
        </p:nvSpPr>
        <p:spPr>
          <a:xfrm>
            <a:off x="1725120" y="2231280"/>
            <a:ext cx="3744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http://www.elet.polimi.it/bib/book0001</a:t>
            </a:r>
            <a:endParaRPr b="0" lang="it-IT" sz="1400" spc="-1" strike="noStrike">
              <a:latin typeface="Arial"/>
            </a:endParaRPr>
          </a:p>
        </p:txBody>
      </p:sp>
      <p:sp>
        <p:nvSpPr>
          <p:cNvPr id="496" name="CustomShape 5"/>
          <p:cNvSpPr/>
          <p:nvPr/>
        </p:nvSpPr>
        <p:spPr>
          <a:xfrm>
            <a:off x="6765480" y="4894920"/>
            <a:ext cx="2304360" cy="35820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Marco Colombetti</a:t>
            </a:r>
            <a:endParaRPr b="0" lang="it-IT" sz="1400" spc="-1" strike="noStrike">
              <a:latin typeface="Arial"/>
            </a:endParaRPr>
          </a:p>
        </p:txBody>
      </p:sp>
      <p:sp>
        <p:nvSpPr>
          <p:cNvPr id="497" name="CustomShape 6"/>
          <p:cNvSpPr/>
          <p:nvPr/>
        </p:nvSpPr>
        <p:spPr>
          <a:xfrm>
            <a:off x="3165120" y="381564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498" name="CustomShape 7"/>
          <p:cNvSpPr/>
          <p:nvPr/>
        </p:nvSpPr>
        <p:spPr>
          <a:xfrm>
            <a:off x="4384440" y="3526560"/>
            <a:ext cx="1078560" cy="504000"/>
          </a:xfrm>
          <a:prstGeom prst="ellipse">
            <a:avLst/>
          </a:prstGeom>
          <a:solidFill>
            <a:srgbClr val="dee6ef"/>
          </a:solidFill>
          <a:ln w="9360">
            <a:solidFill>
              <a:srgbClr val="003366"/>
            </a:solidFill>
            <a:miter/>
          </a:ln>
        </p:spPr>
        <p:style>
          <a:lnRef idx="0"/>
          <a:fillRef idx="0"/>
          <a:effectRef idx="0"/>
          <a:fontRef idx="minor"/>
        </p:style>
      </p:sp>
      <p:sp>
        <p:nvSpPr>
          <p:cNvPr id="499" name="CustomShape 8"/>
          <p:cNvSpPr/>
          <p:nvPr/>
        </p:nvSpPr>
        <p:spPr>
          <a:xfrm>
            <a:off x="2014200" y="4176000"/>
            <a:ext cx="115164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rdf:List</a:t>
            </a:r>
            <a:endParaRPr b="0" lang="it-IT" sz="1400" spc="-1" strike="noStrike">
              <a:latin typeface="Arial"/>
            </a:endParaRPr>
          </a:p>
        </p:txBody>
      </p:sp>
      <p:sp>
        <p:nvSpPr>
          <p:cNvPr id="500" name="CustomShape 9"/>
          <p:cNvSpPr/>
          <p:nvPr/>
        </p:nvSpPr>
        <p:spPr>
          <a:xfrm>
            <a:off x="6406920" y="352656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http://www.elet.polimi.it/people/D02005</a:t>
            </a:r>
            <a:endParaRPr b="0" lang="it-IT" sz="1400" spc="-1" strike="noStrike">
              <a:latin typeface="Arial"/>
            </a:endParaRPr>
          </a:p>
        </p:txBody>
      </p:sp>
      <p:sp>
        <p:nvSpPr>
          <p:cNvPr id="501" name="CustomShape 10"/>
          <p:cNvSpPr/>
          <p:nvPr/>
        </p:nvSpPr>
        <p:spPr>
          <a:xfrm>
            <a:off x="5535000" y="3455280"/>
            <a:ext cx="7286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rdf:first</a:t>
            </a:r>
            <a:endParaRPr b="0" lang="it-IT" sz="1400" spc="-1" strike="noStrike">
              <a:latin typeface="Arial"/>
            </a:endParaRPr>
          </a:p>
        </p:txBody>
      </p:sp>
      <p:sp>
        <p:nvSpPr>
          <p:cNvPr id="502" name="CustomShape 11"/>
          <p:cNvSpPr/>
          <p:nvPr/>
        </p:nvSpPr>
        <p:spPr>
          <a:xfrm>
            <a:off x="4384440" y="4823640"/>
            <a:ext cx="1078560" cy="504000"/>
          </a:xfrm>
          <a:prstGeom prst="ellipse">
            <a:avLst/>
          </a:prstGeom>
          <a:solidFill>
            <a:srgbClr val="dee6ef"/>
          </a:solidFill>
          <a:ln w="9360">
            <a:solidFill>
              <a:srgbClr val="003366"/>
            </a:solidFill>
            <a:miter/>
          </a:ln>
        </p:spPr>
        <p:style>
          <a:lnRef idx="0"/>
          <a:fillRef idx="0"/>
          <a:effectRef idx="0"/>
          <a:fontRef idx="minor"/>
        </p:style>
      </p:sp>
      <p:sp>
        <p:nvSpPr>
          <p:cNvPr id="503" name="CustomShape 12"/>
          <p:cNvSpPr/>
          <p:nvPr/>
        </p:nvSpPr>
        <p:spPr>
          <a:xfrm>
            <a:off x="3092400" y="475200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504" name="CustomShape 13"/>
          <p:cNvSpPr/>
          <p:nvPr/>
        </p:nvSpPr>
        <p:spPr>
          <a:xfrm>
            <a:off x="4167000" y="4247280"/>
            <a:ext cx="7376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rdf:rest</a:t>
            </a:r>
            <a:endParaRPr b="0" lang="it-IT" sz="1400" spc="-1" strike="noStrike">
              <a:latin typeface="Arial"/>
            </a:endParaRPr>
          </a:p>
        </p:txBody>
      </p:sp>
      <p:sp>
        <p:nvSpPr>
          <p:cNvPr id="505" name="CustomShape 14"/>
          <p:cNvSpPr/>
          <p:nvPr/>
        </p:nvSpPr>
        <p:spPr>
          <a:xfrm>
            <a:off x="5612760" y="4752000"/>
            <a:ext cx="7286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rdf:first</a:t>
            </a:r>
            <a:endParaRPr b="0" lang="it-IT" sz="1400" spc="-1" strike="noStrike">
              <a:latin typeface="Arial"/>
            </a:endParaRPr>
          </a:p>
        </p:txBody>
      </p:sp>
      <p:sp>
        <p:nvSpPr>
          <p:cNvPr id="506" name="CustomShape 15"/>
          <p:cNvSpPr/>
          <p:nvPr/>
        </p:nvSpPr>
        <p:spPr>
          <a:xfrm>
            <a:off x="4390560" y="5903280"/>
            <a:ext cx="107892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rdf:nil</a:t>
            </a:r>
            <a:endParaRPr b="0" lang="it-IT" sz="1400" spc="-1" strike="noStrike">
              <a:latin typeface="Arial"/>
            </a:endParaRPr>
          </a:p>
        </p:txBody>
      </p:sp>
      <p:sp>
        <p:nvSpPr>
          <p:cNvPr id="507" name="CustomShape 16"/>
          <p:cNvSpPr/>
          <p:nvPr/>
        </p:nvSpPr>
        <p:spPr>
          <a:xfrm>
            <a:off x="4173120" y="5471280"/>
            <a:ext cx="7376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rdf:rest</a:t>
            </a:r>
            <a:endParaRPr b="0" lang="it-IT" sz="1400" spc="-1" strike="noStrike">
              <a:latin typeface="Arial"/>
            </a:endParaRPr>
          </a:p>
        </p:txBody>
      </p:sp>
      <p:sp>
        <p:nvSpPr>
          <p:cNvPr id="508" name="CustomShape 17"/>
          <p:cNvSpPr/>
          <p:nvPr/>
        </p:nvSpPr>
        <p:spPr>
          <a:xfrm>
            <a:off x="4240800" y="2878920"/>
            <a:ext cx="30513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http://www.elet.polimi.it/terms/author</a:t>
            </a:r>
            <a:endParaRPr b="0" lang="it-IT" sz="1400" spc="-1" strike="noStrike">
              <a:latin typeface="Arial"/>
            </a:endParaRPr>
          </a:p>
        </p:txBody>
      </p:sp>
      <p:sp>
        <p:nvSpPr>
          <p:cNvPr id="509" name="CustomShape 18"/>
          <p:cNvSpPr/>
          <p:nvPr/>
        </p:nvSpPr>
        <p:spPr>
          <a:xfrm>
            <a:off x="2732040" y="540000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510" name="CustomShape 19"/>
          <p:cNvSpPr/>
          <p:nvPr/>
        </p:nvSpPr>
        <p:spPr>
          <a:xfrm>
            <a:off x="3597840" y="2736000"/>
            <a:ext cx="1325880" cy="7902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1" name="CustomShape 20"/>
          <p:cNvSpPr/>
          <p:nvPr/>
        </p:nvSpPr>
        <p:spPr>
          <a:xfrm flipH="1">
            <a:off x="3165840" y="3957480"/>
            <a:ext cx="1375560" cy="47052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2" name="CustomShape 21"/>
          <p:cNvSpPr/>
          <p:nvPr/>
        </p:nvSpPr>
        <p:spPr>
          <a:xfrm>
            <a:off x="5463720" y="3778920"/>
            <a:ext cx="942840" cy="3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3" name="CustomShape 22"/>
          <p:cNvSpPr/>
          <p:nvPr/>
        </p:nvSpPr>
        <p:spPr>
          <a:xfrm flipV="1">
            <a:off x="5463720" y="5072760"/>
            <a:ext cx="1301400" cy="14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4" name="CustomShape 23"/>
          <p:cNvSpPr/>
          <p:nvPr/>
        </p:nvSpPr>
        <p:spPr>
          <a:xfrm>
            <a:off x="4924080" y="4031280"/>
            <a:ext cx="360" cy="7920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5" name="CustomShape 24"/>
          <p:cNvSpPr/>
          <p:nvPr/>
        </p:nvSpPr>
        <p:spPr>
          <a:xfrm>
            <a:off x="4924080" y="5328360"/>
            <a:ext cx="6120" cy="5745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6" name="CustomShape 25"/>
          <p:cNvSpPr/>
          <p:nvPr/>
        </p:nvSpPr>
        <p:spPr>
          <a:xfrm flipH="1" flipV="1">
            <a:off x="2997360" y="4606200"/>
            <a:ext cx="1544040" cy="2901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17" name="CustomShape 26"/>
          <p:cNvSpPr/>
          <p:nvPr/>
        </p:nvSpPr>
        <p:spPr>
          <a:xfrm flipH="1" flipV="1">
            <a:off x="2588760" y="4680000"/>
            <a:ext cx="1800000" cy="14745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Reificazione (= rendere come oggetto)</a:t>
            </a:r>
            <a:endParaRPr b="0" lang="it-IT" sz="2400" spc="-1" strike="noStrike">
              <a:latin typeface="Arial"/>
            </a:endParaRPr>
          </a:p>
        </p:txBody>
      </p:sp>
      <p:sp>
        <p:nvSpPr>
          <p:cNvPr id="519"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30DE416-BFB1-40F0-A83C-9EBC54D2E2C2}" type="slidenum">
              <a:rPr b="0" lang="it-IT" sz="1600" spc="-1" strike="noStrike">
                <a:solidFill>
                  <a:srgbClr val="002060"/>
                </a:solidFill>
                <a:latin typeface="Arial"/>
                <a:ea typeface="Arial"/>
              </a:rPr>
              <a:t>31</a:t>
            </a:fld>
            <a:endParaRPr b="0" lang="it-IT" sz="1600" spc="-1" strike="noStrike">
              <a:latin typeface="Arial"/>
            </a:endParaRPr>
          </a:p>
        </p:txBody>
      </p:sp>
      <p:sp>
        <p:nvSpPr>
          <p:cNvPr id="520"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In alcuni casi è opportuno aggiungere delle “meta asserzioni”, cioè asserzioni su asserzioni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 ammette solo relazioni binarie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Occorre quindi rappresentare delle triple come singole risorse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La reificazione consiste nel rappresentare una caratteristica del modello all’interno del modello stesso</a:t>
            </a:r>
            <a:endParaRPr b="0" lang="it-IT" sz="2000" spc="-1" strike="noStrike">
              <a:latin typeface="Arial"/>
            </a:endParaRPr>
          </a:p>
        </p:txBody>
      </p:sp>
      <p:sp>
        <p:nvSpPr>
          <p:cNvPr id="521" name="CustomShape 4"/>
          <p:cNvSpPr/>
          <p:nvPr/>
        </p:nvSpPr>
        <p:spPr>
          <a:xfrm>
            <a:off x="7417080" y="5041440"/>
            <a:ext cx="1007640" cy="35784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Marco</a:t>
            </a:r>
            <a:endParaRPr b="0" lang="it-IT" sz="1400" spc="-1" strike="noStrike">
              <a:latin typeface="Arial"/>
            </a:endParaRPr>
          </a:p>
        </p:txBody>
      </p:sp>
      <p:sp>
        <p:nvSpPr>
          <p:cNvPr id="522" name="CustomShape 5"/>
          <p:cNvSpPr/>
          <p:nvPr/>
        </p:nvSpPr>
        <p:spPr>
          <a:xfrm>
            <a:off x="3238920" y="381564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523" name="CustomShape 6"/>
          <p:cNvSpPr/>
          <p:nvPr/>
        </p:nvSpPr>
        <p:spPr>
          <a:xfrm>
            <a:off x="3600720" y="4104720"/>
            <a:ext cx="143928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bib:assertion01</a:t>
            </a:r>
            <a:endParaRPr b="0" lang="it-IT" sz="1400" spc="-1" strike="noStrike">
              <a:latin typeface="Arial"/>
            </a:endParaRPr>
          </a:p>
        </p:txBody>
      </p:sp>
      <p:sp>
        <p:nvSpPr>
          <p:cNvPr id="524" name="CustomShape 7"/>
          <p:cNvSpPr/>
          <p:nvPr/>
        </p:nvSpPr>
        <p:spPr>
          <a:xfrm>
            <a:off x="1872000" y="3599640"/>
            <a:ext cx="1296360" cy="5043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rdf:Statement</a:t>
            </a:r>
            <a:endParaRPr b="0" lang="it-IT" sz="1400" spc="-1" strike="noStrike">
              <a:latin typeface="Arial"/>
            </a:endParaRPr>
          </a:p>
        </p:txBody>
      </p:sp>
      <p:sp>
        <p:nvSpPr>
          <p:cNvPr id="525" name="CustomShape 8"/>
          <p:cNvSpPr/>
          <p:nvPr/>
        </p:nvSpPr>
        <p:spPr>
          <a:xfrm>
            <a:off x="5401080" y="4825440"/>
            <a:ext cx="1728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people:D02005</a:t>
            </a:r>
            <a:endParaRPr b="0" lang="it-IT" sz="1400" spc="-1" strike="noStrike">
              <a:latin typeface="Arial"/>
            </a:endParaRPr>
          </a:p>
        </p:txBody>
      </p:sp>
      <p:sp>
        <p:nvSpPr>
          <p:cNvPr id="526" name="CustomShape 9"/>
          <p:cNvSpPr/>
          <p:nvPr/>
        </p:nvSpPr>
        <p:spPr>
          <a:xfrm>
            <a:off x="5975280" y="3888720"/>
            <a:ext cx="10458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terms:says</a:t>
            </a:r>
            <a:endParaRPr b="0" lang="it-IT" sz="1400" spc="-1" strike="noStrike">
              <a:latin typeface="Arial"/>
            </a:endParaRPr>
          </a:p>
        </p:txBody>
      </p:sp>
      <p:sp>
        <p:nvSpPr>
          <p:cNvPr id="527" name="CustomShape 10"/>
          <p:cNvSpPr/>
          <p:nvPr/>
        </p:nvSpPr>
        <p:spPr>
          <a:xfrm>
            <a:off x="2445840" y="4536360"/>
            <a:ext cx="10058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rdf:subject</a:t>
            </a:r>
            <a:endParaRPr b="0" lang="it-IT" sz="1400" spc="-1" strike="noStrike">
              <a:latin typeface="Arial"/>
            </a:endParaRPr>
          </a:p>
        </p:txBody>
      </p:sp>
      <p:sp>
        <p:nvSpPr>
          <p:cNvPr id="528" name="CustomShape 11"/>
          <p:cNvSpPr/>
          <p:nvPr/>
        </p:nvSpPr>
        <p:spPr>
          <a:xfrm>
            <a:off x="3529440" y="4968360"/>
            <a:ext cx="1728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terms:author</a:t>
            </a:r>
            <a:endParaRPr b="0" lang="it-IT" sz="1400" spc="-1" strike="noStrike">
              <a:latin typeface="Arial"/>
            </a:endParaRPr>
          </a:p>
        </p:txBody>
      </p:sp>
      <p:sp>
        <p:nvSpPr>
          <p:cNvPr id="529" name="CustomShape 12"/>
          <p:cNvSpPr/>
          <p:nvPr/>
        </p:nvSpPr>
        <p:spPr>
          <a:xfrm>
            <a:off x="1656000" y="4968360"/>
            <a:ext cx="1728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bib:book0001</a:t>
            </a:r>
            <a:endParaRPr b="0" lang="it-IT" sz="1400" spc="-1" strike="noStrike">
              <a:latin typeface="Arial"/>
            </a:endParaRPr>
          </a:p>
        </p:txBody>
      </p:sp>
      <p:sp>
        <p:nvSpPr>
          <p:cNvPr id="530" name="CustomShape 13"/>
          <p:cNvSpPr/>
          <p:nvPr/>
        </p:nvSpPr>
        <p:spPr>
          <a:xfrm>
            <a:off x="3669480" y="4608000"/>
            <a:ext cx="11736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rdf:predicate</a:t>
            </a:r>
            <a:endParaRPr b="0" lang="it-IT" sz="1400" spc="-1" strike="noStrike">
              <a:latin typeface="Arial"/>
            </a:endParaRPr>
          </a:p>
        </p:txBody>
      </p:sp>
      <p:sp>
        <p:nvSpPr>
          <p:cNvPr id="531" name="CustomShape 14"/>
          <p:cNvSpPr/>
          <p:nvPr/>
        </p:nvSpPr>
        <p:spPr>
          <a:xfrm>
            <a:off x="5254560" y="4536360"/>
            <a:ext cx="9162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rdf:object</a:t>
            </a:r>
            <a:endParaRPr b="0" lang="it-IT" sz="1400" spc="-1" strike="noStrike">
              <a:latin typeface="Arial"/>
            </a:endParaRPr>
          </a:p>
        </p:txBody>
      </p:sp>
      <p:sp>
        <p:nvSpPr>
          <p:cNvPr id="532" name="CustomShape 15"/>
          <p:cNvSpPr/>
          <p:nvPr/>
        </p:nvSpPr>
        <p:spPr>
          <a:xfrm>
            <a:off x="7488720" y="3384000"/>
            <a:ext cx="1728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People:colombetti</a:t>
            </a:r>
            <a:endParaRPr b="0" lang="it-IT" sz="1400" spc="-1" strike="noStrike">
              <a:latin typeface="Arial"/>
            </a:endParaRPr>
          </a:p>
        </p:txBody>
      </p:sp>
      <p:sp>
        <p:nvSpPr>
          <p:cNvPr id="533" name="CustomShape 16"/>
          <p:cNvSpPr/>
          <p:nvPr/>
        </p:nvSpPr>
        <p:spPr>
          <a:xfrm>
            <a:off x="8495280" y="3888720"/>
            <a:ext cx="11217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terms:name</a:t>
            </a:r>
            <a:endParaRPr b="0" lang="it-IT" sz="1400" spc="-1" strike="noStrike">
              <a:latin typeface="Arial"/>
            </a:endParaRPr>
          </a:p>
        </p:txBody>
      </p:sp>
      <p:sp>
        <p:nvSpPr>
          <p:cNvPr id="534" name="CustomShape 17"/>
          <p:cNvSpPr/>
          <p:nvPr/>
        </p:nvSpPr>
        <p:spPr>
          <a:xfrm>
            <a:off x="7922160" y="4176000"/>
            <a:ext cx="935640" cy="361440"/>
          </a:xfrm>
          <a:prstGeom prst="ellipse">
            <a:avLst/>
          </a:prstGeom>
          <a:solidFill>
            <a:srgbClr val="dee6ef"/>
          </a:solidFill>
          <a:ln w="9360">
            <a:solidFill>
              <a:srgbClr val="003366"/>
            </a:solidFill>
            <a:miter/>
          </a:ln>
        </p:spPr>
        <p:style>
          <a:lnRef idx="0"/>
          <a:fillRef idx="0"/>
          <a:effectRef idx="0"/>
          <a:fontRef idx="minor"/>
        </p:style>
      </p:sp>
      <p:sp>
        <p:nvSpPr>
          <p:cNvPr id="535" name="CustomShape 18"/>
          <p:cNvSpPr/>
          <p:nvPr/>
        </p:nvSpPr>
        <p:spPr>
          <a:xfrm>
            <a:off x="7128360" y="4608000"/>
            <a:ext cx="121032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names:name</a:t>
            </a:r>
            <a:endParaRPr b="0" lang="it-IT" sz="1400" spc="-1" strike="noStrike">
              <a:latin typeface="Arial"/>
            </a:endParaRPr>
          </a:p>
        </p:txBody>
      </p:sp>
      <p:sp>
        <p:nvSpPr>
          <p:cNvPr id="536" name="CustomShape 19"/>
          <p:cNvSpPr/>
          <p:nvPr/>
        </p:nvSpPr>
        <p:spPr>
          <a:xfrm>
            <a:off x="8569800" y="5041440"/>
            <a:ext cx="1007280" cy="35784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Colombetti</a:t>
            </a:r>
            <a:endParaRPr b="0" lang="it-IT" sz="1400" spc="-1" strike="noStrike">
              <a:latin typeface="Arial"/>
            </a:endParaRPr>
          </a:p>
        </p:txBody>
      </p:sp>
      <p:sp>
        <p:nvSpPr>
          <p:cNvPr id="537" name="CustomShape 20"/>
          <p:cNvSpPr/>
          <p:nvPr/>
        </p:nvSpPr>
        <p:spPr>
          <a:xfrm>
            <a:off x="8280000" y="4608000"/>
            <a:ext cx="145872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names:surname</a:t>
            </a:r>
            <a:endParaRPr b="0" lang="it-IT" sz="1400" spc="-1" strike="noStrike">
              <a:latin typeface="Arial"/>
            </a:endParaRPr>
          </a:p>
        </p:txBody>
      </p:sp>
      <p:sp>
        <p:nvSpPr>
          <p:cNvPr id="538" name="Line 21"/>
          <p:cNvSpPr/>
          <p:nvPr/>
        </p:nvSpPr>
        <p:spPr>
          <a:xfrm flipV="1">
            <a:off x="4753440" y="3529440"/>
            <a:ext cx="2735280" cy="576360"/>
          </a:xfrm>
          <a:prstGeom prst="line">
            <a:avLst/>
          </a:prstGeom>
          <a:ln cap="rnd" w="9360">
            <a:solidFill>
              <a:srgbClr val="003366"/>
            </a:solidFill>
            <a:custDash>
              <a:ds d="803000" sp="300000"/>
            </a:custDash>
            <a:miter/>
            <a:tailEnd len="med" type="triangle" w="med"/>
          </a:ln>
        </p:spPr>
        <p:style>
          <a:lnRef idx="0"/>
          <a:fillRef idx="0"/>
          <a:effectRef idx="0"/>
          <a:fontRef idx="minor"/>
        </p:style>
      </p:sp>
      <p:sp>
        <p:nvSpPr>
          <p:cNvPr id="539" name="CustomShape 22"/>
          <p:cNvSpPr/>
          <p:nvPr/>
        </p:nvSpPr>
        <p:spPr>
          <a:xfrm flipH="1" flipV="1">
            <a:off x="2978640" y="4030200"/>
            <a:ext cx="621000" cy="3258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0" name="CustomShape 23"/>
          <p:cNvSpPr/>
          <p:nvPr/>
        </p:nvSpPr>
        <p:spPr>
          <a:xfrm flipH="1">
            <a:off x="3131280" y="4535640"/>
            <a:ext cx="678960" cy="5061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1" name="CustomShape 24"/>
          <p:cNvSpPr/>
          <p:nvPr/>
        </p:nvSpPr>
        <p:spPr>
          <a:xfrm>
            <a:off x="4256640" y="4608000"/>
            <a:ext cx="136800" cy="3600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2" name="CustomShape 25"/>
          <p:cNvSpPr/>
          <p:nvPr/>
        </p:nvSpPr>
        <p:spPr>
          <a:xfrm>
            <a:off x="4830120" y="4535640"/>
            <a:ext cx="823680" cy="3632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3" name="CustomShape 26"/>
          <p:cNvSpPr/>
          <p:nvPr/>
        </p:nvSpPr>
        <p:spPr>
          <a:xfrm flipH="1">
            <a:off x="4829400" y="3636360"/>
            <a:ext cx="2658240" cy="5418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4" name="CustomShape 27"/>
          <p:cNvSpPr/>
          <p:nvPr/>
        </p:nvSpPr>
        <p:spPr>
          <a:xfrm>
            <a:off x="8353080" y="3888720"/>
            <a:ext cx="37080" cy="28692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5" name="CustomShape 28"/>
          <p:cNvSpPr/>
          <p:nvPr/>
        </p:nvSpPr>
        <p:spPr>
          <a:xfrm flipH="1">
            <a:off x="7920360" y="4485240"/>
            <a:ext cx="137880" cy="5558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546" name="CustomShape 29"/>
          <p:cNvSpPr/>
          <p:nvPr/>
        </p:nvSpPr>
        <p:spPr>
          <a:xfrm>
            <a:off x="8721360" y="4485240"/>
            <a:ext cx="352080" cy="5558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Vocabolario RDF</a:t>
            </a:r>
            <a:endParaRPr b="0" lang="it-IT" sz="2400" spc="-1" strike="noStrike">
              <a:latin typeface="Arial"/>
            </a:endParaRPr>
          </a:p>
        </p:txBody>
      </p:sp>
      <p:sp>
        <p:nvSpPr>
          <p:cNvPr id="548"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56546A3-B32E-41B4-8AA8-C0F30D3384F4}" type="slidenum">
              <a:rPr b="0" lang="it-IT" sz="1600" spc="-1" strike="noStrike">
                <a:solidFill>
                  <a:srgbClr val="002060"/>
                </a:solidFill>
                <a:latin typeface="Arial"/>
                <a:ea typeface="Arial"/>
              </a:rPr>
              <a:t>32</a:t>
            </a:fld>
            <a:endParaRPr b="0" lang="it-IT" sz="1600" spc="-1" strike="noStrike">
              <a:latin typeface="Arial"/>
            </a:endParaRPr>
          </a:p>
        </p:txBody>
      </p:sp>
      <p:sp>
        <p:nvSpPr>
          <p:cNvPr id="549"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Definisce una serie di risorse con significati specifici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Classi: rdf:Property, rdf:Seq, rdf:Alt, rdf:Statement…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Proprietà: rdf:type, rdf:subject, rdf:predicate…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Risorse: rdf:nil</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&lt;A, rdf:type, B&gt; (oppure &lt;A a B&gt;)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A è “istanza” di B.. A “appartiene a” B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&lt;P, rdf:type, rdf:Property&gt; </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 è una proprietà</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&lt;rdf:type, rdf:type, rdf:Property&gt;</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Tools</a:t>
            </a:r>
            <a:endParaRPr b="0" lang="it-IT" sz="2400" spc="-1" strike="noStrike">
              <a:latin typeface="Arial"/>
            </a:endParaRPr>
          </a:p>
        </p:txBody>
      </p:sp>
      <p:sp>
        <p:nvSpPr>
          <p:cNvPr id="55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22B98B5-9887-4D13-A4EF-9C3E22CC8BB1}" type="slidenum">
              <a:rPr b="0" lang="it-IT" sz="1600" spc="-1" strike="noStrike">
                <a:solidFill>
                  <a:srgbClr val="002060"/>
                </a:solidFill>
                <a:latin typeface="Arial"/>
                <a:ea typeface="Arial"/>
              </a:rPr>
              <a:t>33</a:t>
            </a:fld>
            <a:endParaRPr b="0" lang="it-IT" sz="1600" spc="-1" strike="noStrike">
              <a:latin typeface="Arial"/>
            </a:endParaRPr>
          </a:p>
        </p:txBody>
      </p:sp>
      <p:sp>
        <p:nvSpPr>
          <p:cNvPr id="552"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TURTLED: un semplice visualizzatore online di modelli RDF in sintassi turtle: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u="sng">
                <a:solidFill>
                  <a:srgbClr val="0000ff"/>
                </a:solidFill>
                <a:uFillTx/>
                <a:latin typeface="Calibri"/>
                <a:ea typeface="DejaVu Sans"/>
                <a:hlinkClick r:id="rId1"/>
              </a:rPr>
              <a:t>https://github.com/mhausenblas/turtled</a:t>
            </a:r>
            <a:br/>
            <a:r>
              <a:rPr b="0" lang="it-IT" sz="2000" spc="-1" strike="noStrike" u="sng">
                <a:solidFill>
                  <a:srgbClr val="000000"/>
                </a:solidFill>
                <a:uFillTx/>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 Validator</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u="sng">
                <a:solidFill>
                  <a:srgbClr val="0000ff"/>
                </a:solidFill>
                <a:uFillTx/>
                <a:latin typeface="Calibri"/>
                <a:ea typeface="DejaVu Sans"/>
                <a:hlinkClick r:id="rId2"/>
              </a:rPr>
              <a:t>http://www.w3.org/RDF/Validator/</a:t>
            </a:r>
            <a:endParaRPr b="0" lang="it-IT" sz="2000" spc="-1" strike="noStrike">
              <a:latin typeface="Arial"/>
            </a:endParaRPr>
          </a:p>
          <a:p>
            <a:pPr>
              <a:lnSpc>
                <a:spcPct val="100000"/>
              </a:lnSpc>
              <a:spcBef>
                <a:spcPts val="850"/>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Protege: il più diffuso editor per modelli semantici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u="sng">
                <a:solidFill>
                  <a:srgbClr val="0000ff"/>
                </a:solidFill>
                <a:uFillTx/>
                <a:latin typeface="Calibri"/>
                <a:ea typeface="DejaVu Sans"/>
                <a:hlinkClick r:id="rId3"/>
              </a:rPr>
              <a:t>https://protege.stanford.edu/</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L’editing è normalmente guidato dalla terminologia (v edremo successivamente i dettagli), per ora consideriamola una lista di risorse</a:t>
            </a:r>
            <a:endParaRPr b="0" lang="it-IT" sz="2000" spc="-1" strike="noStrike">
              <a:latin typeface="Arial"/>
            </a:endParaRPr>
          </a:p>
          <a:p>
            <a:pPr>
              <a:lnSpc>
                <a:spcPct val="100000"/>
              </a:lnSpc>
              <a:spcBef>
                <a:spcPts val="850"/>
              </a:spcBef>
            </a:pPr>
            <a:endParaRPr b="0" lang="it-IT" sz="2000" spc="-1" strike="noStrike">
              <a:latin typeface="Arial"/>
            </a:endParaRPr>
          </a:p>
          <a:p>
            <a:pPr>
              <a:lnSpc>
                <a:spcPct val="100000"/>
              </a:lnSpc>
              <a:spcBef>
                <a:spcPts val="1417"/>
              </a:spcBef>
            </a:pPr>
            <a:endParaRPr b="0" lang="it-IT" sz="2000" spc="-1" strike="noStrike">
              <a:latin typeface="Arial"/>
            </a:endParaRPr>
          </a:p>
          <a:p>
            <a:pPr>
              <a:lnSpc>
                <a:spcPct val="100000"/>
              </a:lnSpc>
              <a:spcBef>
                <a:spcPts val="1417"/>
              </a:spcBef>
            </a:pP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 Validator</a:t>
            </a:r>
            <a:endParaRPr b="0" lang="it-IT" sz="2400" spc="-1" strike="noStrike">
              <a:latin typeface="Arial"/>
            </a:endParaRPr>
          </a:p>
        </p:txBody>
      </p:sp>
      <p:sp>
        <p:nvSpPr>
          <p:cNvPr id="554"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5CD0D6E-8D3B-4A69-BF6F-0B7E75A4C865}" type="slidenum">
              <a:rPr b="0" lang="it-IT" sz="1600" spc="-1" strike="noStrike">
                <a:solidFill>
                  <a:srgbClr val="002060"/>
                </a:solidFill>
                <a:latin typeface="Arial"/>
                <a:ea typeface="Arial"/>
              </a:rPr>
              <a:t>34</a:t>
            </a:fld>
            <a:endParaRPr b="0" lang="it-IT" sz="1600" spc="-1" strike="noStrike">
              <a:latin typeface="Arial"/>
            </a:endParaRPr>
          </a:p>
        </p:txBody>
      </p:sp>
      <p:pic>
        <p:nvPicPr>
          <p:cNvPr id="555" name="" descr=""/>
          <p:cNvPicPr/>
          <p:nvPr/>
        </p:nvPicPr>
        <p:blipFill>
          <a:blip r:embed="rId1"/>
          <a:stretch/>
        </p:blipFill>
        <p:spPr>
          <a:xfrm>
            <a:off x="4248000" y="1152000"/>
            <a:ext cx="3687120" cy="48607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Protege</a:t>
            </a:r>
            <a:endParaRPr b="0" lang="it-IT" sz="2400" spc="-1" strike="noStrike">
              <a:latin typeface="Arial"/>
            </a:endParaRPr>
          </a:p>
        </p:txBody>
      </p:sp>
      <p:sp>
        <p:nvSpPr>
          <p:cNvPr id="55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473306F-CD1B-4D89-8545-B77776F0BD44}" type="slidenum">
              <a:rPr b="0" lang="it-IT" sz="1600" spc="-1" strike="noStrike">
                <a:solidFill>
                  <a:srgbClr val="002060"/>
                </a:solidFill>
                <a:latin typeface="Arial"/>
                <a:ea typeface="Arial"/>
              </a:rPr>
              <a:t>34</a:t>
            </a:fld>
            <a:endParaRPr b="0" lang="it-IT" sz="1600" spc="-1" strike="noStrike">
              <a:latin typeface="Arial"/>
            </a:endParaRPr>
          </a:p>
        </p:txBody>
      </p:sp>
      <p:pic>
        <p:nvPicPr>
          <p:cNvPr id="558" name="" descr=""/>
          <p:cNvPicPr/>
          <p:nvPr/>
        </p:nvPicPr>
        <p:blipFill>
          <a:blip r:embed="rId1"/>
          <a:stretch/>
        </p:blipFill>
        <p:spPr>
          <a:xfrm>
            <a:off x="5328000" y="1992240"/>
            <a:ext cx="6551280" cy="4199040"/>
          </a:xfrm>
          <a:prstGeom prst="rect">
            <a:avLst/>
          </a:prstGeom>
          <a:ln>
            <a:noFill/>
          </a:ln>
        </p:spPr>
      </p:pic>
      <p:sp>
        <p:nvSpPr>
          <p:cNvPr id="559"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Sviluppato alla Stanford medical informatics</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Oltre 30K utenti</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Visualizzazione a grafo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Merge di ontologie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Reasoning</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Query answering</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ec..</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TopBraid Composer</a:t>
            </a:r>
            <a:endParaRPr b="0" lang="it-IT" sz="2400" spc="-1" strike="noStrike">
              <a:latin typeface="Arial"/>
            </a:endParaRPr>
          </a:p>
        </p:txBody>
      </p:sp>
      <p:sp>
        <p:nvSpPr>
          <p:cNvPr id="56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75FC5E1-FEB0-4E7B-B9B1-647B1F883F04}" type="slidenum">
              <a:rPr b="0" lang="it-IT" sz="1600" spc="-1" strike="noStrike">
                <a:solidFill>
                  <a:srgbClr val="002060"/>
                </a:solidFill>
                <a:latin typeface="Arial"/>
                <a:ea typeface="Arial"/>
              </a:rPr>
              <a:t>36</a:t>
            </a:fld>
            <a:endParaRPr b="0" lang="it-IT" sz="1600" spc="-1" strike="noStrike">
              <a:latin typeface="Arial"/>
            </a:endParaRPr>
          </a:p>
        </p:txBody>
      </p:sp>
      <p:sp>
        <p:nvSpPr>
          <p:cNvPr id="562"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Prodotto commerciale basato su piattaforma eclipse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Disponibile in versione free</a:t>
            </a:r>
            <a:endParaRPr b="0" lang="it-IT" sz="2000" spc="-1" strike="noStrike">
              <a:latin typeface="Arial"/>
            </a:endParaRPr>
          </a:p>
        </p:txBody>
      </p:sp>
      <p:pic>
        <p:nvPicPr>
          <p:cNvPr id="563" name="" descr=""/>
          <p:cNvPicPr/>
          <p:nvPr/>
        </p:nvPicPr>
        <p:blipFill>
          <a:blip r:embed="rId1"/>
          <a:stretch/>
        </p:blipFill>
        <p:spPr>
          <a:xfrm>
            <a:off x="4032000" y="2232000"/>
            <a:ext cx="7415280" cy="456012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NeON toolkit</a:t>
            </a:r>
            <a:endParaRPr b="0" lang="it-IT" sz="2400" spc="-1" strike="noStrike">
              <a:latin typeface="Arial"/>
            </a:endParaRPr>
          </a:p>
        </p:txBody>
      </p:sp>
      <p:sp>
        <p:nvSpPr>
          <p:cNvPr id="565"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8272A4B-B7BD-41DA-9E0A-C7D4BA6DA61B}" type="slidenum">
              <a:rPr b="0" lang="it-IT" sz="1600" spc="-1" strike="noStrike">
                <a:solidFill>
                  <a:srgbClr val="002060"/>
                </a:solidFill>
                <a:latin typeface="Arial"/>
                <a:ea typeface="Arial"/>
              </a:rPr>
              <a:t>37</a:t>
            </a:fld>
            <a:endParaRPr b="0" lang="it-IT" sz="1600" spc="-1" strike="noStrike">
              <a:latin typeface="Arial"/>
            </a:endParaRPr>
          </a:p>
        </p:txBody>
      </p:sp>
      <p:sp>
        <p:nvSpPr>
          <p:cNvPr id="566"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Prodotto di un progetto di ricerca europeo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Basato su piattaforma Eclipse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Vocazione su OWL2</a:t>
            </a:r>
            <a:endParaRPr b="0" lang="it-IT" sz="2000" spc="-1" strike="noStrike">
              <a:latin typeface="Arial"/>
            </a:endParaRPr>
          </a:p>
        </p:txBody>
      </p:sp>
      <p:pic>
        <p:nvPicPr>
          <p:cNvPr id="567" name="" descr=""/>
          <p:cNvPicPr/>
          <p:nvPr/>
        </p:nvPicPr>
        <p:blipFill>
          <a:blip r:embed="rId1"/>
          <a:stretch/>
        </p:blipFill>
        <p:spPr>
          <a:xfrm>
            <a:off x="3528000" y="2160000"/>
            <a:ext cx="8591040" cy="44762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FOAF</a:t>
            </a:r>
            <a:endParaRPr b="0" lang="it-IT" sz="2400" spc="-1" strike="noStrike">
              <a:latin typeface="Arial"/>
            </a:endParaRPr>
          </a:p>
        </p:txBody>
      </p:sp>
      <p:sp>
        <p:nvSpPr>
          <p:cNvPr id="569"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7675B21-A331-44E4-B087-05EEDC3E32B4}" type="slidenum">
              <a:rPr b="0" lang="it-IT" sz="1600" spc="-1" strike="noStrike">
                <a:solidFill>
                  <a:srgbClr val="002060"/>
                </a:solidFill>
                <a:latin typeface="Arial"/>
                <a:ea typeface="Arial"/>
              </a:rPr>
              <a:t>38</a:t>
            </a:fld>
            <a:endParaRPr b="0" lang="it-IT" sz="1600" spc="-1" strike="noStrike">
              <a:latin typeface="Arial"/>
            </a:endParaRPr>
          </a:p>
        </p:txBody>
      </p:sp>
      <p:pic>
        <p:nvPicPr>
          <p:cNvPr id="570" name="" descr=""/>
          <p:cNvPicPr/>
          <p:nvPr/>
        </p:nvPicPr>
        <p:blipFill>
          <a:blip r:embed="rId1"/>
          <a:stretch/>
        </p:blipFill>
        <p:spPr>
          <a:xfrm>
            <a:off x="9557640" y="648000"/>
            <a:ext cx="2033640" cy="1439280"/>
          </a:xfrm>
          <a:prstGeom prst="rect">
            <a:avLst/>
          </a:prstGeom>
          <a:ln>
            <a:noFill/>
          </a:ln>
        </p:spPr>
      </p:pic>
      <p:pic>
        <p:nvPicPr>
          <p:cNvPr id="571" name="" descr=""/>
          <p:cNvPicPr/>
          <p:nvPr/>
        </p:nvPicPr>
        <p:blipFill>
          <a:blip r:embed="rId2"/>
          <a:stretch/>
        </p:blipFill>
        <p:spPr>
          <a:xfrm>
            <a:off x="1152000" y="792000"/>
            <a:ext cx="7343280" cy="5687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Web of data</a:t>
            </a:r>
            <a:endParaRPr b="0" lang="it-IT" sz="2400" spc="-1" strike="noStrike">
              <a:latin typeface="Arial"/>
            </a:endParaRPr>
          </a:p>
        </p:txBody>
      </p:sp>
      <p:sp>
        <p:nvSpPr>
          <p:cNvPr id="351"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800"/>
              </a:spcBef>
            </a:pPr>
            <a:r>
              <a:rPr b="1" lang="it-IT" sz="2000" spc="-1" strike="noStrike">
                <a:solidFill>
                  <a:srgbClr val="000000"/>
                </a:solidFill>
                <a:latin typeface="Calibri"/>
                <a:ea typeface="DejaVu Sans"/>
              </a:rPr>
              <a:t>Un esempio</a:t>
            </a:r>
            <a:r>
              <a:rPr b="0" lang="it-IT" sz="2000" spc="-1" strike="noStrike">
                <a:solidFill>
                  <a:srgbClr val="000000"/>
                </a:solidFill>
                <a:latin typeface="Calibri"/>
                <a:ea typeface="DejaVu Sans"/>
              </a:rPr>
              <a:t>: Integrazione di informazioni sul web</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Informazioni raccolte dallo smart agent</a:t>
            </a:r>
            <a:endParaRPr b="0" lang="it-IT" sz="2000" spc="-1" strike="noStrike">
              <a:latin typeface="Arial"/>
            </a:endParaRPr>
          </a:p>
        </p:txBody>
      </p:sp>
      <p:sp>
        <p:nvSpPr>
          <p:cNvPr id="352"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D55BA0D-3354-4833-ABE5-F49690F4C2BF}" type="slidenum">
              <a:rPr b="0" lang="it-IT" sz="1600" spc="-1" strike="noStrike">
                <a:solidFill>
                  <a:srgbClr val="002060"/>
                </a:solidFill>
                <a:latin typeface="Arial"/>
                <a:ea typeface="Arial"/>
              </a:rPr>
              <a:t>1</a:t>
            </a:fld>
            <a:endParaRPr b="0" lang="it-IT" sz="1600" spc="-1" strike="noStrike">
              <a:latin typeface="Arial"/>
            </a:endParaRPr>
          </a:p>
        </p:txBody>
      </p:sp>
      <p:sp>
        <p:nvSpPr>
          <p:cNvPr id="353" name="CustomShape 4"/>
          <p:cNvSpPr/>
          <p:nvPr/>
        </p:nvSpPr>
        <p:spPr>
          <a:xfrm>
            <a:off x="1512000" y="2376000"/>
            <a:ext cx="8370000" cy="23997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800"/>
              </a:spcBef>
            </a:pPr>
            <a:r>
              <a:rPr b="0" lang="it-IT" sz="2000" spc="-1" strike="noStrike">
                <a:solidFill>
                  <a:srgbClr val="000000"/>
                </a:solidFill>
                <a:latin typeface="Calibri"/>
                <a:ea typeface="DejaVu Sans"/>
              </a:rPr>
              <a:t>ns0:marioarrigonineri</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ns0:name</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”Mario”</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ns0:marioarrigonineri</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ns0:surname</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”Arrigoni Neri”</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ns0:marioarrigonineri</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ns0:author</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&lt;ns0:book1&gt;</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ns0:book1</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ns0:title</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”Introduzione al Semantic Web”</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ns0:book1</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ns0:adoptedIn</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&lt;ns0:c105&gt;</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ns0:book1</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ns0:ISBN</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111-123456789</a:t>
            </a:r>
            <a:endParaRPr b="0" lang="it-IT" sz="2000" spc="-1" strike="noStrike">
              <a:latin typeface="Arial"/>
            </a:endParaRPr>
          </a:p>
          <a:p>
            <a:pPr>
              <a:lnSpc>
                <a:spcPct val="100000"/>
              </a:lnSpc>
              <a:spcBef>
                <a:spcPts val="1800"/>
              </a:spcBef>
            </a:pPr>
            <a:r>
              <a:rPr b="0" lang="it-IT" sz="2000" spc="-1" strike="noStrike">
                <a:solidFill>
                  <a:srgbClr val="000000"/>
                </a:solidFill>
                <a:latin typeface="Calibri"/>
                <a:ea typeface="DejaVu Sans"/>
              </a:rPr>
              <a:t>ns0:c105</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ns0:title</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”tecnologie semantiche”</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a:t>
            </a:r>
            <a:endParaRPr b="0" lang="it-IT" sz="2400" spc="-1" strike="noStrike">
              <a:latin typeface="Arial"/>
            </a:endParaRPr>
          </a:p>
        </p:txBody>
      </p:sp>
      <p:sp>
        <p:nvSpPr>
          <p:cNvPr id="57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5F1D717-9AEE-4984-BC0C-EE02444E248D}" type="slidenum">
              <a:rPr b="0" lang="it-IT" sz="1600" spc="-1" strike="noStrike">
                <a:solidFill>
                  <a:srgbClr val="002060"/>
                </a:solidFill>
                <a:latin typeface="Arial"/>
                <a:ea typeface="Arial"/>
              </a:rPr>
              <a:t>38</a:t>
            </a:fld>
            <a:endParaRPr b="0" lang="it-IT" sz="1600" spc="-1" strike="noStrike">
              <a:latin typeface="Arial"/>
            </a:endParaRPr>
          </a:p>
        </p:txBody>
      </p:sp>
      <p:sp>
        <p:nvSpPr>
          <p:cNvPr id="57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Creare un modello RDF tramite Protege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Mario (35 anni) e Luca (42 anni) sono amici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Mario e Luca lavorano entrambi al W3C (http://www.w3.org)</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Salvarlo in RDF/XML</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Validarlo con RDF validator</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navigare le triple generate</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Salvarlo in formato turtle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Caricarlo con  turtled</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NOTA: il viewer potrebbe non supportare correttamente rdf base</a:t>
            </a:r>
            <a:endParaRPr b="0" lang="it-IT" sz="2000" spc="-1" strike="noStrike">
              <a:latin typeface="Arial"/>
            </a:endParaRPr>
          </a:p>
        </p:txBody>
      </p:sp>
      <p:pic>
        <p:nvPicPr>
          <p:cNvPr id="575" name="" descr=""/>
          <p:cNvPicPr/>
          <p:nvPr/>
        </p:nvPicPr>
        <p:blipFill>
          <a:blip r:embed="rId1"/>
          <a:stretch/>
        </p:blipFill>
        <p:spPr>
          <a:xfrm>
            <a:off x="8496000" y="334440"/>
            <a:ext cx="3239280" cy="1969560"/>
          </a:xfrm>
          <a:prstGeom prst="rect">
            <a:avLst/>
          </a:prstGeom>
          <a:ln>
            <a:noFill/>
          </a:ln>
        </p:spPr>
      </p:pic>
      <p:pic>
        <p:nvPicPr>
          <p:cNvPr id="576" name="" descr=""/>
          <p:cNvPicPr/>
          <p:nvPr/>
        </p:nvPicPr>
        <p:blipFill>
          <a:blip r:embed="rId2"/>
          <a:stretch/>
        </p:blipFill>
        <p:spPr>
          <a:xfrm>
            <a:off x="8712000" y="3168000"/>
            <a:ext cx="2033640" cy="143928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a:t>
            </a:r>
            <a:endParaRPr b="0" lang="it-IT" sz="2400" spc="-1" strike="noStrike">
              <a:latin typeface="Arial"/>
            </a:endParaRPr>
          </a:p>
        </p:txBody>
      </p:sp>
      <p:sp>
        <p:nvSpPr>
          <p:cNvPr id="578"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3FB9126-6616-4743-A806-CB838482497E}" type="slidenum">
              <a:rPr b="0" lang="it-IT" sz="1600" spc="-1" strike="noStrike">
                <a:solidFill>
                  <a:srgbClr val="002060"/>
                </a:solidFill>
                <a:latin typeface="Arial"/>
                <a:ea typeface="Arial"/>
              </a:rPr>
              <a:t>40</a:t>
            </a:fld>
            <a:endParaRPr b="0" lang="it-IT" sz="1600" spc="-1" strike="noStrike">
              <a:latin typeface="Arial"/>
            </a:endParaRPr>
          </a:p>
        </p:txBody>
      </p:sp>
      <p:sp>
        <p:nvSpPr>
          <p:cNvPr id="579" name="CustomShape 3"/>
          <p:cNvSpPr/>
          <p:nvPr/>
        </p:nvSpPr>
        <p:spPr>
          <a:xfrm>
            <a:off x="41328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Rieseguire l’esercizio integrando il modello (ontologia) V-card</a:t>
            </a:r>
            <a:endParaRPr b="0" lang="it-IT" sz="2000" spc="-1" strike="noStrike">
              <a:latin typeface="Arial"/>
            </a:endParaRPr>
          </a:p>
        </p:txBody>
      </p:sp>
      <p:pic>
        <p:nvPicPr>
          <p:cNvPr id="580" name="" descr=""/>
          <p:cNvPicPr/>
          <p:nvPr/>
        </p:nvPicPr>
        <p:blipFill>
          <a:blip r:embed="rId1"/>
          <a:stretch/>
        </p:blipFill>
        <p:spPr>
          <a:xfrm>
            <a:off x="8496000" y="334440"/>
            <a:ext cx="3239280" cy="1969560"/>
          </a:xfrm>
          <a:prstGeom prst="rect">
            <a:avLst/>
          </a:prstGeom>
          <a:ln>
            <a:noFill/>
          </a:ln>
        </p:spPr>
      </p:pic>
      <p:pic>
        <p:nvPicPr>
          <p:cNvPr id="581" name="" descr=""/>
          <p:cNvPicPr/>
          <p:nvPr/>
        </p:nvPicPr>
        <p:blipFill>
          <a:blip r:embed="rId2"/>
          <a:stretch/>
        </p:blipFill>
        <p:spPr>
          <a:xfrm>
            <a:off x="3528000" y="2046240"/>
            <a:ext cx="4360680" cy="4433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888840" y="1274400"/>
            <a:ext cx="10413000" cy="630720"/>
          </a:xfrm>
          <a:prstGeom prst="rect">
            <a:avLst/>
          </a:prstGeom>
          <a:noFill/>
          <a:ln>
            <a:noFill/>
          </a:ln>
        </p:spPr>
        <p:style>
          <a:lnRef idx="0"/>
          <a:fillRef idx="0"/>
          <a:effectRef idx="0"/>
          <a:fontRef idx="minor"/>
        </p:style>
        <p:txBody>
          <a:bodyPr lIns="45720" rIns="45720" tIns="45000" bIns="45000" anchor="b">
            <a:noAutofit/>
          </a:bodyPr>
          <a:p>
            <a:pPr algn="ctr">
              <a:lnSpc>
                <a:spcPct val="100000"/>
              </a:lnSpc>
            </a:pPr>
            <a:r>
              <a:rPr b="1" lang="it-IT" sz="2800" spc="-1" strike="noStrike">
                <a:solidFill>
                  <a:srgbClr val="ffffff"/>
                </a:solidFill>
                <a:latin typeface="Arial"/>
                <a:ea typeface="Arial"/>
              </a:rPr>
              <a:t>Master Artificial Intelligence &amp; Machine Learning</a:t>
            </a:r>
            <a:endParaRPr b="0" lang="it-IT" sz="2800" spc="-1" strike="noStrike">
              <a:latin typeface="Arial"/>
            </a:endParaRPr>
          </a:p>
        </p:txBody>
      </p:sp>
      <p:sp>
        <p:nvSpPr>
          <p:cNvPr id="583" name="CustomShape 2"/>
          <p:cNvSpPr/>
          <p:nvPr/>
        </p:nvSpPr>
        <p:spPr>
          <a:xfrm>
            <a:off x="3543840" y="2527920"/>
            <a:ext cx="5141520" cy="94104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479"/>
              </a:spcBef>
            </a:pPr>
            <a:r>
              <a:rPr b="1" lang="it-IT" sz="2400" spc="-1" strike="noStrike">
                <a:solidFill>
                  <a:srgbClr val="ffffff"/>
                </a:solidFill>
                <a:latin typeface="Arial"/>
                <a:ea typeface="Arial"/>
              </a:rPr>
              <a:t>Corso «Tecnologie semantiche»</a:t>
            </a:r>
            <a:endParaRPr b="0" lang="it-IT" sz="2400" spc="-1" strike="noStrike">
              <a:latin typeface="Arial"/>
            </a:endParaRPr>
          </a:p>
          <a:p>
            <a:pPr algn="ctr">
              <a:lnSpc>
                <a:spcPct val="100000"/>
              </a:lnSpc>
              <a:spcBef>
                <a:spcPts val="400"/>
              </a:spcBef>
            </a:pPr>
            <a:r>
              <a:rPr b="0" lang="it-IT" sz="2000" spc="-1" strike="noStrike">
                <a:solidFill>
                  <a:srgbClr val="ffffff"/>
                </a:solidFill>
                <a:latin typeface="Arial"/>
                <a:ea typeface="Arial"/>
              </a:rPr>
              <a:t>Marco Colombetti e Mario Arrigoni Neri</a:t>
            </a:r>
            <a:endParaRPr b="0" lang="it-IT" sz="2000" spc="-1" strike="noStrike">
              <a:latin typeface="Arial"/>
            </a:endParaRPr>
          </a:p>
        </p:txBody>
      </p:sp>
      <p:sp>
        <p:nvSpPr>
          <p:cNvPr id="584" name="CustomShape 3"/>
          <p:cNvSpPr/>
          <p:nvPr/>
        </p:nvSpPr>
        <p:spPr>
          <a:xfrm>
            <a:off x="5267880" y="758160"/>
            <a:ext cx="1655280" cy="291240"/>
          </a:xfrm>
          <a:prstGeom prst="rect">
            <a:avLst/>
          </a:prstGeom>
          <a:noFill/>
          <a:ln>
            <a:noFill/>
          </a:ln>
        </p:spPr>
        <p:style>
          <a:lnRef idx="0"/>
          <a:fillRef idx="0"/>
          <a:effectRef idx="0"/>
          <a:fontRef idx="minor"/>
        </p:style>
        <p:txBody>
          <a:bodyPr lIns="45720" rIns="45720" tIns="45000" bIns="45000" anchor="ctr">
            <a:noAutofit/>
          </a:bodyPr>
          <a:p>
            <a:pPr algn="ctr">
              <a:lnSpc>
                <a:spcPct val="100000"/>
              </a:lnSpc>
              <a:spcBef>
                <a:spcPts val="360"/>
              </a:spcBef>
            </a:pPr>
            <a:r>
              <a:rPr b="0" lang="it-IT" sz="1800" spc="-1" strike="noStrike">
                <a:solidFill>
                  <a:srgbClr val="ffffff"/>
                </a:solidFill>
                <a:latin typeface="Arial"/>
                <a:ea typeface="Arial"/>
              </a:rPr>
              <a:t>01.07.2019</a:t>
            </a:r>
            <a:endParaRPr b="0" lang="it-IT" sz="1800" spc="-1" strike="noStrike">
              <a:latin typeface="Arial"/>
            </a:endParaRPr>
          </a:p>
        </p:txBody>
      </p:sp>
      <p:sp>
        <p:nvSpPr>
          <p:cNvPr id="585" name="CustomShape 4"/>
          <p:cNvSpPr/>
          <p:nvPr/>
        </p:nvSpPr>
        <p:spPr>
          <a:xfrm>
            <a:off x="481320" y="3934800"/>
            <a:ext cx="11224440" cy="114768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720"/>
              </a:spcBef>
            </a:pPr>
            <a:r>
              <a:rPr b="1" lang="it-IT" sz="3600" spc="-1" strike="noStrike">
                <a:solidFill>
                  <a:srgbClr val="ffffff"/>
                </a:solidFill>
                <a:latin typeface="Arial"/>
                <a:ea typeface="Arial"/>
              </a:rPr>
              <a:t>3.  RDFS ed Ontologie</a:t>
            </a:r>
            <a:endParaRPr b="0" lang="it-IT" sz="3600" spc="-1" strike="noStrike">
              <a:latin typeface="Arial"/>
            </a:endParaRPr>
          </a:p>
          <a:p>
            <a:pPr algn="ctr">
              <a:lnSpc>
                <a:spcPct val="100000"/>
              </a:lnSpc>
              <a:spcBef>
                <a:spcPts val="479"/>
              </a:spcBef>
            </a:pPr>
            <a:r>
              <a:rPr b="0" lang="it-IT" sz="2400" spc="-1" strike="noStrike">
                <a:solidFill>
                  <a:srgbClr val="ffffff"/>
                </a:solidFill>
                <a:latin typeface="Arial"/>
                <a:ea typeface="Arial"/>
              </a:rPr>
              <a:t>Mario Arrigoni Neri</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Dalle istanze allo schema</a:t>
            </a:r>
            <a:endParaRPr b="0" lang="it-IT" sz="2400" spc="-1" strike="noStrike">
              <a:latin typeface="Arial"/>
            </a:endParaRPr>
          </a:p>
        </p:txBody>
      </p:sp>
      <p:sp>
        <p:nvSpPr>
          <p:cNvPr id="58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1D76D5D-08C9-49BD-9F66-C08D60B944C5}" type="slidenum">
              <a:rPr b="0" lang="it-IT" sz="1600" spc="-1" strike="noStrike">
                <a:solidFill>
                  <a:srgbClr val="002060"/>
                </a:solidFill>
                <a:latin typeface="Arial"/>
                <a:ea typeface="Arial"/>
              </a:rPr>
              <a:t>41</a:t>
            </a:fld>
            <a:endParaRPr b="0" lang="it-IT" sz="1600" spc="-1" strike="noStrike">
              <a:latin typeface="Arial"/>
            </a:endParaRPr>
          </a:p>
        </p:txBody>
      </p:sp>
      <p:sp>
        <p:nvSpPr>
          <p:cNvPr id="588"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Le risorse coinvolte in un modello RDF non sono tutte della stessa natura: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Alcune rappresentano individui specifici e particolari fatti osservati nello stato delle cose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Altre rappresentano dei “tipi” .. le chiameremo risorse di schema</a:t>
            </a:r>
            <a:endParaRPr b="0" lang="it-IT" sz="2000" spc="-1" strike="noStrike">
              <a:latin typeface="Arial"/>
            </a:endParaRPr>
          </a:p>
        </p:txBody>
      </p:sp>
      <p:sp>
        <p:nvSpPr>
          <p:cNvPr id="589" name="CustomShape 4"/>
          <p:cNvSpPr/>
          <p:nvPr/>
        </p:nvSpPr>
        <p:spPr>
          <a:xfrm>
            <a:off x="2446920" y="480636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http://www.elet.polimi.it/bib/book0001</a:t>
            </a:r>
            <a:endParaRPr b="0" lang="it-IT" sz="1400" spc="-1" strike="noStrike">
              <a:latin typeface="Arial"/>
            </a:endParaRPr>
          </a:p>
        </p:txBody>
      </p:sp>
      <p:sp>
        <p:nvSpPr>
          <p:cNvPr id="590" name="CustomShape 5"/>
          <p:cNvSpPr/>
          <p:nvPr/>
        </p:nvSpPr>
        <p:spPr>
          <a:xfrm>
            <a:off x="4675320" y="5382720"/>
            <a:ext cx="30513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http://www.elet.polimi.it/terms/author</a:t>
            </a:r>
            <a:endParaRPr b="0" lang="it-IT" sz="1400" spc="-1" strike="noStrike">
              <a:latin typeface="Arial"/>
            </a:endParaRPr>
          </a:p>
        </p:txBody>
      </p:sp>
      <p:sp>
        <p:nvSpPr>
          <p:cNvPr id="591" name="CustomShape 6"/>
          <p:cNvSpPr/>
          <p:nvPr/>
        </p:nvSpPr>
        <p:spPr>
          <a:xfrm>
            <a:off x="6696720" y="480636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http://www.elet.polimi.it/people/D02005</a:t>
            </a:r>
            <a:endParaRPr b="0" lang="it-IT" sz="1400" spc="-1" strike="noStrike">
              <a:latin typeface="Arial"/>
            </a:endParaRPr>
          </a:p>
        </p:txBody>
      </p:sp>
      <p:sp>
        <p:nvSpPr>
          <p:cNvPr id="592" name="CustomShape 7"/>
          <p:cNvSpPr/>
          <p:nvPr/>
        </p:nvSpPr>
        <p:spPr>
          <a:xfrm>
            <a:off x="2088000" y="3168000"/>
            <a:ext cx="331272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http://www.elet.polimi.it/terms#Book</a:t>
            </a:r>
            <a:endParaRPr b="0" lang="it-IT" sz="1400" spc="-1" strike="noStrike">
              <a:latin typeface="Arial"/>
            </a:endParaRPr>
          </a:p>
        </p:txBody>
      </p:sp>
      <p:sp>
        <p:nvSpPr>
          <p:cNvPr id="593" name="CustomShape 8"/>
          <p:cNvSpPr/>
          <p:nvPr/>
        </p:nvSpPr>
        <p:spPr>
          <a:xfrm>
            <a:off x="6912720" y="316800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http://www.elet.polimi.it/terms#AssProf</a:t>
            </a:r>
            <a:endParaRPr b="0" lang="it-IT" sz="1400" spc="-1" strike="noStrike">
              <a:latin typeface="Arial"/>
            </a:endParaRPr>
          </a:p>
        </p:txBody>
      </p:sp>
      <p:sp>
        <p:nvSpPr>
          <p:cNvPr id="594" name="CustomShape 9"/>
          <p:cNvSpPr/>
          <p:nvPr/>
        </p:nvSpPr>
        <p:spPr>
          <a:xfrm>
            <a:off x="3094920" y="439200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595" name="CustomShape 10"/>
          <p:cNvSpPr/>
          <p:nvPr/>
        </p:nvSpPr>
        <p:spPr>
          <a:xfrm>
            <a:off x="8495280" y="4392000"/>
            <a:ext cx="77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596" name="Line 11"/>
          <p:cNvSpPr/>
          <p:nvPr/>
        </p:nvSpPr>
        <p:spPr>
          <a:xfrm>
            <a:off x="2304000" y="4320360"/>
            <a:ext cx="7850160" cy="0"/>
          </a:xfrm>
          <a:prstGeom prst="line">
            <a:avLst/>
          </a:prstGeom>
          <a:ln w="38160">
            <a:solidFill>
              <a:srgbClr val="003366"/>
            </a:solidFill>
            <a:miter/>
          </a:ln>
        </p:spPr>
        <p:style>
          <a:lnRef idx="0"/>
          <a:fillRef idx="0"/>
          <a:effectRef idx="0"/>
          <a:fontRef idx="minor"/>
        </p:style>
      </p:sp>
      <p:sp>
        <p:nvSpPr>
          <p:cNvPr id="597" name="CustomShape 12"/>
          <p:cNvSpPr/>
          <p:nvPr/>
        </p:nvSpPr>
        <p:spPr>
          <a:xfrm>
            <a:off x="4537800" y="367128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http://www.elet.polimi.it/terms#author</a:t>
            </a:r>
            <a:endParaRPr b="0" lang="it-IT" sz="1400" spc="-1" strike="noStrike">
              <a:latin typeface="Arial"/>
            </a:endParaRPr>
          </a:p>
        </p:txBody>
      </p:sp>
      <p:sp>
        <p:nvSpPr>
          <p:cNvPr id="598" name="Line 13"/>
          <p:cNvSpPr/>
          <p:nvPr/>
        </p:nvSpPr>
        <p:spPr>
          <a:xfrm>
            <a:off x="6264720" y="4176000"/>
            <a:ext cx="0" cy="863640"/>
          </a:xfrm>
          <a:prstGeom prst="line">
            <a:avLst/>
          </a:prstGeom>
          <a:ln cap="rnd" w="9360">
            <a:solidFill>
              <a:srgbClr val="003366"/>
            </a:solidFill>
            <a:custDash>
              <a:ds d="803000" sp="300000"/>
            </a:custDash>
            <a:miter/>
          </a:ln>
        </p:spPr>
        <p:style>
          <a:lnRef idx="0"/>
          <a:fillRef idx="0"/>
          <a:effectRef idx="0"/>
          <a:fontRef idx="minor"/>
        </p:style>
      </p:sp>
      <p:sp>
        <p:nvSpPr>
          <p:cNvPr id="599" name="CustomShape 14"/>
          <p:cNvSpPr/>
          <p:nvPr/>
        </p:nvSpPr>
        <p:spPr>
          <a:xfrm flipH="1" flipV="1">
            <a:off x="3744000" y="3672000"/>
            <a:ext cx="358560" cy="11332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00" name="CustomShape 15"/>
          <p:cNvSpPr/>
          <p:nvPr/>
        </p:nvSpPr>
        <p:spPr>
          <a:xfrm flipV="1">
            <a:off x="8353440" y="3672000"/>
            <a:ext cx="215280" cy="11332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01" name="CustomShape 16"/>
          <p:cNvSpPr/>
          <p:nvPr/>
        </p:nvSpPr>
        <p:spPr>
          <a:xfrm>
            <a:off x="5760000" y="5058720"/>
            <a:ext cx="936360" cy="3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RDFS</a:t>
            </a:r>
            <a:endParaRPr b="0" lang="it-IT" sz="2400" spc="-1" strike="noStrike">
              <a:latin typeface="Arial"/>
            </a:endParaRPr>
          </a:p>
        </p:txBody>
      </p:sp>
      <p:sp>
        <p:nvSpPr>
          <p:cNvPr id="60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ADFD526-96BF-4A49-A496-37E0697687A2}" type="slidenum">
              <a:rPr b="0" lang="it-IT" sz="1600" spc="-1" strike="noStrike">
                <a:solidFill>
                  <a:srgbClr val="002060"/>
                </a:solidFill>
                <a:latin typeface="Arial"/>
                <a:ea typeface="Arial"/>
              </a:rPr>
              <a:t>43</a:t>
            </a:fld>
            <a:endParaRPr b="0" lang="it-IT" sz="1600" spc="-1" strike="noStrike">
              <a:latin typeface="Arial"/>
            </a:endParaRPr>
          </a:p>
        </p:txBody>
      </p:sp>
      <p:sp>
        <p:nvSpPr>
          <p:cNvPr id="604"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 è uno schema (semantico) per modelli RDF</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Definisce come si possono combinare tra di loro le risorse di schema</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E’ il primo linguaggio per schemi semantici (o ontologie) in termini di espressività</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Permette in sostanza di definire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Gerarchie di tipi (classi)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Gerarchie di proprietà</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Come le classi possono “tipizzare” le proprietà</a:t>
            </a:r>
            <a:endParaRPr b="0" lang="it-IT" sz="2000" spc="-1" strike="noStrike">
              <a:latin typeface="Arial"/>
            </a:endParaRPr>
          </a:p>
          <a:p>
            <a:pPr>
              <a:lnSpc>
                <a:spcPct val="100000"/>
              </a:lnSpc>
              <a:spcBef>
                <a:spcPts val="850"/>
              </a:spcBef>
            </a:pP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E’ la base per linguaggi più espressivi (es: DAML+OIL, OWL, SKOS)</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Classi</a:t>
            </a:r>
            <a:endParaRPr b="0" lang="it-IT" sz="2400" spc="-1" strike="noStrike">
              <a:latin typeface="Arial"/>
            </a:endParaRPr>
          </a:p>
        </p:txBody>
      </p:sp>
      <p:sp>
        <p:nvSpPr>
          <p:cNvPr id="606"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F6D7280-CA2D-41C2-87F4-2A5A83B2A3E5}" type="slidenum">
              <a:rPr b="0" lang="it-IT" sz="1600" spc="-1" strike="noStrike">
                <a:solidFill>
                  <a:srgbClr val="002060"/>
                </a:solidFill>
                <a:latin typeface="Arial"/>
                <a:ea typeface="Arial"/>
              </a:rPr>
              <a:t>44</a:t>
            </a:fld>
            <a:endParaRPr b="0" lang="it-IT" sz="1600" spc="-1" strike="noStrike">
              <a:latin typeface="Arial"/>
            </a:endParaRPr>
          </a:p>
        </p:txBody>
      </p:sp>
      <p:sp>
        <p:nvSpPr>
          <p:cNvPr id="607"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La risorsa predefinita rdfs:Class rappresenta una </a:t>
            </a:r>
            <a:r>
              <a:rPr b="0" lang="it-IT" sz="2000" spc="-1" strike="noStrike" u="sng">
                <a:solidFill>
                  <a:srgbClr val="000000"/>
                </a:solidFill>
                <a:uFillTx/>
                <a:latin typeface="Calibri"/>
                <a:ea typeface="DejaVu Sans"/>
              </a:rPr>
              <a:t>metaclasse</a:t>
            </a:r>
            <a:br/>
            <a:r>
              <a:rPr b="0" lang="it-IT" sz="2000" spc="-1" strike="noStrike">
                <a:solidFill>
                  <a:srgbClr val="000000"/>
                </a:solidFill>
                <a:latin typeface="Calibri"/>
                <a:ea typeface="DejaVu Sans"/>
              </a:rPr>
              <a:t> </a:t>
            </a:r>
            <a:endParaRPr b="0" lang="it-IT" sz="2000" spc="-1" strike="noStrike">
              <a:latin typeface="Arial"/>
            </a:endParaRPr>
          </a:p>
        </p:txBody>
      </p:sp>
      <p:sp>
        <p:nvSpPr>
          <p:cNvPr id="608" name="CustomShape 4"/>
          <p:cNvSpPr/>
          <p:nvPr/>
        </p:nvSpPr>
        <p:spPr>
          <a:xfrm>
            <a:off x="3024000" y="381672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http://www.elet.polimi.it/terms#AssProf</a:t>
            </a:r>
            <a:endParaRPr b="0" lang="it-IT" sz="1400" spc="-1" strike="noStrike">
              <a:latin typeface="Arial"/>
            </a:endParaRPr>
          </a:p>
        </p:txBody>
      </p:sp>
      <p:sp>
        <p:nvSpPr>
          <p:cNvPr id="609" name="CustomShape 5"/>
          <p:cNvSpPr/>
          <p:nvPr/>
        </p:nvSpPr>
        <p:spPr>
          <a:xfrm>
            <a:off x="4608360" y="2664000"/>
            <a:ext cx="3744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http://www.w3.org/200/01/rdf-schema#Class</a:t>
            </a:r>
            <a:endParaRPr b="0" lang="it-IT" sz="1400" spc="-1" strike="noStrike">
              <a:latin typeface="Arial"/>
            </a:endParaRPr>
          </a:p>
        </p:txBody>
      </p:sp>
      <p:sp>
        <p:nvSpPr>
          <p:cNvPr id="610" name="CustomShape 6"/>
          <p:cNvSpPr/>
          <p:nvPr/>
        </p:nvSpPr>
        <p:spPr>
          <a:xfrm>
            <a:off x="5029560" y="3384720"/>
            <a:ext cx="406476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u="sng">
                <a:solidFill>
                  <a:srgbClr val="0000ff"/>
                </a:solidFill>
                <a:uFillTx/>
                <a:latin typeface="Arial"/>
                <a:ea typeface="DejaVu Sans"/>
                <a:hlinkClick r:id="rId1"/>
              </a:rPr>
              <a:t>http://www.w3.org/1999/02/22-rdf-syntax-ns#</a:t>
            </a:r>
            <a:r>
              <a:rPr b="0" lang="it-IT" sz="1400" spc="-1" strike="noStrike">
                <a:solidFill>
                  <a:srgbClr val="003366"/>
                </a:solidFill>
                <a:latin typeface="Arial"/>
                <a:ea typeface="DejaVu Sans"/>
              </a:rPr>
              <a:t>type</a:t>
            </a:r>
            <a:endParaRPr b="0" lang="it-IT" sz="1400" spc="-1" strike="noStrike">
              <a:latin typeface="Arial"/>
            </a:endParaRPr>
          </a:p>
        </p:txBody>
      </p:sp>
      <p:sp>
        <p:nvSpPr>
          <p:cNvPr id="611" name="CustomShape 7"/>
          <p:cNvSpPr/>
          <p:nvPr/>
        </p:nvSpPr>
        <p:spPr>
          <a:xfrm flipV="1">
            <a:off x="4680720" y="3094200"/>
            <a:ext cx="475560" cy="7214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12" name="CustomShape 8"/>
          <p:cNvSpPr/>
          <p:nvPr/>
        </p:nvSpPr>
        <p:spPr>
          <a:xfrm>
            <a:off x="2088000" y="4960440"/>
            <a:ext cx="6695280" cy="11588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&lt;rdf:RDF</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xml:base=“http://www.elet.polimi.it/terms”</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xmlns:rdf=“http://www.w3.org/1999/02/22-rdf-syntax-ns#”</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xmlns:rdfs=“http://www.w3.org/2000/01/rdf-schema#”&gt;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&lt;rdfs:Class rdf:ID=“AssProf”/&gt;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&lt;/rdf:RDF&gt;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Gerarchie di classi</a:t>
            </a:r>
            <a:endParaRPr b="0" lang="it-IT" sz="2400" spc="-1" strike="noStrike">
              <a:latin typeface="Arial"/>
            </a:endParaRPr>
          </a:p>
        </p:txBody>
      </p:sp>
      <p:sp>
        <p:nvSpPr>
          <p:cNvPr id="614"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797F1AB-EE51-4696-8C19-519761120AD0}" type="slidenum">
              <a:rPr b="0" lang="it-IT" sz="1600" spc="-1" strike="noStrike">
                <a:solidFill>
                  <a:srgbClr val="002060"/>
                </a:solidFill>
                <a:latin typeface="Arial"/>
                <a:ea typeface="Arial"/>
              </a:rPr>
              <a:t>45</a:t>
            </a:fld>
            <a:endParaRPr b="0" lang="it-IT" sz="1600" spc="-1" strike="noStrike">
              <a:latin typeface="Arial"/>
            </a:endParaRPr>
          </a:p>
        </p:txBody>
      </p:sp>
      <p:sp>
        <p:nvSpPr>
          <p:cNvPr id="615"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 permette di definire la relazione di astrazione tra classi tramite la proprietà rdfs:subClassOf</a:t>
            </a:r>
            <a:br/>
            <a:r>
              <a:rPr b="0" lang="it-IT" sz="2000" spc="-1" strike="noStrike">
                <a:solidFill>
                  <a:srgbClr val="000000"/>
                </a:solidFill>
                <a:latin typeface="Calibri"/>
                <a:ea typeface="DejaVu Sans"/>
              </a:rPr>
              <a:t> </a:t>
            </a:r>
            <a:endParaRPr b="0" lang="it-IT" sz="2000" spc="-1" strike="noStrike">
              <a:latin typeface="Arial"/>
            </a:endParaRPr>
          </a:p>
        </p:txBody>
      </p:sp>
      <p:sp>
        <p:nvSpPr>
          <p:cNvPr id="616" name="CustomShape 4"/>
          <p:cNvSpPr/>
          <p:nvPr/>
        </p:nvSpPr>
        <p:spPr>
          <a:xfrm>
            <a:off x="5543280" y="331128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http://www.elet.polimi.it/terms#AssProf</a:t>
            </a:r>
            <a:endParaRPr b="0" lang="it-IT" sz="1400" spc="-1" strike="noStrike">
              <a:latin typeface="Arial"/>
            </a:endParaRPr>
          </a:p>
        </p:txBody>
      </p:sp>
      <p:sp>
        <p:nvSpPr>
          <p:cNvPr id="617" name="CustomShape 5"/>
          <p:cNvSpPr/>
          <p:nvPr/>
        </p:nvSpPr>
        <p:spPr>
          <a:xfrm>
            <a:off x="5184720" y="2087280"/>
            <a:ext cx="3744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http://www.w3.org/200/01/rdf-schema#Class</a:t>
            </a:r>
            <a:endParaRPr b="0" lang="it-IT" sz="1400" spc="-1" strike="noStrike">
              <a:latin typeface="Arial"/>
            </a:endParaRPr>
          </a:p>
        </p:txBody>
      </p:sp>
      <p:sp>
        <p:nvSpPr>
          <p:cNvPr id="618" name="CustomShape 6"/>
          <p:cNvSpPr/>
          <p:nvPr/>
        </p:nvSpPr>
        <p:spPr>
          <a:xfrm>
            <a:off x="7199280" y="287964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19" name="CustomShape 7"/>
          <p:cNvSpPr/>
          <p:nvPr/>
        </p:nvSpPr>
        <p:spPr>
          <a:xfrm>
            <a:off x="1800000" y="266364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http://www.elet.polimi.it/terms#Person</a:t>
            </a:r>
            <a:endParaRPr b="0" lang="it-IT" sz="1400" spc="-1" strike="noStrike">
              <a:latin typeface="Arial"/>
            </a:endParaRPr>
          </a:p>
        </p:txBody>
      </p:sp>
      <p:sp>
        <p:nvSpPr>
          <p:cNvPr id="620" name="CustomShape 8"/>
          <p:cNvSpPr/>
          <p:nvPr/>
        </p:nvSpPr>
        <p:spPr>
          <a:xfrm>
            <a:off x="3959280" y="223020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21" name="CustomShape 9"/>
          <p:cNvSpPr/>
          <p:nvPr/>
        </p:nvSpPr>
        <p:spPr>
          <a:xfrm>
            <a:off x="3812760" y="331128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22" name="CustomShape 10"/>
          <p:cNvSpPr/>
          <p:nvPr/>
        </p:nvSpPr>
        <p:spPr>
          <a:xfrm flipH="1" flipV="1">
            <a:off x="7056360" y="2591280"/>
            <a:ext cx="142560" cy="71892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23" name="CustomShape 11"/>
          <p:cNvSpPr/>
          <p:nvPr/>
        </p:nvSpPr>
        <p:spPr>
          <a:xfrm flipV="1">
            <a:off x="4628160" y="2338920"/>
            <a:ext cx="556200" cy="3974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24" name="CustomShape 12"/>
          <p:cNvSpPr/>
          <p:nvPr/>
        </p:nvSpPr>
        <p:spPr>
          <a:xfrm flipH="1" flipV="1">
            <a:off x="5112360" y="2915280"/>
            <a:ext cx="914760" cy="46872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25" name="CustomShape 13"/>
          <p:cNvSpPr/>
          <p:nvPr/>
        </p:nvSpPr>
        <p:spPr>
          <a:xfrm>
            <a:off x="4246920" y="4536000"/>
            <a:ext cx="4680360" cy="11588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&lt;rdfs:Class rdf:ID=“AssProf”&gt;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&lt;rdfs:subClassOf&gt;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&lt;rdfs:Class rdf:ID=“Person”/&gt;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&lt;/rdfs:subClassOf&gt;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&lt;/rdfs:Class&gt;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Gerarchie di classi</a:t>
            </a:r>
            <a:endParaRPr b="0" lang="it-IT" sz="2400" spc="-1" strike="noStrike">
              <a:latin typeface="Arial"/>
            </a:endParaRPr>
          </a:p>
        </p:txBody>
      </p:sp>
      <p:sp>
        <p:nvSpPr>
          <p:cNvPr id="62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F9FC96-5A30-4AD9-B626-938DF793D604}" type="slidenum">
              <a:rPr b="0" lang="it-IT" sz="1600" spc="-1" strike="noStrike">
                <a:solidFill>
                  <a:srgbClr val="002060"/>
                </a:solidFill>
                <a:latin typeface="Arial"/>
                <a:ea typeface="Arial"/>
              </a:rPr>
              <a:t>46</a:t>
            </a:fld>
            <a:endParaRPr b="0" lang="it-IT" sz="1600" spc="-1" strike="noStrike">
              <a:latin typeface="Arial"/>
            </a:endParaRPr>
          </a:p>
        </p:txBody>
      </p:sp>
      <p:sp>
        <p:nvSpPr>
          <p:cNvPr id="628"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 permette di definire la relazione di astrazione tra classi tramite la proprietà rdfs:subClassOf</a:t>
            </a:r>
            <a:br/>
            <a:r>
              <a:rPr b="0" lang="it-IT" sz="2000" spc="-1" strike="noStrike">
                <a:solidFill>
                  <a:srgbClr val="000000"/>
                </a:solidFill>
                <a:latin typeface="Calibri"/>
                <a:ea typeface="DejaVu Sans"/>
              </a:rPr>
              <a:t> </a:t>
            </a:r>
            <a:endParaRPr b="0" lang="it-IT" sz="2000" spc="-1" strike="noStrike">
              <a:latin typeface="Arial"/>
            </a:endParaRPr>
          </a:p>
        </p:txBody>
      </p:sp>
      <p:sp>
        <p:nvSpPr>
          <p:cNvPr id="629" name="CustomShape 4"/>
          <p:cNvSpPr/>
          <p:nvPr/>
        </p:nvSpPr>
        <p:spPr>
          <a:xfrm>
            <a:off x="4032000" y="2736000"/>
            <a:ext cx="4535280" cy="277452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DejaVu Sans"/>
              </a:rPr>
              <a:t>C</a:t>
            </a:r>
            <a:r>
              <a:rPr b="0" lang="it-IT" sz="1600" spc="-1" strike="noStrike">
                <a:solidFill>
                  <a:srgbClr val="003366"/>
                </a:solidFill>
                <a:latin typeface="Arial"/>
                <a:ea typeface="DejaVu Sans"/>
              </a:rPr>
              <a:t> : set of class symbols</a:t>
            </a:r>
            <a:endParaRPr b="0" lang="it-IT" sz="1600" spc="-1" strike="noStrike">
              <a:latin typeface="Arial"/>
            </a:endParaRPr>
          </a:p>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Arial"/>
              </a:rPr>
              <a:t>∆</a:t>
            </a:r>
            <a:r>
              <a:rPr b="0" i="1" lang="it-IT" sz="1600" spc="-1" strike="noStrike" baseline="30000">
                <a:solidFill>
                  <a:srgbClr val="003366"/>
                </a:solidFill>
                <a:latin typeface="Arial"/>
                <a:ea typeface="Arial"/>
              </a:rPr>
              <a:t>I</a:t>
            </a:r>
            <a:r>
              <a:rPr b="0" lang="it-IT" sz="1600" spc="-1" strike="noStrike">
                <a:solidFill>
                  <a:srgbClr val="003366"/>
                </a:solidFill>
                <a:latin typeface="Arial"/>
                <a:ea typeface="Arial"/>
              </a:rPr>
              <a:t> : interpretation domain</a:t>
            </a:r>
            <a:endParaRPr b="0" lang="it-IT" sz="1600" spc="-1" strike="noStrike">
              <a:latin typeface="Arial"/>
            </a:endParaRPr>
          </a:p>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Arial"/>
              </a:rPr>
              <a:t>●</a:t>
            </a:r>
            <a:r>
              <a:rPr b="0" i="1" lang="it-IT" sz="1600" spc="-1" strike="noStrike" baseline="30000">
                <a:solidFill>
                  <a:srgbClr val="003366"/>
                </a:solidFill>
                <a:latin typeface="Arial"/>
                <a:ea typeface="Arial"/>
              </a:rPr>
              <a:t>I</a:t>
            </a:r>
            <a:r>
              <a:rPr b="0" lang="it-IT" sz="1600" spc="-1" strike="noStrike">
                <a:solidFill>
                  <a:srgbClr val="003366"/>
                </a:solidFill>
                <a:latin typeface="Arial"/>
                <a:ea typeface="Arial"/>
              </a:rPr>
              <a:t> : interpretation function</a:t>
            </a:r>
            <a:r>
              <a:rPr b="0" lang="it-IT" sz="1600" spc="-1" strike="noStrike">
                <a:solidFill>
                  <a:srgbClr val="003366"/>
                </a:solidFill>
                <a:latin typeface="Arial"/>
                <a:ea typeface="Arial"/>
              </a:rPr>
              <a:t>	</a:t>
            </a:r>
            <a:r>
              <a:rPr b="0" i="1" lang="it-IT" sz="1800" spc="-1" strike="noStrike">
                <a:solidFill>
                  <a:srgbClr val="003366"/>
                </a:solidFill>
                <a:latin typeface="Arial"/>
                <a:ea typeface="DejaVu Sans"/>
              </a:rPr>
              <a:t>A</a:t>
            </a:r>
            <a:r>
              <a:rPr b="0" i="1" lang="it-IT" sz="1800" spc="-1" strike="noStrike" baseline="30000">
                <a:solidFill>
                  <a:srgbClr val="003366"/>
                </a:solidFill>
                <a:latin typeface="Arial"/>
                <a:ea typeface="DejaVu Sans"/>
              </a:rPr>
              <a:t>I</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a:t>
            </a:r>
            <a:r>
              <a:rPr b="0" i="1" lang="it-IT" sz="1800" spc="-1" strike="noStrike" baseline="30000">
                <a:solidFill>
                  <a:srgbClr val="003366"/>
                </a:solidFill>
                <a:latin typeface="Arial"/>
                <a:ea typeface="DejaVu Sans"/>
              </a:rPr>
              <a:t>I</a:t>
            </a:r>
            <a:r>
              <a:rPr b="0" i="1" lang="it-IT" sz="1800" spc="-1" strike="noStrike">
                <a:solidFill>
                  <a:srgbClr val="003366"/>
                </a:solidFill>
                <a:latin typeface="Arial"/>
                <a:ea typeface="DejaVu Sans"/>
              </a:rPr>
              <a:t> </a:t>
            </a: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a:solidFill>
                  <a:srgbClr val="003366"/>
                </a:solidFill>
                <a:latin typeface="Arial"/>
                <a:ea typeface="DejaVu Sans"/>
              </a:rPr>
              <a:t>A, B</a:t>
            </a:r>
            <a:r>
              <a:rPr b="0"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C</a:t>
            </a:r>
            <a:endParaRPr b="0" lang="it-IT" sz="1800" spc="-1" strike="noStrike">
              <a:latin typeface="Arial"/>
            </a:endParaRPr>
          </a:p>
          <a:p>
            <a:pPr>
              <a:lnSpc>
                <a:spcPct val="100000"/>
              </a:lnSpc>
            </a:pP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Arial"/>
                <a:ea typeface="DejaVu Sans"/>
              </a:rPr>
              <a:t>A</a:t>
            </a:r>
            <a:r>
              <a:rPr b="0" i="1"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rdfs:subClassOf</a:t>
            </a:r>
            <a:r>
              <a:rPr b="0" i="1"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B</a:t>
            </a:r>
            <a:endParaRPr b="0" lang="it-IT" sz="1800" spc="-1" strike="noStrike">
              <a:latin typeface="Arial"/>
            </a:endParaRPr>
          </a:p>
          <a:p>
            <a:pPr>
              <a:lnSpc>
                <a:spcPct val="100000"/>
              </a:lnSpc>
            </a:pP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B</a:t>
            </a:r>
            <a:r>
              <a:rPr b="0" i="1"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Arial"/>
                <a:ea typeface="DejaVu Sans"/>
              </a:rPr>
              <a:t>that is : A</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B</a:t>
            </a:r>
            <a:r>
              <a:rPr b="0" i="1"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Arial"/>
                <a:ea typeface="DejaVu Sans"/>
              </a:rPr>
              <a:t>where 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a:t>
            </a:r>
            <a:r>
              <a:rPr b="0" i="1" lang="it-IT" sz="1800" spc="-1" strike="noStrike" baseline="30000">
                <a:solidFill>
                  <a:srgbClr val="003366"/>
                </a:solidFill>
                <a:latin typeface="Arial"/>
                <a:ea typeface="DejaVu Sans"/>
              </a:rPr>
              <a:t>I </a:t>
            </a:r>
            <a:r>
              <a:rPr b="0" i="1" lang="it-IT" sz="1800" spc="-1" strike="noStrike">
                <a:solidFill>
                  <a:srgbClr val="003366"/>
                </a:solidFill>
                <a:latin typeface="Arial"/>
                <a:ea typeface="Arial"/>
              </a:rPr>
              <a:t>↔ &lt;x</a:t>
            </a:r>
            <a:r>
              <a:rPr b="0" i="1" lang="it-IT" sz="1800" spc="-1" strike="noStrike">
                <a:solidFill>
                  <a:srgbClr val="003366"/>
                </a:solidFill>
                <a:latin typeface="Arial"/>
                <a:ea typeface="Arial"/>
              </a:rPr>
              <a:t>	</a:t>
            </a:r>
            <a:r>
              <a:rPr b="0" i="1" lang="it-IT" sz="1800" spc="-1" strike="noStrike">
                <a:solidFill>
                  <a:srgbClr val="003366"/>
                </a:solidFill>
                <a:latin typeface="Arial"/>
                <a:ea typeface="Arial"/>
              </a:rPr>
              <a:t>rdf:type</a:t>
            </a:r>
            <a:r>
              <a:rPr b="0" i="1" lang="it-IT" sz="1800" spc="-1" strike="noStrike">
                <a:solidFill>
                  <a:srgbClr val="003366"/>
                </a:solidFill>
                <a:latin typeface="Arial"/>
                <a:ea typeface="Arial"/>
              </a:rPr>
              <a:t>	</a:t>
            </a:r>
            <a:r>
              <a:rPr b="0" i="1" lang="it-IT" sz="1800" spc="-1" strike="noStrike">
                <a:solidFill>
                  <a:srgbClr val="003366"/>
                </a:solidFill>
                <a:latin typeface="Arial"/>
                <a:ea typeface="Arial"/>
              </a:rPr>
              <a:t>A&gt;</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 vocabulary.. </a:t>
            </a:r>
            <a:endParaRPr b="0" lang="it-IT" sz="2400" spc="-1" strike="noStrike">
              <a:latin typeface="Arial"/>
            </a:endParaRPr>
          </a:p>
        </p:txBody>
      </p:sp>
      <p:sp>
        <p:nvSpPr>
          <p:cNvPr id="63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252757E-C477-45C2-BB36-02655BFEBA64}" type="slidenum">
              <a:rPr b="0" lang="it-IT" sz="1600" spc="-1" strike="noStrike">
                <a:solidFill>
                  <a:srgbClr val="002060"/>
                </a:solidFill>
                <a:latin typeface="Arial"/>
                <a:ea typeface="Arial"/>
              </a:rPr>
              <a:t>47</a:t>
            </a:fld>
            <a:endParaRPr b="0" lang="it-IT" sz="1600" spc="-1" strike="noStrike">
              <a:latin typeface="Arial"/>
            </a:endParaRPr>
          </a:p>
        </p:txBody>
      </p:sp>
      <p:sp>
        <p:nvSpPr>
          <p:cNvPr id="632" name="CustomShape 3"/>
          <p:cNvSpPr/>
          <p:nvPr/>
        </p:nvSpPr>
        <p:spPr>
          <a:xfrm>
            <a:off x="384840" y="958320"/>
            <a:ext cx="991044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rdfs:Class</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E’ una metaclasse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rdfs:Resource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È una classe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Contiene tutte le risorse presenti nel modello (include altre classi e proprietà)</a:t>
            </a:r>
            <a:br/>
            <a:r>
              <a:rPr b="0" lang="it-IT" sz="2000" spc="-1" strike="noStrike">
                <a:solidFill>
                  <a:srgbClr val="000000"/>
                </a:solidFill>
                <a:latin typeface="Calibri"/>
                <a:ea typeface="DejaVu Sans"/>
              </a:rPr>
              <a:t> </a:t>
            </a:r>
            <a:endParaRPr b="0" lang="it-IT" sz="2000" spc="-1" strike="noStrike">
              <a:latin typeface="Arial"/>
            </a:endParaRPr>
          </a:p>
        </p:txBody>
      </p:sp>
      <p:sp>
        <p:nvSpPr>
          <p:cNvPr id="633" name="CustomShape 4"/>
          <p:cNvSpPr/>
          <p:nvPr/>
        </p:nvSpPr>
        <p:spPr>
          <a:xfrm>
            <a:off x="4606920" y="3741840"/>
            <a:ext cx="3744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http://www.w3.org/200/01/rdf-schema#Class</a:t>
            </a:r>
            <a:endParaRPr b="0" lang="it-IT" sz="1400" spc="-1" strike="noStrike">
              <a:latin typeface="Arial"/>
            </a:endParaRPr>
          </a:p>
        </p:txBody>
      </p:sp>
      <p:sp>
        <p:nvSpPr>
          <p:cNvPr id="634" name="CustomShape 5"/>
          <p:cNvSpPr/>
          <p:nvPr/>
        </p:nvSpPr>
        <p:spPr>
          <a:xfrm>
            <a:off x="1941480" y="4678200"/>
            <a:ext cx="4102920" cy="5043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http://www.w3.org/200/01/rdf-schema#Resource</a:t>
            </a:r>
            <a:endParaRPr b="0" lang="it-IT" sz="1400" spc="-1" strike="noStrike">
              <a:latin typeface="Arial"/>
            </a:endParaRPr>
          </a:p>
        </p:txBody>
      </p:sp>
      <p:sp>
        <p:nvSpPr>
          <p:cNvPr id="635" name="CustomShape 6"/>
          <p:cNvSpPr/>
          <p:nvPr/>
        </p:nvSpPr>
        <p:spPr>
          <a:xfrm>
            <a:off x="2947680" y="424656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36" name="CustomShape 7"/>
          <p:cNvSpPr/>
          <p:nvPr/>
        </p:nvSpPr>
        <p:spPr>
          <a:xfrm>
            <a:off x="5108760" y="431784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37" name="CustomShape 8"/>
          <p:cNvSpPr/>
          <p:nvPr/>
        </p:nvSpPr>
        <p:spPr>
          <a:xfrm>
            <a:off x="5975280" y="5398920"/>
            <a:ext cx="3384000" cy="5043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http://www.elet.polimi.it/terms#Person</a:t>
            </a:r>
            <a:endParaRPr b="0" lang="it-IT" sz="1400" spc="-1" strike="noStrike">
              <a:latin typeface="Arial"/>
            </a:endParaRPr>
          </a:p>
        </p:txBody>
      </p:sp>
      <p:sp>
        <p:nvSpPr>
          <p:cNvPr id="638" name="CustomShape 9"/>
          <p:cNvSpPr/>
          <p:nvPr/>
        </p:nvSpPr>
        <p:spPr>
          <a:xfrm>
            <a:off x="6908760" y="467820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39" name="CustomShape 10"/>
          <p:cNvSpPr/>
          <p:nvPr/>
        </p:nvSpPr>
        <p:spPr>
          <a:xfrm>
            <a:off x="3163320" y="547056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40" name="CustomShape 11"/>
          <p:cNvSpPr/>
          <p:nvPr/>
        </p:nvSpPr>
        <p:spPr>
          <a:xfrm flipH="1">
            <a:off x="2541600" y="3994200"/>
            <a:ext cx="2064240" cy="75744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641" name="CustomShape 12"/>
          <p:cNvSpPr/>
          <p:nvPr/>
        </p:nvSpPr>
        <p:spPr>
          <a:xfrm flipV="1">
            <a:off x="5444280" y="4245840"/>
            <a:ext cx="1034640" cy="5050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42" name="CustomShape 13"/>
          <p:cNvSpPr/>
          <p:nvPr/>
        </p:nvSpPr>
        <p:spPr>
          <a:xfrm flipH="1" flipV="1">
            <a:off x="3992760" y="5182560"/>
            <a:ext cx="1981440" cy="4680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43" name="CustomShape 14"/>
          <p:cNvSpPr/>
          <p:nvPr/>
        </p:nvSpPr>
        <p:spPr>
          <a:xfrm flipV="1">
            <a:off x="7667640" y="4172040"/>
            <a:ext cx="135360" cy="12258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44" name="Line 15"/>
          <p:cNvSpPr/>
          <p:nvPr/>
        </p:nvSpPr>
        <p:spPr>
          <a:xfrm flipV="1">
            <a:off x="4642560" y="4453200"/>
            <a:ext cx="3960000" cy="1440000"/>
          </a:xfrm>
          <a:prstGeom prst="line">
            <a:avLst/>
          </a:prstGeom>
          <a:ln cap="rnd" w="18360">
            <a:solidFill>
              <a:srgbClr val="3465a4"/>
            </a:solidFill>
            <a:custDash>
              <a:ds d="992000" sp="992000"/>
              <a:ds d="992000" sp="992000"/>
            </a:custDash>
            <a:round/>
          </a:ln>
        </p:spPr>
        <p:style>
          <a:lnRef idx="0"/>
          <a:fillRef idx="0"/>
          <a:effectRef idx="0"/>
          <a:fontRef idx="minor"/>
        </p:style>
      </p:sp>
      <p:sp>
        <p:nvSpPr>
          <p:cNvPr id="645" name="CustomShape 16"/>
          <p:cNvSpPr/>
          <p:nvPr/>
        </p:nvSpPr>
        <p:spPr>
          <a:xfrm rot="19813200">
            <a:off x="9287280" y="5184000"/>
            <a:ext cx="2231280" cy="647280"/>
          </a:xfrm>
          <a:prstGeom prst="rect">
            <a:avLst/>
          </a:prstGeom>
          <a:solidFill>
            <a:srgbClr val="ffe994"/>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Strange LOOP</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Livelli di astrazione</a:t>
            </a:r>
            <a:endParaRPr b="0" lang="it-IT" sz="2400" spc="-1" strike="noStrike">
              <a:latin typeface="Arial"/>
            </a:endParaRPr>
          </a:p>
        </p:txBody>
      </p:sp>
      <p:sp>
        <p:nvSpPr>
          <p:cNvPr id="64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AD8B6BA-3A5C-4FEC-8D11-C42532E63D44}" type="slidenum">
              <a:rPr b="0" lang="it-IT" sz="1600" spc="-1" strike="noStrike">
                <a:solidFill>
                  <a:srgbClr val="002060"/>
                </a:solidFill>
                <a:latin typeface="Arial"/>
                <a:ea typeface="Arial"/>
              </a:rPr>
              <a:t>48</a:t>
            </a:fld>
            <a:endParaRPr b="0" lang="it-IT" sz="1600" spc="-1" strike="noStrike">
              <a:latin typeface="Arial"/>
            </a:endParaRPr>
          </a:p>
        </p:txBody>
      </p:sp>
      <p:sp>
        <p:nvSpPr>
          <p:cNvPr id="648" name="CustomShape 3"/>
          <p:cNvSpPr/>
          <p:nvPr/>
        </p:nvSpPr>
        <p:spPr>
          <a:xfrm>
            <a:off x="384840" y="958320"/>
            <a:ext cx="991044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Possiamo identificare tre livelli, che si susseguono seguendo link di tipo </a:t>
            </a:r>
            <a:r>
              <a:rPr b="0" lang="it-IT" sz="2000" spc="-1" strike="noStrike" u="sng">
                <a:solidFill>
                  <a:srgbClr val="000000"/>
                </a:solidFill>
                <a:uFillTx/>
                <a:latin typeface="Calibri"/>
                <a:ea typeface="DejaVu Sans"/>
              </a:rPr>
              <a:t>rdf:type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Non riusciamo a salire oltre il terzo livello a causa dello “strano anello”</a:t>
            </a:r>
            <a:br/>
            <a:r>
              <a:rPr b="0" lang="it-IT" sz="2000" spc="-1" strike="noStrike">
                <a:solidFill>
                  <a:srgbClr val="000000"/>
                </a:solidFill>
                <a:latin typeface="Calibri"/>
                <a:ea typeface="DejaVu Sans"/>
              </a:rPr>
              <a:t> </a:t>
            </a:r>
            <a:endParaRPr b="0" lang="it-IT" sz="2000" spc="-1" strike="noStrike">
              <a:latin typeface="Arial"/>
            </a:endParaRPr>
          </a:p>
        </p:txBody>
      </p:sp>
      <p:sp>
        <p:nvSpPr>
          <p:cNvPr id="649" name="CustomShape 4"/>
          <p:cNvSpPr/>
          <p:nvPr/>
        </p:nvSpPr>
        <p:spPr>
          <a:xfrm>
            <a:off x="5040000" y="3023640"/>
            <a:ext cx="1294560" cy="2883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rdfs:Class</a:t>
            </a:r>
            <a:endParaRPr b="0" lang="it-IT" sz="1400" spc="-1" strike="noStrike">
              <a:latin typeface="Arial"/>
            </a:endParaRPr>
          </a:p>
        </p:txBody>
      </p:sp>
      <p:sp>
        <p:nvSpPr>
          <p:cNvPr id="650" name="CustomShape 5"/>
          <p:cNvSpPr/>
          <p:nvPr/>
        </p:nvSpPr>
        <p:spPr>
          <a:xfrm>
            <a:off x="4895640" y="2376000"/>
            <a:ext cx="1583280" cy="288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rdfs:Resource</a:t>
            </a:r>
            <a:endParaRPr b="0" lang="it-IT" sz="1400" spc="-1" strike="noStrike">
              <a:latin typeface="Arial"/>
            </a:endParaRPr>
          </a:p>
        </p:txBody>
      </p:sp>
      <p:sp>
        <p:nvSpPr>
          <p:cNvPr id="651" name="CustomShape 6"/>
          <p:cNvSpPr/>
          <p:nvPr/>
        </p:nvSpPr>
        <p:spPr>
          <a:xfrm>
            <a:off x="5755680" y="273636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52" name="CustomShape 7"/>
          <p:cNvSpPr/>
          <p:nvPr/>
        </p:nvSpPr>
        <p:spPr>
          <a:xfrm>
            <a:off x="3885840" y="266472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53" name="CustomShape 8"/>
          <p:cNvSpPr/>
          <p:nvPr/>
        </p:nvSpPr>
        <p:spPr>
          <a:xfrm>
            <a:off x="5109840" y="554472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54" name="CustomShape 9"/>
          <p:cNvSpPr/>
          <p:nvPr/>
        </p:nvSpPr>
        <p:spPr>
          <a:xfrm>
            <a:off x="5040000" y="4104720"/>
            <a:ext cx="1294560" cy="2865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terms:Person</a:t>
            </a:r>
            <a:endParaRPr b="0" lang="it-IT" sz="1400" spc="-1" strike="noStrike">
              <a:latin typeface="Arial"/>
            </a:endParaRPr>
          </a:p>
        </p:txBody>
      </p:sp>
      <p:sp>
        <p:nvSpPr>
          <p:cNvPr id="655" name="CustomShape 10"/>
          <p:cNvSpPr/>
          <p:nvPr/>
        </p:nvSpPr>
        <p:spPr>
          <a:xfrm>
            <a:off x="3958920" y="4896720"/>
            <a:ext cx="1294560" cy="28692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terms:AssProf</a:t>
            </a:r>
            <a:endParaRPr b="0" lang="it-IT" sz="1400" spc="-1" strike="noStrike">
              <a:latin typeface="Arial"/>
            </a:endParaRPr>
          </a:p>
        </p:txBody>
      </p:sp>
      <p:sp>
        <p:nvSpPr>
          <p:cNvPr id="656" name="CustomShape 11"/>
          <p:cNvSpPr/>
          <p:nvPr/>
        </p:nvSpPr>
        <p:spPr>
          <a:xfrm>
            <a:off x="7272000" y="4104720"/>
            <a:ext cx="1294560" cy="2865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terms:Book</a:t>
            </a:r>
            <a:endParaRPr b="0" lang="it-IT" sz="1400" spc="-1" strike="noStrike">
              <a:latin typeface="Arial"/>
            </a:endParaRPr>
          </a:p>
        </p:txBody>
      </p:sp>
      <p:sp>
        <p:nvSpPr>
          <p:cNvPr id="657" name="CustomShape 12"/>
          <p:cNvSpPr/>
          <p:nvPr/>
        </p:nvSpPr>
        <p:spPr>
          <a:xfrm>
            <a:off x="4965480" y="367128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58" name="CustomShape 13"/>
          <p:cNvSpPr/>
          <p:nvPr/>
        </p:nvSpPr>
        <p:spPr>
          <a:xfrm>
            <a:off x="3739320" y="446364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59" name="CustomShape 14"/>
          <p:cNvSpPr/>
          <p:nvPr/>
        </p:nvSpPr>
        <p:spPr>
          <a:xfrm>
            <a:off x="4535280" y="5976360"/>
            <a:ext cx="1583280" cy="2865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people:D02005</a:t>
            </a:r>
            <a:endParaRPr b="0" lang="it-IT" sz="1400" spc="-1" strike="noStrike">
              <a:latin typeface="Arial"/>
            </a:endParaRPr>
          </a:p>
        </p:txBody>
      </p:sp>
      <p:sp>
        <p:nvSpPr>
          <p:cNvPr id="660" name="CustomShape 15"/>
          <p:cNvSpPr/>
          <p:nvPr/>
        </p:nvSpPr>
        <p:spPr>
          <a:xfrm>
            <a:off x="7127640" y="5976360"/>
            <a:ext cx="1583640" cy="2865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bib:book0001</a:t>
            </a:r>
            <a:endParaRPr b="0" lang="it-IT" sz="1400" spc="-1" strike="noStrike">
              <a:latin typeface="Arial"/>
            </a:endParaRPr>
          </a:p>
        </p:txBody>
      </p:sp>
      <p:sp>
        <p:nvSpPr>
          <p:cNvPr id="661" name="CustomShape 16"/>
          <p:cNvSpPr/>
          <p:nvPr/>
        </p:nvSpPr>
        <p:spPr>
          <a:xfrm>
            <a:off x="7991280" y="561600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62" name="CustomShape 17"/>
          <p:cNvSpPr/>
          <p:nvPr/>
        </p:nvSpPr>
        <p:spPr>
          <a:xfrm>
            <a:off x="6045120" y="5724000"/>
            <a:ext cx="118296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terms:author</a:t>
            </a:r>
            <a:endParaRPr b="0" lang="it-IT" sz="1400" spc="-1" strike="noStrike">
              <a:latin typeface="Arial"/>
            </a:endParaRPr>
          </a:p>
        </p:txBody>
      </p:sp>
      <p:sp>
        <p:nvSpPr>
          <p:cNvPr id="663" name="Line 18"/>
          <p:cNvSpPr/>
          <p:nvPr/>
        </p:nvSpPr>
        <p:spPr>
          <a:xfrm>
            <a:off x="2592000" y="5471640"/>
            <a:ext cx="6912000" cy="0"/>
          </a:xfrm>
          <a:prstGeom prst="line">
            <a:avLst/>
          </a:prstGeom>
          <a:ln w="28440">
            <a:solidFill>
              <a:srgbClr val="003366"/>
            </a:solidFill>
            <a:miter/>
          </a:ln>
        </p:spPr>
        <p:style>
          <a:lnRef idx="0"/>
          <a:fillRef idx="0"/>
          <a:effectRef idx="0"/>
          <a:fontRef idx="minor"/>
        </p:style>
      </p:sp>
      <p:sp>
        <p:nvSpPr>
          <p:cNvPr id="664" name="Line 19"/>
          <p:cNvSpPr/>
          <p:nvPr/>
        </p:nvSpPr>
        <p:spPr>
          <a:xfrm>
            <a:off x="2592000" y="3528360"/>
            <a:ext cx="6912000" cy="0"/>
          </a:xfrm>
          <a:prstGeom prst="line">
            <a:avLst/>
          </a:prstGeom>
          <a:ln w="28440">
            <a:solidFill>
              <a:srgbClr val="003366"/>
            </a:solidFill>
            <a:miter/>
          </a:ln>
        </p:spPr>
        <p:style>
          <a:lnRef idx="0"/>
          <a:fillRef idx="0"/>
          <a:effectRef idx="0"/>
          <a:fontRef idx="minor"/>
        </p:style>
      </p:sp>
      <p:sp>
        <p:nvSpPr>
          <p:cNvPr id="665" name="CustomShape 20"/>
          <p:cNvSpPr/>
          <p:nvPr/>
        </p:nvSpPr>
        <p:spPr>
          <a:xfrm>
            <a:off x="2158560" y="5976360"/>
            <a:ext cx="1583640" cy="288360"/>
          </a:xfrm>
          <a:prstGeom prst="rect">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Mario Arrigoni Neri</a:t>
            </a:r>
            <a:endParaRPr b="0" lang="it-IT" sz="1400" spc="-1" strike="noStrike">
              <a:latin typeface="Arial"/>
            </a:endParaRPr>
          </a:p>
        </p:txBody>
      </p:sp>
      <p:sp>
        <p:nvSpPr>
          <p:cNvPr id="666" name="CustomShape 21"/>
          <p:cNvSpPr/>
          <p:nvPr/>
        </p:nvSpPr>
        <p:spPr>
          <a:xfrm>
            <a:off x="3741480" y="6192360"/>
            <a:ext cx="112176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terms:name</a:t>
            </a:r>
            <a:endParaRPr b="0" lang="it-IT" sz="1400" spc="-1" strike="noStrike">
              <a:latin typeface="Arial"/>
            </a:endParaRPr>
          </a:p>
        </p:txBody>
      </p:sp>
      <p:sp>
        <p:nvSpPr>
          <p:cNvPr id="667" name="CustomShape 22"/>
          <p:cNvSpPr/>
          <p:nvPr/>
        </p:nvSpPr>
        <p:spPr>
          <a:xfrm>
            <a:off x="7054560" y="367128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68" name="CustomShape 23"/>
          <p:cNvSpPr/>
          <p:nvPr/>
        </p:nvSpPr>
        <p:spPr>
          <a:xfrm flipV="1">
            <a:off x="5687640" y="2664000"/>
            <a:ext cx="360" cy="3585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69" name="CustomShape 24"/>
          <p:cNvSpPr/>
          <p:nvPr/>
        </p:nvSpPr>
        <p:spPr>
          <a:xfrm>
            <a:off x="4895640" y="2520360"/>
            <a:ext cx="144000" cy="64728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670" name="CustomShape 25"/>
          <p:cNvSpPr/>
          <p:nvPr/>
        </p:nvSpPr>
        <p:spPr>
          <a:xfrm flipV="1">
            <a:off x="5687640" y="3312000"/>
            <a:ext cx="360" cy="79164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671" name="CustomShape 26"/>
          <p:cNvSpPr/>
          <p:nvPr/>
        </p:nvSpPr>
        <p:spPr>
          <a:xfrm flipH="1" flipV="1">
            <a:off x="6144840" y="3269880"/>
            <a:ext cx="1315800" cy="8758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72" name="CustomShape 27"/>
          <p:cNvSpPr/>
          <p:nvPr/>
        </p:nvSpPr>
        <p:spPr>
          <a:xfrm flipV="1">
            <a:off x="5064480" y="4391280"/>
            <a:ext cx="622800" cy="5464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73" name="CustomShape 28"/>
          <p:cNvSpPr/>
          <p:nvPr/>
        </p:nvSpPr>
        <p:spPr>
          <a:xfrm flipH="1" flipV="1">
            <a:off x="4605840" y="5183640"/>
            <a:ext cx="160200" cy="8337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74" name="CustomShape 29"/>
          <p:cNvSpPr/>
          <p:nvPr/>
        </p:nvSpPr>
        <p:spPr>
          <a:xfrm flipH="1" flipV="1">
            <a:off x="7918200" y="4391280"/>
            <a:ext cx="360" cy="15840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75" name="CustomShape 30"/>
          <p:cNvSpPr/>
          <p:nvPr/>
        </p:nvSpPr>
        <p:spPr>
          <a:xfrm flipH="1">
            <a:off x="3742200" y="6120000"/>
            <a:ext cx="792000" cy="3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76" name="CustomShape 31"/>
          <p:cNvSpPr/>
          <p:nvPr/>
        </p:nvSpPr>
        <p:spPr>
          <a:xfrm flipH="1">
            <a:off x="6118560" y="6120000"/>
            <a:ext cx="1008000" cy="3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Web of data</a:t>
            </a:r>
            <a:endParaRPr b="0" lang="it-IT" sz="2400" spc="-1" strike="noStrike">
              <a:latin typeface="Arial"/>
            </a:endParaRPr>
          </a:p>
        </p:txBody>
      </p:sp>
      <p:sp>
        <p:nvSpPr>
          <p:cNvPr id="355"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Non occupiamoci (per ora) di come queste informazioni possono essere recuperate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ns0:marioarrigonineri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Ns0 associato ad un Namespace (like XML) per rendere il termine univoco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Risorsa che identifica una entità del dominio</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Ns0:marioarrigonineri</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ns0:name</a:t>
            </a: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”Mario Arrigoni Neri”</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La risorsa marioarrigonineri ha un nome il cui valore è “Mario”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La risorsa marioarrigonineri ha una </a:t>
            </a:r>
            <a:r>
              <a:rPr b="0" lang="it-IT" sz="2000" spc="-1" strike="noStrike" u="sng">
                <a:solidFill>
                  <a:srgbClr val="000000"/>
                </a:solidFill>
                <a:uFillTx/>
                <a:latin typeface="Calibri"/>
                <a:ea typeface="DejaVu Sans"/>
              </a:rPr>
              <a:t>proprietà</a:t>
            </a:r>
            <a:r>
              <a:rPr b="0" lang="it-IT" sz="2000" spc="-1" strike="noStrike">
                <a:solidFill>
                  <a:srgbClr val="000000"/>
                </a:solidFill>
                <a:latin typeface="Calibri"/>
                <a:ea typeface="DejaVu Sans"/>
              </a:rPr>
              <a:t> nome il cui valore è “Mario”</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In che misura questa </a:t>
            </a:r>
            <a:r>
              <a:rPr b="0" lang="it-IT" sz="2000" spc="-1" strike="noStrike" u="sng">
                <a:solidFill>
                  <a:srgbClr val="000000"/>
                </a:solidFill>
                <a:uFillTx/>
                <a:latin typeface="Calibri"/>
                <a:ea typeface="DejaVu Sans"/>
              </a:rPr>
              <a:t>asserzione</a:t>
            </a:r>
            <a:r>
              <a:rPr b="0" lang="it-IT" sz="2000" spc="-1" strike="noStrike">
                <a:solidFill>
                  <a:srgbClr val="000000"/>
                </a:solidFill>
                <a:latin typeface="Calibri"/>
                <a:ea typeface="DejaVu Sans"/>
              </a:rPr>
              <a:t> può essere utilizzata da un agente autonomo?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Costruzione del grafo semantico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Aggregazione dell’informazione da altre sorgenti informative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reasoning</a:t>
            </a:r>
            <a:endParaRPr b="0" lang="it-IT" sz="2000" spc="-1" strike="noStrike">
              <a:latin typeface="Arial"/>
            </a:endParaRPr>
          </a:p>
          <a:p>
            <a:pPr>
              <a:lnSpc>
                <a:spcPct val="100000"/>
              </a:lnSpc>
              <a:spcBef>
                <a:spcPts val="850"/>
              </a:spcBef>
            </a:pPr>
            <a:endParaRPr b="0" lang="it-IT" sz="2000" spc="-1" strike="noStrike">
              <a:latin typeface="Arial"/>
            </a:endParaRPr>
          </a:p>
        </p:txBody>
      </p:sp>
      <p:sp>
        <p:nvSpPr>
          <p:cNvPr id="356"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D85EA78-B34F-4EAE-A35D-C55152EB19E2}" type="slidenum">
              <a:rPr b="0" lang="it-IT" sz="1600" spc="-1" strike="noStrike">
                <a:solidFill>
                  <a:srgbClr val="002060"/>
                </a:solidFill>
                <a:latin typeface="Arial"/>
                <a:ea typeface="Arial"/>
              </a:rPr>
              <a:t>5</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Reasoning</a:t>
            </a:r>
            <a:endParaRPr b="0" lang="it-IT" sz="2400" spc="-1" strike="noStrike">
              <a:latin typeface="Arial"/>
            </a:endParaRPr>
          </a:p>
        </p:txBody>
      </p:sp>
      <p:sp>
        <p:nvSpPr>
          <p:cNvPr id="678"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5370946-E2DC-41FF-B35F-7A46DC4D0FBF}" type="slidenum">
              <a:rPr b="0" lang="it-IT" sz="1600" spc="-1" strike="noStrike">
                <a:solidFill>
                  <a:srgbClr val="002060"/>
                </a:solidFill>
                <a:latin typeface="Arial"/>
                <a:ea typeface="Arial"/>
              </a:rPr>
              <a:t>49</a:t>
            </a:fld>
            <a:endParaRPr b="0" lang="it-IT" sz="1600" spc="-1" strike="noStrike">
              <a:latin typeface="Arial"/>
            </a:endParaRPr>
          </a:p>
        </p:txBody>
      </p:sp>
      <p:sp>
        <p:nvSpPr>
          <p:cNvPr id="679" name="CustomShape 3"/>
          <p:cNvSpPr/>
          <p:nvPr/>
        </p:nvSpPr>
        <p:spPr>
          <a:xfrm>
            <a:off x="384840" y="958320"/>
            <a:ext cx="991044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Chiusura transitiva delle catene di </a:t>
            </a:r>
            <a:r>
              <a:rPr b="0" lang="it-IT" sz="2000" spc="-1" strike="noStrike" u="sng">
                <a:solidFill>
                  <a:srgbClr val="000000"/>
                </a:solidFill>
                <a:uFillTx/>
                <a:latin typeface="Calibri"/>
                <a:ea typeface="DejaVu Sans"/>
              </a:rPr>
              <a:t>subClassOf</a:t>
            </a:r>
            <a:endParaRPr b="0" lang="it-IT" sz="2000" spc="-1" strike="noStrike">
              <a:latin typeface="Arial"/>
            </a:endParaRPr>
          </a:p>
          <a:p>
            <a:pPr>
              <a:lnSpc>
                <a:spcPct val="100000"/>
              </a:lnSpc>
              <a:spcBef>
                <a:spcPts val="601"/>
              </a:spcBef>
            </a:pPr>
            <a:br/>
            <a:endParaRPr b="0" lang="it-IT" sz="2000" spc="-1" strike="noStrike">
              <a:latin typeface="Arial"/>
            </a:endParaRPr>
          </a:p>
        </p:txBody>
      </p:sp>
      <p:sp>
        <p:nvSpPr>
          <p:cNvPr id="680" name="CustomShape 4"/>
          <p:cNvSpPr/>
          <p:nvPr/>
        </p:nvSpPr>
        <p:spPr>
          <a:xfrm>
            <a:off x="2518200" y="525708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http://www.elet.polimi.it/terms#AssProf</a:t>
            </a:r>
            <a:endParaRPr b="0" lang="it-IT" sz="1400" spc="-1" strike="noStrike">
              <a:latin typeface="Arial"/>
            </a:endParaRPr>
          </a:p>
        </p:txBody>
      </p:sp>
      <p:sp>
        <p:nvSpPr>
          <p:cNvPr id="681" name="CustomShape 5"/>
          <p:cNvSpPr/>
          <p:nvPr/>
        </p:nvSpPr>
        <p:spPr>
          <a:xfrm>
            <a:off x="6261840" y="388836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ff3300"/>
                </a:solidFill>
                <a:latin typeface="Arial"/>
                <a:ea typeface="DejaVu Sans"/>
              </a:rPr>
              <a:t>rdf:type</a:t>
            </a:r>
            <a:endParaRPr b="0" lang="it-IT" sz="1400" spc="-1" strike="noStrike">
              <a:latin typeface="Arial"/>
            </a:endParaRPr>
          </a:p>
        </p:txBody>
      </p:sp>
      <p:sp>
        <p:nvSpPr>
          <p:cNvPr id="682" name="CustomShape 6"/>
          <p:cNvSpPr/>
          <p:nvPr/>
        </p:nvSpPr>
        <p:spPr>
          <a:xfrm>
            <a:off x="2807280" y="3960000"/>
            <a:ext cx="331236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http://www.elet.polimi.it/terms#Person</a:t>
            </a:r>
            <a:endParaRPr b="0" lang="it-IT" sz="1400" spc="-1" strike="noStrike">
              <a:latin typeface="Arial"/>
            </a:endParaRPr>
          </a:p>
        </p:txBody>
      </p:sp>
      <p:sp>
        <p:nvSpPr>
          <p:cNvPr id="683" name="CustomShape 7"/>
          <p:cNvSpPr/>
          <p:nvPr/>
        </p:nvSpPr>
        <p:spPr>
          <a:xfrm>
            <a:off x="6261840" y="504108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rdf:type</a:t>
            </a:r>
            <a:endParaRPr b="0" lang="it-IT" sz="1400" spc="-1" strike="noStrike">
              <a:latin typeface="Arial"/>
            </a:endParaRPr>
          </a:p>
        </p:txBody>
      </p:sp>
      <p:sp>
        <p:nvSpPr>
          <p:cNvPr id="684" name="CustomShape 8"/>
          <p:cNvSpPr/>
          <p:nvPr/>
        </p:nvSpPr>
        <p:spPr>
          <a:xfrm>
            <a:off x="4459320" y="338364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85" name="CustomShape 9"/>
          <p:cNvSpPr/>
          <p:nvPr/>
        </p:nvSpPr>
        <p:spPr>
          <a:xfrm>
            <a:off x="2230920" y="2520000"/>
            <a:ext cx="4033080" cy="50436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http://www.w3.org/200/01/rdf-schema#Resource</a:t>
            </a:r>
            <a:endParaRPr b="0" lang="it-IT" sz="1400" spc="-1" strike="noStrike">
              <a:latin typeface="Arial"/>
            </a:endParaRPr>
          </a:p>
        </p:txBody>
      </p:sp>
      <p:sp>
        <p:nvSpPr>
          <p:cNvPr id="686" name="CustomShape 10"/>
          <p:cNvSpPr/>
          <p:nvPr/>
        </p:nvSpPr>
        <p:spPr>
          <a:xfrm>
            <a:off x="4388040" y="468072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
        <p:nvSpPr>
          <p:cNvPr id="687" name="CustomShape 11"/>
          <p:cNvSpPr/>
          <p:nvPr/>
        </p:nvSpPr>
        <p:spPr>
          <a:xfrm>
            <a:off x="6768000" y="4176000"/>
            <a:ext cx="367128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http://www.elet.polimi.it/people/D02005</a:t>
            </a:r>
            <a:endParaRPr b="0" lang="it-IT" sz="1400" spc="-1" strike="noStrike">
              <a:latin typeface="Arial"/>
            </a:endParaRPr>
          </a:p>
        </p:txBody>
      </p:sp>
      <p:sp>
        <p:nvSpPr>
          <p:cNvPr id="688" name="CustomShape 12"/>
          <p:cNvSpPr/>
          <p:nvPr/>
        </p:nvSpPr>
        <p:spPr>
          <a:xfrm>
            <a:off x="2803680" y="3456720"/>
            <a:ext cx="1452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ff3300"/>
                </a:solidFill>
                <a:latin typeface="Arial"/>
                <a:ea typeface="DejaVu Sans"/>
              </a:rPr>
              <a:t>rdfs:subClassOf</a:t>
            </a:r>
            <a:endParaRPr b="0" lang="it-IT" sz="1400" spc="-1" strike="noStrike">
              <a:latin typeface="Arial"/>
            </a:endParaRPr>
          </a:p>
        </p:txBody>
      </p:sp>
      <p:sp>
        <p:nvSpPr>
          <p:cNvPr id="689" name="CustomShape 13"/>
          <p:cNvSpPr/>
          <p:nvPr/>
        </p:nvSpPr>
        <p:spPr>
          <a:xfrm>
            <a:off x="8242200" y="295200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ff3300"/>
                </a:solidFill>
                <a:latin typeface="Arial"/>
                <a:ea typeface="DejaVu Sans"/>
              </a:rPr>
              <a:t>rdf:type</a:t>
            </a:r>
            <a:endParaRPr b="0" lang="it-IT" sz="1400" spc="-1" strike="noStrike">
              <a:latin typeface="Arial"/>
            </a:endParaRPr>
          </a:p>
        </p:txBody>
      </p:sp>
      <p:sp>
        <p:nvSpPr>
          <p:cNvPr id="690" name="CustomShape 14"/>
          <p:cNvSpPr/>
          <p:nvPr/>
        </p:nvSpPr>
        <p:spPr>
          <a:xfrm flipV="1">
            <a:off x="4174920" y="4464000"/>
            <a:ext cx="288360" cy="7920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91" name="CustomShape 15"/>
          <p:cNvSpPr/>
          <p:nvPr/>
        </p:nvSpPr>
        <p:spPr>
          <a:xfrm flipH="1" flipV="1">
            <a:off x="4247280" y="3024360"/>
            <a:ext cx="226800" cy="84672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92" name="CustomShape 16"/>
          <p:cNvSpPr/>
          <p:nvPr/>
        </p:nvSpPr>
        <p:spPr>
          <a:xfrm flipH="1">
            <a:off x="5345640" y="4606920"/>
            <a:ext cx="1958760" cy="72360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93" name="CustomShape 17"/>
          <p:cNvSpPr/>
          <p:nvPr/>
        </p:nvSpPr>
        <p:spPr>
          <a:xfrm flipH="1" flipV="1">
            <a:off x="6119640" y="4211640"/>
            <a:ext cx="647280" cy="2156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694" name="CustomShape 18"/>
          <p:cNvSpPr/>
          <p:nvPr/>
        </p:nvSpPr>
        <p:spPr>
          <a:xfrm flipH="1" flipV="1">
            <a:off x="6264000" y="2772000"/>
            <a:ext cx="2338920" cy="140292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695" name="CustomShape 19"/>
          <p:cNvSpPr/>
          <p:nvPr/>
        </p:nvSpPr>
        <p:spPr>
          <a:xfrm flipV="1">
            <a:off x="2518200" y="2950560"/>
            <a:ext cx="302760" cy="255780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696" name="Line 20"/>
          <p:cNvSpPr/>
          <p:nvPr/>
        </p:nvSpPr>
        <p:spPr>
          <a:xfrm flipV="1">
            <a:off x="6335280" y="3807000"/>
            <a:ext cx="0" cy="1980000"/>
          </a:xfrm>
          <a:prstGeom prst="line">
            <a:avLst/>
          </a:prstGeom>
          <a:ln>
            <a:solidFill>
              <a:srgbClr val="3465a4"/>
            </a:solidFill>
          </a:ln>
        </p:spPr>
        <p:style>
          <a:lnRef idx="0"/>
          <a:fillRef idx="0"/>
          <a:effectRef idx="0"/>
          <a:fontRef idx="minor"/>
        </p:style>
      </p:sp>
      <p:sp>
        <p:nvSpPr>
          <p:cNvPr id="697" name="Line 21"/>
          <p:cNvSpPr/>
          <p:nvPr/>
        </p:nvSpPr>
        <p:spPr>
          <a:xfrm flipH="1">
            <a:off x="6335280" y="2727000"/>
            <a:ext cx="2340000" cy="1080000"/>
          </a:xfrm>
          <a:prstGeom prst="line">
            <a:avLst/>
          </a:prstGeom>
          <a:ln>
            <a:solidFill>
              <a:srgbClr val="3465a4"/>
            </a:solidFill>
          </a:ln>
        </p:spPr>
        <p:style>
          <a:lnRef idx="0"/>
          <a:fillRef idx="0"/>
          <a:effectRef idx="0"/>
          <a:fontRef idx="minor"/>
        </p:style>
      </p:sp>
      <p:sp>
        <p:nvSpPr>
          <p:cNvPr id="698" name="Line 22"/>
          <p:cNvSpPr/>
          <p:nvPr/>
        </p:nvSpPr>
        <p:spPr>
          <a:xfrm>
            <a:off x="2375280" y="3807000"/>
            <a:ext cx="3960000" cy="0"/>
          </a:xfrm>
          <a:prstGeom prst="line">
            <a:avLst/>
          </a:prstGeom>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Reasoning : forward chaining</a:t>
            </a:r>
            <a:endParaRPr b="0" lang="it-IT" sz="2400" spc="-1" strike="noStrike">
              <a:latin typeface="Arial"/>
            </a:endParaRPr>
          </a:p>
        </p:txBody>
      </p:sp>
      <p:sp>
        <p:nvSpPr>
          <p:cNvPr id="70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43366E0-98B2-4FBE-8A7B-9E55AB3EB25B}" type="slidenum">
              <a:rPr b="0" lang="it-IT" sz="1600" spc="-1" strike="noStrike">
                <a:solidFill>
                  <a:srgbClr val="002060"/>
                </a:solidFill>
                <a:latin typeface="Arial"/>
                <a:ea typeface="Arial"/>
              </a:rPr>
              <a:t>50</a:t>
            </a:fld>
            <a:endParaRPr b="0" lang="it-IT" sz="1600" spc="-1" strike="noStrike">
              <a:latin typeface="Arial"/>
            </a:endParaRPr>
          </a:p>
        </p:txBody>
      </p:sp>
      <p:sp>
        <p:nvSpPr>
          <p:cNvPr id="701" name="CustomShape 3"/>
          <p:cNvSpPr/>
          <p:nvPr/>
        </p:nvSpPr>
        <p:spPr>
          <a:xfrm>
            <a:off x="2232000" y="1454400"/>
            <a:ext cx="5652360" cy="10666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people:D02005</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terms:AssProf</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terms:AssProf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rdfs:Class</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terms:Person</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rdfs:Class</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terms:AssProf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terms:Person</a:t>
            </a:r>
            <a:endParaRPr b="0" lang="it-IT" sz="1600" spc="-1" strike="noStrike">
              <a:latin typeface="Arial"/>
            </a:endParaRPr>
          </a:p>
        </p:txBody>
      </p:sp>
      <p:sp>
        <p:nvSpPr>
          <p:cNvPr id="702" name="CustomShape 4"/>
          <p:cNvSpPr/>
          <p:nvPr/>
        </p:nvSpPr>
        <p:spPr>
          <a:xfrm>
            <a:off x="4897440" y="2678400"/>
            <a:ext cx="5328720" cy="3366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term:Person</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rdfs:Resource</a:t>
            </a:r>
            <a:endParaRPr b="0" lang="it-IT" sz="1600" spc="-1" strike="noStrike">
              <a:latin typeface="Arial"/>
            </a:endParaRPr>
          </a:p>
        </p:txBody>
      </p:sp>
      <p:sp>
        <p:nvSpPr>
          <p:cNvPr id="703" name="CustomShape 5"/>
          <p:cNvSpPr/>
          <p:nvPr/>
        </p:nvSpPr>
        <p:spPr>
          <a:xfrm>
            <a:off x="2592360" y="3470400"/>
            <a:ext cx="3384000" cy="106668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B</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a:p>
            <a:pPr>
              <a:lnSpc>
                <a:spcPct val="100000"/>
              </a:lnSpc>
            </a:pP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p:txBody>
      </p:sp>
      <p:sp>
        <p:nvSpPr>
          <p:cNvPr id="704" name="Line 6"/>
          <p:cNvSpPr/>
          <p:nvPr/>
        </p:nvSpPr>
        <p:spPr>
          <a:xfrm>
            <a:off x="2665440" y="4189680"/>
            <a:ext cx="3095640" cy="0"/>
          </a:xfrm>
          <a:prstGeom prst="line">
            <a:avLst/>
          </a:prstGeom>
          <a:ln w="9360">
            <a:solidFill>
              <a:srgbClr val="003366"/>
            </a:solidFill>
            <a:miter/>
          </a:ln>
        </p:spPr>
        <p:style>
          <a:lnRef idx="0"/>
          <a:fillRef idx="0"/>
          <a:effectRef idx="0"/>
          <a:fontRef idx="minor"/>
        </p:style>
      </p:sp>
      <p:sp>
        <p:nvSpPr>
          <p:cNvPr id="705" name="CustomShape 7"/>
          <p:cNvSpPr/>
          <p:nvPr/>
        </p:nvSpPr>
        <p:spPr>
          <a:xfrm>
            <a:off x="6264360" y="3470400"/>
            <a:ext cx="3384000" cy="106668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B</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a:p>
            <a:pPr>
              <a:lnSpc>
                <a:spcPct val="100000"/>
              </a:lnSpc>
            </a:pP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p:txBody>
      </p:sp>
      <p:sp>
        <p:nvSpPr>
          <p:cNvPr id="706" name="Line 8"/>
          <p:cNvSpPr/>
          <p:nvPr/>
        </p:nvSpPr>
        <p:spPr>
          <a:xfrm>
            <a:off x="6337440" y="4189680"/>
            <a:ext cx="3095640" cy="0"/>
          </a:xfrm>
          <a:prstGeom prst="line">
            <a:avLst/>
          </a:prstGeom>
          <a:ln w="9360">
            <a:solidFill>
              <a:srgbClr val="003366"/>
            </a:solidFill>
            <a:miter/>
          </a:ln>
        </p:spPr>
        <p:style>
          <a:lnRef idx="0"/>
          <a:fillRef idx="0"/>
          <a:effectRef idx="0"/>
          <a:fontRef idx="minor"/>
        </p:style>
      </p:sp>
      <p:sp>
        <p:nvSpPr>
          <p:cNvPr id="707" name="CustomShape 9"/>
          <p:cNvSpPr/>
          <p:nvPr/>
        </p:nvSpPr>
        <p:spPr>
          <a:xfrm>
            <a:off x="5832720" y="3183120"/>
            <a:ext cx="575280" cy="215280"/>
          </a:xfrm>
          <a:custGeom>
            <a:avLst/>
            <a:gdLst/>
            <a:ahLst/>
            <a:rect l="l" t="t" r="r" b="b"/>
            <a:pathLst>
              <a:path w="1601" h="602">
                <a:moveTo>
                  <a:pt x="400" y="0"/>
                </a:moveTo>
                <a:lnTo>
                  <a:pt x="400" y="450"/>
                </a:lnTo>
                <a:lnTo>
                  <a:pt x="0" y="450"/>
                </a:lnTo>
                <a:lnTo>
                  <a:pt x="800" y="601"/>
                </a:lnTo>
                <a:lnTo>
                  <a:pt x="1600" y="450"/>
                </a:lnTo>
                <a:lnTo>
                  <a:pt x="1200" y="450"/>
                </a:lnTo>
                <a:lnTo>
                  <a:pt x="1200" y="0"/>
                </a:lnTo>
                <a:lnTo>
                  <a:pt x="400" y="0"/>
                </a:lnTo>
              </a:path>
            </a:pathLst>
          </a:custGeom>
          <a:solidFill>
            <a:srgbClr val="33cccc"/>
          </a:solidFill>
          <a:ln w="9360">
            <a:solidFill>
              <a:srgbClr val="003366"/>
            </a:solidFill>
            <a:miter/>
          </a:ln>
        </p:spPr>
        <p:style>
          <a:lnRef idx="0"/>
          <a:fillRef idx="0"/>
          <a:effectRef idx="0"/>
          <a:fontRef idx="minor"/>
        </p:style>
      </p:sp>
      <p:sp>
        <p:nvSpPr>
          <p:cNvPr id="708" name="CustomShape 10"/>
          <p:cNvSpPr/>
          <p:nvPr/>
        </p:nvSpPr>
        <p:spPr>
          <a:xfrm>
            <a:off x="3240360" y="4908600"/>
            <a:ext cx="5400000" cy="8236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Term:AssProf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rdfs:Resource</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people:D02005</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terms:Person</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people:D02005</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terms:Resource</a:t>
            </a:r>
            <a:endParaRPr b="0" lang="it-IT" sz="1600" spc="-1" strike="noStrike">
              <a:latin typeface="Arial"/>
            </a:endParaRPr>
          </a:p>
        </p:txBody>
      </p:sp>
      <p:sp>
        <p:nvSpPr>
          <p:cNvPr id="709" name="CustomShape 11"/>
          <p:cNvSpPr/>
          <p:nvPr/>
        </p:nvSpPr>
        <p:spPr>
          <a:xfrm>
            <a:off x="5832720" y="4623120"/>
            <a:ext cx="575280" cy="214920"/>
          </a:xfrm>
          <a:custGeom>
            <a:avLst/>
            <a:gdLst/>
            <a:ahLst/>
            <a:rect l="l" t="t" r="r" b="b"/>
            <a:pathLst>
              <a:path w="1601" h="601">
                <a:moveTo>
                  <a:pt x="400" y="0"/>
                </a:moveTo>
                <a:lnTo>
                  <a:pt x="400" y="450"/>
                </a:lnTo>
                <a:lnTo>
                  <a:pt x="0" y="450"/>
                </a:lnTo>
                <a:lnTo>
                  <a:pt x="800" y="600"/>
                </a:lnTo>
                <a:lnTo>
                  <a:pt x="1600" y="450"/>
                </a:lnTo>
                <a:lnTo>
                  <a:pt x="1200" y="450"/>
                </a:lnTo>
                <a:lnTo>
                  <a:pt x="1200" y="0"/>
                </a:lnTo>
                <a:lnTo>
                  <a:pt x="400" y="0"/>
                </a:lnTo>
              </a:path>
            </a:pathLst>
          </a:custGeom>
          <a:solidFill>
            <a:srgbClr val="33cccc"/>
          </a:solidFill>
          <a:ln w="9360">
            <a:solidFill>
              <a:srgbClr val="003366"/>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Reasoning : forward chaining</a:t>
            </a:r>
            <a:endParaRPr b="0" lang="it-IT" sz="2400" spc="-1" strike="noStrike">
              <a:latin typeface="Arial"/>
            </a:endParaRPr>
          </a:p>
        </p:txBody>
      </p:sp>
      <p:sp>
        <p:nvSpPr>
          <p:cNvPr id="711"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2570852-5E83-4A44-823D-B214C7004AC0}" type="slidenum">
              <a:rPr b="0" lang="it-IT" sz="1600" spc="-1" strike="noStrike">
                <a:solidFill>
                  <a:srgbClr val="002060"/>
                </a:solidFill>
                <a:latin typeface="Arial"/>
                <a:ea typeface="Arial"/>
              </a:rPr>
              <a:t>50</a:t>
            </a:fld>
            <a:endParaRPr b="0" lang="it-IT" sz="1600" spc="-1" strike="noStrike">
              <a:latin typeface="Arial"/>
            </a:endParaRPr>
          </a:p>
        </p:txBody>
      </p:sp>
      <p:sp>
        <p:nvSpPr>
          <p:cNvPr id="712" name="CustomShape 3"/>
          <p:cNvSpPr/>
          <p:nvPr/>
        </p:nvSpPr>
        <p:spPr>
          <a:xfrm>
            <a:off x="2232000" y="3024000"/>
            <a:ext cx="3384000" cy="106668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B</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a:p>
            <a:pPr>
              <a:lnSpc>
                <a:spcPct val="100000"/>
              </a:lnSpc>
            </a:pP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p:txBody>
      </p:sp>
      <p:sp>
        <p:nvSpPr>
          <p:cNvPr id="713" name="Line 4"/>
          <p:cNvSpPr/>
          <p:nvPr/>
        </p:nvSpPr>
        <p:spPr>
          <a:xfrm>
            <a:off x="2305080" y="3742920"/>
            <a:ext cx="3095640" cy="0"/>
          </a:xfrm>
          <a:prstGeom prst="line">
            <a:avLst/>
          </a:prstGeom>
          <a:ln w="9360">
            <a:solidFill>
              <a:srgbClr val="003366"/>
            </a:solidFill>
            <a:miter/>
          </a:ln>
        </p:spPr>
        <p:style>
          <a:lnRef idx="0"/>
          <a:fillRef idx="0"/>
          <a:effectRef idx="0"/>
          <a:fontRef idx="minor"/>
        </p:style>
      </p:sp>
      <p:sp>
        <p:nvSpPr>
          <p:cNvPr id="714" name="CustomShape 5"/>
          <p:cNvSpPr/>
          <p:nvPr/>
        </p:nvSpPr>
        <p:spPr>
          <a:xfrm>
            <a:off x="3347280" y="1524240"/>
            <a:ext cx="6300000" cy="5799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terms:AssProf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terms:Person</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terms:Person</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terms:Resource</a:t>
            </a:r>
            <a:endParaRPr b="0" lang="it-IT" sz="1600" spc="-1" strike="noStrike">
              <a:latin typeface="Arial"/>
            </a:endParaRPr>
          </a:p>
        </p:txBody>
      </p:sp>
      <p:sp>
        <p:nvSpPr>
          <p:cNvPr id="715" name="CustomShape 6"/>
          <p:cNvSpPr/>
          <p:nvPr/>
        </p:nvSpPr>
        <p:spPr>
          <a:xfrm>
            <a:off x="6048360" y="3142080"/>
            <a:ext cx="2590920" cy="82332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 = terms:AssProf</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 = terms: Person</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C = ?</a:t>
            </a:r>
            <a:endParaRPr b="0" lang="it-IT" sz="1600" spc="-1" strike="noStrike">
              <a:latin typeface="Arial"/>
            </a:endParaRPr>
          </a:p>
        </p:txBody>
      </p:sp>
      <p:sp>
        <p:nvSpPr>
          <p:cNvPr id="716" name="CustomShape 7"/>
          <p:cNvSpPr/>
          <p:nvPr/>
        </p:nvSpPr>
        <p:spPr>
          <a:xfrm>
            <a:off x="2556360" y="5112000"/>
            <a:ext cx="2770920" cy="82332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 = terms: Person</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 = terms: Resource</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C = ?</a:t>
            </a:r>
            <a:endParaRPr b="0" lang="it-IT" sz="1600" spc="-1" strike="noStrike">
              <a:latin typeface="Arial"/>
            </a:endParaRPr>
          </a:p>
        </p:txBody>
      </p:sp>
      <p:sp>
        <p:nvSpPr>
          <p:cNvPr id="717" name="CustomShape 8"/>
          <p:cNvSpPr/>
          <p:nvPr/>
        </p:nvSpPr>
        <p:spPr>
          <a:xfrm>
            <a:off x="2969640" y="1471680"/>
            <a:ext cx="382680" cy="641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800" spc="-1" strike="noStrike">
                <a:solidFill>
                  <a:srgbClr val="003366"/>
                </a:solidFill>
                <a:latin typeface="Arial"/>
                <a:ea typeface="DejaVu Sans"/>
              </a:rPr>
              <a:t>1)</a:t>
            </a:r>
            <a:endParaRPr b="0" lang="it-IT" sz="1800" spc="-1" strike="noStrike">
              <a:latin typeface="Arial"/>
            </a:endParaRPr>
          </a:p>
          <a:p>
            <a:pPr>
              <a:lnSpc>
                <a:spcPct val="100000"/>
              </a:lnSpc>
            </a:pPr>
            <a:r>
              <a:rPr b="0" lang="it-IT" sz="1800" spc="-1" strike="noStrike">
                <a:solidFill>
                  <a:srgbClr val="003366"/>
                </a:solidFill>
                <a:latin typeface="Arial"/>
                <a:ea typeface="DejaVu Sans"/>
              </a:rPr>
              <a:t>2)</a:t>
            </a:r>
            <a:endParaRPr b="0" lang="it-IT" sz="1800" spc="-1" strike="noStrike">
              <a:latin typeface="Arial"/>
            </a:endParaRPr>
          </a:p>
        </p:txBody>
      </p:sp>
      <p:sp>
        <p:nvSpPr>
          <p:cNvPr id="718" name="CustomShape 9"/>
          <p:cNvSpPr/>
          <p:nvPr/>
        </p:nvSpPr>
        <p:spPr>
          <a:xfrm>
            <a:off x="8064720" y="5140080"/>
            <a:ext cx="2410920" cy="82332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38160">
            <a:solidFill>
              <a:srgbClr val="ff3300"/>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 = terms:AssProf</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 = terms: Person</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C = terms: Resource</a:t>
            </a:r>
            <a:endParaRPr b="0" lang="it-IT" sz="1600" spc="-1" strike="noStrike">
              <a:latin typeface="Arial"/>
            </a:endParaRPr>
          </a:p>
        </p:txBody>
      </p:sp>
      <p:sp>
        <p:nvSpPr>
          <p:cNvPr id="719" name="CustomShape 10"/>
          <p:cNvSpPr/>
          <p:nvPr/>
        </p:nvSpPr>
        <p:spPr>
          <a:xfrm>
            <a:off x="3924360" y="4091400"/>
            <a:ext cx="17280" cy="102024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20" name="CustomShape 11"/>
          <p:cNvSpPr/>
          <p:nvPr/>
        </p:nvSpPr>
        <p:spPr>
          <a:xfrm>
            <a:off x="8640000" y="3553920"/>
            <a:ext cx="630000" cy="158580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21" name="CustomShape 12"/>
          <p:cNvSpPr/>
          <p:nvPr/>
        </p:nvSpPr>
        <p:spPr>
          <a:xfrm flipV="1">
            <a:off x="5616720" y="3553200"/>
            <a:ext cx="431280" cy="3240"/>
          </a:xfrm>
          <a:prstGeom prst="curvedConnector3">
            <a:avLst>
              <a:gd name="adj1" fmla="val 50000"/>
            </a:avLst>
          </a:pr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Reasoning : applicazione al metamodello RDF</a:t>
            </a:r>
            <a:endParaRPr b="0" lang="it-IT" sz="2400" spc="-1" strike="noStrike">
              <a:latin typeface="Arial"/>
            </a:endParaRPr>
          </a:p>
        </p:txBody>
      </p:sp>
      <p:sp>
        <p:nvSpPr>
          <p:cNvPr id="72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08E1E04-765C-4AEB-8667-E6EB0DF568A1}" type="slidenum">
              <a:rPr b="0" lang="it-IT" sz="1600" spc="-1" strike="noStrike">
                <a:solidFill>
                  <a:srgbClr val="002060"/>
                </a:solidFill>
                <a:latin typeface="Arial"/>
                <a:ea typeface="Arial"/>
              </a:rPr>
              <a:t>50</a:t>
            </a:fld>
            <a:endParaRPr b="0" lang="it-IT" sz="1600" spc="-1" strike="noStrike">
              <a:latin typeface="Arial"/>
            </a:endParaRPr>
          </a:p>
        </p:txBody>
      </p:sp>
      <p:sp>
        <p:nvSpPr>
          <p:cNvPr id="724" name="CustomShape 3"/>
          <p:cNvSpPr/>
          <p:nvPr/>
        </p:nvSpPr>
        <p:spPr>
          <a:xfrm>
            <a:off x="2880000" y="1967040"/>
            <a:ext cx="5328720" cy="5799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rdfs:Resource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rdfs:Class</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rdfs:Class</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rdfs:Resource</a:t>
            </a:r>
            <a:endParaRPr b="0" lang="it-IT" sz="1600" spc="-1" strike="noStrike">
              <a:latin typeface="Arial"/>
            </a:endParaRPr>
          </a:p>
        </p:txBody>
      </p:sp>
      <p:sp>
        <p:nvSpPr>
          <p:cNvPr id="725" name="CustomShape 4"/>
          <p:cNvSpPr/>
          <p:nvPr/>
        </p:nvSpPr>
        <p:spPr>
          <a:xfrm>
            <a:off x="2951640" y="3119400"/>
            <a:ext cx="3383640" cy="106668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B</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rdfs:subClassOf</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a:p>
            <a:pPr>
              <a:lnSpc>
                <a:spcPct val="100000"/>
              </a:lnSpc>
            </a:pP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C</a:t>
            </a:r>
            <a:endParaRPr b="0" lang="it-IT" sz="1600" spc="-1" strike="noStrike">
              <a:latin typeface="Arial"/>
            </a:endParaRPr>
          </a:p>
        </p:txBody>
      </p:sp>
      <p:sp>
        <p:nvSpPr>
          <p:cNvPr id="726" name="Line 5"/>
          <p:cNvSpPr/>
          <p:nvPr/>
        </p:nvSpPr>
        <p:spPr>
          <a:xfrm>
            <a:off x="3024360" y="3838680"/>
            <a:ext cx="3095640" cy="0"/>
          </a:xfrm>
          <a:prstGeom prst="line">
            <a:avLst/>
          </a:prstGeom>
          <a:ln w="9360">
            <a:solidFill>
              <a:srgbClr val="003366"/>
            </a:solidFill>
            <a:miter/>
          </a:ln>
        </p:spPr>
        <p:style>
          <a:lnRef idx="0"/>
          <a:fillRef idx="0"/>
          <a:effectRef idx="0"/>
          <a:fontRef idx="minor"/>
        </p:style>
      </p:sp>
      <p:sp>
        <p:nvSpPr>
          <p:cNvPr id="727" name="CustomShape 6"/>
          <p:cNvSpPr/>
          <p:nvPr/>
        </p:nvSpPr>
        <p:spPr>
          <a:xfrm>
            <a:off x="7056000" y="3009240"/>
            <a:ext cx="1872720" cy="1310040"/>
          </a:xfrm>
          <a:custGeom>
            <a:avLst/>
            <a:gdLst/>
            <a:ah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A = rdfs:Resource</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B = rdfs:Class</a:t>
            </a:r>
            <a:endParaRPr b="0" lang="it-IT" sz="1600" spc="-1" strike="noStrike">
              <a:latin typeface="Arial"/>
            </a:endParaRPr>
          </a:p>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C = rdfs:Resource</a:t>
            </a:r>
            <a:endParaRPr b="0" lang="it-IT" sz="1600" spc="-1" strike="noStrike">
              <a:latin typeface="Arial"/>
            </a:endParaRPr>
          </a:p>
        </p:txBody>
      </p:sp>
      <p:sp>
        <p:nvSpPr>
          <p:cNvPr id="728" name="CustomShape 7"/>
          <p:cNvSpPr/>
          <p:nvPr/>
        </p:nvSpPr>
        <p:spPr>
          <a:xfrm>
            <a:off x="6336000" y="3652920"/>
            <a:ext cx="719640" cy="11160"/>
          </a:xfrm>
          <a:prstGeom prst="bentConnector3">
            <a:avLst>
              <a:gd name="adj1" fmla="val 50000"/>
            </a:avLst>
          </a:prstGeom>
          <a:noFill/>
          <a:ln>
            <a:solidFill>
              <a:srgbClr val="3465a4"/>
            </a:solidFill>
          </a:ln>
        </p:spPr>
        <p:style>
          <a:lnRef idx="0"/>
          <a:fillRef idx="0"/>
          <a:effectRef idx="0"/>
          <a:fontRef idx="minor"/>
        </p:style>
      </p:sp>
      <p:sp>
        <p:nvSpPr>
          <p:cNvPr id="729" name="CustomShape 8"/>
          <p:cNvSpPr/>
          <p:nvPr/>
        </p:nvSpPr>
        <p:spPr>
          <a:xfrm>
            <a:off x="5112000" y="2759040"/>
            <a:ext cx="575640" cy="286920"/>
          </a:xfrm>
          <a:custGeom>
            <a:avLst/>
            <a:gdLst/>
            <a:ahLst/>
            <a:rect l="l" t="t" r="r" b="b"/>
            <a:pathLst>
              <a:path w="1603" h="801">
                <a:moveTo>
                  <a:pt x="400" y="0"/>
                </a:moveTo>
                <a:lnTo>
                  <a:pt x="400" y="600"/>
                </a:lnTo>
                <a:lnTo>
                  <a:pt x="0" y="600"/>
                </a:lnTo>
                <a:lnTo>
                  <a:pt x="801" y="800"/>
                </a:lnTo>
                <a:lnTo>
                  <a:pt x="1602" y="600"/>
                </a:lnTo>
                <a:lnTo>
                  <a:pt x="1201" y="600"/>
                </a:lnTo>
                <a:lnTo>
                  <a:pt x="1201" y="0"/>
                </a:lnTo>
                <a:lnTo>
                  <a:pt x="400" y="0"/>
                </a:lnTo>
              </a:path>
            </a:pathLst>
          </a:custGeom>
          <a:solidFill>
            <a:srgbClr val="33cccc"/>
          </a:solidFill>
          <a:ln w="9360">
            <a:solidFill>
              <a:srgbClr val="003366"/>
            </a:solidFill>
            <a:miter/>
          </a:ln>
        </p:spPr>
        <p:style>
          <a:lnRef idx="0"/>
          <a:fillRef idx="0"/>
          <a:effectRef idx="0"/>
          <a:fontRef idx="minor"/>
        </p:style>
      </p:sp>
      <p:sp>
        <p:nvSpPr>
          <p:cNvPr id="730" name="CustomShape 9"/>
          <p:cNvSpPr/>
          <p:nvPr/>
        </p:nvSpPr>
        <p:spPr>
          <a:xfrm>
            <a:off x="5183640" y="4415040"/>
            <a:ext cx="575280" cy="286560"/>
          </a:xfrm>
          <a:custGeom>
            <a:avLst/>
            <a:gdLst/>
            <a:ahLst/>
            <a:rect l="l" t="t" r="r" b="b"/>
            <a:pathLst>
              <a:path w="1601" h="800">
                <a:moveTo>
                  <a:pt x="400" y="0"/>
                </a:moveTo>
                <a:lnTo>
                  <a:pt x="400" y="599"/>
                </a:lnTo>
                <a:lnTo>
                  <a:pt x="0" y="599"/>
                </a:lnTo>
                <a:lnTo>
                  <a:pt x="800" y="799"/>
                </a:lnTo>
                <a:lnTo>
                  <a:pt x="1600" y="599"/>
                </a:lnTo>
                <a:lnTo>
                  <a:pt x="1200" y="599"/>
                </a:lnTo>
                <a:lnTo>
                  <a:pt x="1200" y="0"/>
                </a:lnTo>
                <a:lnTo>
                  <a:pt x="400" y="0"/>
                </a:lnTo>
              </a:path>
            </a:pathLst>
          </a:custGeom>
          <a:solidFill>
            <a:srgbClr val="33cccc"/>
          </a:solidFill>
          <a:ln w="9360">
            <a:solidFill>
              <a:srgbClr val="003366"/>
            </a:solidFill>
            <a:miter/>
          </a:ln>
        </p:spPr>
        <p:style>
          <a:lnRef idx="0"/>
          <a:fillRef idx="0"/>
          <a:effectRef idx="0"/>
          <a:fontRef idx="minor"/>
        </p:style>
      </p:sp>
      <p:sp>
        <p:nvSpPr>
          <p:cNvPr id="731" name="CustomShape 10"/>
          <p:cNvSpPr/>
          <p:nvPr/>
        </p:nvSpPr>
        <p:spPr>
          <a:xfrm>
            <a:off x="2951640" y="4846680"/>
            <a:ext cx="5328360" cy="3366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600" spc="-1" strike="noStrike">
                <a:solidFill>
                  <a:srgbClr val="003366"/>
                </a:solidFill>
                <a:latin typeface="Arial"/>
                <a:ea typeface="DejaVu Sans"/>
              </a:rPr>
              <a:t>rdfs:Resource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rdf:type</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	</a:t>
            </a:r>
            <a:r>
              <a:rPr b="0" lang="it-IT" sz="1600" spc="-1" strike="noStrike">
                <a:solidFill>
                  <a:srgbClr val="003366"/>
                </a:solidFill>
                <a:latin typeface="Arial"/>
                <a:ea typeface="DejaVu Sans"/>
              </a:rPr>
              <a:t>rdfs:Recource</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Definizione di proprietà</a:t>
            </a:r>
            <a:endParaRPr b="0" lang="it-IT" sz="2400" spc="-1" strike="noStrike">
              <a:latin typeface="Arial"/>
            </a:endParaRPr>
          </a:p>
        </p:txBody>
      </p:sp>
      <p:sp>
        <p:nvSpPr>
          <p:cNvPr id="73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F28D3A1-8C60-4844-8543-05B0FB985FDC}" type="slidenum">
              <a:rPr b="0" lang="it-IT" sz="1600" spc="-1" strike="noStrike">
                <a:solidFill>
                  <a:srgbClr val="002060"/>
                </a:solidFill>
                <a:latin typeface="Arial"/>
                <a:ea typeface="Arial"/>
              </a:rPr>
              <a:t>50</a:t>
            </a:fld>
            <a:endParaRPr b="0" lang="it-IT" sz="1600" spc="-1" strike="noStrike">
              <a:latin typeface="Arial"/>
            </a:endParaRPr>
          </a:p>
        </p:txBody>
      </p:sp>
      <p:sp>
        <p:nvSpPr>
          <p:cNvPr id="734" name="CustomShape 3"/>
          <p:cNvSpPr/>
          <p:nvPr/>
        </p:nvSpPr>
        <p:spPr>
          <a:xfrm>
            <a:off x="8352000" y="2521800"/>
            <a:ext cx="3384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http://www.elet.polimi.it/terms#Person</a:t>
            </a:r>
            <a:endParaRPr b="0" lang="it-IT" sz="1400" spc="-1" strike="noStrike">
              <a:latin typeface="Arial"/>
            </a:endParaRPr>
          </a:p>
        </p:txBody>
      </p:sp>
      <p:sp>
        <p:nvSpPr>
          <p:cNvPr id="735" name="CustomShape 4"/>
          <p:cNvSpPr/>
          <p:nvPr/>
        </p:nvSpPr>
        <p:spPr>
          <a:xfrm>
            <a:off x="3528720" y="2520360"/>
            <a:ext cx="367092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http://www.elet.polimi.it/terms#author</a:t>
            </a:r>
            <a:endParaRPr b="0" lang="it-IT" sz="1400" spc="-1" strike="noStrike">
              <a:latin typeface="Arial"/>
            </a:endParaRPr>
          </a:p>
        </p:txBody>
      </p:sp>
      <p:sp>
        <p:nvSpPr>
          <p:cNvPr id="736" name="CustomShape 5"/>
          <p:cNvSpPr/>
          <p:nvPr/>
        </p:nvSpPr>
        <p:spPr>
          <a:xfrm>
            <a:off x="3024720" y="1152000"/>
            <a:ext cx="468252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http://www.w3.org/1999/02/22-rdf-syntax-ns#Property</a:t>
            </a:r>
            <a:endParaRPr b="0" lang="it-IT" sz="1400" spc="-1" strike="noStrike">
              <a:latin typeface="Arial"/>
            </a:endParaRPr>
          </a:p>
        </p:txBody>
      </p:sp>
      <p:sp>
        <p:nvSpPr>
          <p:cNvPr id="737" name="CustomShape 6"/>
          <p:cNvSpPr/>
          <p:nvPr/>
        </p:nvSpPr>
        <p:spPr>
          <a:xfrm>
            <a:off x="5414760" y="1945800"/>
            <a:ext cx="77724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spcBef>
                <a:spcPts val="349"/>
              </a:spcBef>
            </a:pPr>
            <a:r>
              <a:rPr b="0" lang="it-IT" sz="1400" spc="-1" strike="noStrike">
                <a:solidFill>
                  <a:srgbClr val="003366"/>
                </a:solidFill>
                <a:latin typeface="Arial"/>
                <a:ea typeface="DejaVu Sans"/>
              </a:rPr>
              <a:t>rdf:type</a:t>
            </a:r>
            <a:endParaRPr b="0" lang="it-IT" sz="1400" spc="-1" strike="noStrike">
              <a:latin typeface="Arial"/>
            </a:endParaRPr>
          </a:p>
        </p:txBody>
      </p:sp>
      <p:sp>
        <p:nvSpPr>
          <p:cNvPr id="738" name="CustomShape 7"/>
          <p:cNvSpPr/>
          <p:nvPr/>
        </p:nvSpPr>
        <p:spPr>
          <a:xfrm>
            <a:off x="792000" y="3313080"/>
            <a:ext cx="3384000" cy="50400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http://www.elet.polimi.it/terms#Book</a:t>
            </a:r>
            <a:endParaRPr b="0" lang="it-IT" sz="1400" spc="-1" strike="noStrike">
              <a:latin typeface="Arial"/>
            </a:endParaRPr>
          </a:p>
        </p:txBody>
      </p:sp>
      <p:sp>
        <p:nvSpPr>
          <p:cNvPr id="739" name="CustomShape 8"/>
          <p:cNvSpPr/>
          <p:nvPr/>
        </p:nvSpPr>
        <p:spPr>
          <a:xfrm>
            <a:off x="2302920" y="2375640"/>
            <a:ext cx="111276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spcBef>
                <a:spcPts val="349"/>
              </a:spcBef>
            </a:pPr>
            <a:r>
              <a:rPr b="0" lang="it-IT" sz="1400" spc="-1" strike="noStrike">
                <a:solidFill>
                  <a:srgbClr val="003366"/>
                </a:solidFill>
                <a:latin typeface="Arial"/>
                <a:ea typeface="DejaVu Sans"/>
              </a:rPr>
              <a:t>rdfs:domain</a:t>
            </a:r>
            <a:endParaRPr b="0" lang="it-IT" sz="1400" spc="-1" strike="noStrike">
              <a:latin typeface="Arial"/>
            </a:endParaRPr>
          </a:p>
        </p:txBody>
      </p:sp>
      <p:sp>
        <p:nvSpPr>
          <p:cNvPr id="740" name="CustomShape 9"/>
          <p:cNvSpPr/>
          <p:nvPr/>
        </p:nvSpPr>
        <p:spPr>
          <a:xfrm>
            <a:off x="7271280" y="2448720"/>
            <a:ext cx="984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spcBef>
                <a:spcPts val="349"/>
              </a:spcBef>
            </a:pPr>
            <a:r>
              <a:rPr b="0" lang="it-IT" sz="1400" spc="-1" strike="noStrike">
                <a:solidFill>
                  <a:srgbClr val="003366"/>
                </a:solidFill>
                <a:latin typeface="Arial"/>
                <a:ea typeface="DejaVu Sans"/>
              </a:rPr>
              <a:t>rdfs:range</a:t>
            </a:r>
            <a:endParaRPr b="0" lang="it-IT" sz="1400" spc="-1" strike="noStrike">
              <a:latin typeface="Arial"/>
            </a:endParaRPr>
          </a:p>
        </p:txBody>
      </p:sp>
      <p:sp>
        <p:nvSpPr>
          <p:cNvPr id="741" name="CustomShape 10"/>
          <p:cNvSpPr/>
          <p:nvPr/>
        </p:nvSpPr>
        <p:spPr>
          <a:xfrm flipV="1">
            <a:off x="5364720" y="1656000"/>
            <a:ext cx="1440" cy="8632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742" name="CustomShape 11"/>
          <p:cNvSpPr/>
          <p:nvPr/>
        </p:nvSpPr>
        <p:spPr>
          <a:xfrm flipH="1">
            <a:off x="2483640" y="2772720"/>
            <a:ext cx="1044000" cy="54000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43" name="CustomShape 12"/>
          <p:cNvSpPr/>
          <p:nvPr/>
        </p:nvSpPr>
        <p:spPr>
          <a:xfrm>
            <a:off x="7200360" y="2772720"/>
            <a:ext cx="1151280" cy="108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44" name="CustomShape 13"/>
          <p:cNvSpPr/>
          <p:nvPr/>
        </p:nvSpPr>
        <p:spPr>
          <a:xfrm>
            <a:off x="936000" y="4442040"/>
            <a:ext cx="10789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a:t>
            </a:r>
            <a:endParaRPr b="0" lang="it-IT" sz="1400" spc="-1" strike="noStrike">
              <a:latin typeface="Arial"/>
            </a:endParaRPr>
          </a:p>
        </p:txBody>
      </p:sp>
      <p:sp>
        <p:nvSpPr>
          <p:cNvPr id="745" name="CustomShape 14"/>
          <p:cNvSpPr/>
          <p:nvPr/>
        </p:nvSpPr>
        <p:spPr>
          <a:xfrm>
            <a:off x="2518560" y="4297320"/>
            <a:ext cx="111276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spcBef>
                <a:spcPts val="349"/>
              </a:spcBef>
            </a:pPr>
            <a:r>
              <a:rPr b="0" lang="it-IT" sz="1400" spc="-1" strike="noStrike">
                <a:solidFill>
                  <a:srgbClr val="003366"/>
                </a:solidFill>
                <a:latin typeface="Arial"/>
                <a:ea typeface="DejaVu Sans"/>
              </a:rPr>
              <a:t>rdfs:domain</a:t>
            </a:r>
            <a:endParaRPr b="0" lang="it-IT" sz="1400" spc="-1" strike="noStrike">
              <a:latin typeface="Arial"/>
            </a:endParaRPr>
          </a:p>
        </p:txBody>
      </p:sp>
      <p:sp>
        <p:nvSpPr>
          <p:cNvPr id="746" name="CustomShape 15"/>
          <p:cNvSpPr/>
          <p:nvPr/>
        </p:nvSpPr>
        <p:spPr>
          <a:xfrm>
            <a:off x="4320720" y="4442040"/>
            <a:ext cx="10789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C</a:t>
            </a:r>
            <a:endParaRPr b="0" lang="it-IT" sz="1400" spc="-1" strike="noStrike">
              <a:latin typeface="Arial"/>
            </a:endParaRPr>
          </a:p>
        </p:txBody>
      </p:sp>
      <p:sp>
        <p:nvSpPr>
          <p:cNvPr id="747" name="CustomShape 16"/>
          <p:cNvSpPr/>
          <p:nvPr/>
        </p:nvSpPr>
        <p:spPr>
          <a:xfrm>
            <a:off x="1007640" y="5018040"/>
            <a:ext cx="4176000" cy="8852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DejaVu Sans"/>
              </a:rPr>
              <a:t>R</a:t>
            </a:r>
            <a:r>
              <a:rPr b="0" lang="it-IT" sz="1600" spc="-1" strike="noStrike">
                <a:solidFill>
                  <a:srgbClr val="003366"/>
                </a:solidFill>
                <a:latin typeface="Arial"/>
                <a:ea typeface="DejaVu Sans"/>
              </a:rPr>
              <a:t> : set of relation names</a:t>
            </a:r>
            <a:endParaRPr b="0" lang="it-IT" sz="1600" spc="-1" strike="noStrike">
              <a:latin typeface="Arial"/>
            </a:endParaRPr>
          </a:p>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Arial"/>
              </a:rPr>
              <a:t>●</a:t>
            </a:r>
            <a:r>
              <a:rPr b="0" i="1" lang="it-IT" sz="1600" spc="-1" strike="noStrike" baseline="30000">
                <a:solidFill>
                  <a:srgbClr val="003366"/>
                </a:solidFill>
                <a:latin typeface="Arial"/>
                <a:ea typeface="Arial"/>
              </a:rPr>
              <a:t>I</a:t>
            </a:r>
            <a:r>
              <a:rPr b="0" lang="it-IT" sz="1600" spc="-1" strike="noStrike">
                <a:solidFill>
                  <a:srgbClr val="003366"/>
                </a:solidFill>
                <a:latin typeface="Arial"/>
                <a:ea typeface="Arial"/>
              </a:rPr>
              <a:t> : interpretation function</a:t>
            </a:r>
            <a:r>
              <a:rPr b="0" lang="it-IT" sz="1600" spc="-1" strike="noStrike">
                <a:solidFill>
                  <a:srgbClr val="003366"/>
                </a:solidFill>
                <a:latin typeface="Arial"/>
                <a:ea typeface="Arial"/>
              </a:rPr>
              <a:t>	</a:t>
            </a:r>
            <a:r>
              <a:rPr b="0" lang="it-IT" sz="1600" spc="-1" strike="noStrike">
                <a:solidFill>
                  <a:srgbClr val="003366"/>
                </a:solidFill>
                <a:latin typeface="Arial"/>
                <a:ea typeface="Arial"/>
              </a:rPr>
              <a:t>r</a:t>
            </a:r>
            <a:r>
              <a:rPr b="0" i="1" lang="it-IT" sz="1800" spc="-1" strike="noStrike" baseline="30000">
                <a:solidFill>
                  <a:srgbClr val="003366"/>
                </a:solidFill>
                <a:latin typeface="Arial"/>
                <a:ea typeface="DejaVu Sans"/>
              </a:rPr>
              <a:t>I</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a:t>
            </a:r>
            <a:r>
              <a:rPr b="0" i="1" lang="it-IT" sz="1800" spc="-1" strike="noStrike" baseline="30000">
                <a:solidFill>
                  <a:srgbClr val="003366"/>
                </a:solidFill>
                <a:latin typeface="Arial"/>
                <a:ea typeface="DejaVu Sans"/>
              </a:rPr>
              <a:t>I</a:t>
            </a:r>
            <a:r>
              <a:rPr b="0" i="1" lang="it-IT" sz="1800" spc="-1" strike="noStrike">
                <a:solidFill>
                  <a:srgbClr val="003366"/>
                </a:solidFill>
                <a:latin typeface="Arial"/>
                <a:ea typeface="DejaVu Sans"/>
              </a:rPr>
              <a:t> x ∆</a:t>
            </a:r>
            <a:r>
              <a:rPr b="0" i="1"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C</a:t>
            </a:r>
            <a:r>
              <a:rPr b="0" i="1" lang="it-IT" sz="1800" spc="-1" strike="noStrike" baseline="30000">
                <a:solidFill>
                  <a:srgbClr val="003366"/>
                </a:solidFill>
                <a:latin typeface="Arial"/>
                <a:ea typeface="DejaVu Sans"/>
              </a:rPr>
              <a:t>I</a:t>
            </a:r>
            <a:endParaRPr b="0" lang="it-IT" sz="1800" spc="-1" strike="noStrike">
              <a:latin typeface="Arial"/>
            </a:endParaRPr>
          </a:p>
        </p:txBody>
      </p:sp>
      <p:sp>
        <p:nvSpPr>
          <p:cNvPr id="748" name="CustomShape 17"/>
          <p:cNvSpPr/>
          <p:nvPr/>
        </p:nvSpPr>
        <p:spPr>
          <a:xfrm>
            <a:off x="6047640" y="4392360"/>
            <a:ext cx="10789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r</a:t>
            </a:r>
            <a:endParaRPr b="0" lang="it-IT" sz="1400" spc="-1" strike="noStrike">
              <a:latin typeface="Arial"/>
            </a:endParaRPr>
          </a:p>
        </p:txBody>
      </p:sp>
      <p:sp>
        <p:nvSpPr>
          <p:cNvPr id="749" name="CustomShape 18"/>
          <p:cNvSpPr/>
          <p:nvPr/>
        </p:nvSpPr>
        <p:spPr>
          <a:xfrm>
            <a:off x="7630200" y="4248000"/>
            <a:ext cx="984600" cy="306360"/>
          </a:xfrm>
          <a:prstGeom prst="rect">
            <a:avLst/>
          </a:prstGeom>
          <a:noFill/>
          <a:ln>
            <a:noFill/>
          </a:ln>
        </p:spPr>
        <p:style>
          <a:lnRef idx="0"/>
          <a:fillRef idx="0"/>
          <a:effectRef idx="0"/>
          <a:fontRef idx="minor"/>
        </p:style>
        <p:txBody>
          <a:bodyPr wrap="none" lIns="90000" rIns="90000" tIns="46800" bIns="46800">
            <a:spAutoFit/>
          </a:bodyPr>
          <a:p>
            <a:pPr>
              <a:lnSpc>
                <a:spcPct val="100000"/>
              </a:lnSpc>
              <a:spcBef>
                <a:spcPts val="349"/>
              </a:spcBef>
            </a:pPr>
            <a:r>
              <a:rPr b="0" lang="it-IT" sz="1400" spc="-1" strike="noStrike">
                <a:solidFill>
                  <a:srgbClr val="003366"/>
                </a:solidFill>
                <a:latin typeface="Arial"/>
                <a:ea typeface="DejaVu Sans"/>
              </a:rPr>
              <a:t>rdfs:range</a:t>
            </a:r>
            <a:endParaRPr b="0" lang="it-IT" sz="1400" spc="-1" strike="noStrike">
              <a:latin typeface="Arial"/>
            </a:endParaRPr>
          </a:p>
        </p:txBody>
      </p:sp>
      <p:sp>
        <p:nvSpPr>
          <p:cNvPr id="750" name="CustomShape 19"/>
          <p:cNvSpPr/>
          <p:nvPr/>
        </p:nvSpPr>
        <p:spPr>
          <a:xfrm>
            <a:off x="9432360" y="4392360"/>
            <a:ext cx="10789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spcBef>
                <a:spcPts val="349"/>
              </a:spcBef>
            </a:pPr>
            <a:r>
              <a:rPr b="0" lang="it-IT" sz="1400" spc="-1" strike="noStrike">
                <a:solidFill>
                  <a:srgbClr val="003366"/>
                </a:solidFill>
                <a:latin typeface="Arial"/>
                <a:ea typeface="DejaVu Sans"/>
              </a:rPr>
              <a:t>C</a:t>
            </a:r>
            <a:endParaRPr b="0" lang="it-IT" sz="1400" spc="-1" strike="noStrike">
              <a:latin typeface="Arial"/>
            </a:endParaRPr>
          </a:p>
        </p:txBody>
      </p:sp>
      <p:sp>
        <p:nvSpPr>
          <p:cNvPr id="751" name="CustomShape 20"/>
          <p:cNvSpPr/>
          <p:nvPr/>
        </p:nvSpPr>
        <p:spPr>
          <a:xfrm>
            <a:off x="6119280" y="4968720"/>
            <a:ext cx="417600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C</a:t>
            </a:r>
            <a:r>
              <a:rPr b="0" i="1" lang="it-IT" sz="1800" spc="-1" strike="noStrike" baseline="30000">
                <a:solidFill>
                  <a:srgbClr val="003366"/>
                </a:solidFill>
                <a:latin typeface="Arial"/>
                <a:ea typeface="DejaVu Sans"/>
              </a:rPr>
              <a:t>I</a:t>
            </a:r>
            <a:endParaRPr b="0" lang="it-IT" sz="1800" spc="-1" strike="noStrike">
              <a:latin typeface="Arial"/>
            </a:endParaRPr>
          </a:p>
        </p:txBody>
      </p:sp>
      <p:sp>
        <p:nvSpPr>
          <p:cNvPr id="752" name="CustomShape 21"/>
          <p:cNvSpPr/>
          <p:nvPr/>
        </p:nvSpPr>
        <p:spPr>
          <a:xfrm>
            <a:off x="2015640" y="4622400"/>
            <a:ext cx="2304720" cy="36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53" name="CustomShape 22"/>
          <p:cNvSpPr/>
          <p:nvPr/>
        </p:nvSpPr>
        <p:spPr>
          <a:xfrm>
            <a:off x="7127280" y="4572720"/>
            <a:ext cx="2304720" cy="360"/>
          </a:xfrm>
          <a:prstGeom prst="curvedConnector3">
            <a:avLst>
              <a:gd name="adj1" fmla="val 50000"/>
            </a:avLst>
          </a:pr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Domini e range multipli</a:t>
            </a:r>
            <a:endParaRPr b="0" lang="it-IT" sz="2400" spc="-1" strike="noStrike">
              <a:latin typeface="Arial"/>
            </a:endParaRPr>
          </a:p>
        </p:txBody>
      </p:sp>
      <p:sp>
        <p:nvSpPr>
          <p:cNvPr id="755"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2438788-C256-4754-BC60-67BFE77DE792}" type="slidenum">
              <a:rPr b="0" lang="it-IT" sz="1600" spc="-1" strike="noStrike">
                <a:solidFill>
                  <a:srgbClr val="002060"/>
                </a:solidFill>
                <a:latin typeface="Arial"/>
                <a:ea typeface="Arial"/>
              </a:rPr>
              <a:t>50</a:t>
            </a:fld>
            <a:endParaRPr b="0" lang="it-IT" sz="1600" spc="-1" strike="noStrike">
              <a:latin typeface="Arial"/>
            </a:endParaRPr>
          </a:p>
        </p:txBody>
      </p:sp>
      <p:sp>
        <p:nvSpPr>
          <p:cNvPr id="756" name="CustomShape 3"/>
          <p:cNvSpPr/>
          <p:nvPr/>
        </p:nvSpPr>
        <p:spPr>
          <a:xfrm>
            <a:off x="4176000" y="2520000"/>
            <a:ext cx="3527280" cy="94572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&lt;rdfs:Property rdf:ID=“author”&gt;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&lt;rdfs:range resource=“#Person”/&gt;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&lt;rdfs:range resource=“#Company”/&gt;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&lt;/rdfs:Property&gt;</a:t>
            </a:r>
            <a:endParaRPr b="0" lang="it-IT" sz="1400" spc="-1" strike="noStrike">
              <a:latin typeface="Arial"/>
            </a:endParaRPr>
          </a:p>
        </p:txBody>
      </p:sp>
      <p:sp>
        <p:nvSpPr>
          <p:cNvPr id="757" name="CustomShape 4"/>
          <p:cNvSpPr/>
          <p:nvPr/>
        </p:nvSpPr>
        <p:spPr>
          <a:xfrm>
            <a:off x="3311280" y="3808440"/>
            <a:ext cx="518400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x,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 &lt;x,y&gt;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author</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Person</a:t>
            </a:r>
            <a:r>
              <a:rPr b="0"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x,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 &lt;x,y&gt;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author</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Company</a:t>
            </a:r>
            <a:r>
              <a:rPr b="0" lang="it-IT" sz="1800" spc="-1" strike="noStrike" baseline="30000">
                <a:solidFill>
                  <a:srgbClr val="003366"/>
                </a:solidFill>
                <a:latin typeface="Arial"/>
                <a:ea typeface="DejaVu Sans"/>
              </a:rPr>
              <a:t>I</a:t>
            </a:r>
            <a:endParaRPr b="0" lang="it-IT" sz="1800" spc="-1" strike="noStrike">
              <a:latin typeface="Arial"/>
            </a:endParaRPr>
          </a:p>
        </p:txBody>
      </p:sp>
      <p:sp>
        <p:nvSpPr>
          <p:cNvPr id="758" name="CustomShape 5"/>
          <p:cNvSpPr/>
          <p:nvPr/>
        </p:nvSpPr>
        <p:spPr>
          <a:xfrm>
            <a:off x="2734920" y="4672080"/>
            <a:ext cx="626436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x, y</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 &lt;x,y&gt;</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author</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Person</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baseline="30000">
                <a:solidFill>
                  <a:srgbClr val="003366"/>
                </a:solidFill>
                <a:latin typeface="Symbol"/>
                <a:ea typeface="DejaVu Sans"/>
              </a:rPr>
              <a:t></a:t>
            </a:r>
            <a:r>
              <a:rPr b="0" lang="it-IT" sz="1800" spc="-1" strike="noStrike">
                <a:solidFill>
                  <a:srgbClr val="003366"/>
                </a:solidFill>
                <a:latin typeface="Arial"/>
                <a:ea typeface="DejaVu Sans"/>
              </a:rPr>
              <a:t>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Company</a:t>
            </a:r>
            <a:r>
              <a:rPr b="0" lang="it-IT" sz="1800" spc="-1" strike="noStrike" baseline="30000">
                <a:solidFill>
                  <a:srgbClr val="003366"/>
                </a:solidFill>
                <a:latin typeface="Arial"/>
                <a:ea typeface="DejaVu Sans"/>
              </a:rPr>
              <a:t>I</a:t>
            </a:r>
            <a:endParaRPr b="0" lang="it-IT" sz="1800" spc="-1" strike="noStrike">
              <a:latin typeface="Arial"/>
            </a:endParaRPr>
          </a:p>
        </p:txBody>
      </p:sp>
      <p:sp>
        <p:nvSpPr>
          <p:cNvPr id="759" name="CustomShape 6"/>
          <p:cNvSpPr/>
          <p:nvPr/>
        </p:nvSpPr>
        <p:spPr>
          <a:xfrm>
            <a:off x="2590560" y="5319720"/>
            <a:ext cx="648072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x, y</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 &lt;x,y&gt;</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author</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y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(Person</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Company</a:t>
            </a:r>
            <a:r>
              <a:rPr b="0"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 </a:t>
            </a:r>
            <a:r>
              <a:rPr b="0" lang="it-IT" sz="1800" spc="-1" strike="noStrike">
                <a:solidFill>
                  <a:srgbClr val="003366"/>
                </a:solidFill>
                <a:latin typeface="Arial"/>
                <a:ea typeface="Arial"/>
              </a:rPr>
              <a:t>Ø</a:t>
            </a:r>
            <a:endParaRPr b="0" lang="it-IT" sz="1800" spc="-1" strike="noStrike">
              <a:latin typeface="Arial"/>
            </a:endParaRPr>
          </a:p>
        </p:txBody>
      </p:sp>
      <p:sp>
        <p:nvSpPr>
          <p:cNvPr id="760" name="CustomShape 7"/>
          <p:cNvSpPr/>
          <p:nvPr/>
        </p:nvSpPr>
        <p:spPr>
          <a:xfrm>
            <a:off x="3744000" y="1008000"/>
            <a:ext cx="4391280" cy="11588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&lt;rdf:Property rdf:ID = "owned_by"&gt;</a:t>
            </a:r>
            <a:endParaRPr b="0" lang="it-IT" sz="1400" spc="-1" strike="noStrike">
              <a:latin typeface="Arial"/>
            </a:endParaRPr>
          </a:p>
          <a:p>
            <a:pPr lvl="1" marL="432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&lt;rdfs:domain rdf:resource = "#Digital"/&gt;</a:t>
            </a:r>
            <a:endParaRPr b="0" lang="it-IT" sz="1400" spc="-1" strike="noStrike">
              <a:latin typeface="Arial"/>
            </a:endParaRPr>
          </a:p>
          <a:p>
            <a:pPr lvl="1" marL="432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&lt;rdfs:domain rdf:resource = "#Film"/&gt;</a:t>
            </a:r>
            <a:endParaRPr b="0" lang="it-IT" sz="1400" spc="-1" strike="noStrike">
              <a:latin typeface="Arial"/>
            </a:endParaRPr>
          </a:p>
          <a:p>
            <a:pPr lvl="1" marL="432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&lt;rdfs:range rdf:resource = "#Photographer"/&gt;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&lt;/rdf:Property&gt;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Gerarchie di proprietà</a:t>
            </a:r>
            <a:endParaRPr b="0" lang="it-IT" sz="2400" spc="-1" strike="noStrike">
              <a:latin typeface="Arial"/>
            </a:endParaRPr>
          </a:p>
        </p:txBody>
      </p:sp>
      <p:sp>
        <p:nvSpPr>
          <p:cNvPr id="762" name="CustomShape 2"/>
          <p:cNvSpPr/>
          <p:nvPr/>
        </p:nvSpPr>
        <p:spPr>
          <a:xfrm>
            <a:off x="9255960" y="6216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DFAFEAE-8319-4560-B51A-88E794B26E9C}" type="slidenum">
              <a:rPr b="0" lang="it-IT" sz="1600" spc="-1" strike="noStrike">
                <a:solidFill>
                  <a:srgbClr val="002060"/>
                </a:solidFill>
                <a:latin typeface="Arial"/>
                <a:ea typeface="Arial"/>
              </a:rPr>
              <a:t>50</a:t>
            </a:fld>
            <a:endParaRPr b="0" lang="it-IT" sz="1600" spc="-1" strike="noStrike">
              <a:latin typeface="Arial"/>
            </a:endParaRPr>
          </a:p>
        </p:txBody>
      </p:sp>
      <p:sp>
        <p:nvSpPr>
          <p:cNvPr id="763" name="CustomShape 3"/>
          <p:cNvSpPr/>
          <p:nvPr/>
        </p:nvSpPr>
        <p:spPr>
          <a:xfrm>
            <a:off x="900720" y="1980720"/>
            <a:ext cx="4355280" cy="73260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&lt;rdf:Property rdf:ID=“author”&gt;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  </a:t>
            </a:r>
            <a:r>
              <a:rPr b="0" lang="it-IT" sz="1400" spc="-1" strike="noStrike">
                <a:solidFill>
                  <a:srgbClr val="003366"/>
                </a:solidFill>
                <a:latin typeface="Arial"/>
                <a:ea typeface="DejaVu Sans"/>
              </a:rPr>
              <a:t>&lt;rdfs:subPropertyOf resource=“#contributor”/&gt;</a:t>
            </a:r>
            <a:endParaRPr b="0" lang="it-IT" sz="1400" spc="-1" strike="noStrike">
              <a:latin typeface="Arial"/>
            </a:endParaRPr>
          </a:p>
          <a:p>
            <a:pPr marL="216000" indent="-215280">
              <a:lnSpc>
                <a:spcPct val="100000"/>
              </a:lnSpc>
              <a:buClr>
                <a:srgbClr val="000000"/>
              </a:buClr>
              <a:buSzPct val="45000"/>
              <a:buFont typeface="Wingdings" charset="2"/>
              <a:buChar char=""/>
            </a:pPr>
            <a:r>
              <a:rPr b="0" lang="it-IT" sz="1400" spc="-1" strike="noStrike">
                <a:solidFill>
                  <a:srgbClr val="003366"/>
                </a:solidFill>
                <a:latin typeface="Arial"/>
                <a:ea typeface="DejaVu Sans"/>
              </a:rPr>
              <a:t>&lt;/rdf:Property&gt;</a:t>
            </a:r>
            <a:endParaRPr b="0" lang="it-IT" sz="1400" spc="-1" strike="noStrike">
              <a:latin typeface="Arial"/>
            </a:endParaRPr>
          </a:p>
        </p:txBody>
      </p:sp>
      <p:sp>
        <p:nvSpPr>
          <p:cNvPr id="764" name="CustomShape 4"/>
          <p:cNvSpPr/>
          <p:nvPr/>
        </p:nvSpPr>
        <p:spPr>
          <a:xfrm>
            <a:off x="864000" y="3074040"/>
            <a:ext cx="4392000" cy="167724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DejaVu Sans"/>
              </a:rPr>
              <a:t>R</a:t>
            </a:r>
            <a:r>
              <a:rPr b="0" lang="it-IT" sz="1600" spc="-1" strike="noStrike">
                <a:solidFill>
                  <a:srgbClr val="003366"/>
                </a:solidFill>
                <a:latin typeface="Arial"/>
                <a:ea typeface="DejaVu Sans"/>
              </a:rPr>
              <a:t> : set of property symbols</a:t>
            </a:r>
            <a:endParaRPr b="0" lang="it-IT" sz="1600" spc="-1" strike="noStrike">
              <a:latin typeface="Arial"/>
            </a:endParaRPr>
          </a:p>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Arial"/>
              </a:rPr>
              <a:t>∆</a:t>
            </a:r>
            <a:r>
              <a:rPr b="0" i="1" lang="it-IT" sz="1600" spc="-1" strike="noStrike" baseline="30000">
                <a:solidFill>
                  <a:srgbClr val="003366"/>
                </a:solidFill>
                <a:latin typeface="Arial"/>
                <a:ea typeface="Arial"/>
              </a:rPr>
              <a:t>I</a:t>
            </a:r>
            <a:r>
              <a:rPr b="0" lang="it-IT" sz="1600" spc="-1" strike="noStrike">
                <a:solidFill>
                  <a:srgbClr val="003366"/>
                </a:solidFill>
                <a:latin typeface="Arial"/>
                <a:ea typeface="Arial"/>
              </a:rPr>
              <a:t> : interpretation domain</a:t>
            </a:r>
            <a:endParaRPr b="0" lang="it-IT" sz="1600" spc="-1" strike="noStrike">
              <a:latin typeface="Arial"/>
            </a:endParaRPr>
          </a:p>
          <a:p>
            <a:pPr marL="216000" indent="-215280">
              <a:lnSpc>
                <a:spcPct val="100000"/>
              </a:lnSpc>
              <a:buClr>
                <a:srgbClr val="000000"/>
              </a:buClr>
              <a:buSzPct val="45000"/>
              <a:buFont typeface="Wingdings" charset="2"/>
              <a:buChar char=""/>
            </a:pPr>
            <a:r>
              <a:rPr b="0" i="1" lang="it-IT" sz="1600" spc="-1" strike="noStrike">
                <a:solidFill>
                  <a:srgbClr val="003366"/>
                </a:solidFill>
                <a:latin typeface="Arial"/>
                <a:ea typeface="Arial"/>
              </a:rPr>
              <a:t>●</a:t>
            </a:r>
            <a:r>
              <a:rPr b="0" i="1" lang="it-IT" sz="1600" spc="-1" strike="noStrike" baseline="30000">
                <a:solidFill>
                  <a:srgbClr val="003366"/>
                </a:solidFill>
                <a:latin typeface="Arial"/>
                <a:ea typeface="Arial"/>
              </a:rPr>
              <a:t>I</a:t>
            </a:r>
            <a:r>
              <a:rPr b="0" lang="it-IT" sz="1600" spc="-1" strike="noStrike">
                <a:solidFill>
                  <a:srgbClr val="003366"/>
                </a:solidFill>
                <a:latin typeface="Arial"/>
                <a:ea typeface="Arial"/>
              </a:rPr>
              <a:t> : interpretation function</a:t>
            </a:r>
            <a:r>
              <a:rPr b="0" lang="it-IT" sz="1600" spc="-1" strike="noStrike">
                <a:solidFill>
                  <a:srgbClr val="003366"/>
                </a:solidFill>
                <a:latin typeface="Arial"/>
                <a:ea typeface="Arial"/>
              </a:rPr>
              <a:t>	</a:t>
            </a:r>
            <a:r>
              <a:rPr b="0" lang="it-IT" sz="1600" spc="-1" strike="noStrike">
                <a:solidFill>
                  <a:srgbClr val="003366"/>
                </a:solidFill>
                <a:latin typeface="Arial"/>
                <a:ea typeface="Arial"/>
              </a:rPr>
              <a:t>r</a:t>
            </a:r>
            <a:r>
              <a:rPr b="0" i="1" lang="it-IT" sz="1800" spc="-1" strike="noStrike" baseline="30000">
                <a:solidFill>
                  <a:srgbClr val="003366"/>
                </a:solidFill>
                <a:latin typeface="Arial"/>
                <a:ea typeface="DejaVu Sans"/>
              </a:rPr>
              <a:t>I</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a:t>
            </a:r>
            <a:r>
              <a:rPr b="0" i="1" lang="it-IT" sz="1800" spc="-1" strike="noStrike" baseline="30000">
                <a:solidFill>
                  <a:srgbClr val="003366"/>
                </a:solidFill>
                <a:latin typeface="Arial"/>
                <a:ea typeface="DejaVu Sans"/>
              </a:rPr>
              <a:t>I</a:t>
            </a:r>
            <a:r>
              <a:rPr b="0" i="1" lang="it-IT" sz="1800" spc="-1" strike="noStrike">
                <a:solidFill>
                  <a:srgbClr val="003366"/>
                </a:solidFill>
                <a:latin typeface="Arial"/>
                <a:ea typeface="DejaVu Sans"/>
              </a:rPr>
              <a:t> x ∆</a:t>
            </a:r>
            <a:r>
              <a:rPr b="0" i="1"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lang="it-IT" sz="1800" spc="-1" strike="noStrike">
                <a:solidFill>
                  <a:srgbClr val="003366"/>
                </a:solidFill>
                <a:latin typeface="Arial"/>
                <a:ea typeface="DejaVu Sans"/>
              </a:rPr>
              <a:t>r, s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R</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Arial"/>
                <a:ea typeface="DejaVu Sans"/>
              </a:rPr>
              <a:t>r</a:t>
            </a:r>
            <a:r>
              <a:rPr b="0" i="1"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rdfs:subPropertyOf</a:t>
            </a:r>
            <a:r>
              <a:rPr b="0" i="1"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s</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&lt;</a:t>
            </a:r>
            <a:r>
              <a:rPr b="0" i="1" lang="it-IT" sz="1800" spc="-1" strike="noStrike">
                <a:solidFill>
                  <a:srgbClr val="003366"/>
                </a:solidFill>
                <a:latin typeface="Arial"/>
                <a:ea typeface="DejaVu Sans"/>
              </a:rPr>
              <a: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s</a:t>
            </a:r>
            <a:r>
              <a:rPr b="0" i="1" lang="it-IT" sz="1800" spc="-1" strike="noStrike" baseline="30000">
                <a:solidFill>
                  <a:srgbClr val="003366"/>
                </a:solidFill>
                <a:latin typeface="Arial"/>
                <a:ea typeface="DejaVu Sans"/>
              </a:rPr>
              <a:t>I</a:t>
            </a:r>
            <a:endParaRPr b="0" lang="it-IT" sz="1800" spc="-1" strike="noStrike">
              <a:latin typeface="Arial"/>
            </a:endParaRPr>
          </a:p>
        </p:txBody>
      </p:sp>
      <p:sp>
        <p:nvSpPr>
          <p:cNvPr id="765" name="CustomShape 5"/>
          <p:cNvSpPr/>
          <p:nvPr/>
        </p:nvSpPr>
        <p:spPr>
          <a:xfrm>
            <a:off x="6694200" y="3580560"/>
            <a:ext cx="122508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s</a:t>
            </a:r>
            <a:endParaRPr b="0" lang="it-IT" sz="1400" spc="-1" strike="noStrike">
              <a:latin typeface="Arial"/>
            </a:endParaRPr>
          </a:p>
        </p:txBody>
      </p:sp>
      <p:sp>
        <p:nvSpPr>
          <p:cNvPr id="766" name="CustomShape 6"/>
          <p:cNvSpPr/>
          <p:nvPr/>
        </p:nvSpPr>
        <p:spPr>
          <a:xfrm>
            <a:off x="8068320" y="3418920"/>
            <a:ext cx="11127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rdfs:domain</a:t>
            </a:r>
            <a:endParaRPr b="0" lang="it-IT" sz="1400" spc="-1" strike="noStrike">
              <a:latin typeface="Arial"/>
            </a:endParaRPr>
          </a:p>
        </p:txBody>
      </p:sp>
      <p:sp>
        <p:nvSpPr>
          <p:cNvPr id="767" name="CustomShape 7"/>
          <p:cNvSpPr/>
          <p:nvPr/>
        </p:nvSpPr>
        <p:spPr>
          <a:xfrm>
            <a:off x="10080720" y="3600000"/>
            <a:ext cx="129456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C</a:t>
            </a:r>
            <a:endParaRPr b="0" lang="it-IT" sz="1400" spc="-1" strike="noStrike">
              <a:latin typeface="Arial"/>
            </a:endParaRPr>
          </a:p>
        </p:txBody>
      </p:sp>
      <p:sp>
        <p:nvSpPr>
          <p:cNvPr id="768" name="CustomShape 8"/>
          <p:cNvSpPr/>
          <p:nvPr/>
        </p:nvSpPr>
        <p:spPr>
          <a:xfrm>
            <a:off x="6696000" y="4895640"/>
            <a:ext cx="12247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r</a:t>
            </a:r>
            <a:endParaRPr b="0" lang="it-IT" sz="1400" spc="-1" strike="noStrike">
              <a:latin typeface="Arial"/>
            </a:endParaRPr>
          </a:p>
        </p:txBody>
      </p:sp>
      <p:sp>
        <p:nvSpPr>
          <p:cNvPr id="769" name="CustomShape 9"/>
          <p:cNvSpPr/>
          <p:nvPr/>
        </p:nvSpPr>
        <p:spPr>
          <a:xfrm>
            <a:off x="6480000" y="4248000"/>
            <a:ext cx="16812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rdfs:subPropertyOf</a:t>
            </a:r>
            <a:endParaRPr b="0" lang="it-IT" sz="1400" spc="-1" strike="noStrike">
              <a:latin typeface="Arial"/>
            </a:endParaRPr>
          </a:p>
        </p:txBody>
      </p:sp>
      <p:sp>
        <p:nvSpPr>
          <p:cNvPr id="770" name="CustomShape 10"/>
          <p:cNvSpPr/>
          <p:nvPr/>
        </p:nvSpPr>
        <p:spPr>
          <a:xfrm flipH="1" flipV="1">
            <a:off x="7306560" y="3940200"/>
            <a:ext cx="1080" cy="95436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771" name="CustomShape 11"/>
          <p:cNvSpPr/>
          <p:nvPr/>
        </p:nvSpPr>
        <p:spPr>
          <a:xfrm>
            <a:off x="7920000" y="3760920"/>
            <a:ext cx="2160360" cy="1908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72" name="CustomShape 12"/>
          <p:cNvSpPr/>
          <p:nvPr/>
        </p:nvSpPr>
        <p:spPr>
          <a:xfrm>
            <a:off x="10080720" y="2087640"/>
            <a:ext cx="129456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D</a:t>
            </a:r>
            <a:endParaRPr b="0" lang="it-IT" sz="1400" spc="-1" strike="noStrike">
              <a:latin typeface="Arial"/>
            </a:endParaRPr>
          </a:p>
        </p:txBody>
      </p:sp>
      <p:sp>
        <p:nvSpPr>
          <p:cNvPr id="773" name="CustomShape 13"/>
          <p:cNvSpPr/>
          <p:nvPr/>
        </p:nvSpPr>
        <p:spPr>
          <a:xfrm flipV="1">
            <a:off x="10728360" y="2447280"/>
            <a:ext cx="360" cy="115164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74" name="CustomShape 14"/>
          <p:cNvSpPr/>
          <p:nvPr/>
        </p:nvSpPr>
        <p:spPr>
          <a:xfrm flipV="1">
            <a:off x="7740720" y="2266560"/>
            <a:ext cx="2339640" cy="13647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0"/>
          <a:fillRef idx="0"/>
          <a:effectRef idx="0"/>
          <a:fontRef idx="minor"/>
        </p:style>
      </p:sp>
      <p:sp>
        <p:nvSpPr>
          <p:cNvPr id="775" name="CustomShape 15"/>
          <p:cNvSpPr/>
          <p:nvPr/>
        </p:nvSpPr>
        <p:spPr>
          <a:xfrm flipV="1">
            <a:off x="7921440" y="3906360"/>
            <a:ext cx="2348640" cy="116784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0"/>
          <a:fillRef idx="0"/>
          <a:effectRef idx="0"/>
          <a:fontRef idx="minor"/>
        </p:style>
      </p:sp>
      <p:sp>
        <p:nvSpPr>
          <p:cNvPr id="776" name="CustomShape 16"/>
          <p:cNvSpPr/>
          <p:nvPr/>
        </p:nvSpPr>
        <p:spPr>
          <a:xfrm flipV="1">
            <a:off x="7742160" y="2394360"/>
            <a:ext cx="2527920" cy="255204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0"/>
          <a:fillRef idx="0"/>
          <a:effectRef idx="0"/>
          <a:fontRef idx="minor"/>
        </p:style>
      </p:sp>
      <p:sp>
        <p:nvSpPr>
          <p:cNvPr id="777" name="CustomShape 17"/>
          <p:cNvSpPr/>
          <p:nvPr/>
        </p:nvSpPr>
        <p:spPr>
          <a:xfrm>
            <a:off x="10041120" y="2952000"/>
            <a:ext cx="14130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rdfs:subClassof</a:t>
            </a:r>
            <a:endParaRPr b="0" lang="it-IT" sz="14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7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7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7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Gerarchie di proprietà</a:t>
            </a:r>
            <a:endParaRPr b="0" lang="it-IT" sz="2400" spc="-1" strike="noStrike">
              <a:latin typeface="Arial"/>
            </a:endParaRPr>
          </a:p>
        </p:txBody>
      </p:sp>
      <p:sp>
        <p:nvSpPr>
          <p:cNvPr id="779" name="CustomShape 2"/>
          <p:cNvSpPr/>
          <p:nvPr/>
        </p:nvSpPr>
        <p:spPr>
          <a:xfrm>
            <a:off x="9255960" y="6216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A128CC5-56DF-452D-8487-9ECE8DFC2BF1}" type="slidenum">
              <a:rPr b="0" lang="it-IT" sz="1600" spc="-1" strike="noStrike">
                <a:solidFill>
                  <a:srgbClr val="002060"/>
                </a:solidFill>
                <a:latin typeface="Arial"/>
                <a:ea typeface="Arial"/>
              </a:rPr>
              <a:t>50</a:t>
            </a:fld>
            <a:endParaRPr b="0" lang="it-IT" sz="1600" spc="-1" strike="noStrike">
              <a:latin typeface="Arial"/>
            </a:endParaRPr>
          </a:p>
        </p:txBody>
      </p:sp>
      <p:sp>
        <p:nvSpPr>
          <p:cNvPr id="780" name="CustomShape 3"/>
          <p:cNvSpPr/>
          <p:nvPr/>
        </p:nvSpPr>
        <p:spPr>
          <a:xfrm>
            <a:off x="7056360" y="3551400"/>
            <a:ext cx="374292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i="1" lang="it-IT" sz="1800" spc="-1" strike="noStrike">
                <a:solidFill>
                  <a:srgbClr val="003366"/>
                </a:solidFill>
                <a:latin typeface="Times New Roman"/>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r</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Times New Roman"/>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C</a:t>
            </a:r>
            <a:r>
              <a:rPr b="0" i="1" lang="it-IT" sz="1800" spc="-1" strike="noStrike" baseline="30000">
                <a:solidFill>
                  <a:srgbClr val="003366"/>
                </a:solidFill>
                <a:latin typeface="Times New Roman"/>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x </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i="1" lang="it-IT" sz="1800" spc="-1" strike="noStrike">
                <a:solidFill>
                  <a:srgbClr val="003366"/>
                </a:solidFill>
                <a:latin typeface="Times New Roman"/>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C</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Times New Roman"/>
                <a:ea typeface="DejaVu Sans"/>
              </a:rPr>
              <a:t> </a:t>
            </a:r>
            <a:r>
              <a:rPr b="0" i="1" lang="it-IT" sz="1800" spc="-1" strike="noStrike">
                <a:solidFill>
                  <a:srgbClr val="003366"/>
                </a:solidFill>
                <a:latin typeface="Times New Roman"/>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D</a:t>
            </a:r>
            <a:r>
              <a:rPr b="0" i="1" lang="it-IT" sz="1800" spc="-1" strike="noStrike" baseline="30000">
                <a:solidFill>
                  <a:srgbClr val="003366"/>
                </a:solidFill>
                <a:latin typeface="Times New Roman"/>
                <a:ea typeface="DejaVu Sans"/>
              </a:rPr>
              <a:t>I</a:t>
            </a:r>
            <a:endParaRPr b="0" lang="it-IT" sz="1800" spc="-1" strike="noStrike">
              <a:latin typeface="Arial"/>
            </a:endParaRPr>
          </a:p>
        </p:txBody>
      </p:sp>
      <p:sp>
        <p:nvSpPr>
          <p:cNvPr id="781" name="CustomShape 4"/>
          <p:cNvSpPr/>
          <p:nvPr/>
        </p:nvSpPr>
        <p:spPr>
          <a:xfrm>
            <a:off x="8314200" y="1656000"/>
            <a:ext cx="122508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Times New Roman"/>
                <a:ea typeface="DejaVu Sans"/>
              </a:rPr>
              <a:t>C</a:t>
            </a:r>
            <a:endParaRPr b="0" lang="it-IT" sz="1400" spc="-1" strike="noStrike">
              <a:latin typeface="Arial"/>
            </a:endParaRPr>
          </a:p>
        </p:txBody>
      </p:sp>
      <p:sp>
        <p:nvSpPr>
          <p:cNvPr id="782" name="CustomShape 5"/>
          <p:cNvSpPr/>
          <p:nvPr/>
        </p:nvSpPr>
        <p:spPr>
          <a:xfrm>
            <a:off x="9645120" y="1800000"/>
            <a:ext cx="1335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Times New Roman"/>
                <a:ea typeface="DejaVu Sans"/>
              </a:rPr>
              <a:t>rdfs:subClassOf</a:t>
            </a:r>
            <a:endParaRPr b="0" lang="it-IT" sz="1400" spc="-1" strike="noStrike">
              <a:latin typeface="Arial"/>
            </a:endParaRPr>
          </a:p>
        </p:txBody>
      </p:sp>
      <p:sp>
        <p:nvSpPr>
          <p:cNvPr id="783" name="CustomShape 6"/>
          <p:cNvSpPr/>
          <p:nvPr/>
        </p:nvSpPr>
        <p:spPr>
          <a:xfrm>
            <a:off x="10188000" y="2376000"/>
            <a:ext cx="129456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Times New Roman"/>
                <a:ea typeface="DejaVu Sans"/>
              </a:rPr>
              <a:t>D</a:t>
            </a:r>
            <a:endParaRPr b="0" lang="it-IT" sz="1400" spc="-1" strike="noStrike">
              <a:latin typeface="Arial"/>
            </a:endParaRPr>
          </a:p>
        </p:txBody>
      </p:sp>
      <p:sp>
        <p:nvSpPr>
          <p:cNvPr id="784" name="CustomShape 7"/>
          <p:cNvSpPr/>
          <p:nvPr/>
        </p:nvSpPr>
        <p:spPr>
          <a:xfrm>
            <a:off x="6442560" y="2520000"/>
            <a:ext cx="12247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Times New Roman"/>
                <a:ea typeface="DejaVu Sans"/>
              </a:rPr>
              <a:t>r</a:t>
            </a:r>
            <a:endParaRPr b="0" lang="it-IT" sz="1400" spc="-1" strike="noStrike">
              <a:latin typeface="Arial"/>
            </a:endParaRPr>
          </a:p>
        </p:txBody>
      </p:sp>
      <p:sp>
        <p:nvSpPr>
          <p:cNvPr id="785" name="CustomShape 8"/>
          <p:cNvSpPr/>
          <p:nvPr/>
        </p:nvSpPr>
        <p:spPr>
          <a:xfrm>
            <a:off x="8204400" y="2590560"/>
            <a:ext cx="104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ff3300"/>
                </a:solidFill>
                <a:latin typeface="Times New Roman"/>
                <a:ea typeface="DejaVu Sans"/>
              </a:rPr>
              <a:t>rdfs:domain</a:t>
            </a:r>
            <a:endParaRPr b="0" lang="it-IT" sz="1400" spc="-1" strike="noStrike">
              <a:latin typeface="Arial"/>
            </a:endParaRPr>
          </a:p>
        </p:txBody>
      </p:sp>
      <p:sp>
        <p:nvSpPr>
          <p:cNvPr id="786" name="CustomShape 9"/>
          <p:cNvSpPr/>
          <p:nvPr/>
        </p:nvSpPr>
        <p:spPr>
          <a:xfrm>
            <a:off x="7056000" y="5328000"/>
            <a:ext cx="356292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i="1" lang="it-IT" sz="1800" spc="-1" strike="noStrike">
                <a:solidFill>
                  <a:srgbClr val="003366"/>
                </a:solidFill>
                <a:latin typeface="Times New Roman"/>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r</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Times New Roman"/>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D</a:t>
            </a:r>
            <a:r>
              <a:rPr b="0" i="1" lang="it-IT" sz="1800" spc="-1" strike="noStrike" baseline="30000">
                <a:solidFill>
                  <a:srgbClr val="003366"/>
                </a:solidFill>
                <a:latin typeface="Times New Roman"/>
                <a:ea typeface="DejaVu Sans"/>
              </a:rPr>
              <a:t>I</a:t>
            </a:r>
            <a:endParaRPr b="0" lang="it-IT" sz="1800" spc="-1" strike="noStrike">
              <a:latin typeface="Arial"/>
            </a:endParaRPr>
          </a:p>
        </p:txBody>
      </p:sp>
      <p:sp>
        <p:nvSpPr>
          <p:cNvPr id="787" name="CustomShape 10"/>
          <p:cNvSpPr/>
          <p:nvPr/>
        </p:nvSpPr>
        <p:spPr>
          <a:xfrm>
            <a:off x="6912000" y="4392000"/>
            <a:ext cx="403128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i="1" lang="it-IT" sz="1800" spc="-1" strike="noStrike">
                <a:solidFill>
                  <a:srgbClr val="003366"/>
                </a:solidFill>
                <a:latin typeface="Times New Roman"/>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r</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Times New Roman"/>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C</a:t>
            </a:r>
            <a:r>
              <a:rPr b="0" i="1" lang="it-IT" sz="1800" spc="-1" strike="noStrike" baseline="30000">
                <a:solidFill>
                  <a:srgbClr val="003366"/>
                </a:solidFill>
                <a:latin typeface="Times New Roman"/>
                <a:ea typeface="DejaVu Sans"/>
              </a:rPr>
              <a:t>I</a:t>
            </a:r>
            <a:r>
              <a:rPr b="0" i="1" lang="it-IT" sz="1800" spc="-1" strike="noStrike">
                <a:solidFill>
                  <a:srgbClr val="003366"/>
                </a:solidFill>
                <a:latin typeface="Times New Roman"/>
                <a:ea typeface="DejaVu Sans"/>
              </a:rPr>
              <a:t>) </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(x</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C</a:t>
            </a:r>
            <a:r>
              <a:rPr b="0" i="1" lang="it-IT" sz="1800" spc="-1" strike="noStrike" baseline="30000">
                <a:solidFill>
                  <a:srgbClr val="003366"/>
                </a:solidFill>
                <a:latin typeface="Times New Roman"/>
                <a:ea typeface="DejaVu Sans"/>
              </a:rPr>
              <a:t>I</a:t>
            </a:r>
            <a:r>
              <a:rPr b="0" lang="it-IT" sz="1800" spc="-1" strike="noStrike">
                <a:solidFill>
                  <a:srgbClr val="003366"/>
                </a:solidFill>
                <a:latin typeface="Times New Roman"/>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Times New Roman"/>
                <a:ea typeface="DejaVu Sans"/>
              </a:rPr>
              <a:t> y</a:t>
            </a:r>
            <a:r>
              <a:rPr b="0" i="1" lang="it-IT" sz="1800" spc="-1" strike="noStrike">
                <a:solidFill>
                  <a:srgbClr val="003366"/>
                </a:solidFill>
                <a:latin typeface="Symbol"/>
                <a:ea typeface="DejaVu Sans"/>
              </a:rPr>
              <a:t></a:t>
            </a:r>
            <a:r>
              <a:rPr b="0" i="1" lang="it-IT" sz="1800" spc="-1" strike="noStrike">
                <a:solidFill>
                  <a:srgbClr val="003366"/>
                </a:solidFill>
                <a:latin typeface="Times New Roman"/>
                <a:ea typeface="DejaVu Sans"/>
              </a:rPr>
              <a:t> D</a:t>
            </a:r>
            <a:r>
              <a:rPr b="0" i="1" lang="it-IT" sz="1800" spc="-1" strike="noStrike" baseline="30000">
                <a:solidFill>
                  <a:srgbClr val="003366"/>
                </a:solidFill>
                <a:latin typeface="Times New Roman"/>
                <a:ea typeface="DejaVu Sans"/>
              </a:rPr>
              <a:t>I</a:t>
            </a:r>
            <a:r>
              <a:rPr b="0" i="1" lang="it-IT" sz="1800" spc="-1" strike="noStrike">
                <a:solidFill>
                  <a:srgbClr val="003366"/>
                </a:solidFill>
                <a:latin typeface="Times New Roman"/>
                <a:ea typeface="DejaVu Sans"/>
              </a:rPr>
              <a:t>)</a:t>
            </a:r>
            <a:endParaRPr b="0" lang="it-IT" sz="1800" spc="-1" strike="noStrike">
              <a:latin typeface="Arial"/>
            </a:endParaRPr>
          </a:p>
        </p:txBody>
      </p:sp>
      <p:sp>
        <p:nvSpPr>
          <p:cNvPr id="788" name="CustomShape 11"/>
          <p:cNvSpPr/>
          <p:nvPr/>
        </p:nvSpPr>
        <p:spPr>
          <a:xfrm flipV="1">
            <a:off x="7488720" y="1834920"/>
            <a:ext cx="825120" cy="7358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789" name="CustomShape 12"/>
          <p:cNvSpPr/>
          <p:nvPr/>
        </p:nvSpPr>
        <p:spPr>
          <a:xfrm>
            <a:off x="9540000" y="1836360"/>
            <a:ext cx="837360" cy="5918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790" name="CustomShape 13"/>
          <p:cNvSpPr/>
          <p:nvPr/>
        </p:nvSpPr>
        <p:spPr>
          <a:xfrm flipV="1">
            <a:off x="7488720" y="2682360"/>
            <a:ext cx="2888640" cy="143640"/>
          </a:xfrm>
          <a:prstGeom prst="curvedConnector3">
            <a:avLst>
              <a:gd name="adj1" fmla="val 50000"/>
            </a:avLst>
          </a:prstGeom>
          <a:noFill/>
          <a:ln>
            <a:solidFill>
              <a:srgbClr val="3465a4"/>
            </a:solidFill>
            <a:tailEnd len="med" type="triangle" w="med"/>
          </a:ln>
        </p:spPr>
        <p:style>
          <a:lnRef idx="0"/>
          <a:fillRef idx="0"/>
          <a:effectRef idx="0"/>
          <a:fontRef idx="minor"/>
        </p:style>
      </p:sp>
      <p:sp>
        <p:nvSpPr>
          <p:cNvPr id="791" name="CustomShape 14"/>
          <p:cNvSpPr/>
          <p:nvPr/>
        </p:nvSpPr>
        <p:spPr>
          <a:xfrm>
            <a:off x="6873120" y="1842840"/>
            <a:ext cx="104724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Times New Roman"/>
                <a:ea typeface="DejaVu Sans"/>
              </a:rPr>
              <a:t>rdfs:domain</a:t>
            </a:r>
            <a:endParaRPr b="0" lang="it-IT" sz="1400" spc="-1" strike="noStrike">
              <a:latin typeface="Arial"/>
            </a:endParaRPr>
          </a:p>
        </p:txBody>
      </p:sp>
      <p:sp>
        <p:nvSpPr>
          <p:cNvPr id="792" name="CustomShape 15"/>
          <p:cNvSpPr/>
          <p:nvPr/>
        </p:nvSpPr>
        <p:spPr>
          <a:xfrm>
            <a:off x="1512000" y="3528000"/>
            <a:ext cx="424728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&lt;</a:t>
            </a:r>
            <a:r>
              <a:rPr b="0" i="1" lang="it-IT" sz="1800" spc="-1" strike="noStrike">
                <a:solidFill>
                  <a:srgbClr val="003366"/>
                </a:solidFill>
                <a:latin typeface="Arial"/>
                <a:ea typeface="DejaVu Sans"/>
              </a:rPr>
              <a: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s</a:t>
            </a:r>
            <a:r>
              <a:rPr b="0" i="1" lang="it-IT" sz="1800" spc="-1" strike="noStrike" baseline="30000">
                <a:solidFill>
                  <a:srgbClr val="003366"/>
                </a:solidFill>
                <a:latin typeface="Arial"/>
                <a:ea typeface="DejaVu Sans"/>
              </a:rPr>
              <a:t>I</a:t>
            </a:r>
            <a:endParaRPr b="0" lang="it-IT" sz="1800" spc="-1" strike="noStrike">
              <a:latin typeface="Arial"/>
            </a:endParaRPr>
          </a:p>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s</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D</a:t>
            </a:r>
            <a:r>
              <a:rPr b="0" i="1" lang="it-IT" sz="1800" spc="-1" strike="noStrike" baseline="30000">
                <a:solidFill>
                  <a:srgbClr val="003366"/>
                </a:solidFill>
                <a:latin typeface="Arial"/>
                <a:ea typeface="DejaVu Sans"/>
              </a:rPr>
              <a:t>I</a:t>
            </a:r>
            <a:endParaRPr b="0" lang="it-IT" sz="1800" spc="-1" strike="noStrike">
              <a:latin typeface="Arial"/>
            </a:endParaRPr>
          </a:p>
        </p:txBody>
      </p:sp>
      <p:sp>
        <p:nvSpPr>
          <p:cNvPr id="793" name="CustomShape 16"/>
          <p:cNvSpPr/>
          <p:nvPr/>
        </p:nvSpPr>
        <p:spPr>
          <a:xfrm>
            <a:off x="3027960" y="1584000"/>
            <a:ext cx="122508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s</a:t>
            </a:r>
            <a:endParaRPr b="0" lang="it-IT" sz="1400" spc="-1" strike="noStrike">
              <a:latin typeface="Arial"/>
            </a:endParaRPr>
          </a:p>
        </p:txBody>
      </p:sp>
      <p:sp>
        <p:nvSpPr>
          <p:cNvPr id="794" name="CustomShape 17"/>
          <p:cNvSpPr/>
          <p:nvPr/>
        </p:nvSpPr>
        <p:spPr>
          <a:xfrm>
            <a:off x="4395600" y="2017440"/>
            <a:ext cx="11127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rdfs:domain</a:t>
            </a:r>
            <a:endParaRPr b="0" lang="it-IT" sz="1400" spc="-1" strike="noStrike">
              <a:latin typeface="Arial"/>
            </a:endParaRPr>
          </a:p>
        </p:txBody>
      </p:sp>
      <p:sp>
        <p:nvSpPr>
          <p:cNvPr id="795" name="CustomShape 18"/>
          <p:cNvSpPr/>
          <p:nvPr/>
        </p:nvSpPr>
        <p:spPr>
          <a:xfrm>
            <a:off x="4683960" y="2376000"/>
            <a:ext cx="129456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D</a:t>
            </a:r>
            <a:endParaRPr b="0" lang="it-IT" sz="1400" spc="-1" strike="noStrike">
              <a:latin typeface="Arial"/>
            </a:endParaRPr>
          </a:p>
        </p:txBody>
      </p:sp>
      <p:sp>
        <p:nvSpPr>
          <p:cNvPr id="796" name="CustomShape 19"/>
          <p:cNvSpPr/>
          <p:nvPr/>
        </p:nvSpPr>
        <p:spPr>
          <a:xfrm>
            <a:off x="1443960" y="2447640"/>
            <a:ext cx="1224720" cy="359640"/>
          </a:xfrm>
          <a:prstGeom prst="ellipse">
            <a:avLst/>
          </a:prstGeom>
          <a:solidFill>
            <a:srgbClr val="dee6ef"/>
          </a:solidFill>
          <a:ln w="9360">
            <a:solidFill>
              <a:srgbClr val="003366"/>
            </a:solidFill>
            <a:miter/>
          </a:ln>
        </p:spPr>
        <p:style>
          <a:lnRef idx="0"/>
          <a:fillRef idx="0"/>
          <a:effectRef idx="0"/>
          <a:fontRef idx="minor"/>
        </p:style>
        <p:txBody>
          <a:bodyPr wrap="none" lIns="90000" rIns="90000" tIns="46800" bIns="46800" anchor="ctr">
            <a:noAutofit/>
          </a:bodyPr>
          <a:p>
            <a:pPr algn="ctr">
              <a:lnSpc>
                <a:spcPct val="100000"/>
              </a:lnSpc>
            </a:pPr>
            <a:r>
              <a:rPr b="0" lang="it-IT" sz="1400" spc="-1" strike="noStrike">
                <a:solidFill>
                  <a:srgbClr val="003366"/>
                </a:solidFill>
                <a:latin typeface="Arial"/>
                <a:ea typeface="DejaVu Sans"/>
              </a:rPr>
              <a:t>r</a:t>
            </a:r>
            <a:endParaRPr b="0" lang="it-IT" sz="1400" spc="-1" strike="noStrike">
              <a:latin typeface="Arial"/>
            </a:endParaRPr>
          </a:p>
        </p:txBody>
      </p:sp>
      <p:sp>
        <p:nvSpPr>
          <p:cNvPr id="797" name="CustomShape 20"/>
          <p:cNvSpPr/>
          <p:nvPr/>
        </p:nvSpPr>
        <p:spPr>
          <a:xfrm>
            <a:off x="1224000" y="2016000"/>
            <a:ext cx="16812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003366"/>
                </a:solidFill>
                <a:latin typeface="Arial"/>
                <a:ea typeface="DejaVu Sans"/>
              </a:rPr>
              <a:t>rdfs:subPropertyOf</a:t>
            </a:r>
            <a:endParaRPr b="0" lang="it-IT" sz="1400" spc="-1" strike="noStrike">
              <a:latin typeface="Arial"/>
            </a:endParaRPr>
          </a:p>
        </p:txBody>
      </p:sp>
      <p:sp>
        <p:nvSpPr>
          <p:cNvPr id="798" name="CustomShape 21"/>
          <p:cNvSpPr/>
          <p:nvPr/>
        </p:nvSpPr>
        <p:spPr>
          <a:xfrm>
            <a:off x="2811240" y="2808000"/>
            <a:ext cx="111276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0" lang="it-IT" sz="1400" spc="-1" strike="noStrike">
                <a:solidFill>
                  <a:srgbClr val="ff3300"/>
                </a:solidFill>
                <a:latin typeface="Arial"/>
                <a:ea typeface="DejaVu Sans"/>
              </a:rPr>
              <a:t>rdfs:domain</a:t>
            </a:r>
            <a:endParaRPr b="0" lang="it-IT" sz="1400" spc="-1" strike="noStrike">
              <a:latin typeface="Arial"/>
            </a:endParaRPr>
          </a:p>
        </p:txBody>
      </p:sp>
      <p:sp>
        <p:nvSpPr>
          <p:cNvPr id="799" name="CustomShape 22"/>
          <p:cNvSpPr/>
          <p:nvPr/>
        </p:nvSpPr>
        <p:spPr>
          <a:xfrm>
            <a:off x="1728000" y="5319720"/>
            <a:ext cx="3671280" cy="36756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D</a:t>
            </a:r>
            <a:r>
              <a:rPr b="0" i="1" lang="it-IT" sz="1800" spc="-1" strike="noStrike" baseline="30000">
                <a:solidFill>
                  <a:srgbClr val="003366"/>
                </a:solidFill>
                <a:latin typeface="Arial"/>
                <a:ea typeface="DejaVu Sans"/>
              </a:rPr>
              <a:t>I</a:t>
            </a:r>
            <a:endParaRPr b="0" lang="it-IT" sz="1800" spc="-1" strike="noStrike">
              <a:latin typeface="Arial"/>
            </a:endParaRPr>
          </a:p>
        </p:txBody>
      </p:sp>
      <p:sp>
        <p:nvSpPr>
          <p:cNvPr id="800" name="CustomShape 23"/>
          <p:cNvSpPr/>
          <p:nvPr/>
        </p:nvSpPr>
        <p:spPr>
          <a:xfrm>
            <a:off x="1584000" y="4397400"/>
            <a:ext cx="4031640" cy="641880"/>
          </a:xfrm>
          <a:custGeom>
            <a:avLst/>
            <a:gdLst/>
            <a:ah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fillRef idx="0"/>
          <a:effectRef idx="0"/>
          <a:fontRef idx="minor"/>
        </p:style>
        <p:txBody>
          <a:bodyPr lIns="90000" rIns="90000" tIns="46800" bIns="46800">
            <a:spAutoFit/>
          </a:bodyPr>
          <a:p>
            <a:pPr marL="216000" indent="-215280">
              <a:lnSpc>
                <a:spcPct val="100000"/>
              </a:lnSpc>
              <a:buClr>
                <a:srgbClr val="000000"/>
              </a:buClr>
              <a:buSzPct val="45000"/>
              <a:buFont typeface="Wingdings" charset="2"/>
              <a:buChar char=""/>
            </a:pP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x, y</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r</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&lt;</a:t>
            </a:r>
            <a:r>
              <a:rPr b="0" i="1" lang="it-IT" sz="1800" spc="-1" strike="noStrike">
                <a:solidFill>
                  <a:srgbClr val="003366"/>
                </a:solidFill>
                <a:latin typeface="Arial"/>
                <a:ea typeface="DejaVu Sans"/>
              </a:rPr>
              <a: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s</a:t>
            </a:r>
            <a:r>
              <a:rPr b="0" i="1" lang="it-IT" sz="1800" spc="-1" strike="noStrike" baseline="30000">
                <a:solidFill>
                  <a:srgbClr val="003366"/>
                </a:solidFill>
                <a:latin typeface="Arial"/>
                <a:ea typeface="DejaVu Sans"/>
              </a:rPr>
              <a:t>I</a:t>
            </a:r>
            <a:r>
              <a:rPr b="0" i="1" lang="it-IT" sz="1800" spc="-1" strike="noStrike">
                <a:solidFill>
                  <a:srgbClr val="003366"/>
                </a:solidFill>
                <a:latin typeface="Arial"/>
                <a:ea typeface="DejaVu Sans"/>
              </a:rPr>
              <a:t>) </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(&lt;x, y&gt;</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s</a:t>
            </a:r>
            <a:r>
              <a:rPr b="0" i="1" lang="it-IT" sz="1800" spc="-1" strike="noStrike" baseline="30000">
                <a:solidFill>
                  <a:srgbClr val="003366"/>
                </a:solidFill>
                <a:latin typeface="Arial"/>
                <a:ea typeface="DejaVu Sans"/>
              </a:rPr>
              <a:t>I</a:t>
            </a:r>
            <a:r>
              <a:rPr b="0" lang="it-IT" sz="1800" spc="-1" strike="noStrike">
                <a:solidFill>
                  <a:srgbClr val="003366"/>
                </a:solidFill>
                <a:latin typeface="Arial"/>
                <a:ea typeface="DejaVu Sans"/>
              </a:rPr>
              <a:t> </a:t>
            </a:r>
            <a:r>
              <a:rPr b="0" lang="it-IT" sz="1800" spc="-1" strike="noStrike">
                <a:solidFill>
                  <a:srgbClr val="003366"/>
                </a:solidFill>
                <a:latin typeface="Symbol"/>
                <a:ea typeface="DejaVu Sans"/>
              </a:rPr>
              <a:t></a:t>
            </a:r>
            <a:r>
              <a:rPr b="0" lang="it-IT" sz="1800" spc="-1" strike="noStrike">
                <a:solidFill>
                  <a:srgbClr val="003366"/>
                </a:solidFill>
                <a:latin typeface="Arial"/>
                <a:ea typeface="DejaVu Sans"/>
              </a:rPr>
              <a:t> </a:t>
            </a:r>
            <a:r>
              <a:rPr b="0" i="1" lang="it-IT" sz="1800" spc="-1" strike="noStrike">
                <a:solidFill>
                  <a:srgbClr val="003366"/>
                </a:solidFill>
                <a:latin typeface="Arial"/>
                <a:ea typeface="DejaVu Sans"/>
              </a:rPr>
              <a:t>x</a:t>
            </a:r>
            <a:r>
              <a:rPr b="0" i="1" lang="it-IT" sz="1800" spc="-1" strike="noStrike">
                <a:solidFill>
                  <a:srgbClr val="003366"/>
                </a:solidFill>
                <a:latin typeface="Symbol"/>
                <a:ea typeface="DejaVu Sans"/>
              </a:rPr>
              <a:t></a:t>
            </a:r>
            <a:r>
              <a:rPr b="0" i="1" lang="it-IT" sz="1800" spc="-1" strike="noStrike">
                <a:solidFill>
                  <a:srgbClr val="003366"/>
                </a:solidFill>
                <a:latin typeface="Arial"/>
                <a:ea typeface="DejaVu Sans"/>
              </a:rPr>
              <a:t> D</a:t>
            </a:r>
            <a:r>
              <a:rPr b="0" i="1" lang="it-IT" sz="1800" spc="-1" strike="noStrike" baseline="30000">
                <a:solidFill>
                  <a:srgbClr val="003366"/>
                </a:solidFill>
                <a:latin typeface="Arial"/>
                <a:ea typeface="DejaVu Sans"/>
              </a:rPr>
              <a:t>I</a:t>
            </a:r>
            <a:r>
              <a:rPr b="0" i="1" lang="it-IT" sz="1800" spc="-1" strike="noStrike">
                <a:solidFill>
                  <a:srgbClr val="003366"/>
                </a:solidFill>
                <a:latin typeface="Arial"/>
                <a:ea typeface="DejaVu Sans"/>
              </a:rPr>
              <a:t>)</a:t>
            </a:r>
            <a:endParaRPr b="0" lang="it-IT" sz="1800" spc="-1" strike="noStrike">
              <a:latin typeface="Arial"/>
            </a:endParaRPr>
          </a:p>
        </p:txBody>
      </p:sp>
      <p:sp>
        <p:nvSpPr>
          <p:cNvPr id="801" name="CustomShape 24"/>
          <p:cNvSpPr/>
          <p:nvPr/>
        </p:nvSpPr>
        <p:spPr>
          <a:xfrm flipV="1">
            <a:off x="2490120" y="1763640"/>
            <a:ext cx="537480" cy="73548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802" name="CustomShape 25"/>
          <p:cNvSpPr/>
          <p:nvPr/>
        </p:nvSpPr>
        <p:spPr>
          <a:xfrm>
            <a:off x="4253760" y="1764360"/>
            <a:ext cx="619560" cy="663840"/>
          </a:xfrm>
          <a:custGeom>
            <a:avLst/>
            <a:gdLst/>
            <a:ahLst/>
            <a:rect l="l" t="t" r="r" b="b"/>
            <a:pathLst>
              <a:path w="21600" h="21600">
                <a:moveTo>
                  <a:pt x="0" y="0"/>
                </a:moveTo>
                <a:lnTo>
                  <a:pt x="21600" y="21600"/>
                </a:lnTo>
              </a:path>
            </a:pathLst>
          </a:custGeom>
          <a:noFill/>
          <a:ln>
            <a:solidFill>
              <a:srgbClr val="3465a4"/>
            </a:solidFill>
            <a:tailEnd len="med" type="triangle" w="med"/>
          </a:ln>
        </p:spPr>
        <p:style>
          <a:lnRef idx="0"/>
          <a:fillRef idx="0"/>
          <a:effectRef idx="0"/>
          <a:fontRef idx="minor"/>
        </p:style>
      </p:sp>
      <p:sp>
        <p:nvSpPr>
          <p:cNvPr id="803" name="CustomShape 26"/>
          <p:cNvSpPr/>
          <p:nvPr/>
        </p:nvSpPr>
        <p:spPr>
          <a:xfrm flipV="1">
            <a:off x="2490120" y="2682360"/>
            <a:ext cx="2383200" cy="71280"/>
          </a:xfrm>
          <a:prstGeom prst="curvedConnector3">
            <a:avLst>
              <a:gd name="adj1" fmla="val 50000"/>
            </a:avLst>
          </a:prstGeom>
          <a:noFill/>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Tools</a:t>
            </a:r>
            <a:endParaRPr b="0" lang="it-IT" sz="2400" spc="-1" strike="noStrike">
              <a:latin typeface="Arial"/>
            </a:endParaRPr>
          </a:p>
        </p:txBody>
      </p:sp>
      <p:sp>
        <p:nvSpPr>
          <p:cNvPr id="805"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D4E6780-DCE9-435D-B738-927A4D2E25F6}" type="slidenum">
              <a:rPr b="0" lang="it-IT" sz="1600" spc="-1" strike="noStrike">
                <a:solidFill>
                  <a:srgbClr val="002060"/>
                </a:solidFill>
                <a:latin typeface="Arial"/>
                <a:ea typeface="Arial"/>
              </a:rPr>
              <a:t>50</a:t>
            </a:fld>
            <a:endParaRPr b="0" lang="it-IT" sz="1600" spc="-1" strike="noStrike">
              <a:latin typeface="Arial"/>
            </a:endParaRPr>
          </a:p>
        </p:txBody>
      </p:sp>
      <p:sp>
        <p:nvSpPr>
          <p:cNvPr id="806"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Sono disponibili molti ragionatori per sistemi semantici.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 è il linguaggio più semplice (spesso insufficiente)</a:t>
            </a:r>
            <a:endParaRPr b="0" lang="it-IT" sz="2000" spc="-1" strike="noStrike">
              <a:latin typeface="Arial"/>
            </a:endParaRPr>
          </a:p>
          <a:p>
            <a:pPr>
              <a:lnSpc>
                <a:spcPct val="100000"/>
              </a:lnSpc>
              <a:spcBef>
                <a:spcPts val="601"/>
              </a:spcBef>
            </a:pPr>
            <a:endParaRPr b="0" lang="it-IT" sz="2000" spc="-1" strike="noStrike">
              <a:latin typeface="Arial"/>
            </a:endParaRPr>
          </a:p>
        </p:txBody>
      </p:sp>
      <p:pic>
        <p:nvPicPr>
          <p:cNvPr id="807" name="" descr=""/>
          <p:cNvPicPr/>
          <p:nvPr/>
        </p:nvPicPr>
        <p:blipFill>
          <a:blip r:embed="rId1"/>
          <a:stretch/>
        </p:blipFill>
        <p:spPr>
          <a:xfrm>
            <a:off x="1512000" y="2448000"/>
            <a:ext cx="3976560" cy="3427920"/>
          </a:xfrm>
          <a:prstGeom prst="rect">
            <a:avLst/>
          </a:prstGeom>
          <a:ln>
            <a:noFill/>
          </a:ln>
        </p:spPr>
      </p:pic>
      <p:pic>
        <p:nvPicPr>
          <p:cNvPr id="808" name="" descr=""/>
          <p:cNvPicPr/>
          <p:nvPr/>
        </p:nvPicPr>
        <p:blipFill>
          <a:blip r:embed="rId2"/>
          <a:stretch/>
        </p:blipFill>
        <p:spPr>
          <a:xfrm>
            <a:off x="7488000" y="5132880"/>
            <a:ext cx="3095280" cy="55440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a:t>
            </a:r>
            <a:endParaRPr b="0" lang="it-IT" sz="2400" spc="-1" strike="noStrike">
              <a:latin typeface="Arial"/>
            </a:endParaRPr>
          </a:p>
        </p:txBody>
      </p:sp>
      <p:sp>
        <p:nvSpPr>
          <p:cNvPr id="81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BE5D0ED-EC6E-4069-9F27-B1EE4FF0027F}"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11"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Aprire il modello dell’hands on precedente (FOAF)</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Aggiungere un individuo “marco” senza specificare la classe di</a:t>
            </a:r>
            <a:br/>
            <a:r>
              <a:rPr b="0" lang="it-IT" sz="2000" spc="-1" strike="noStrike">
                <a:solidFill>
                  <a:srgbClr val="000000"/>
                </a:solidFill>
                <a:latin typeface="Calibri"/>
                <a:ea typeface="DejaVu Sans"/>
              </a:rPr>
              <a:t>appartenenza</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Dire che marco è amico di mario</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Controllare le proprietà ed i tipi di marco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Riverificare le proprietà ed i tipi di marco usando HermIT</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Perchè marco è stato identificato come foaf:Person? Scrivere gli assiomi coinvolti nel ragionamento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Eliminare l’import dell’ontologia FOAF</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Il risultato cambia?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Perché?</a:t>
            </a:r>
            <a:endParaRPr b="0" lang="it-IT" sz="2000" spc="-1" strike="noStrike">
              <a:latin typeface="Arial"/>
            </a:endParaRPr>
          </a:p>
        </p:txBody>
      </p:sp>
      <p:pic>
        <p:nvPicPr>
          <p:cNvPr id="812" name="" descr=""/>
          <p:cNvPicPr/>
          <p:nvPr/>
        </p:nvPicPr>
        <p:blipFill>
          <a:blip r:embed="rId1"/>
          <a:stretch/>
        </p:blipFill>
        <p:spPr>
          <a:xfrm>
            <a:off x="8496000" y="334440"/>
            <a:ext cx="3239280" cy="1969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Web of data</a:t>
            </a:r>
            <a:endParaRPr b="0" lang="it-IT" sz="2400" spc="-1" strike="noStrike">
              <a:latin typeface="Arial"/>
            </a:endParaRPr>
          </a:p>
        </p:txBody>
      </p:sp>
      <p:sp>
        <p:nvSpPr>
          <p:cNvPr id="358"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BFA7D97-B145-46AC-AC17-34D1ED4AEFFE}" type="slidenum">
              <a:rPr b="0" lang="it-IT" sz="1600" spc="-1" strike="noStrike">
                <a:solidFill>
                  <a:srgbClr val="002060"/>
                </a:solidFill>
                <a:latin typeface="Arial"/>
                <a:ea typeface="Arial"/>
              </a:rPr>
              <a:t>5</a:t>
            </a:fld>
            <a:endParaRPr b="0" lang="it-IT" sz="1600" spc="-1" strike="noStrike">
              <a:latin typeface="Arial"/>
            </a:endParaRPr>
          </a:p>
        </p:txBody>
      </p:sp>
      <p:sp>
        <p:nvSpPr>
          <p:cNvPr id="359" name="CustomShape 3"/>
          <p:cNvSpPr/>
          <p:nvPr/>
        </p:nvSpPr>
        <p:spPr>
          <a:xfrm>
            <a:off x="828000" y="2556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ns0:marioarrigonineri</a:t>
            </a:r>
            <a:endParaRPr b="0" lang="it-IT" sz="1800" spc="-1" strike="noStrike">
              <a:latin typeface="Arial"/>
            </a:endParaRPr>
          </a:p>
        </p:txBody>
      </p:sp>
      <p:sp>
        <p:nvSpPr>
          <p:cNvPr id="360" name="CustomShape 4"/>
          <p:cNvSpPr/>
          <p:nvPr/>
        </p:nvSpPr>
        <p:spPr>
          <a:xfrm>
            <a:off x="3636000" y="998640"/>
            <a:ext cx="1295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Mario”</a:t>
            </a:r>
            <a:endParaRPr b="0" lang="it-IT" sz="1800" spc="-1" strike="noStrike">
              <a:latin typeface="Arial"/>
            </a:endParaRPr>
          </a:p>
        </p:txBody>
      </p:sp>
      <p:sp>
        <p:nvSpPr>
          <p:cNvPr id="361" name="CustomShape 5"/>
          <p:cNvSpPr/>
          <p:nvPr/>
        </p:nvSpPr>
        <p:spPr>
          <a:xfrm>
            <a:off x="4140000" y="1908000"/>
            <a:ext cx="1295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Arrigoni Neri”</a:t>
            </a:r>
            <a:endParaRPr b="0" lang="it-IT" sz="1800" spc="-1" strike="noStrike">
              <a:latin typeface="Arial"/>
            </a:endParaRPr>
          </a:p>
        </p:txBody>
      </p:sp>
      <p:sp>
        <p:nvSpPr>
          <p:cNvPr id="362" name="CustomShape 6"/>
          <p:cNvSpPr/>
          <p:nvPr/>
        </p:nvSpPr>
        <p:spPr>
          <a:xfrm>
            <a:off x="828000" y="4212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ns0:book1</a:t>
            </a:r>
            <a:endParaRPr b="0" lang="it-IT" sz="1800" spc="-1" strike="noStrike">
              <a:latin typeface="Arial"/>
            </a:endParaRPr>
          </a:p>
        </p:txBody>
      </p:sp>
      <p:sp>
        <p:nvSpPr>
          <p:cNvPr id="363" name="CustomShape 7"/>
          <p:cNvSpPr/>
          <p:nvPr/>
        </p:nvSpPr>
        <p:spPr>
          <a:xfrm>
            <a:off x="828000" y="5436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ns0:c105</a:t>
            </a:r>
            <a:endParaRPr b="0" lang="it-IT" sz="1800" spc="-1" strike="noStrike">
              <a:latin typeface="Arial"/>
            </a:endParaRPr>
          </a:p>
        </p:txBody>
      </p:sp>
      <p:sp>
        <p:nvSpPr>
          <p:cNvPr id="364" name="CustomShape 8"/>
          <p:cNvSpPr/>
          <p:nvPr/>
        </p:nvSpPr>
        <p:spPr>
          <a:xfrm>
            <a:off x="4716000" y="3636000"/>
            <a:ext cx="172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Microsoft YaHei"/>
              </a:rPr>
              <a:t>“</a:t>
            </a:r>
            <a:r>
              <a:rPr b="0" lang="it-IT" sz="2000" spc="-1" strike="noStrike">
                <a:solidFill>
                  <a:srgbClr val="000000"/>
                </a:solidFill>
                <a:latin typeface="Calibri"/>
                <a:ea typeface="DejaVu Sans"/>
              </a:rPr>
              <a:t>111-123456789</a:t>
            </a:r>
            <a:r>
              <a:rPr b="0" lang="it-IT" sz="1800" spc="-1" strike="noStrike">
                <a:solidFill>
                  <a:srgbClr val="000000"/>
                </a:solidFill>
                <a:latin typeface="Arial"/>
                <a:ea typeface="DejaVu Sans"/>
              </a:rPr>
              <a:t>”</a:t>
            </a:r>
            <a:endParaRPr b="0" lang="it-IT" sz="1800" spc="-1" strike="noStrike">
              <a:latin typeface="Arial"/>
            </a:endParaRPr>
          </a:p>
        </p:txBody>
      </p:sp>
      <p:sp>
        <p:nvSpPr>
          <p:cNvPr id="365" name="CustomShape 9"/>
          <p:cNvSpPr/>
          <p:nvPr/>
        </p:nvSpPr>
        <p:spPr>
          <a:xfrm>
            <a:off x="4415040" y="4860000"/>
            <a:ext cx="1812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t-IT" sz="2000" spc="-1" strike="noStrike">
                <a:solidFill>
                  <a:srgbClr val="000000"/>
                </a:solidFill>
                <a:latin typeface="Calibri"/>
                <a:ea typeface="DejaVu Sans"/>
              </a:rPr>
              <a:t>“</a:t>
            </a:r>
            <a:r>
              <a:rPr b="0" lang="it-IT" sz="2000" spc="-1" strike="noStrike">
                <a:solidFill>
                  <a:srgbClr val="000000"/>
                </a:solidFill>
                <a:latin typeface="Calibri"/>
                <a:ea typeface="DejaVu Sans"/>
              </a:rPr>
              <a:t>Introduzione al Semantic Web”</a:t>
            </a:r>
            <a:endParaRPr b="0" lang="it-IT" sz="2000" spc="-1" strike="noStrike">
              <a:latin typeface="Arial"/>
            </a:endParaRPr>
          </a:p>
        </p:txBody>
      </p:sp>
      <p:sp>
        <p:nvSpPr>
          <p:cNvPr id="366" name="CustomShape 10"/>
          <p:cNvSpPr/>
          <p:nvPr/>
        </p:nvSpPr>
        <p:spPr>
          <a:xfrm>
            <a:off x="9216000" y="3816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n1:b1345</a:t>
            </a:r>
            <a:endParaRPr b="0" lang="it-IT" sz="1800" spc="-1" strike="noStrike">
              <a:latin typeface="Arial"/>
            </a:endParaRPr>
          </a:p>
        </p:txBody>
      </p:sp>
      <p:sp>
        <p:nvSpPr>
          <p:cNvPr id="367" name="CustomShape 11"/>
          <p:cNvSpPr/>
          <p:nvPr/>
        </p:nvSpPr>
        <p:spPr>
          <a:xfrm>
            <a:off x="6336000" y="2808000"/>
            <a:ext cx="172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Microsoft YaHei"/>
              </a:rPr>
              <a:t>“</a:t>
            </a:r>
            <a:r>
              <a:rPr b="0" lang="it-IT" sz="2000" spc="-1" strike="noStrike">
                <a:solidFill>
                  <a:srgbClr val="000000"/>
                </a:solidFill>
                <a:latin typeface="Calibri"/>
                <a:ea typeface="DejaVu Sans"/>
              </a:rPr>
              <a:t>111-123456789</a:t>
            </a:r>
            <a:r>
              <a:rPr b="0" lang="it-IT" sz="1800" spc="-1" strike="noStrike">
                <a:solidFill>
                  <a:srgbClr val="000000"/>
                </a:solidFill>
                <a:latin typeface="Arial"/>
                <a:ea typeface="DejaVu Sans"/>
              </a:rPr>
              <a:t>”</a:t>
            </a:r>
            <a:endParaRPr b="0" lang="it-IT" sz="1800" spc="-1" strike="noStrike">
              <a:latin typeface="Arial"/>
            </a:endParaRPr>
          </a:p>
        </p:txBody>
      </p:sp>
      <p:sp>
        <p:nvSpPr>
          <p:cNvPr id="368" name="CustomShape 12"/>
          <p:cNvSpPr/>
          <p:nvPr/>
        </p:nvSpPr>
        <p:spPr>
          <a:xfrm>
            <a:off x="7704000" y="5616000"/>
            <a:ext cx="172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EUR29.99”</a:t>
            </a:r>
            <a:endParaRPr b="0" lang="it-IT" sz="1800" spc="-1" strike="noStrike">
              <a:latin typeface="Arial"/>
            </a:endParaRPr>
          </a:p>
        </p:txBody>
      </p:sp>
      <p:sp>
        <p:nvSpPr>
          <p:cNvPr id="369" name="CustomShape 13"/>
          <p:cNvSpPr/>
          <p:nvPr/>
        </p:nvSpPr>
        <p:spPr>
          <a:xfrm>
            <a:off x="8640000" y="1440000"/>
            <a:ext cx="719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Microsoft YaHei"/>
              </a:rPr>
              <a:t>“</a:t>
            </a:r>
            <a:r>
              <a:rPr b="0" lang="it-IT" sz="2000" spc="-1" strike="noStrike">
                <a:solidFill>
                  <a:srgbClr val="000000"/>
                </a:solidFill>
                <a:latin typeface="Calibri"/>
                <a:ea typeface="Microsoft YaHei"/>
              </a:rPr>
              <a:t>4.5</a:t>
            </a:r>
            <a:r>
              <a:rPr b="0" lang="it-IT" sz="1800" spc="-1" strike="noStrike">
                <a:solidFill>
                  <a:srgbClr val="000000"/>
                </a:solidFill>
                <a:latin typeface="Arial"/>
                <a:ea typeface="DejaVu Sans"/>
              </a:rPr>
              <a:t>”</a:t>
            </a:r>
            <a:endParaRPr b="0" lang="it-IT" sz="1800" spc="-1" strike="noStrike">
              <a:latin typeface="Arial"/>
            </a:endParaRPr>
          </a:p>
        </p:txBody>
      </p:sp>
      <p:sp>
        <p:nvSpPr>
          <p:cNvPr id="370" name="CustomShape 14"/>
          <p:cNvSpPr/>
          <p:nvPr/>
        </p:nvSpPr>
        <p:spPr>
          <a:xfrm>
            <a:off x="8208000" y="792000"/>
            <a:ext cx="172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Da “SEMANTIC AMAZON”</a:t>
            </a:r>
            <a:endParaRPr b="0" lang="it-IT" sz="1800" spc="-1" strike="noStrike">
              <a:latin typeface="Arial"/>
            </a:endParaRPr>
          </a:p>
        </p:txBody>
      </p:sp>
      <p:cxnSp>
        <p:nvCxnSpPr>
          <p:cNvPr id="371" name="Line 15"/>
          <p:cNvCxnSpPr>
            <a:stCxn id="359" idx="0"/>
            <a:endCxn id="360" idx="1"/>
          </p:cNvCxnSpPr>
          <p:nvPr/>
        </p:nvCxnSpPr>
        <p:spPr>
          <a:xfrm flipV="1">
            <a:off x="1979640" y="1178280"/>
            <a:ext cx="1656720" cy="137808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Ns0:name</a:t>
            </a:r>
            <a:endParaRPr b="0" lang="it-IT" sz="1800" spc="-1" strike="noStrike">
              <a:latin typeface="Arial"/>
            </a:endParaRPr>
          </a:p>
          <a:p>
            <a:pPr algn="ctr"/>
            <a:endParaRPr b="0" lang="it-IT" sz="1800" spc="-1" strike="noStrike">
              <a:latin typeface="Arial"/>
            </a:endParaRPr>
          </a:p>
          <a:p>
            <a:pPr algn="ctr"/>
            <a:r>
              <a:rPr b="0" lang="it-IT" sz="1800" spc="-1" strike="noStrike">
                <a:latin typeface="Arial"/>
              </a:rPr>
              <a:t>Ns0:surname</a:t>
            </a:r>
            <a:endParaRPr b="0" lang="it-IT" sz="1800" spc="-1" strike="noStrike">
              <a:latin typeface="Arial"/>
            </a:endParaRPr>
          </a:p>
        </p:txBody>
      </p:cxnSp>
      <p:cxnSp>
        <p:nvCxnSpPr>
          <p:cNvPr id="372" name="Line 16"/>
          <p:cNvCxnSpPr>
            <a:stCxn id="359" idx="0"/>
            <a:endCxn id="361" idx="1"/>
          </p:cNvCxnSpPr>
          <p:nvPr/>
        </p:nvCxnSpPr>
        <p:spPr>
          <a:xfrm flipV="1">
            <a:off x="1979640" y="2087640"/>
            <a:ext cx="2160720" cy="468720"/>
          </a:xfrm>
          <a:prstGeom prst="curvedConnector3">
            <a:avLst/>
          </a:prstGeom>
          <a:ln>
            <a:solidFill>
              <a:srgbClr val="3465a4"/>
            </a:solidFill>
            <a:tailEnd len="med" type="triangle" w="med"/>
          </a:ln>
        </p:spPr>
      </p:cxnSp>
      <p:cxnSp>
        <p:nvCxnSpPr>
          <p:cNvPr id="373" name="Line 17"/>
          <p:cNvCxnSpPr>
            <a:stCxn id="359" idx="2"/>
            <a:endCxn id="362" idx="0"/>
          </p:cNvCxnSpPr>
          <p:nvPr/>
        </p:nvCxnSpPr>
        <p:spPr>
          <a:xfrm>
            <a:off x="1979640" y="2987280"/>
            <a:ext cx="360" cy="122508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Ns0:author-of</a:t>
            </a:r>
            <a:endParaRPr b="0" lang="it-IT" sz="1800" spc="-1" strike="noStrike">
              <a:latin typeface="Arial"/>
            </a:endParaRPr>
          </a:p>
        </p:txBody>
      </p:cxnSp>
      <p:cxnSp>
        <p:nvCxnSpPr>
          <p:cNvPr id="374" name="Line 18"/>
          <p:cNvCxnSpPr>
            <a:stCxn id="362" idx="2"/>
            <a:endCxn id="363" idx="0"/>
          </p:cNvCxnSpPr>
          <p:nvPr/>
        </p:nvCxnSpPr>
        <p:spPr>
          <a:xfrm>
            <a:off x="1979640" y="4643280"/>
            <a:ext cx="360" cy="79308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Ns0:used-in</a:t>
            </a:r>
            <a:endParaRPr b="0" lang="it-IT" sz="1800" spc="-1" strike="noStrike">
              <a:latin typeface="Arial"/>
            </a:endParaRPr>
          </a:p>
        </p:txBody>
      </p:cxnSp>
      <p:cxnSp>
        <p:nvCxnSpPr>
          <p:cNvPr id="375" name="Line 19"/>
          <p:cNvCxnSpPr>
            <a:stCxn id="362" idx="3"/>
            <a:endCxn id="364" idx="1"/>
          </p:cNvCxnSpPr>
          <p:nvPr/>
        </p:nvCxnSpPr>
        <p:spPr>
          <a:xfrm flipV="1">
            <a:off x="3131280" y="3815640"/>
            <a:ext cx="1585080" cy="61236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Ns0:ISBN</a:t>
            </a:r>
            <a:endParaRPr b="0" lang="it-IT" sz="1800" spc="-1" strike="noStrike">
              <a:latin typeface="Arial"/>
            </a:endParaRPr>
          </a:p>
        </p:txBody>
      </p:cxnSp>
      <p:cxnSp>
        <p:nvCxnSpPr>
          <p:cNvPr id="376" name="Line 20"/>
          <p:cNvCxnSpPr>
            <a:stCxn id="362" idx="3"/>
            <a:endCxn id="365" idx="1"/>
          </p:cNvCxnSpPr>
          <p:nvPr/>
        </p:nvCxnSpPr>
        <p:spPr>
          <a:xfrm>
            <a:off x="3131280" y="4427640"/>
            <a:ext cx="1284120" cy="93492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Ns0:title</a:t>
            </a:r>
            <a:endParaRPr b="0" lang="it-IT" sz="1800" spc="-1" strike="noStrike">
              <a:latin typeface="Arial"/>
            </a:endParaRPr>
          </a:p>
        </p:txBody>
      </p:cxnSp>
      <p:cxnSp>
        <p:nvCxnSpPr>
          <p:cNvPr id="377" name="Line 21"/>
          <p:cNvCxnSpPr>
            <a:stCxn id="366" idx="1"/>
            <a:endCxn id="367" idx="3"/>
          </p:cNvCxnSpPr>
          <p:nvPr/>
        </p:nvCxnSpPr>
        <p:spPr>
          <a:xfrm flipH="1" flipV="1">
            <a:off x="8063280" y="2987640"/>
            <a:ext cx="1153080" cy="104436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Ns1:isbn_num</a:t>
            </a:r>
            <a:endParaRPr b="0" lang="it-IT" sz="1800" spc="-1" strike="noStrike">
              <a:latin typeface="Arial"/>
            </a:endParaRPr>
          </a:p>
        </p:txBody>
      </p:cxnSp>
      <p:cxnSp>
        <p:nvCxnSpPr>
          <p:cNvPr id="378" name="Line 22"/>
          <p:cNvCxnSpPr>
            <a:stCxn id="366" idx="0"/>
            <a:endCxn id="369" idx="3"/>
          </p:cNvCxnSpPr>
          <p:nvPr/>
        </p:nvCxnSpPr>
        <p:spPr>
          <a:xfrm flipH="1" flipV="1">
            <a:off x="9359280" y="1619640"/>
            <a:ext cx="1008720" cy="219672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Ns1:rank</a:t>
            </a:r>
            <a:endParaRPr b="0" lang="it-IT" sz="1800" spc="-1" strike="noStrike">
              <a:latin typeface="Arial"/>
            </a:endParaRPr>
          </a:p>
        </p:txBody>
      </p:cxnSp>
      <p:cxnSp>
        <p:nvCxnSpPr>
          <p:cNvPr id="379" name="Line 23"/>
          <p:cNvCxnSpPr>
            <a:stCxn id="366" idx="2"/>
            <a:endCxn id="368" idx="3"/>
          </p:cNvCxnSpPr>
          <p:nvPr/>
        </p:nvCxnSpPr>
        <p:spPr>
          <a:xfrm flipH="1">
            <a:off x="9431280" y="4247280"/>
            <a:ext cx="936720" cy="154872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Ns1:price</a:t>
            </a:r>
            <a:endParaRPr b="0" lang="it-IT" sz="1800" spc="-1" strike="noStrike">
              <a:latin typeface="Arial"/>
            </a:endParaRPr>
          </a:p>
        </p:txBody>
      </p:cxn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366"/>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367"/>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368"/>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369"/>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 query tab</a:t>
            </a:r>
            <a:endParaRPr b="0" lang="it-IT" sz="2400" spc="-1" strike="noStrike">
              <a:latin typeface="Arial"/>
            </a:endParaRPr>
          </a:p>
        </p:txBody>
      </p:sp>
      <p:sp>
        <p:nvSpPr>
          <p:cNvPr id="814"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0EBB769-BBAD-4103-94FE-49AAAC3B6322}"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15"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Aprire tab DL-Query</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La sintassi si basa sull Manchester Syntax</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https://www.w3.org/TR/owl2-manchester-syntax/</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u="sng">
                <a:solidFill>
                  <a:srgbClr val="0000ff"/>
                </a:solidFill>
                <a:uFillTx/>
                <a:latin typeface="Calibri"/>
                <a:ea typeface="DejaVu Sans"/>
                <a:hlinkClick r:id="rId1"/>
              </a:rPr>
              <a:t>https://ontology101tutorial.readthedocs.io/en/latest/DL_QueryTab.html</a:t>
            </a:r>
            <a:endParaRPr b="0" lang="it-IT" sz="2000" spc="-1" strike="noStrike">
              <a:latin typeface="Arial"/>
            </a:endParaRPr>
          </a:p>
          <a:p>
            <a:pPr>
              <a:lnSpc>
                <a:spcPct val="100000"/>
              </a:lnSpc>
              <a:spcBef>
                <a:spcPts val="601"/>
              </a:spcBef>
            </a:pP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Ricercare tutte le persone che conoscono almeno un’altra persona</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Ricercare tutte le persone che conoscono soltanto persone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Raffinare il modello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Mario è Italiano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Ricercare tutte le persone che conoscono almeno un italiano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Ricercare tutte le persone che conoscono soltanto italiani</a:t>
            </a:r>
            <a:endParaRPr b="0" lang="it-IT" sz="2000" spc="-1" strike="noStrike">
              <a:latin typeface="Arial"/>
            </a:endParaRPr>
          </a:p>
        </p:txBody>
      </p:sp>
      <p:pic>
        <p:nvPicPr>
          <p:cNvPr id="816" name="" descr=""/>
          <p:cNvPicPr/>
          <p:nvPr/>
        </p:nvPicPr>
        <p:blipFill>
          <a:blip r:embed="rId2"/>
          <a:stretch/>
        </p:blipFill>
        <p:spPr>
          <a:xfrm>
            <a:off x="8640000" y="216000"/>
            <a:ext cx="3239280" cy="196956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CustomShape 1"/>
          <p:cNvSpPr/>
          <p:nvPr/>
        </p:nvSpPr>
        <p:spPr>
          <a:xfrm>
            <a:off x="888840" y="1274400"/>
            <a:ext cx="10413000" cy="630720"/>
          </a:xfrm>
          <a:prstGeom prst="rect">
            <a:avLst/>
          </a:prstGeom>
          <a:noFill/>
          <a:ln>
            <a:noFill/>
          </a:ln>
        </p:spPr>
        <p:style>
          <a:lnRef idx="0"/>
          <a:fillRef idx="0"/>
          <a:effectRef idx="0"/>
          <a:fontRef idx="minor"/>
        </p:style>
        <p:txBody>
          <a:bodyPr lIns="45720" rIns="45720" tIns="45000" bIns="45000" anchor="b">
            <a:noAutofit/>
          </a:bodyPr>
          <a:p>
            <a:pPr algn="ctr">
              <a:lnSpc>
                <a:spcPct val="100000"/>
              </a:lnSpc>
            </a:pPr>
            <a:r>
              <a:rPr b="1" lang="it-IT" sz="2800" spc="-1" strike="noStrike">
                <a:solidFill>
                  <a:srgbClr val="ffffff"/>
                </a:solidFill>
                <a:latin typeface="Arial"/>
                <a:ea typeface="Arial"/>
              </a:rPr>
              <a:t>Master Artificial Intelligence &amp; Machine Learning</a:t>
            </a:r>
            <a:endParaRPr b="0" lang="it-IT" sz="2800" spc="-1" strike="noStrike">
              <a:latin typeface="Arial"/>
            </a:endParaRPr>
          </a:p>
        </p:txBody>
      </p:sp>
      <p:sp>
        <p:nvSpPr>
          <p:cNvPr id="818" name="CustomShape 2"/>
          <p:cNvSpPr/>
          <p:nvPr/>
        </p:nvSpPr>
        <p:spPr>
          <a:xfrm>
            <a:off x="3543840" y="2527920"/>
            <a:ext cx="5141520" cy="94104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479"/>
              </a:spcBef>
            </a:pPr>
            <a:r>
              <a:rPr b="1" lang="it-IT" sz="2400" spc="-1" strike="noStrike">
                <a:solidFill>
                  <a:srgbClr val="ffffff"/>
                </a:solidFill>
                <a:latin typeface="Arial"/>
                <a:ea typeface="Arial"/>
              </a:rPr>
              <a:t>Corso «Tecnologie semantiche»</a:t>
            </a:r>
            <a:endParaRPr b="0" lang="it-IT" sz="2400" spc="-1" strike="noStrike">
              <a:latin typeface="Arial"/>
            </a:endParaRPr>
          </a:p>
          <a:p>
            <a:pPr algn="ctr">
              <a:lnSpc>
                <a:spcPct val="100000"/>
              </a:lnSpc>
              <a:spcBef>
                <a:spcPts val="400"/>
              </a:spcBef>
            </a:pPr>
            <a:r>
              <a:rPr b="0" lang="it-IT" sz="2000" spc="-1" strike="noStrike">
                <a:solidFill>
                  <a:srgbClr val="ffffff"/>
                </a:solidFill>
                <a:latin typeface="Arial"/>
                <a:ea typeface="Arial"/>
              </a:rPr>
              <a:t>Marco Colombetti e Mario Arrigoni Neri</a:t>
            </a:r>
            <a:endParaRPr b="0" lang="it-IT" sz="2000" spc="-1" strike="noStrike">
              <a:latin typeface="Arial"/>
            </a:endParaRPr>
          </a:p>
        </p:txBody>
      </p:sp>
      <p:sp>
        <p:nvSpPr>
          <p:cNvPr id="819" name="CustomShape 3"/>
          <p:cNvSpPr/>
          <p:nvPr/>
        </p:nvSpPr>
        <p:spPr>
          <a:xfrm>
            <a:off x="5267880" y="758160"/>
            <a:ext cx="1655280" cy="291240"/>
          </a:xfrm>
          <a:prstGeom prst="rect">
            <a:avLst/>
          </a:prstGeom>
          <a:noFill/>
          <a:ln>
            <a:noFill/>
          </a:ln>
        </p:spPr>
        <p:style>
          <a:lnRef idx="0"/>
          <a:fillRef idx="0"/>
          <a:effectRef idx="0"/>
          <a:fontRef idx="minor"/>
        </p:style>
        <p:txBody>
          <a:bodyPr lIns="45720" rIns="45720" tIns="45000" bIns="45000" anchor="ctr">
            <a:noAutofit/>
          </a:bodyPr>
          <a:p>
            <a:pPr algn="ctr">
              <a:lnSpc>
                <a:spcPct val="100000"/>
              </a:lnSpc>
              <a:spcBef>
                <a:spcPts val="360"/>
              </a:spcBef>
            </a:pPr>
            <a:r>
              <a:rPr b="0" lang="it-IT" sz="1800" spc="-1" strike="noStrike">
                <a:solidFill>
                  <a:srgbClr val="ffffff"/>
                </a:solidFill>
                <a:latin typeface="Arial"/>
                <a:ea typeface="Arial"/>
              </a:rPr>
              <a:t>01.07.2019</a:t>
            </a:r>
            <a:endParaRPr b="0" lang="it-IT" sz="1800" spc="-1" strike="noStrike">
              <a:latin typeface="Arial"/>
            </a:endParaRPr>
          </a:p>
        </p:txBody>
      </p:sp>
      <p:sp>
        <p:nvSpPr>
          <p:cNvPr id="820" name="CustomShape 4"/>
          <p:cNvSpPr/>
          <p:nvPr/>
        </p:nvSpPr>
        <p:spPr>
          <a:xfrm>
            <a:off x="481320" y="3934800"/>
            <a:ext cx="11224440" cy="114768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720"/>
              </a:spcBef>
            </a:pPr>
            <a:r>
              <a:rPr b="1" lang="it-IT" sz="3600" spc="-1" strike="noStrike">
                <a:solidFill>
                  <a:srgbClr val="ffffff"/>
                </a:solidFill>
                <a:latin typeface="Arial"/>
                <a:ea typeface="Arial"/>
              </a:rPr>
              <a:t>3.  Jena API</a:t>
            </a:r>
            <a:endParaRPr b="0" lang="it-IT" sz="3600" spc="-1" strike="noStrike">
              <a:latin typeface="Arial"/>
            </a:endParaRPr>
          </a:p>
          <a:p>
            <a:pPr algn="ctr">
              <a:lnSpc>
                <a:spcPct val="100000"/>
              </a:lnSpc>
              <a:spcBef>
                <a:spcPts val="479"/>
              </a:spcBef>
            </a:pPr>
            <a:r>
              <a:rPr b="0" lang="it-IT" sz="2400" spc="-1" strike="noStrike">
                <a:solidFill>
                  <a:srgbClr val="ffffff"/>
                </a:solidFill>
                <a:latin typeface="Arial"/>
                <a:ea typeface="Arial"/>
              </a:rPr>
              <a:t>Mario Arrigoni Neri</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JENA API per RDF</a:t>
            </a:r>
            <a:endParaRPr b="0" lang="it-IT" sz="2400" spc="-1" strike="noStrike">
              <a:latin typeface="Arial"/>
            </a:endParaRPr>
          </a:p>
        </p:txBody>
      </p:sp>
      <p:sp>
        <p:nvSpPr>
          <p:cNvPr id="822"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0742527-580D-4A94-9BCE-B06DE2EC5193}"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23"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fontScale="91000"/>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Una delle prime API sviluppate per accedere a modelli semantici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Principalmente opera in RDF / RDFS</a:t>
            </a:r>
            <a:br/>
            <a:br/>
            <a:br/>
            <a:br/>
            <a:br/>
            <a:r>
              <a:rPr b="0" lang="it-IT" sz="2000" spc="-1" strike="noStrike">
                <a:solidFill>
                  <a:srgbClr val="000000"/>
                </a:solidFill>
                <a:latin typeface="Calibri"/>
                <a:ea typeface="DejaVu Sans"/>
              </a:rPr>
              <a:t> </a:t>
            </a:r>
            <a:endParaRPr b="0" lang="it-IT" sz="2000" spc="-1" strike="noStrike">
              <a:latin typeface="Arial"/>
            </a:endParaRPr>
          </a:p>
          <a:p>
            <a:pPr>
              <a:lnSpc>
                <a:spcPct val="100000"/>
              </a:lnSpc>
              <a:spcBef>
                <a:spcPts val="601"/>
              </a:spcBef>
            </a:pPr>
            <a:br/>
            <a:br/>
            <a:br/>
            <a:br/>
            <a:br/>
            <a:b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Sviluppata inizialmente negli HP-Labs, poi contribuita alla Apache foundation</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u="sng">
                <a:solidFill>
                  <a:srgbClr val="000000"/>
                </a:solidFill>
                <a:uFillTx/>
                <a:latin typeface="Calibri"/>
                <a:ea typeface="DejaVu Sans"/>
              </a:rPr>
              <a:t>https://jena.apache.org/</a:t>
            </a:r>
            <a:endParaRPr b="0" lang="it-IT" sz="2000" spc="-1" strike="noStrike">
              <a:latin typeface="Arial"/>
            </a:endParaRPr>
          </a:p>
          <a:p>
            <a:pPr>
              <a:lnSpc>
                <a:spcPct val="100000"/>
              </a:lnSpc>
              <a:spcBef>
                <a:spcPts val="601"/>
              </a:spcBef>
            </a:pPr>
            <a:endParaRPr b="0" lang="it-IT" sz="2000" spc="-1" strike="noStrike">
              <a:latin typeface="Arial"/>
            </a:endParaRPr>
          </a:p>
        </p:txBody>
      </p:sp>
      <p:pic>
        <p:nvPicPr>
          <p:cNvPr id="824" name="" descr=""/>
          <p:cNvPicPr/>
          <p:nvPr/>
        </p:nvPicPr>
        <p:blipFill>
          <a:blip r:embed="rId1"/>
          <a:stretch/>
        </p:blipFill>
        <p:spPr>
          <a:xfrm>
            <a:off x="2520000" y="2592000"/>
            <a:ext cx="1553400" cy="1454400"/>
          </a:xfrm>
          <a:prstGeom prst="rect">
            <a:avLst/>
          </a:prstGeom>
          <a:ln>
            <a:noFill/>
          </a:ln>
        </p:spPr>
      </p:pic>
      <p:sp>
        <p:nvSpPr>
          <p:cNvPr id="825" name="CustomShape 4"/>
          <p:cNvSpPr/>
          <p:nvPr/>
        </p:nvSpPr>
        <p:spPr>
          <a:xfrm>
            <a:off x="6469920" y="1818360"/>
            <a:ext cx="5481360" cy="313884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dependency</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groupId</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org.apache.jena</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groupId</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artifactId</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jena-core</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artifactId</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version</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3.12.0</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version</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dependency</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dependency</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groupId</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org.apache.jena</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groupId</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artifactId</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jena-arq</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artifactId</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	</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version</a:t>
            </a:r>
            <a:r>
              <a:rPr b="0" lang="it-IT" sz="2000" spc="-1" strike="noStrike">
                <a:solidFill>
                  <a:srgbClr val="008080"/>
                </a:solidFill>
                <a:latin typeface="Consolas"/>
                <a:ea typeface="Consolas"/>
              </a:rPr>
              <a:t>&gt;</a:t>
            </a:r>
            <a:r>
              <a:rPr b="0" lang="it-IT" sz="2000" spc="-1" strike="noStrike">
                <a:solidFill>
                  <a:srgbClr val="000000"/>
                </a:solidFill>
                <a:latin typeface="Consolas"/>
                <a:ea typeface="Consolas"/>
              </a:rPr>
              <a:t>3.12.0</a:t>
            </a: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version</a:t>
            </a:r>
            <a:r>
              <a:rPr b="0" lang="it-IT" sz="2000" spc="-1" strike="noStrike">
                <a:solidFill>
                  <a:srgbClr val="008080"/>
                </a:solidFill>
                <a:latin typeface="Consolas"/>
                <a:ea typeface="Consolas"/>
              </a:rPr>
              <a:t>&gt;</a:t>
            </a:r>
            <a:endParaRPr b="0" lang="it-IT" sz="2000" spc="-1" strike="noStrike">
              <a:latin typeface="Arial"/>
            </a:endParaRPr>
          </a:p>
          <a:p>
            <a:pPr>
              <a:lnSpc>
                <a:spcPct val="100000"/>
              </a:lnSpc>
            </a:pPr>
            <a:r>
              <a:rPr b="0" lang="it-IT" sz="2000" spc="-1" strike="noStrike">
                <a:solidFill>
                  <a:srgbClr val="008080"/>
                </a:solidFill>
                <a:latin typeface="Consolas"/>
                <a:ea typeface="Consolas"/>
              </a:rPr>
              <a:t>&lt;/</a:t>
            </a:r>
            <a:r>
              <a:rPr b="0" lang="it-IT" sz="2000" spc="-1" strike="noStrike">
                <a:solidFill>
                  <a:srgbClr val="3f7f7f"/>
                </a:solidFill>
                <a:latin typeface="Consolas"/>
                <a:ea typeface="Consolas"/>
              </a:rPr>
              <a:t>dependency</a:t>
            </a:r>
            <a:r>
              <a:rPr b="0" lang="it-IT" sz="2000" spc="-1" strike="noStrike">
                <a:solidFill>
                  <a:srgbClr val="008080"/>
                </a:solidFill>
                <a:latin typeface="Consolas"/>
                <a:ea typeface="Consolas"/>
              </a:rPr>
              <a:t>&gt;</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Creare e stampare un modello</a:t>
            </a:r>
            <a:endParaRPr b="0" lang="it-IT" sz="2400" spc="-1" strike="noStrike">
              <a:latin typeface="Arial"/>
            </a:endParaRPr>
          </a:p>
        </p:txBody>
      </p:sp>
      <p:sp>
        <p:nvSpPr>
          <p:cNvPr id="82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B23595E-3751-4D8C-93A4-252BCDC6D543}"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28" name="CustomShape 3"/>
          <p:cNvSpPr/>
          <p:nvPr/>
        </p:nvSpPr>
        <p:spPr>
          <a:xfrm>
            <a:off x="1872000" y="1584000"/>
            <a:ext cx="8567280" cy="328500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1500" spc="-1" strike="noStrike">
                <a:solidFill>
                  <a:srgbClr val="000000"/>
                </a:solidFill>
                <a:latin typeface="Consolas"/>
                <a:ea typeface="Consolas"/>
              </a:rPr>
              <a:t>	</a:t>
            </a:r>
            <a:r>
              <a:rPr b="1" lang="it-IT" sz="1500" spc="-1" strike="noStrike">
                <a:solidFill>
                  <a:srgbClr val="7f0055"/>
                </a:solidFill>
                <a:latin typeface="Consolas"/>
                <a:ea typeface="Consolas"/>
              </a:rPr>
              <a:t>public</a:t>
            </a:r>
            <a:r>
              <a:rPr b="0" lang="it-IT" sz="1500" spc="-1" strike="noStrike">
                <a:solidFill>
                  <a:srgbClr val="000000"/>
                </a:solidFill>
                <a:latin typeface="Consolas"/>
                <a:ea typeface="Consolas"/>
              </a:rPr>
              <a:t> </a:t>
            </a:r>
            <a:r>
              <a:rPr b="1" lang="it-IT" sz="1500" spc="-1" strike="noStrike">
                <a:solidFill>
                  <a:srgbClr val="7f0055"/>
                </a:solidFill>
                <a:latin typeface="Consolas"/>
                <a:ea typeface="Consolas"/>
              </a:rPr>
              <a:t>static</a:t>
            </a:r>
            <a:r>
              <a:rPr b="0" lang="it-IT" sz="1500" spc="-1" strike="noStrike">
                <a:solidFill>
                  <a:srgbClr val="000000"/>
                </a:solidFill>
                <a:latin typeface="Consolas"/>
                <a:ea typeface="Consolas"/>
              </a:rPr>
              <a:t> </a:t>
            </a:r>
            <a:r>
              <a:rPr b="1" lang="it-IT" sz="1500" spc="-1" strike="noStrike">
                <a:solidFill>
                  <a:srgbClr val="7f0055"/>
                </a:solidFill>
                <a:latin typeface="Consolas"/>
                <a:ea typeface="Consolas"/>
              </a:rPr>
              <a:t>void</a:t>
            </a:r>
            <a:r>
              <a:rPr b="0" lang="it-IT" sz="1500" spc="-1" strike="noStrike">
                <a:solidFill>
                  <a:srgbClr val="000000"/>
                </a:solidFill>
                <a:latin typeface="Consolas"/>
                <a:ea typeface="Consolas"/>
              </a:rPr>
              <a:t> main(String[] </a:t>
            </a:r>
            <a:r>
              <a:rPr b="0" lang="it-IT" sz="1500" spc="-1" strike="noStrike">
                <a:solidFill>
                  <a:srgbClr val="6a3e3e"/>
                </a:solidFill>
                <a:latin typeface="Consolas"/>
                <a:ea typeface="Consolas"/>
              </a:rPr>
              <a:t>args</a:t>
            </a:r>
            <a:r>
              <a:rPr b="0" lang="it-IT" sz="1500" spc="-1" strike="noStrike">
                <a:solidFill>
                  <a:srgbClr val="000000"/>
                </a:solidFill>
                <a:latin typeface="Consolas"/>
                <a:ea typeface="Consolas"/>
              </a:rPr>
              <a:t>) {</a:t>
            </a:r>
            <a:endParaRPr b="0" lang="it-IT" sz="1500" spc="-1" strike="noStrike">
              <a:latin typeface="Arial"/>
            </a:endParaRPr>
          </a:p>
          <a:p>
            <a:pPr>
              <a:lnSpc>
                <a:spcPct val="100000"/>
              </a:lnSpc>
            </a:pP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String </a:t>
            </a:r>
            <a:r>
              <a:rPr b="0" lang="it-IT" sz="1500" spc="-1" strike="noStrike">
                <a:solidFill>
                  <a:srgbClr val="6a3e3e"/>
                </a:solidFill>
                <a:latin typeface="Consolas"/>
                <a:ea typeface="Consolas"/>
              </a:rPr>
              <a:t>url</a:t>
            </a:r>
            <a:r>
              <a:rPr b="0" lang="it-IT" sz="1500" spc="-1" strike="noStrike">
                <a:solidFill>
                  <a:srgbClr val="000000"/>
                </a:solidFill>
                <a:latin typeface="Consolas"/>
                <a:ea typeface="Consolas"/>
              </a:rPr>
              <a:t> = </a:t>
            </a:r>
            <a:r>
              <a:rPr b="0" lang="it-IT" sz="1500" spc="-1" strike="noStrike">
                <a:solidFill>
                  <a:srgbClr val="2a00ff"/>
                </a:solidFill>
                <a:latin typeface="Consolas"/>
                <a:ea typeface="Consolas"/>
              </a:rPr>
              <a:t>"http://www.test.it#"</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Model </a:t>
            </a:r>
            <a:r>
              <a:rPr b="0" lang="it-IT" sz="1500" spc="-1" strike="noStrike">
                <a:solidFill>
                  <a:srgbClr val="6a3e3e"/>
                </a:solidFill>
                <a:latin typeface="Consolas"/>
                <a:ea typeface="Consolas"/>
              </a:rPr>
              <a:t>model</a:t>
            </a:r>
            <a:r>
              <a:rPr b="0" lang="it-IT" sz="1500" spc="-1" strike="noStrike">
                <a:solidFill>
                  <a:srgbClr val="000000"/>
                </a:solidFill>
                <a:latin typeface="Consolas"/>
                <a:ea typeface="Consolas"/>
              </a:rPr>
              <a:t> = ModelFactory.</a:t>
            </a:r>
            <a:r>
              <a:rPr b="0" i="1" lang="it-IT" sz="1500" spc="-1" strike="noStrike">
                <a:solidFill>
                  <a:srgbClr val="000000"/>
                </a:solidFill>
                <a:latin typeface="Consolas"/>
                <a:ea typeface="Consolas"/>
              </a:rPr>
              <a:t>createDefaultModel</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model</a:t>
            </a:r>
            <a:r>
              <a:rPr b="0" lang="it-IT" sz="1500" spc="-1" strike="noStrike">
                <a:solidFill>
                  <a:srgbClr val="000000"/>
                </a:solidFill>
                <a:latin typeface="Consolas"/>
                <a:ea typeface="Consolas"/>
              </a:rPr>
              <a:t>.setNsPrefix(</a:t>
            </a:r>
            <a:r>
              <a:rPr b="0" lang="it-IT" sz="1500" spc="-1" strike="noStrike">
                <a:solidFill>
                  <a:srgbClr val="2a00ff"/>
                </a:solidFill>
                <a:latin typeface="Consolas"/>
                <a:ea typeface="Consolas"/>
              </a:rPr>
              <a:t>"rdfs"</a:t>
            </a:r>
            <a:r>
              <a:rPr b="0" lang="it-IT" sz="1500" spc="-1" strike="noStrike">
                <a:solidFill>
                  <a:srgbClr val="000000"/>
                </a:solidFill>
                <a:latin typeface="Consolas"/>
                <a:ea typeface="Consolas"/>
              </a:rPr>
              <a:t>, RDFS.</a:t>
            </a:r>
            <a:r>
              <a:rPr b="0" i="1" lang="it-IT" sz="1500" spc="-1" strike="noStrike">
                <a:solidFill>
                  <a:srgbClr val="000000"/>
                </a:solidFill>
                <a:latin typeface="Consolas"/>
                <a:ea typeface="Consolas"/>
              </a:rPr>
              <a:t>getURI</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model</a:t>
            </a:r>
            <a:r>
              <a:rPr b="0" lang="it-IT" sz="1500" spc="-1" strike="noStrike">
                <a:solidFill>
                  <a:srgbClr val="000000"/>
                </a:solidFill>
                <a:latin typeface="Consolas"/>
                <a:ea typeface="Consolas"/>
              </a:rPr>
              <a:t>.setNsPrefix(</a:t>
            </a:r>
            <a:r>
              <a:rPr b="0" lang="it-IT" sz="1500" spc="-1" strike="noStrike">
                <a:solidFill>
                  <a:srgbClr val="2a00ff"/>
                </a:solidFill>
                <a:latin typeface="Consolas"/>
                <a:ea typeface="Consolas"/>
              </a:rPr>
              <a:t>"test"</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url</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Resource </a:t>
            </a:r>
            <a:r>
              <a:rPr b="0" lang="it-IT" sz="1500" spc="-1" strike="noStrike">
                <a:solidFill>
                  <a:srgbClr val="6a3e3e"/>
                </a:solidFill>
                <a:latin typeface="Consolas"/>
                <a:ea typeface="Consolas"/>
              </a:rPr>
              <a:t>subject</a:t>
            </a:r>
            <a:r>
              <a:rPr b="0" lang="it-IT" sz="1500" spc="-1" strike="noStrike">
                <a:solidFill>
                  <a:srgbClr val="000000"/>
                </a:solidFill>
                <a:latin typeface="Consolas"/>
                <a:ea typeface="Consolas"/>
              </a:rPr>
              <a:t> = </a:t>
            </a:r>
            <a:r>
              <a:rPr b="0" lang="it-IT" sz="1500" spc="-1" strike="noStrike">
                <a:solidFill>
                  <a:srgbClr val="6a3e3e"/>
                </a:solidFill>
                <a:latin typeface="Consolas"/>
                <a:ea typeface="Consolas"/>
              </a:rPr>
              <a:t>model</a:t>
            </a:r>
            <a:r>
              <a:rPr b="0" lang="it-IT" sz="1500" spc="-1" strike="noStrike">
                <a:solidFill>
                  <a:srgbClr val="000000"/>
                </a:solidFill>
                <a:latin typeface="Consolas"/>
                <a:ea typeface="Consolas"/>
              </a:rPr>
              <a:t>.createResource(</a:t>
            </a:r>
            <a:r>
              <a:rPr b="0" lang="it-IT" sz="1500" spc="-1" strike="noStrike">
                <a:solidFill>
                  <a:srgbClr val="6a3e3e"/>
                </a:solidFill>
                <a:latin typeface="Consolas"/>
                <a:ea typeface="Consolas"/>
              </a:rPr>
              <a:t>url</a:t>
            </a:r>
            <a:r>
              <a:rPr b="0" lang="it-IT" sz="1500" spc="-1" strike="noStrike">
                <a:solidFill>
                  <a:srgbClr val="000000"/>
                </a:solidFill>
                <a:latin typeface="Consolas"/>
                <a:ea typeface="Consolas"/>
              </a:rPr>
              <a:t> + </a:t>
            </a:r>
            <a:r>
              <a:rPr b="0" lang="it-IT" sz="1500" spc="-1" strike="noStrike">
                <a:solidFill>
                  <a:srgbClr val="2a00ff"/>
                </a:solidFill>
                <a:latin typeface="Consolas"/>
                <a:ea typeface="Consolas"/>
              </a:rPr>
              <a:t>"marioarrigonineri"</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subject</a:t>
            </a:r>
            <a:r>
              <a:rPr b="0" lang="it-IT" sz="1500" spc="-1" strike="noStrike">
                <a:solidFill>
                  <a:srgbClr val="000000"/>
                </a:solidFill>
                <a:latin typeface="Consolas"/>
                <a:ea typeface="Consolas"/>
              </a:rPr>
              <a:t>.addProperty(RDF.</a:t>
            </a:r>
            <a:r>
              <a:rPr b="1" i="1" lang="it-IT" sz="1500" spc="-1" strike="noStrike">
                <a:solidFill>
                  <a:srgbClr val="0000c0"/>
                </a:solidFill>
                <a:latin typeface="Consolas"/>
                <a:ea typeface="Consolas"/>
              </a:rPr>
              <a:t>type</a:t>
            </a:r>
            <a:r>
              <a:rPr b="0" lang="it-IT" sz="1500" spc="-1" strike="noStrike">
                <a:solidFill>
                  <a:srgbClr val="000000"/>
                </a:solidFill>
                <a:latin typeface="Consolas"/>
                <a:ea typeface="Consolas"/>
              </a:rPr>
              <a:t>, FOAF.</a:t>
            </a:r>
            <a:r>
              <a:rPr b="1" i="1" lang="it-IT" sz="1500" spc="-1" strike="noStrike">
                <a:solidFill>
                  <a:srgbClr val="0000c0"/>
                </a:solidFill>
                <a:latin typeface="Consolas"/>
                <a:ea typeface="Consolas"/>
              </a:rPr>
              <a:t>Agent</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subject</a:t>
            </a:r>
            <a:r>
              <a:rPr b="0" lang="it-IT" sz="1500" spc="-1" strike="noStrike">
                <a:solidFill>
                  <a:srgbClr val="000000"/>
                </a:solidFill>
                <a:latin typeface="Consolas"/>
                <a:ea typeface="Consolas"/>
              </a:rPr>
              <a:t>.addProperty(FOAF.</a:t>
            </a:r>
            <a:r>
              <a:rPr b="1" i="1" lang="it-IT" sz="1500" spc="-1" strike="noStrike">
                <a:solidFill>
                  <a:srgbClr val="0000c0"/>
                </a:solidFill>
                <a:latin typeface="Consolas"/>
                <a:ea typeface="Consolas"/>
              </a:rPr>
              <a:t>firstName</a:t>
            </a:r>
            <a:r>
              <a:rPr b="0" lang="it-IT" sz="1500" spc="-1" strike="noStrike">
                <a:solidFill>
                  <a:srgbClr val="000000"/>
                </a:solidFill>
                <a:latin typeface="Consolas"/>
                <a:ea typeface="Consolas"/>
              </a:rPr>
              <a:t>, </a:t>
            </a:r>
            <a:r>
              <a:rPr b="0" lang="it-IT" sz="1500" spc="-1" strike="noStrike">
                <a:solidFill>
                  <a:srgbClr val="2a00ff"/>
                </a:solidFill>
                <a:latin typeface="Consolas"/>
                <a:ea typeface="Consolas"/>
              </a:rPr>
              <a:t>"Mario"</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subject</a:t>
            </a:r>
            <a:r>
              <a:rPr b="0" lang="it-IT" sz="1500" spc="-1" strike="noStrike">
                <a:solidFill>
                  <a:srgbClr val="000000"/>
                </a:solidFill>
                <a:latin typeface="Consolas"/>
                <a:ea typeface="Consolas"/>
              </a:rPr>
              <a:t>.addProperty(FOAF.</a:t>
            </a:r>
            <a:r>
              <a:rPr b="1" i="1" lang="it-IT" sz="1500" spc="-1" strike="noStrike">
                <a:solidFill>
                  <a:srgbClr val="0000c0"/>
                </a:solidFill>
                <a:latin typeface="Consolas"/>
                <a:ea typeface="Consolas"/>
              </a:rPr>
              <a:t>lastName</a:t>
            </a:r>
            <a:r>
              <a:rPr b="0" lang="it-IT" sz="1500" spc="-1" strike="noStrike">
                <a:solidFill>
                  <a:srgbClr val="000000"/>
                </a:solidFill>
                <a:latin typeface="Consolas"/>
                <a:ea typeface="Consolas"/>
              </a:rPr>
              <a:t>, </a:t>
            </a:r>
            <a:r>
              <a:rPr b="0" lang="it-IT" sz="1500" spc="-1" strike="noStrike">
                <a:solidFill>
                  <a:srgbClr val="2a00ff"/>
                </a:solidFill>
                <a:latin typeface="Consolas"/>
                <a:ea typeface="Consolas"/>
              </a:rPr>
              <a:t>"Arrigoni Neri"</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	</a:t>
            </a:r>
            <a:r>
              <a:rPr b="0" lang="it-IT" sz="1500" spc="-1" strike="noStrike">
                <a:solidFill>
                  <a:srgbClr val="6a3e3e"/>
                </a:solidFill>
                <a:latin typeface="Consolas"/>
                <a:ea typeface="Consolas"/>
              </a:rPr>
              <a:t>model</a:t>
            </a:r>
            <a:r>
              <a:rPr b="0" lang="it-IT" sz="1500" spc="-1" strike="noStrike">
                <a:solidFill>
                  <a:srgbClr val="000000"/>
                </a:solidFill>
                <a:latin typeface="Consolas"/>
                <a:ea typeface="Consolas"/>
              </a:rPr>
              <a:t>.write(System.</a:t>
            </a:r>
            <a:r>
              <a:rPr b="1" i="1" lang="it-IT" sz="1500" spc="-1" strike="noStrike">
                <a:solidFill>
                  <a:srgbClr val="0000c0"/>
                </a:solidFill>
                <a:latin typeface="Consolas"/>
                <a:ea typeface="Consolas"/>
              </a:rPr>
              <a:t>out</a:t>
            </a:r>
            <a:r>
              <a:rPr b="0" lang="it-IT" sz="1500" spc="-1" strike="noStrike">
                <a:solidFill>
                  <a:srgbClr val="000000"/>
                </a:solidFill>
                <a:latin typeface="Consolas"/>
                <a:ea typeface="Consolas"/>
              </a:rPr>
              <a:t>);</a:t>
            </a:r>
            <a:endParaRPr b="0" lang="it-IT" sz="1500" spc="-1" strike="noStrike">
              <a:latin typeface="Arial"/>
            </a:endParaRPr>
          </a:p>
          <a:p>
            <a:pPr>
              <a:lnSpc>
                <a:spcPct val="100000"/>
              </a:lnSpc>
            </a:pPr>
            <a:endParaRPr b="0" lang="it-IT" sz="1500" spc="-1" strike="noStrike">
              <a:latin typeface="Arial"/>
            </a:endParaRPr>
          </a:p>
          <a:p>
            <a:pPr>
              <a:lnSpc>
                <a:spcPct val="100000"/>
              </a:lnSpc>
            </a:pPr>
            <a:r>
              <a:rPr b="0" lang="it-IT" sz="1500" spc="-1" strike="noStrike">
                <a:solidFill>
                  <a:srgbClr val="000000"/>
                </a:solidFill>
                <a:latin typeface="Consolas"/>
                <a:ea typeface="Consolas"/>
              </a:rPr>
              <a:t>	</a:t>
            </a:r>
            <a:r>
              <a:rPr b="0" lang="it-IT" sz="1500" spc="-1" strike="noStrike">
                <a:solidFill>
                  <a:srgbClr val="000000"/>
                </a:solidFill>
                <a:latin typeface="Consolas"/>
                <a:ea typeface="Consolas"/>
              </a:rPr>
              <a:t>}</a:t>
            </a:r>
            <a:endParaRPr b="0" lang="it-IT" sz="15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Leggere un file</a:t>
            </a:r>
            <a:endParaRPr b="0" lang="it-IT" sz="2400" spc="-1" strike="noStrike">
              <a:latin typeface="Arial"/>
            </a:endParaRPr>
          </a:p>
        </p:txBody>
      </p:sp>
      <p:sp>
        <p:nvSpPr>
          <p:cNvPr id="83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BA99F6E-A61E-4C11-903D-3A8DD4EA4E3D}"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31" name="CustomShape 3"/>
          <p:cNvSpPr/>
          <p:nvPr/>
        </p:nvSpPr>
        <p:spPr>
          <a:xfrm>
            <a:off x="1872000" y="1584000"/>
            <a:ext cx="9071280" cy="344412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2000" spc="-1" strike="noStrike">
                <a:solidFill>
                  <a:srgbClr val="000000"/>
                </a:solidFill>
                <a:latin typeface="Consolas"/>
                <a:ea typeface="Consolas"/>
              </a:rPr>
              <a:t>	</a:t>
            </a:r>
            <a:r>
              <a:rPr b="1" lang="it-IT" sz="2000" spc="-1" strike="noStrike">
                <a:solidFill>
                  <a:srgbClr val="7f0055"/>
                </a:solidFill>
                <a:latin typeface="Consolas"/>
                <a:ea typeface="Consolas"/>
              </a:rPr>
              <a:t>public</a:t>
            </a:r>
            <a:r>
              <a:rPr b="0" lang="it-IT" sz="2000" spc="-1" strike="noStrike">
                <a:solidFill>
                  <a:srgbClr val="000000"/>
                </a:solidFill>
                <a:latin typeface="Consolas"/>
                <a:ea typeface="Consolas"/>
              </a:rPr>
              <a:t> </a:t>
            </a:r>
            <a:r>
              <a:rPr b="1" lang="it-IT" sz="2000" spc="-1" strike="noStrike">
                <a:solidFill>
                  <a:srgbClr val="7f0055"/>
                </a:solidFill>
                <a:latin typeface="Consolas"/>
                <a:ea typeface="Consolas"/>
              </a:rPr>
              <a:t>static</a:t>
            </a:r>
            <a:r>
              <a:rPr b="0" lang="it-IT" sz="2000" spc="-1" strike="noStrike">
                <a:solidFill>
                  <a:srgbClr val="000000"/>
                </a:solidFill>
                <a:latin typeface="Consolas"/>
                <a:ea typeface="Consolas"/>
              </a:rPr>
              <a:t> </a:t>
            </a:r>
            <a:r>
              <a:rPr b="1" lang="it-IT" sz="2000" spc="-1" strike="noStrike">
                <a:solidFill>
                  <a:srgbClr val="7f0055"/>
                </a:solidFill>
                <a:latin typeface="Consolas"/>
                <a:ea typeface="Consolas"/>
              </a:rPr>
              <a:t>void</a:t>
            </a:r>
            <a:r>
              <a:rPr b="0" lang="it-IT" sz="2000" spc="-1" strike="noStrike">
                <a:solidFill>
                  <a:srgbClr val="000000"/>
                </a:solidFill>
                <a:latin typeface="Consolas"/>
                <a:ea typeface="Consolas"/>
              </a:rPr>
              <a:t> main(String[] </a:t>
            </a:r>
            <a:r>
              <a:rPr b="0" lang="it-IT" sz="2000" spc="-1" strike="noStrike">
                <a:solidFill>
                  <a:srgbClr val="6a3e3e"/>
                </a:solidFill>
                <a:latin typeface="Consolas"/>
                <a:ea typeface="Consolas"/>
              </a:rPr>
              <a:t>args</a:t>
            </a:r>
            <a:r>
              <a:rPr b="0" lang="it-IT" sz="2000" spc="-1" strike="noStrike">
                <a:solidFill>
                  <a:srgbClr val="000000"/>
                </a:solidFill>
                <a:latin typeface="Consolas"/>
                <a:ea typeface="Consolas"/>
              </a:rPr>
              <a:t>) {</a:t>
            </a:r>
            <a:endParaRPr b="0" lang="it-IT" sz="2000" spc="-1" strike="noStrike">
              <a:latin typeface="Arial"/>
            </a:endParaRPr>
          </a:p>
          <a:p>
            <a:pPr>
              <a:lnSpc>
                <a:spcPct val="100000"/>
              </a:lnSpc>
            </a:pP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String </a:t>
            </a:r>
            <a:r>
              <a:rPr b="0" lang="it-IT" sz="2000" spc="-1" strike="noStrike">
                <a:solidFill>
                  <a:srgbClr val="6a3e3e"/>
                </a:solidFill>
                <a:latin typeface="Consolas"/>
                <a:ea typeface="Consolas"/>
              </a:rPr>
              <a:t>url</a:t>
            </a:r>
            <a:r>
              <a:rPr b="0" lang="it-IT" sz="2000" spc="-1" strike="noStrike">
                <a:solidFill>
                  <a:srgbClr val="000000"/>
                </a:solidFill>
                <a:latin typeface="Consolas"/>
                <a:ea typeface="Consolas"/>
              </a:rPr>
              <a:t> = </a:t>
            </a:r>
            <a:r>
              <a:rPr b="0" lang="it-IT" sz="2000" spc="-1" strike="noStrike">
                <a:solidFill>
                  <a:srgbClr val="2a00ff"/>
                </a:solidFill>
                <a:latin typeface="Consolas"/>
                <a:ea typeface="Consolas"/>
              </a:rPr>
              <a:t>"http://www.test.it#"</a:t>
            </a:r>
            <a:r>
              <a:rPr b="0" lang="it-IT" sz="2000" spc="-1" strike="noStrike">
                <a:solidFill>
                  <a:srgbClr val="000000"/>
                </a:solidFill>
                <a:latin typeface="Consolas"/>
                <a:ea typeface="Consolas"/>
              </a:rPr>
              <a:t>;</a:t>
            </a: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Model </a:t>
            </a:r>
            <a:r>
              <a:rPr b="0" lang="it-IT" sz="2000" spc="-1" strike="noStrike">
                <a:solidFill>
                  <a:srgbClr val="6a3e3e"/>
                </a:solidFill>
                <a:latin typeface="Consolas"/>
                <a:ea typeface="Consolas"/>
              </a:rPr>
              <a:t>model</a:t>
            </a:r>
            <a:r>
              <a:rPr b="0" lang="it-IT" sz="2000" spc="-1" strike="noStrike">
                <a:solidFill>
                  <a:srgbClr val="000000"/>
                </a:solidFill>
                <a:latin typeface="Consolas"/>
                <a:ea typeface="Consolas"/>
              </a:rPr>
              <a:t> = ModelFactory.</a:t>
            </a:r>
            <a:r>
              <a:rPr b="0" i="1" lang="it-IT" sz="2000" spc="-1" strike="noStrike">
                <a:solidFill>
                  <a:srgbClr val="000000"/>
                </a:solidFill>
                <a:latin typeface="Consolas"/>
                <a:ea typeface="Consolas"/>
              </a:rPr>
              <a:t>createDefaultModel</a:t>
            </a:r>
            <a:r>
              <a:rPr b="0" lang="it-IT" sz="2000" spc="-1" strike="noStrike">
                <a:solidFill>
                  <a:srgbClr val="000000"/>
                </a:solidFill>
                <a:latin typeface="Consolas"/>
                <a:ea typeface="Consolas"/>
              </a:rPr>
              <a:t>();</a:t>
            </a: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6a3e3e"/>
                </a:solidFill>
                <a:latin typeface="Consolas"/>
                <a:ea typeface="Consolas"/>
              </a:rPr>
              <a:t>model</a:t>
            </a:r>
            <a:r>
              <a:rPr b="0" lang="it-IT" sz="2000" spc="-1" strike="noStrike">
                <a:solidFill>
                  <a:srgbClr val="000000"/>
                </a:solidFill>
                <a:latin typeface="Consolas"/>
                <a:ea typeface="Consolas"/>
              </a:rPr>
              <a:t>.setNsPrefix(</a:t>
            </a:r>
            <a:r>
              <a:rPr b="0" lang="it-IT" sz="2000" spc="-1" strike="noStrike">
                <a:solidFill>
                  <a:srgbClr val="2a00ff"/>
                </a:solidFill>
                <a:latin typeface="Consolas"/>
                <a:ea typeface="Consolas"/>
              </a:rPr>
              <a:t>"rdfs"</a:t>
            </a:r>
            <a:r>
              <a:rPr b="0" lang="it-IT" sz="2000" spc="-1" strike="noStrike">
                <a:solidFill>
                  <a:srgbClr val="000000"/>
                </a:solidFill>
                <a:latin typeface="Consolas"/>
                <a:ea typeface="Consolas"/>
              </a:rPr>
              <a:t>, RDFS.</a:t>
            </a:r>
            <a:r>
              <a:rPr b="0" i="1" lang="it-IT" sz="2000" spc="-1" strike="noStrike">
                <a:solidFill>
                  <a:srgbClr val="000000"/>
                </a:solidFill>
                <a:latin typeface="Consolas"/>
                <a:ea typeface="Consolas"/>
              </a:rPr>
              <a:t>getURI</a:t>
            </a:r>
            <a:r>
              <a:rPr b="0" lang="it-IT" sz="2000" spc="-1" strike="noStrike">
                <a:solidFill>
                  <a:srgbClr val="000000"/>
                </a:solidFill>
                <a:latin typeface="Consolas"/>
                <a:ea typeface="Consolas"/>
              </a:rPr>
              <a:t>());</a:t>
            </a: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6a3e3e"/>
                </a:solidFill>
                <a:latin typeface="Consolas"/>
                <a:ea typeface="Consolas"/>
              </a:rPr>
              <a:t>model</a:t>
            </a:r>
            <a:r>
              <a:rPr b="0" lang="it-IT" sz="2000" spc="-1" strike="noStrike">
                <a:solidFill>
                  <a:srgbClr val="000000"/>
                </a:solidFill>
                <a:latin typeface="Consolas"/>
                <a:ea typeface="Consolas"/>
              </a:rPr>
              <a:t>.setNsPrefix(</a:t>
            </a:r>
            <a:r>
              <a:rPr b="0" lang="it-IT" sz="2000" spc="-1" strike="noStrike">
                <a:solidFill>
                  <a:srgbClr val="2a00ff"/>
                </a:solidFill>
                <a:latin typeface="Consolas"/>
                <a:ea typeface="Consolas"/>
              </a:rPr>
              <a:t>"test"</a:t>
            </a:r>
            <a:r>
              <a:rPr b="0" lang="it-IT" sz="2000" spc="-1" strike="noStrike">
                <a:solidFill>
                  <a:srgbClr val="000000"/>
                </a:solidFill>
                <a:latin typeface="Consolas"/>
                <a:ea typeface="Consolas"/>
              </a:rPr>
              <a:t>, </a:t>
            </a:r>
            <a:r>
              <a:rPr b="0" lang="it-IT" sz="2000" spc="-1" strike="noStrike">
                <a:solidFill>
                  <a:srgbClr val="6a3e3e"/>
                </a:solidFill>
                <a:latin typeface="Consolas"/>
                <a:ea typeface="Consolas"/>
              </a:rPr>
              <a:t>url</a:t>
            </a:r>
            <a:r>
              <a:rPr b="0" lang="it-IT" sz="2000" spc="-1" strike="noStrike">
                <a:solidFill>
                  <a:srgbClr val="000000"/>
                </a:solidFill>
                <a:latin typeface="Consolas"/>
                <a:ea typeface="Consolas"/>
              </a:rPr>
              <a:t>);</a:t>
            </a: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endParaRPr b="0" lang="it-IT" sz="2000" spc="-1" strike="noStrike">
              <a:latin typeface="Arial"/>
            </a:endParaRPr>
          </a:p>
          <a:p>
            <a:pPr>
              <a:lnSpc>
                <a:spcPct val="100000"/>
              </a:lnSpc>
            </a:pP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6a3e3e"/>
                </a:solidFill>
                <a:latin typeface="Consolas"/>
                <a:ea typeface="Consolas"/>
              </a:rPr>
              <a:t>model</a:t>
            </a:r>
            <a:r>
              <a:rPr b="0" lang="it-IT" sz="2000" spc="-1" strike="noStrike">
                <a:solidFill>
                  <a:srgbClr val="000000"/>
                </a:solidFill>
                <a:latin typeface="Consolas"/>
                <a:ea typeface="Consolas"/>
              </a:rPr>
              <a:t>.read(</a:t>
            </a:r>
            <a:r>
              <a:rPr b="0" lang="it-IT" sz="2000" spc="-1" strike="noStrike">
                <a:solidFill>
                  <a:srgbClr val="2a00ff"/>
                </a:solidFill>
                <a:latin typeface="Consolas"/>
                <a:ea typeface="Consolas"/>
              </a:rPr>
              <a:t>"http://dbpedia.org/data/Vasco_Rossi.ttl"</a:t>
            </a:r>
            <a:r>
              <a:rPr b="0" lang="it-IT" sz="2000" spc="-1" strike="noStrike">
                <a:solidFill>
                  <a:srgbClr val="000000"/>
                </a:solidFill>
                <a:latin typeface="Consolas"/>
                <a:ea typeface="Consolas"/>
              </a:rPr>
              <a:t>);</a:t>
            </a: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	</a:t>
            </a:r>
            <a:r>
              <a:rPr b="0" lang="it-IT" sz="2000" spc="-1" strike="noStrike">
                <a:solidFill>
                  <a:srgbClr val="6a3e3e"/>
                </a:solidFill>
                <a:latin typeface="Consolas"/>
                <a:ea typeface="Consolas"/>
              </a:rPr>
              <a:t>model</a:t>
            </a:r>
            <a:r>
              <a:rPr b="0" lang="it-IT" sz="2000" spc="-1" strike="noStrike">
                <a:solidFill>
                  <a:srgbClr val="000000"/>
                </a:solidFill>
                <a:latin typeface="Consolas"/>
                <a:ea typeface="Consolas"/>
              </a:rPr>
              <a:t>.write(System.</a:t>
            </a:r>
            <a:r>
              <a:rPr b="1" i="1" lang="it-IT" sz="2000" spc="-1" strike="noStrike">
                <a:solidFill>
                  <a:srgbClr val="0000c0"/>
                </a:solidFill>
                <a:latin typeface="Consolas"/>
                <a:ea typeface="Consolas"/>
              </a:rPr>
              <a:t>out</a:t>
            </a:r>
            <a:r>
              <a:rPr b="0" lang="it-IT" sz="2000" spc="-1" strike="noStrike">
                <a:solidFill>
                  <a:srgbClr val="000000"/>
                </a:solidFill>
                <a:latin typeface="Consolas"/>
                <a:ea typeface="Consolas"/>
              </a:rPr>
              <a:t>);</a:t>
            </a:r>
            <a:endParaRPr b="0" lang="it-IT" sz="2000" spc="-1" strike="noStrike">
              <a:latin typeface="Arial"/>
            </a:endParaRPr>
          </a:p>
          <a:p>
            <a:pPr>
              <a:lnSpc>
                <a:spcPct val="100000"/>
              </a:lnSpc>
            </a:pPr>
            <a:endParaRPr b="0" lang="it-IT" sz="2000" spc="-1" strike="noStrike">
              <a:latin typeface="Arial"/>
            </a:endParaRPr>
          </a:p>
          <a:p>
            <a:pPr>
              <a:lnSpc>
                <a:spcPct val="100000"/>
              </a:lnSpc>
            </a:pPr>
            <a:r>
              <a:rPr b="0" lang="it-IT" sz="2000" spc="-1" strike="noStrike">
                <a:solidFill>
                  <a:srgbClr val="000000"/>
                </a:solidFill>
                <a:latin typeface="Consolas"/>
                <a:ea typeface="Consolas"/>
              </a:rPr>
              <a:t>	</a:t>
            </a:r>
            <a:r>
              <a:rPr b="0" lang="it-IT" sz="2000" spc="-1" strike="noStrike">
                <a:solidFill>
                  <a:srgbClr val="000000"/>
                </a:solidFill>
                <a:latin typeface="Consolas"/>
                <a:ea typeface="Consolas"/>
              </a:rPr>
              <a:t>}</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Estrarre triple da un modello</a:t>
            </a:r>
            <a:endParaRPr b="0" lang="it-IT" sz="2400" spc="-1" strike="noStrike">
              <a:latin typeface="Arial"/>
            </a:endParaRPr>
          </a:p>
        </p:txBody>
      </p:sp>
      <p:sp>
        <p:nvSpPr>
          <p:cNvPr id="833"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83FE53A-A9DD-4BCC-AD95-BBCCEB612DBC}"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34" name="CustomShape 3"/>
          <p:cNvSpPr/>
          <p:nvPr/>
        </p:nvSpPr>
        <p:spPr>
          <a:xfrm>
            <a:off x="1872000" y="1584000"/>
            <a:ext cx="9071280" cy="76032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2200" spc="-1" strike="noStrike">
                <a:solidFill>
                  <a:srgbClr val="6a3e3e"/>
                </a:solidFill>
                <a:latin typeface="Consolas"/>
                <a:ea typeface="Consolas"/>
              </a:rPr>
              <a:t>model</a:t>
            </a:r>
            <a:r>
              <a:rPr b="0" lang="it-IT" sz="2200" spc="-1" strike="noStrike">
                <a:solidFill>
                  <a:srgbClr val="000000"/>
                </a:solidFill>
                <a:latin typeface="Consolas"/>
                <a:ea typeface="Consolas"/>
              </a:rPr>
              <a:t>.listStatements(</a:t>
            </a:r>
            <a:r>
              <a:rPr b="0" lang="it-IT" sz="2200" spc="-1" strike="noStrike">
                <a:solidFill>
                  <a:srgbClr val="6a3e3e"/>
                </a:solidFill>
                <a:latin typeface="Consolas"/>
                <a:ea typeface="Consolas"/>
              </a:rPr>
              <a:t>subject</a:t>
            </a:r>
            <a:r>
              <a:rPr b="0" lang="it-IT" sz="2200" spc="-1" strike="noStrike">
                <a:solidFill>
                  <a:srgbClr val="000000"/>
                </a:solidFill>
                <a:latin typeface="Consolas"/>
                <a:ea typeface="Consolas"/>
              </a:rPr>
              <a:t>, RDF.</a:t>
            </a:r>
            <a:r>
              <a:rPr b="1" i="1" lang="it-IT" sz="2200" spc="-1" strike="noStrike">
                <a:solidFill>
                  <a:srgbClr val="0000c0"/>
                </a:solidFill>
                <a:latin typeface="Consolas"/>
                <a:ea typeface="Consolas"/>
              </a:rPr>
              <a:t>type</a:t>
            </a:r>
            <a:r>
              <a:rPr b="0" lang="it-IT" sz="2200" spc="-1" strike="noStrike">
                <a:solidFill>
                  <a:srgbClr val="000000"/>
                </a:solidFill>
                <a:latin typeface="Consolas"/>
                <a:ea typeface="Consolas"/>
              </a:rPr>
              <a:t>,(RDFNode)</a:t>
            </a:r>
            <a:r>
              <a:rPr b="1" lang="it-IT" sz="2200" spc="-1" strike="noStrike">
                <a:solidFill>
                  <a:srgbClr val="7f0055"/>
                </a:solidFill>
                <a:latin typeface="Consolas"/>
                <a:ea typeface="Consolas"/>
              </a:rPr>
              <a:t>null</a:t>
            </a:r>
            <a:r>
              <a:rPr b="0" lang="it-IT" sz="2200" spc="-1" strike="noStrike">
                <a:solidFill>
                  <a:srgbClr val="000000"/>
                </a:solidFill>
                <a:latin typeface="Consolas"/>
                <a:ea typeface="Consolas"/>
              </a:rPr>
              <a:t>).</a:t>
            </a:r>
            <a:endParaRPr b="0" lang="it-IT" sz="2200" spc="-1" strike="noStrike">
              <a:latin typeface="Arial"/>
            </a:endParaRPr>
          </a:p>
          <a:p>
            <a:pPr>
              <a:lnSpc>
                <a:spcPct val="100000"/>
              </a:lnSpc>
            </a:pPr>
            <a:r>
              <a:rPr b="0" lang="it-IT" sz="2200" spc="-1" strike="noStrike">
                <a:solidFill>
                  <a:srgbClr val="000000"/>
                </a:solidFill>
                <a:latin typeface="Consolas"/>
                <a:ea typeface="Consolas"/>
              </a:rPr>
              <a:t>	</a:t>
            </a:r>
            <a:r>
              <a:rPr b="0" lang="it-IT" sz="2200" spc="-1" strike="noStrike">
                <a:solidFill>
                  <a:srgbClr val="000000"/>
                </a:solidFill>
                <a:latin typeface="Consolas"/>
                <a:ea typeface="Consolas"/>
              </a:rPr>
              <a:t>	</a:t>
            </a:r>
            <a:r>
              <a:rPr b="0" lang="it-IT" sz="2200" spc="-1" strike="noStrike">
                <a:solidFill>
                  <a:srgbClr val="000000"/>
                </a:solidFill>
                <a:latin typeface="Consolas"/>
                <a:ea typeface="Consolas"/>
              </a:rPr>
              <a:t>forEachRemaining(</a:t>
            </a:r>
            <a:r>
              <a:rPr b="0" lang="it-IT" sz="2200" spc="-1" strike="noStrike">
                <a:solidFill>
                  <a:srgbClr val="6a3e3e"/>
                </a:solidFill>
                <a:latin typeface="Consolas"/>
                <a:ea typeface="Consolas"/>
              </a:rPr>
              <a:t>s</a:t>
            </a:r>
            <a:r>
              <a:rPr b="0" lang="it-IT" sz="2200" spc="-1" strike="noStrike">
                <a:solidFill>
                  <a:srgbClr val="000000"/>
                </a:solidFill>
                <a:latin typeface="Consolas"/>
                <a:ea typeface="Consolas"/>
              </a:rPr>
              <a:t>-&gt;System.</a:t>
            </a:r>
            <a:r>
              <a:rPr b="1" i="1" lang="it-IT" sz="2200" spc="-1" strike="noStrike">
                <a:solidFill>
                  <a:srgbClr val="0000c0"/>
                </a:solidFill>
                <a:latin typeface="Consolas"/>
                <a:ea typeface="Consolas"/>
              </a:rPr>
              <a:t>out</a:t>
            </a:r>
            <a:r>
              <a:rPr b="0" lang="it-IT" sz="2200" spc="-1" strike="noStrike">
                <a:solidFill>
                  <a:srgbClr val="000000"/>
                </a:solidFill>
                <a:latin typeface="Consolas"/>
                <a:ea typeface="Consolas"/>
              </a:rPr>
              <a:t>.println(</a:t>
            </a:r>
            <a:r>
              <a:rPr b="0" lang="it-IT" sz="2200" spc="-1" strike="noStrike">
                <a:solidFill>
                  <a:srgbClr val="6a3e3e"/>
                </a:solidFill>
                <a:latin typeface="Consolas"/>
                <a:ea typeface="Consolas"/>
              </a:rPr>
              <a:t>s</a:t>
            </a:r>
            <a:r>
              <a:rPr b="0" lang="it-IT" sz="2200" spc="-1" strike="noStrike">
                <a:solidFill>
                  <a:srgbClr val="000000"/>
                </a:solidFill>
                <a:latin typeface="Consolas"/>
                <a:ea typeface="Consolas"/>
              </a:rPr>
              <a:t>));</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a:t>
            </a:r>
            <a:endParaRPr b="0" lang="it-IT" sz="2400" spc="-1" strike="noStrike">
              <a:latin typeface="Arial"/>
            </a:endParaRPr>
          </a:p>
        </p:txBody>
      </p:sp>
      <p:sp>
        <p:nvSpPr>
          <p:cNvPr id="836"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7C9B81B-7647-407A-B98B-5B3D6AF9F10D}"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37"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fontScale="97000"/>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Creare il proprio FOAF</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u="sng">
                <a:solidFill>
                  <a:srgbClr val="0000ff"/>
                </a:solidFill>
                <a:uFillTx/>
                <a:latin typeface="Calibri"/>
                <a:ea typeface="DejaVu Sans"/>
                <a:hlinkClick r:id="rId1"/>
              </a:rPr>
              <a:t>http://www.ldodds.com/foaf/foaf-a-matic</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Realizzare un programma che: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Carica il file in memoria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Stampa a video il nome proprio di tutte le persone presenti</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Modificare il file (es: con Protege) in modo da: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Importare l’ontologia FOAF</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Definire un nuovo metadato </a:t>
            </a:r>
            <a:r>
              <a:rPr b="0" lang="it-IT" sz="2000" spc="-1" strike="noStrike" u="sng">
                <a:solidFill>
                  <a:srgbClr val="0000ff"/>
                </a:solidFill>
                <a:uFillTx/>
                <a:latin typeface="Calibri"/>
                <a:ea typeface="DejaVu Sans"/>
                <a:hlinkClick r:id="rId2"/>
              </a:rPr>
              <a:t>http://www.test.it#nomeproprio</a:t>
            </a:r>
            <a:r>
              <a:rPr b="0" lang="it-IT" sz="2000" spc="-1" strike="noStrike">
                <a:solidFill>
                  <a:srgbClr val="000000"/>
                </a:solidFill>
                <a:latin typeface="Calibri"/>
                <a:ea typeface="DejaVu Sans"/>
              </a:rPr>
              <a:t> equivalente al firstName di FOAF</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Usare il nuovo metadato al posto dell’originale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Il programma che interroga il modello estrae ancora il nome? Perchè?</a:t>
            </a:r>
            <a:endParaRPr b="0" lang="it-IT" sz="2000" spc="-1" strike="noStrike">
              <a:latin typeface="Arial"/>
            </a:endParaRPr>
          </a:p>
        </p:txBody>
      </p:sp>
      <p:pic>
        <p:nvPicPr>
          <p:cNvPr id="838" name="" descr=""/>
          <p:cNvPicPr/>
          <p:nvPr/>
        </p:nvPicPr>
        <p:blipFill>
          <a:blip r:embed="rId3"/>
          <a:stretch/>
        </p:blipFill>
        <p:spPr>
          <a:xfrm>
            <a:off x="8640000" y="216000"/>
            <a:ext cx="3239280" cy="196956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Jena Reasoning</a:t>
            </a:r>
            <a:endParaRPr b="0" lang="it-IT" sz="2400" spc="-1" strike="noStrike">
              <a:latin typeface="Arial"/>
            </a:endParaRPr>
          </a:p>
        </p:txBody>
      </p:sp>
      <p:sp>
        <p:nvSpPr>
          <p:cNvPr id="840"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4485CBC-C994-4BA4-A97E-623697BF1CCF}"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41"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fontScale="82000"/>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Jena supporta diversi ragionatori “out of the box”</a:t>
            </a: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RDFS reasoning</a:t>
            </a:r>
            <a:b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OWL Reasoning</a:t>
            </a:r>
            <a:br/>
            <a:br/>
            <a:b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RULE based reasoning</a:t>
            </a:r>
            <a:br/>
            <a:br/>
            <a:br/>
            <a:br/>
            <a:br/>
            <a:r>
              <a:rPr b="0" lang="it-IT" sz="2000" spc="-1" strike="noStrike">
                <a:solidFill>
                  <a:srgbClr val="000000"/>
                </a:solidFill>
                <a:latin typeface="Calibri"/>
                <a:ea typeface="DejaVu Sans"/>
              </a:rPr>
              <a:t> </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CUSTOM</a:t>
            </a:r>
            <a:endParaRPr b="0" lang="it-IT" sz="2000" spc="-1" strike="noStrike">
              <a:latin typeface="Arial"/>
            </a:endParaRPr>
          </a:p>
        </p:txBody>
      </p:sp>
      <p:pic>
        <p:nvPicPr>
          <p:cNvPr id="842" name="" descr=""/>
          <p:cNvPicPr/>
          <p:nvPr/>
        </p:nvPicPr>
        <p:blipFill>
          <a:blip r:embed="rId1"/>
          <a:stretch/>
        </p:blipFill>
        <p:spPr>
          <a:xfrm>
            <a:off x="7562520" y="1348200"/>
            <a:ext cx="4144320" cy="2323080"/>
          </a:xfrm>
          <a:prstGeom prst="rect">
            <a:avLst/>
          </a:prstGeom>
          <a:ln>
            <a:noFill/>
          </a:ln>
        </p:spPr>
      </p:pic>
      <p:sp>
        <p:nvSpPr>
          <p:cNvPr id="843" name="CustomShape 4"/>
          <p:cNvSpPr/>
          <p:nvPr/>
        </p:nvSpPr>
        <p:spPr>
          <a:xfrm>
            <a:off x="1008000" y="2304000"/>
            <a:ext cx="6475680" cy="36396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InfModel inf = ModelFactory.createRDFSModel(rdfsExample); </a:t>
            </a:r>
            <a:endParaRPr b="0" lang="it-IT" sz="1800" spc="-1" strike="noStrike">
              <a:latin typeface="Arial"/>
            </a:endParaRPr>
          </a:p>
        </p:txBody>
      </p:sp>
      <p:sp>
        <p:nvSpPr>
          <p:cNvPr id="844" name="CustomShape 5"/>
          <p:cNvSpPr/>
          <p:nvPr/>
        </p:nvSpPr>
        <p:spPr>
          <a:xfrm>
            <a:off x="1080000" y="4581360"/>
            <a:ext cx="7879320" cy="91260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String ruleSrc = "[rule1: (?a eg:p ?b) (?b eg:p ?c) -&gt; (?a eg:p ?c)]";</a:t>
            </a:r>
            <a:endParaRPr b="0" lang="it-IT" sz="1800" spc="-1" strike="noStrike">
              <a:latin typeface="Arial"/>
            </a:endParaRPr>
          </a:p>
          <a:p>
            <a:pPr>
              <a:lnSpc>
                <a:spcPct val="100000"/>
              </a:lnSpc>
            </a:pPr>
            <a:r>
              <a:rPr b="0" lang="it-IT" sz="1800" spc="-1" strike="noStrike">
                <a:solidFill>
                  <a:srgbClr val="000000"/>
                </a:solidFill>
                <a:latin typeface="Arial"/>
                <a:ea typeface="DejaVu Sans"/>
              </a:rPr>
              <a:t>List rules = Rule.parseRules(ruleSrc);</a:t>
            </a:r>
            <a:endParaRPr b="0" lang="it-IT" sz="1800" spc="-1" strike="noStrike">
              <a:latin typeface="Arial"/>
            </a:endParaRPr>
          </a:p>
          <a:p>
            <a:pPr>
              <a:lnSpc>
                <a:spcPct val="100000"/>
              </a:lnSpc>
            </a:pPr>
            <a:r>
              <a:rPr b="0" lang="it-IT" sz="1800" spc="-1" strike="noStrike">
                <a:solidFill>
                  <a:srgbClr val="000000"/>
                </a:solidFill>
                <a:latin typeface="Arial"/>
                <a:ea typeface="DejaVu Sans"/>
              </a:rPr>
              <a:t>Reasoner reasoner = new GenericRuleReasoner(rules)</a:t>
            </a:r>
            <a:endParaRPr b="0" lang="it-IT" sz="1800" spc="-1" strike="noStrike">
              <a:latin typeface="Arial"/>
            </a:endParaRPr>
          </a:p>
        </p:txBody>
      </p:sp>
      <p:sp>
        <p:nvSpPr>
          <p:cNvPr id="845" name="CustomShape 6"/>
          <p:cNvSpPr/>
          <p:nvPr/>
        </p:nvSpPr>
        <p:spPr>
          <a:xfrm>
            <a:off x="1064160" y="3168000"/>
            <a:ext cx="6855120" cy="912600"/>
          </a:xfrm>
          <a:prstGeom prst="rect">
            <a:avLst/>
          </a:prstGeom>
          <a:solidFill>
            <a:srgbClr val="dee6ef"/>
          </a:solidFill>
          <a:ln>
            <a:solidFill>
              <a:srgbClr val="3465a4"/>
            </a:solid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Reasoner reasoner = ReasonerRegistry.getOWLReasoner();</a:t>
            </a:r>
            <a:endParaRPr b="0" lang="it-IT" sz="1800" spc="-1" strike="noStrike">
              <a:latin typeface="Arial"/>
            </a:endParaRPr>
          </a:p>
          <a:p>
            <a:pPr>
              <a:lnSpc>
                <a:spcPct val="100000"/>
              </a:lnSpc>
            </a:pPr>
            <a:r>
              <a:rPr b="0" lang="it-IT" sz="1800" spc="-1" strike="noStrike">
                <a:solidFill>
                  <a:srgbClr val="000000"/>
                </a:solidFill>
                <a:latin typeface="Arial"/>
                <a:ea typeface="DejaVu Sans"/>
              </a:rPr>
              <a:t>reasoner = reasoner.bindSchema(schema);</a:t>
            </a:r>
            <a:endParaRPr b="0" lang="it-IT" sz="1800" spc="-1" strike="noStrike">
              <a:latin typeface="Arial"/>
            </a:endParaRPr>
          </a:p>
          <a:p>
            <a:pPr>
              <a:lnSpc>
                <a:spcPct val="100000"/>
              </a:lnSpc>
            </a:pPr>
            <a:r>
              <a:rPr b="0" lang="it-IT" sz="1800" spc="-1" strike="noStrike">
                <a:solidFill>
                  <a:srgbClr val="000000"/>
                </a:solidFill>
                <a:latin typeface="Arial"/>
                <a:ea typeface="DejaVu Sans"/>
              </a:rPr>
              <a:t>InfModel infmodel = ModelFactory.createInfModel(reasoner, data);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Hands – on</a:t>
            </a:r>
            <a:endParaRPr b="0" lang="it-IT" sz="2400" spc="-1" strike="noStrike">
              <a:latin typeface="Arial"/>
            </a:endParaRPr>
          </a:p>
        </p:txBody>
      </p:sp>
      <p:sp>
        <p:nvSpPr>
          <p:cNvPr id="847"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9C9873-16EC-4E54-8E55-DBB9F44755D9}"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48"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Partire dal progetto precedente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Configurare il programma per utilizzare il reasoner RDFS</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Ripetere le interrogazioni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Cosa è cambiato ? Perché ?</a:t>
            </a:r>
            <a:endParaRPr b="0" lang="it-IT" sz="2000" spc="-1" strike="noStrike">
              <a:latin typeface="Arial"/>
            </a:endParaRPr>
          </a:p>
        </p:txBody>
      </p:sp>
      <p:pic>
        <p:nvPicPr>
          <p:cNvPr id="849" name="" descr=""/>
          <p:cNvPicPr/>
          <p:nvPr/>
        </p:nvPicPr>
        <p:blipFill>
          <a:blip r:embed="rId1"/>
          <a:stretch/>
        </p:blipFill>
        <p:spPr>
          <a:xfrm>
            <a:off x="8640000" y="216000"/>
            <a:ext cx="3239280" cy="1969560"/>
          </a:xfrm>
          <a:prstGeom prst="rect">
            <a:avLst/>
          </a:prstGeom>
          <a:ln>
            <a:noFill/>
          </a:ln>
        </p:spPr>
      </p:pic>
      <p:sp>
        <p:nvSpPr>
          <p:cNvPr id="850" name="CustomShape 4"/>
          <p:cNvSpPr/>
          <p:nvPr/>
        </p:nvSpPr>
        <p:spPr>
          <a:xfrm>
            <a:off x="4968000" y="4621320"/>
            <a:ext cx="51253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https://jena.apache.org/documentation/inference/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CustomShape 1"/>
          <p:cNvSpPr/>
          <p:nvPr/>
        </p:nvSpPr>
        <p:spPr>
          <a:xfrm>
            <a:off x="888840" y="1274400"/>
            <a:ext cx="10413000" cy="630720"/>
          </a:xfrm>
          <a:prstGeom prst="rect">
            <a:avLst/>
          </a:prstGeom>
          <a:noFill/>
          <a:ln>
            <a:noFill/>
          </a:ln>
        </p:spPr>
        <p:style>
          <a:lnRef idx="0"/>
          <a:fillRef idx="0"/>
          <a:effectRef idx="0"/>
          <a:fontRef idx="minor"/>
        </p:style>
        <p:txBody>
          <a:bodyPr lIns="45720" rIns="45720" tIns="45000" bIns="45000" anchor="b">
            <a:noAutofit/>
          </a:bodyPr>
          <a:p>
            <a:pPr algn="ctr">
              <a:lnSpc>
                <a:spcPct val="100000"/>
              </a:lnSpc>
            </a:pPr>
            <a:r>
              <a:rPr b="1" lang="it-IT" sz="2800" spc="-1" strike="noStrike">
                <a:solidFill>
                  <a:srgbClr val="ffffff"/>
                </a:solidFill>
                <a:latin typeface="Arial"/>
                <a:ea typeface="Arial"/>
              </a:rPr>
              <a:t>Master Artificial Intelligence &amp; Machine Learning</a:t>
            </a:r>
            <a:endParaRPr b="0" lang="it-IT" sz="2800" spc="-1" strike="noStrike">
              <a:latin typeface="Arial"/>
            </a:endParaRPr>
          </a:p>
        </p:txBody>
      </p:sp>
      <p:sp>
        <p:nvSpPr>
          <p:cNvPr id="852" name="CustomShape 2"/>
          <p:cNvSpPr/>
          <p:nvPr/>
        </p:nvSpPr>
        <p:spPr>
          <a:xfrm>
            <a:off x="3543840" y="2527920"/>
            <a:ext cx="5141520" cy="94104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479"/>
              </a:spcBef>
            </a:pPr>
            <a:r>
              <a:rPr b="1" lang="it-IT" sz="2400" spc="-1" strike="noStrike">
                <a:solidFill>
                  <a:srgbClr val="ffffff"/>
                </a:solidFill>
                <a:latin typeface="Arial"/>
                <a:ea typeface="Arial"/>
              </a:rPr>
              <a:t>Corso «Tecnologie semantiche»</a:t>
            </a:r>
            <a:endParaRPr b="0" lang="it-IT" sz="2400" spc="-1" strike="noStrike">
              <a:latin typeface="Arial"/>
            </a:endParaRPr>
          </a:p>
          <a:p>
            <a:pPr algn="ctr">
              <a:lnSpc>
                <a:spcPct val="100000"/>
              </a:lnSpc>
              <a:spcBef>
                <a:spcPts val="400"/>
              </a:spcBef>
            </a:pPr>
            <a:r>
              <a:rPr b="0" lang="it-IT" sz="2000" spc="-1" strike="noStrike">
                <a:solidFill>
                  <a:srgbClr val="ffffff"/>
                </a:solidFill>
                <a:latin typeface="Arial"/>
                <a:ea typeface="Arial"/>
              </a:rPr>
              <a:t>Marco Colombetti e Mario Arrigoni Neri</a:t>
            </a:r>
            <a:endParaRPr b="0" lang="it-IT" sz="2000" spc="-1" strike="noStrike">
              <a:latin typeface="Arial"/>
            </a:endParaRPr>
          </a:p>
        </p:txBody>
      </p:sp>
      <p:sp>
        <p:nvSpPr>
          <p:cNvPr id="853" name="CustomShape 3"/>
          <p:cNvSpPr/>
          <p:nvPr/>
        </p:nvSpPr>
        <p:spPr>
          <a:xfrm>
            <a:off x="5267880" y="758160"/>
            <a:ext cx="1655280" cy="291240"/>
          </a:xfrm>
          <a:prstGeom prst="rect">
            <a:avLst/>
          </a:prstGeom>
          <a:noFill/>
          <a:ln>
            <a:noFill/>
          </a:ln>
        </p:spPr>
        <p:style>
          <a:lnRef idx="0"/>
          <a:fillRef idx="0"/>
          <a:effectRef idx="0"/>
          <a:fontRef idx="minor"/>
        </p:style>
        <p:txBody>
          <a:bodyPr lIns="45720" rIns="45720" tIns="45000" bIns="45000" anchor="ctr">
            <a:noAutofit/>
          </a:bodyPr>
          <a:p>
            <a:pPr algn="ctr">
              <a:lnSpc>
                <a:spcPct val="100000"/>
              </a:lnSpc>
              <a:spcBef>
                <a:spcPts val="360"/>
              </a:spcBef>
            </a:pPr>
            <a:r>
              <a:rPr b="0" lang="it-IT" sz="1800" spc="-1" strike="noStrike">
                <a:solidFill>
                  <a:srgbClr val="ffffff"/>
                </a:solidFill>
                <a:latin typeface="Arial"/>
                <a:ea typeface="Arial"/>
              </a:rPr>
              <a:t>01.07.2019</a:t>
            </a:r>
            <a:endParaRPr b="0" lang="it-IT" sz="1800" spc="-1" strike="noStrike">
              <a:latin typeface="Arial"/>
            </a:endParaRPr>
          </a:p>
        </p:txBody>
      </p:sp>
      <p:sp>
        <p:nvSpPr>
          <p:cNvPr id="854" name="CustomShape 4"/>
          <p:cNvSpPr/>
          <p:nvPr/>
        </p:nvSpPr>
        <p:spPr>
          <a:xfrm>
            <a:off x="481320" y="3934800"/>
            <a:ext cx="11224440" cy="1147680"/>
          </a:xfrm>
          <a:prstGeom prst="rect">
            <a:avLst/>
          </a:prstGeom>
          <a:noFill/>
          <a:ln>
            <a:noFill/>
          </a:ln>
        </p:spPr>
        <p:style>
          <a:lnRef idx="0"/>
          <a:fillRef idx="0"/>
          <a:effectRef idx="0"/>
          <a:fontRef idx="minor"/>
        </p:style>
        <p:txBody>
          <a:bodyPr lIns="45720" rIns="45720" tIns="45000" bIns="45000">
            <a:noAutofit/>
          </a:bodyPr>
          <a:p>
            <a:pPr algn="ctr">
              <a:lnSpc>
                <a:spcPct val="100000"/>
              </a:lnSpc>
              <a:spcBef>
                <a:spcPts val="720"/>
              </a:spcBef>
            </a:pPr>
            <a:r>
              <a:rPr b="1" lang="it-IT" sz="3600" spc="-1" strike="noStrike">
                <a:solidFill>
                  <a:srgbClr val="ffffff"/>
                </a:solidFill>
                <a:latin typeface="Arial"/>
                <a:ea typeface="Arial"/>
              </a:rPr>
              <a:t>4.  Microformat ed RDFa</a:t>
            </a:r>
            <a:endParaRPr b="0" lang="it-IT" sz="3600" spc="-1" strike="noStrike">
              <a:latin typeface="Arial"/>
            </a:endParaRPr>
          </a:p>
          <a:p>
            <a:pPr algn="ctr">
              <a:lnSpc>
                <a:spcPct val="100000"/>
              </a:lnSpc>
              <a:spcBef>
                <a:spcPts val="479"/>
              </a:spcBef>
            </a:pPr>
            <a:r>
              <a:rPr b="0" lang="it-IT" sz="2400" spc="-1" strike="noStrike">
                <a:solidFill>
                  <a:srgbClr val="ffffff"/>
                </a:solidFill>
                <a:latin typeface="Arial"/>
                <a:ea typeface="Arial"/>
              </a:rPr>
              <a:t>Mario Arrigoni Neri</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Task per l’integrazione della conoscenza</a:t>
            </a:r>
            <a:endParaRPr b="0" lang="it-IT" sz="2400" spc="-1" strike="noStrike">
              <a:latin typeface="Arial"/>
            </a:endParaRPr>
          </a:p>
        </p:txBody>
      </p:sp>
      <p:sp>
        <p:nvSpPr>
          <p:cNvPr id="381"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Riconoscere che </a:t>
            </a:r>
            <a:r>
              <a:rPr b="0" lang="it-IT" sz="2000" spc="-1" strike="noStrike" u="sng">
                <a:solidFill>
                  <a:srgbClr val="000000"/>
                </a:solidFill>
                <a:uFillTx/>
                <a:latin typeface="Calibri"/>
                <a:ea typeface="DejaVu Sans"/>
              </a:rPr>
              <a:t>ns0:ISBN</a:t>
            </a:r>
            <a:r>
              <a:rPr b="0" lang="it-IT" sz="2000" spc="-1" strike="noStrike">
                <a:solidFill>
                  <a:srgbClr val="000000"/>
                </a:solidFill>
                <a:latin typeface="Calibri"/>
                <a:ea typeface="DejaVu Sans"/>
              </a:rPr>
              <a:t> ed </a:t>
            </a:r>
            <a:r>
              <a:rPr b="0" lang="it-IT" sz="2000" spc="-1" strike="noStrike" u="sng">
                <a:solidFill>
                  <a:srgbClr val="000000"/>
                </a:solidFill>
                <a:uFillTx/>
                <a:latin typeface="Calibri"/>
                <a:ea typeface="DejaVu Sans"/>
              </a:rPr>
              <a:t>sn1:isbn</a:t>
            </a:r>
            <a:r>
              <a:rPr b="0" lang="it-IT" sz="2000" spc="-1" strike="noStrike">
                <a:solidFill>
                  <a:srgbClr val="000000"/>
                </a:solidFill>
                <a:latin typeface="Calibri"/>
                <a:ea typeface="DejaVu Sans"/>
              </a:rPr>
              <a:t> sono la stessa cosa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O meglio che il primo è una </a:t>
            </a:r>
            <a:r>
              <a:rPr b="0" lang="it-IT" sz="2000" spc="-1" strike="noStrike" u="sng">
                <a:solidFill>
                  <a:srgbClr val="000000"/>
                </a:solidFill>
                <a:uFillTx/>
                <a:latin typeface="Calibri"/>
                <a:ea typeface="DejaVu Sans"/>
              </a:rPr>
              <a:t>specializzazione</a:t>
            </a:r>
            <a:r>
              <a:rPr b="0" lang="it-IT" sz="2000" spc="-1" strike="noStrike">
                <a:solidFill>
                  <a:srgbClr val="000000"/>
                </a:solidFill>
                <a:latin typeface="Calibri"/>
                <a:ea typeface="DejaVu Sans"/>
              </a:rPr>
              <a:t> del secondo</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Sapere dove e come recuperare informazioni basate sull’isbn</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conoscenza </a:t>
            </a:r>
            <a:r>
              <a:rPr b="0" lang="it-IT" sz="2000" spc="-1" strike="noStrike" u="sng">
                <a:solidFill>
                  <a:srgbClr val="000000"/>
                </a:solidFill>
                <a:uFillTx/>
                <a:latin typeface="Calibri"/>
                <a:ea typeface="DejaVu Sans"/>
              </a:rPr>
              <a:t>procedurale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Sapere che l’ISBN è </a:t>
            </a:r>
            <a:r>
              <a:rPr b="0" lang="it-IT" sz="2000" spc="-1" strike="noStrike" u="sng">
                <a:solidFill>
                  <a:srgbClr val="000000"/>
                </a:solidFill>
                <a:uFillTx/>
                <a:latin typeface="Calibri"/>
                <a:ea typeface="DejaVu Sans"/>
              </a:rPr>
              <a:t>univoco</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Derivare (da quanto sopra) l’identità tra </a:t>
            </a:r>
            <a:r>
              <a:rPr b="0" lang="it-IT" sz="2000" spc="-1" strike="noStrike" u="sng">
                <a:solidFill>
                  <a:srgbClr val="000000"/>
                </a:solidFill>
                <a:uFillTx/>
                <a:latin typeface="Calibri"/>
                <a:ea typeface="DejaVu Sans"/>
              </a:rPr>
              <a:t>ns0:book1 </a:t>
            </a:r>
            <a:r>
              <a:rPr b="0" lang="it-IT" sz="2000" spc="-1" strike="noStrike">
                <a:solidFill>
                  <a:srgbClr val="000000"/>
                </a:solidFill>
                <a:latin typeface="Calibri"/>
                <a:ea typeface="DejaVu Sans"/>
              </a:rPr>
              <a:t>ed </a:t>
            </a:r>
            <a:r>
              <a:rPr b="0" lang="it-IT" sz="2000" spc="-1" strike="noStrike" u="sng">
                <a:solidFill>
                  <a:srgbClr val="000000"/>
                </a:solidFill>
                <a:uFillTx/>
                <a:latin typeface="Calibri"/>
                <a:ea typeface="DejaVu Sans"/>
              </a:rPr>
              <a:t>ns1:b1345</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Utilizzo specializzato delle singole informazioni</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regole di arricchimento domain dependent</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Svolgere il compito in modo generale</a:t>
            </a:r>
            <a:endParaRPr b="0" lang="it-IT" sz="2000" spc="-1" strike="noStrike">
              <a:latin typeface="Arial"/>
            </a:endParaRPr>
          </a:p>
          <a:p>
            <a:pPr lvl="3" marL="1728000" indent="-215280">
              <a:lnSpc>
                <a:spcPct val="100000"/>
              </a:lnSpc>
              <a:spcBef>
                <a:spcPts val="567"/>
              </a:spcBef>
              <a:buClr>
                <a:srgbClr val="000000"/>
              </a:buClr>
              <a:buSzPct val="75000"/>
              <a:buFont typeface="Symbol"/>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reasoning</a:t>
            </a:r>
            <a:endParaRPr b="0" lang="it-IT" sz="2000" spc="-1" strike="noStrike">
              <a:latin typeface="Arial"/>
            </a:endParaRPr>
          </a:p>
          <a:p>
            <a:pPr>
              <a:lnSpc>
                <a:spcPct val="100000"/>
              </a:lnSpc>
              <a:spcBef>
                <a:spcPts val="850"/>
              </a:spcBef>
            </a:pPr>
            <a:endParaRPr b="0" lang="it-IT" sz="2000" spc="-1" strike="noStrike">
              <a:latin typeface="Arial"/>
            </a:endParaRPr>
          </a:p>
        </p:txBody>
      </p:sp>
      <p:sp>
        <p:nvSpPr>
          <p:cNvPr id="382"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500444B-AB97-4E45-8017-25D123C9B99F}" type="slidenum">
              <a:rPr b="0" lang="it-IT" sz="1600" spc="-1" strike="noStrike">
                <a:solidFill>
                  <a:srgbClr val="002060"/>
                </a:solidFill>
                <a:latin typeface="Arial"/>
                <a:ea typeface="Arial"/>
              </a:rPr>
              <a:t>7</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384840" y="334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RDF ed il Semantic Web</a:t>
            </a:r>
            <a:endParaRPr b="0" lang="it-IT" sz="2400" spc="-1" strike="noStrike">
              <a:latin typeface="Arial"/>
            </a:endParaRPr>
          </a:p>
        </p:txBody>
      </p:sp>
      <p:sp>
        <p:nvSpPr>
          <p:cNvPr id="856"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C508599-2DE4-485C-96D6-5FA6E27C6915}" type="slidenum">
              <a:rPr b="0" lang="it-IT" sz="1600" spc="-1" strike="noStrike">
                <a:solidFill>
                  <a:srgbClr val="002060"/>
                </a:solidFill>
                <a:latin typeface="Arial"/>
                <a:ea typeface="Arial"/>
              </a:rPr>
              <a:t>&lt;numero&gt;</a:t>
            </a:fld>
            <a:endParaRPr b="0" lang="it-IT" sz="1600" spc="-1" strike="noStrike">
              <a:latin typeface="Arial"/>
            </a:endParaRPr>
          </a:p>
        </p:txBody>
      </p:sp>
      <p:sp>
        <p:nvSpPr>
          <p:cNvPr id="857" name="CustomShape 3"/>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L’obiettivo del semantic web è di rendere le risprse sulla rete comprensibili da parte degli agenti artificiali</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Per ogni documento web potremmo creare una serie di triple RDF che ne descrivono il significato in modo processabile dalla macchina</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Servirebbe però un modo per collegare un modello RDF alla risorsa (semantic markup).. esiste un modo più semplice?</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Gli elementi dei </a:t>
            </a:r>
            <a:r>
              <a:rPr b="0" lang="it-IT" sz="2000" spc="-1" strike="noStrike" u="sng">
                <a:solidFill>
                  <a:srgbClr val="000000"/>
                </a:solidFill>
                <a:uFillTx/>
                <a:latin typeface="Calibri"/>
                <a:ea typeface="DejaVu Sans"/>
              </a:rPr>
              <a:t>Microformat</a:t>
            </a:r>
            <a:r>
              <a:rPr b="0" lang="it-IT" sz="2000" spc="-1" strike="noStrike">
                <a:solidFill>
                  <a:srgbClr val="000000"/>
                </a:solidFill>
                <a:latin typeface="Calibri"/>
                <a:ea typeface="DejaVu Sans"/>
              </a:rPr>
              <a:t> o di </a:t>
            </a:r>
            <a:r>
              <a:rPr b="0" lang="it-IT" sz="2000" spc="-1" strike="noStrike" u="sng">
                <a:solidFill>
                  <a:srgbClr val="000000"/>
                </a:solidFill>
                <a:uFillTx/>
                <a:latin typeface="Calibri"/>
                <a:ea typeface="DejaVu Sans"/>
              </a:rPr>
              <a:t>RDFa</a:t>
            </a:r>
            <a:r>
              <a:rPr b="0" lang="it-IT" sz="2000" spc="-1" strike="noStrike">
                <a:solidFill>
                  <a:srgbClr val="000000"/>
                </a:solidFill>
                <a:latin typeface="Calibri"/>
                <a:ea typeface="DejaVu Sans"/>
              </a:rPr>
              <a:t> possono essere inseriti direttamente all’interno di una pagina XHTML in modo da apportare l’informazione necessaria</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Sem-LinkedIn</a:t>
            </a:r>
            <a:endParaRPr b="0" lang="it-IT" sz="2400" spc="-1" strike="noStrike">
              <a:latin typeface="Arial"/>
            </a:endParaRPr>
          </a:p>
        </p:txBody>
      </p:sp>
      <p:sp>
        <p:nvSpPr>
          <p:cNvPr id="384" name="CustomShape 2"/>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504AEEB-6BAC-4BE8-B560-98B13B9C6A50}" type="slidenum">
              <a:rPr b="0" lang="it-IT" sz="1600" spc="-1" strike="noStrike">
                <a:solidFill>
                  <a:srgbClr val="002060"/>
                </a:solidFill>
                <a:latin typeface="Arial"/>
                <a:ea typeface="Arial"/>
              </a:rPr>
              <a:t>7</a:t>
            </a:fld>
            <a:endParaRPr b="0" lang="it-IT" sz="1600" spc="-1" strike="noStrike">
              <a:latin typeface="Arial"/>
            </a:endParaRPr>
          </a:p>
        </p:txBody>
      </p:sp>
      <p:sp>
        <p:nvSpPr>
          <p:cNvPr id="385" name="CustomShape 3"/>
          <p:cNvSpPr/>
          <p:nvPr/>
        </p:nvSpPr>
        <p:spPr>
          <a:xfrm>
            <a:off x="828000" y="2556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ns0:marioarrigonineri</a:t>
            </a:r>
            <a:endParaRPr b="0" lang="it-IT" sz="1800" spc="-1" strike="noStrike">
              <a:latin typeface="Arial"/>
            </a:endParaRPr>
          </a:p>
        </p:txBody>
      </p:sp>
      <p:sp>
        <p:nvSpPr>
          <p:cNvPr id="386" name="CustomShape 4"/>
          <p:cNvSpPr/>
          <p:nvPr/>
        </p:nvSpPr>
        <p:spPr>
          <a:xfrm>
            <a:off x="8208000" y="792000"/>
            <a:ext cx="172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Da “SEMANTIC LinkedIn”</a:t>
            </a:r>
            <a:endParaRPr b="0" lang="it-IT" sz="1800" spc="-1" strike="noStrike">
              <a:latin typeface="Arial"/>
            </a:endParaRPr>
          </a:p>
        </p:txBody>
      </p:sp>
      <p:sp>
        <p:nvSpPr>
          <p:cNvPr id="387" name="CustomShape 5"/>
          <p:cNvSpPr/>
          <p:nvPr/>
        </p:nvSpPr>
        <p:spPr>
          <a:xfrm>
            <a:off x="8640000" y="2592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ldin:marioarrigonineri</a:t>
            </a:r>
            <a:endParaRPr b="0" lang="it-IT" sz="1800" spc="-1" strike="noStrike">
              <a:latin typeface="Arial"/>
            </a:endParaRPr>
          </a:p>
        </p:txBody>
      </p:sp>
      <p:sp>
        <p:nvSpPr>
          <p:cNvPr id="388" name="CustomShape 6"/>
          <p:cNvSpPr/>
          <p:nvPr/>
        </p:nvSpPr>
        <p:spPr>
          <a:xfrm>
            <a:off x="4680000" y="2592000"/>
            <a:ext cx="244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m.arrigoni@polimiit”</a:t>
            </a:r>
            <a:endParaRPr b="0" lang="it-IT" sz="1800" spc="-1" strike="noStrike">
              <a:latin typeface="Arial"/>
            </a:endParaRPr>
          </a:p>
        </p:txBody>
      </p:sp>
      <p:sp>
        <p:nvSpPr>
          <p:cNvPr id="389" name="CustomShape 7"/>
          <p:cNvSpPr/>
          <p:nvPr/>
        </p:nvSpPr>
        <p:spPr>
          <a:xfrm>
            <a:off x="8568000" y="1584000"/>
            <a:ext cx="2447280" cy="359280"/>
          </a:xfrm>
          <a:prstGeom prst="rect">
            <a:avLst/>
          </a:prstGeom>
          <a:solidFill>
            <a:srgbClr val="ffffff"/>
          </a:solidFill>
          <a:ln>
            <a:solidFill>
              <a:srgbClr val="ffffff"/>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a:t>
            </a:r>
            <a:r>
              <a:rPr b="0" lang="it-IT" sz="1800" spc="-1" strike="noStrike">
                <a:solidFill>
                  <a:srgbClr val="000000"/>
                </a:solidFill>
                <a:latin typeface="Arial"/>
                <a:ea typeface="DejaVu Sans"/>
              </a:rPr>
              <a:t>http://www.polimi.it”</a:t>
            </a:r>
            <a:endParaRPr b="0" lang="it-IT" sz="1800" spc="-1" strike="noStrike">
              <a:latin typeface="Arial"/>
            </a:endParaRPr>
          </a:p>
        </p:txBody>
      </p:sp>
      <p:sp>
        <p:nvSpPr>
          <p:cNvPr id="390" name="CustomShape 8"/>
          <p:cNvSpPr/>
          <p:nvPr/>
        </p:nvSpPr>
        <p:spPr>
          <a:xfrm>
            <a:off x="8568000" y="4392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ldin:marcocolombetti</a:t>
            </a:r>
            <a:endParaRPr b="0" lang="it-IT" sz="1800" spc="-1" strike="noStrike">
              <a:latin typeface="Arial"/>
            </a:endParaRPr>
          </a:p>
        </p:txBody>
      </p:sp>
      <p:sp>
        <p:nvSpPr>
          <p:cNvPr id="391" name="CustomShape 9"/>
          <p:cNvSpPr/>
          <p:nvPr/>
        </p:nvSpPr>
        <p:spPr>
          <a:xfrm>
            <a:off x="6480000" y="5400000"/>
            <a:ext cx="2303280" cy="431280"/>
          </a:xfrm>
          <a:custGeom>
            <a:avLst/>
            <a:gdLst/>
            <a:ah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it-IT" sz="1800" spc="-1" strike="noStrike">
                <a:solidFill>
                  <a:srgbClr val="000000"/>
                </a:solidFill>
                <a:latin typeface="Arial"/>
                <a:ea typeface="DejaVu Sans"/>
              </a:rPr>
              <a:t>ldin:milan</a:t>
            </a:r>
            <a:endParaRPr b="0" lang="it-IT" sz="1800" spc="-1" strike="noStrike">
              <a:latin typeface="Arial"/>
            </a:endParaRPr>
          </a:p>
        </p:txBody>
      </p:sp>
      <p:cxnSp>
        <p:nvCxnSpPr>
          <p:cNvPr id="392" name="Line 10"/>
          <p:cNvCxnSpPr>
            <a:stCxn id="387" idx="2"/>
            <a:endCxn id="390" idx="0"/>
          </p:cNvCxnSpPr>
          <p:nvPr/>
        </p:nvCxnSpPr>
        <p:spPr>
          <a:xfrm flipH="1">
            <a:off x="9719640" y="3023280"/>
            <a:ext cx="72360" cy="136908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Lin:works-with</a:t>
            </a:r>
            <a:endParaRPr b="0" lang="it-IT" sz="1800" spc="-1" strike="noStrike">
              <a:latin typeface="Arial"/>
            </a:endParaRPr>
          </a:p>
        </p:txBody>
      </p:cxnSp>
      <p:cxnSp>
        <p:nvCxnSpPr>
          <p:cNvPr id="393" name="Line 11"/>
          <p:cNvCxnSpPr>
            <a:stCxn id="387" idx="1"/>
            <a:endCxn id="391" idx="0"/>
          </p:cNvCxnSpPr>
          <p:nvPr/>
        </p:nvCxnSpPr>
        <p:spPr>
          <a:xfrm flipH="1">
            <a:off x="7631640" y="2807640"/>
            <a:ext cx="1008720" cy="259272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Lin:lives-in</a:t>
            </a:r>
            <a:endParaRPr b="0" lang="it-IT" sz="1800" spc="-1" strike="noStrike">
              <a:latin typeface="Arial"/>
            </a:endParaRPr>
          </a:p>
        </p:txBody>
      </p:cxnSp>
      <p:cxnSp>
        <p:nvCxnSpPr>
          <p:cNvPr id="394" name="Line 12"/>
          <p:cNvCxnSpPr>
            <a:stCxn id="387" idx="0"/>
            <a:endCxn id="389" idx="2"/>
          </p:cNvCxnSpPr>
          <p:nvPr/>
        </p:nvCxnSpPr>
        <p:spPr>
          <a:xfrm flipV="1">
            <a:off x="9791640" y="1943280"/>
            <a:ext cx="360" cy="64908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Lin:work_homepage</a:t>
            </a:r>
            <a:endParaRPr b="0" lang="it-IT" sz="1800" spc="-1" strike="noStrike">
              <a:latin typeface="Arial"/>
            </a:endParaRPr>
          </a:p>
        </p:txBody>
      </p:cxnSp>
      <p:cxnSp>
        <p:nvCxnSpPr>
          <p:cNvPr id="395" name="Line 13"/>
          <p:cNvCxnSpPr>
            <a:stCxn id="387" idx="1"/>
            <a:endCxn id="388" idx="3"/>
          </p:cNvCxnSpPr>
          <p:nvPr/>
        </p:nvCxnSpPr>
        <p:spPr>
          <a:xfrm flipH="1" flipV="1">
            <a:off x="7127280" y="2771640"/>
            <a:ext cx="1513080" cy="3636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Lin:emailaddr</a:t>
            </a:r>
            <a:endParaRPr b="0" lang="it-IT" sz="1800" spc="-1" strike="noStrike">
              <a:latin typeface="Arial"/>
            </a:endParaRPr>
          </a:p>
        </p:txBody>
      </p:cxnSp>
      <p:cxnSp>
        <p:nvCxnSpPr>
          <p:cNvPr id="396" name="Line 14"/>
          <p:cNvCxnSpPr>
            <a:stCxn id="385" idx="3"/>
            <a:endCxn id="388" idx="1"/>
          </p:cNvCxnSpPr>
          <p:nvPr/>
        </p:nvCxnSpPr>
        <p:spPr>
          <a:xfrm>
            <a:off x="3131280" y="2771640"/>
            <a:ext cx="1549080" cy="360"/>
          </a:xfrm>
          <a:prstGeom prst="curvedConnector3">
            <a:avLst/>
          </a:prstGeom>
          <a:ln>
            <a:solidFill>
              <a:srgbClr val="3465a4"/>
            </a:solidFill>
            <a:tailEnd len="med" type="triangle" w="med"/>
          </a:ln>
        </p:spPr>
        <p:txBody>
          <a:bodyPr lIns="90000" rIns="90000" tIns="45000" bIns="45000" anchor="ctr">
            <a:spAutoFit/>
          </a:bodyPr>
          <a:p>
            <a:pPr algn="ctr"/>
            <a:r>
              <a:rPr b="0" lang="it-IT" sz="1800" spc="-1" strike="noStrike">
                <a:latin typeface="Arial"/>
              </a:rPr>
              <a:t>Ns0:email</a:t>
            </a:r>
            <a:endParaRPr b="0" lang="it-IT" sz="1800" spc="-1" strike="noStrike">
              <a:latin typeface="Arial"/>
            </a:endParaRPr>
          </a:p>
        </p:txBody>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384840" y="298440"/>
            <a:ext cx="1144044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2400" spc="-1" strike="noStrike">
                <a:solidFill>
                  <a:srgbClr val="002060"/>
                </a:solidFill>
                <a:latin typeface="Calibri"/>
                <a:ea typeface="DejaVu Sans"/>
              </a:rPr>
              <a:t>Task per l’integrazione della conoscenza</a:t>
            </a:r>
            <a:endParaRPr b="0" lang="it-IT" sz="2400" spc="-1" strike="noStrike">
              <a:latin typeface="Arial"/>
            </a:endParaRPr>
          </a:p>
        </p:txBody>
      </p:sp>
      <p:sp>
        <p:nvSpPr>
          <p:cNvPr id="398" name="CustomShape 2"/>
          <p:cNvSpPr/>
          <p:nvPr/>
        </p:nvSpPr>
        <p:spPr>
          <a:xfrm>
            <a:off x="384840" y="958320"/>
            <a:ext cx="11322000" cy="506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800"/>
              </a:spcBef>
            </a:pPr>
            <a:endParaRPr b="0" lang="it-IT" sz="18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Possiamo “insegnare” all’agente che: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Se x ed y hanno la stessa email allora sono la stessa persona</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 </a:t>
            </a:r>
            <a:r>
              <a:rPr b="0" lang="it-IT" sz="2000" spc="-1" strike="noStrike">
                <a:solidFill>
                  <a:srgbClr val="000000"/>
                </a:solidFill>
                <a:latin typeface="Calibri"/>
                <a:ea typeface="DejaVu Sans"/>
              </a:rPr>
              <a:t>ns0:marioarrigonineri sameAs ldin:marioarrigonineri</a:t>
            </a:r>
            <a:endParaRPr b="0" lang="it-IT" sz="2000" spc="-1" strike="noStrike">
              <a:latin typeface="Arial"/>
            </a:endParaRPr>
          </a:p>
          <a:p>
            <a:pPr lvl="1" marL="536400" indent="-284760">
              <a:lnSpc>
                <a:spcPct val="100000"/>
              </a:lnSpc>
              <a:spcBef>
                <a:spcPts val="1134"/>
              </a:spcBef>
              <a:buClr>
                <a:srgbClr val="ff0000"/>
              </a:buClr>
              <a:buFont typeface="System Font Regular"/>
              <a:buChar char="■"/>
            </a:pPr>
            <a:r>
              <a:rPr b="0" lang="it-IT" sz="2000" spc="-1" strike="noStrike">
                <a:solidFill>
                  <a:srgbClr val="000000"/>
                </a:solidFill>
                <a:latin typeface="Calibri"/>
                <a:ea typeface="DejaVu Sans"/>
              </a:rPr>
              <a:t>Quindi otteniamo la fusione del</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Grafo locale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Grafo linkedin</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Grafo amazon</a:t>
            </a:r>
            <a:endParaRPr b="0" lang="it-IT" sz="2000" spc="-1" strike="noStrike">
              <a:latin typeface="Arial"/>
            </a:endParaRPr>
          </a:p>
          <a:p>
            <a:pPr lvl="1" marL="536400" indent="-284760">
              <a:lnSpc>
                <a:spcPct val="100000"/>
              </a:lnSpc>
              <a:spcBef>
                <a:spcPts val="601"/>
              </a:spcBef>
              <a:buClr>
                <a:srgbClr val="ff0000"/>
              </a:buClr>
              <a:buFont typeface="System Font Regular"/>
              <a:buChar char="■"/>
            </a:pPr>
            <a:r>
              <a:rPr b="0" lang="it-IT" sz="2000" spc="-1" strike="noStrike">
                <a:solidFill>
                  <a:srgbClr val="000000"/>
                </a:solidFill>
                <a:latin typeface="Calibri"/>
                <a:ea typeface="DejaVu Sans"/>
              </a:rPr>
              <a:t>Possibilità di rispondere a domande che coinvolgono informazioni da fonti diverse</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Quale è la home page del luogo di lavoro di Mario? … esempio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Quanto costa il libro di Mario?</a:t>
            </a:r>
            <a:endParaRPr b="0" lang="it-IT" sz="2000" spc="-1" strike="noStrike">
              <a:latin typeface="Arial"/>
            </a:endParaRPr>
          </a:p>
          <a:p>
            <a:pPr lvl="2" marL="1296000" indent="-287280">
              <a:lnSpc>
                <a:spcPct val="100000"/>
              </a:lnSpc>
              <a:spcBef>
                <a:spcPts val="850"/>
              </a:spcBef>
              <a:buClr>
                <a:srgbClr val="000000"/>
              </a:buClr>
              <a:buSzPct val="45000"/>
              <a:buFont typeface="Wingdings" charset="2"/>
              <a:buChar char=""/>
            </a:pPr>
            <a:r>
              <a:rPr b="0" lang="it-IT" sz="2000" spc="-1" strike="noStrike">
                <a:solidFill>
                  <a:srgbClr val="000000"/>
                </a:solidFill>
                <a:latin typeface="Calibri"/>
                <a:ea typeface="DejaVu Sans"/>
              </a:rPr>
              <a:t>In che città vive Mario?</a:t>
            </a:r>
            <a:endParaRPr b="0" lang="it-IT" sz="2000" spc="-1" strike="noStrike">
              <a:latin typeface="Arial"/>
            </a:endParaRPr>
          </a:p>
        </p:txBody>
      </p:sp>
      <p:sp>
        <p:nvSpPr>
          <p:cNvPr id="399" name="CustomShape 3"/>
          <p:cNvSpPr/>
          <p:nvPr/>
        </p:nvSpPr>
        <p:spPr>
          <a:xfrm>
            <a:off x="11343960" y="6360120"/>
            <a:ext cx="502920" cy="317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E5074CF-977E-4605-98F4-C08278C960E2}" type="slidenum">
              <a:rPr b="0" lang="it-IT" sz="1600" spc="-1" strike="noStrike">
                <a:solidFill>
                  <a:srgbClr val="002060"/>
                </a:solidFill>
                <a:latin typeface="Arial"/>
                <a:ea typeface="Arial"/>
              </a:rPr>
              <a:t>9</a:t>
            </a:fld>
            <a:endParaRPr b="0" lang="it-IT"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13649</TotalTime>
  <Application>LibreOffice/6.2.4.2$Windows_X86_64 LibreOffice_project/2412653d852ce75f65fbfa83fb7e7b669a126d64</Application>
  <Words>2546</Words>
  <Paragraphs>340</Paragraphs>
  <Company>Area Servizi ICT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2015-05-26T12:27:57Z</dcterms:created>
  <dc:creator>Alessandro Colleoni</dc:creator>
  <dc:description/>
  <dc:language>it-IT</dc:language>
  <cp:lastModifiedBy/>
  <dcterms:modified xsi:type="dcterms:W3CDTF">2019-07-01T15:52:30Z</dcterms:modified>
  <cp:revision>733</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Area Servizi ICT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33</vt:i4>
  </property>
</Properties>
</file>