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49" r:id="rId105"/>
    <p:sldId id="350" r:id="rId106"/>
    <p:sldId id="351" r:id="rId107"/>
    <p:sldId id="352" r:id="rId108"/>
    <p:sldId id="353" r:id="rId109"/>
    <p:sldId id="354" r:id="rId110"/>
    <p:sldId id="355" r:id="rId111"/>
  </p:sldIdLst>
  <p:sldSz cx="12192000"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4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12" Type="http://schemas.openxmlformats.org/officeDocument/2006/relationships/presProps" Target="presProps.xml"/><Relationship Id="rId16" Type="http://schemas.openxmlformats.org/officeDocument/2006/relationships/slide" Target="slides/slide5.xml"/><Relationship Id="rId107" Type="http://schemas.openxmlformats.org/officeDocument/2006/relationships/slide" Target="slides/slide9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slide" Target="slides/slide63.xml"/><Relationship Id="rId79" Type="http://schemas.openxmlformats.org/officeDocument/2006/relationships/slide" Target="slides/slide68.xml"/><Relationship Id="rId87" Type="http://schemas.openxmlformats.org/officeDocument/2006/relationships/slide" Target="slides/slide76.xml"/><Relationship Id="rId102" Type="http://schemas.openxmlformats.org/officeDocument/2006/relationships/slide" Target="slides/slide91.xml"/><Relationship Id="rId110" Type="http://schemas.openxmlformats.org/officeDocument/2006/relationships/slide" Target="slides/slide99.xml"/><Relationship Id="rId115"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0.xml"/><Relationship Id="rId82" Type="http://schemas.openxmlformats.org/officeDocument/2006/relationships/slide" Target="slides/slide71.xml"/><Relationship Id="rId90" Type="http://schemas.openxmlformats.org/officeDocument/2006/relationships/slide" Target="slides/slide79.xml"/><Relationship Id="rId95" Type="http://schemas.openxmlformats.org/officeDocument/2006/relationships/slide" Target="slides/slide84.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slide" Target="slides/slide66.xml"/><Relationship Id="rId100" Type="http://schemas.openxmlformats.org/officeDocument/2006/relationships/slide" Target="slides/slide89.xml"/><Relationship Id="rId105" Type="http://schemas.openxmlformats.org/officeDocument/2006/relationships/slide" Target="slides/slide94.xml"/><Relationship Id="rId113"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slide" Target="slides/slide74.xml"/><Relationship Id="rId93" Type="http://schemas.openxmlformats.org/officeDocument/2006/relationships/slide" Target="slides/slide82.xml"/><Relationship Id="rId98" Type="http://schemas.openxmlformats.org/officeDocument/2006/relationships/slide" Target="slides/slide87.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103" Type="http://schemas.openxmlformats.org/officeDocument/2006/relationships/slide" Target="slides/slide92.xml"/><Relationship Id="rId108" Type="http://schemas.openxmlformats.org/officeDocument/2006/relationships/slide" Target="slides/slide97.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11" Type="http://schemas.openxmlformats.org/officeDocument/2006/relationships/slide" Target="slides/slide10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6" Type="http://schemas.openxmlformats.org/officeDocument/2006/relationships/slide" Target="slides/slide95.xml"/><Relationship Id="rId114"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slide" Target="slides/slide88.xml"/><Relationship Id="rId101" Type="http://schemas.openxmlformats.org/officeDocument/2006/relationships/slide" Target="slides/slide90.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109" Type="http://schemas.openxmlformats.org/officeDocument/2006/relationships/slide" Target="slides/slide9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104" Type="http://schemas.openxmlformats.org/officeDocument/2006/relationships/slide" Target="slides/slide93.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4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3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34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3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5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5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5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35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36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6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36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36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36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36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37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7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3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3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3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4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4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4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4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4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4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4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4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4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2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2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2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4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43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4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3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4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43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3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44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44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4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44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44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44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44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5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45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45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45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45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45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2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3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3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1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4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4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4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4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5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15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15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5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15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16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16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16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16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6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7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7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7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1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8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8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8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8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8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8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19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9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19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9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19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19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20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20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20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1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2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2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2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2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2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2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2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2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2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2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2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2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5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2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2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2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2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2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2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2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2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2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2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2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2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2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9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3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3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3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3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3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3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3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3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3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3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3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it-IT"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it-IT" sz="4400" b="0" strike="noStrike" spc="-1">
              <a:latin typeface="Arial"/>
            </a:endParaRPr>
          </a:p>
        </p:txBody>
      </p:sp>
      <p:sp>
        <p:nvSpPr>
          <p:cNvPr id="33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image" Target="../media/image2.tif"/><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image" Target="../media/image2.tif"/><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tif"/><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tif"/><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2.tif"/><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2.tif"/><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CustomShape 1"/>
          <p:cNvSpPr/>
          <p:nvPr/>
        </p:nvSpPr>
        <p:spPr>
          <a:xfrm>
            <a:off x="3740040" y="1984320"/>
            <a:ext cx="911880" cy="911880"/>
          </a:xfrm>
          <a:prstGeom prst="rect">
            <a:avLst/>
          </a:prstGeom>
          <a:noFill/>
          <a:ln>
            <a:noFill/>
          </a:ln>
        </p:spPr>
        <p:style>
          <a:lnRef idx="0">
            <a:scrgbClr r="0" g="0" b="0"/>
          </a:lnRef>
          <a:fillRef idx="0">
            <a:scrgbClr r="0" g="0" b="0"/>
          </a:fillRef>
          <a:effectRef idx="0">
            <a:scrgbClr r="0" g="0" b="0"/>
          </a:effectRef>
          <a:fontRef idx="minor"/>
        </p:style>
      </p:sp>
      <p:sp>
        <p:nvSpPr>
          <p:cNvPr id="8" name="CustomShape 2"/>
          <p:cNvSpPr/>
          <p:nvPr/>
        </p:nvSpPr>
        <p:spPr>
          <a:xfrm>
            <a:off x="3127320" y="1581840"/>
            <a:ext cx="911880" cy="911880"/>
          </a:xfrm>
          <a:prstGeom prst="rect">
            <a:avLst/>
          </a:prstGeom>
          <a:noFill/>
          <a:ln>
            <a:noFill/>
          </a:ln>
        </p:spPr>
        <p:style>
          <a:lnRef idx="0">
            <a:scrgbClr r="0" g="0" b="0"/>
          </a:lnRef>
          <a:fillRef idx="0">
            <a:scrgbClr r="0" g="0" b="0"/>
          </a:fillRef>
          <a:effectRef idx="0">
            <a:scrgbClr r="0" g="0" b="0"/>
          </a:effectRef>
          <a:fontRef idx="minor"/>
        </p:style>
      </p:sp>
      <p:grpSp>
        <p:nvGrpSpPr>
          <p:cNvPr id="2" name="Group 3"/>
          <p:cNvGrpSpPr/>
          <p:nvPr/>
        </p:nvGrpSpPr>
        <p:grpSpPr>
          <a:xfrm>
            <a:off x="3993480" y="5503320"/>
            <a:ext cx="4678920" cy="880200"/>
            <a:chOff x="3993480" y="5503320"/>
            <a:chExt cx="4678920" cy="880200"/>
          </a:xfrm>
        </p:grpSpPr>
        <p:pic>
          <p:nvPicPr>
            <p:cNvPr id="3" name="Picture 1"/>
            <p:cNvPicPr/>
            <p:nvPr/>
          </p:nvPicPr>
          <p:blipFill>
            <a:blip r:embed="rId14"/>
            <a:stretch/>
          </p:blipFill>
          <p:spPr>
            <a:xfrm>
              <a:off x="3993480" y="5503320"/>
              <a:ext cx="1499400" cy="880200"/>
            </a:xfrm>
            <a:prstGeom prst="rect">
              <a:avLst/>
            </a:prstGeom>
            <a:ln>
              <a:noFill/>
            </a:ln>
          </p:spPr>
        </p:pic>
        <p:pic>
          <p:nvPicPr>
            <p:cNvPr id="4" name="Picture 11"/>
            <p:cNvPicPr/>
            <p:nvPr/>
          </p:nvPicPr>
          <p:blipFill>
            <a:blip r:embed="rId15"/>
            <a:stretch/>
          </p:blipFill>
          <p:spPr>
            <a:xfrm>
              <a:off x="6184440" y="5565240"/>
              <a:ext cx="2487960" cy="672840"/>
            </a:xfrm>
            <a:prstGeom prst="rect">
              <a:avLst/>
            </a:prstGeom>
            <a:ln>
              <a:noFill/>
            </a:ln>
          </p:spPr>
        </p:pic>
      </p:grpSp>
      <p:sp>
        <p:nvSpPr>
          <p:cNvPr id="5"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FFFFFF"/>
              </a:buClr>
              <a:buSzPct val="75000"/>
              <a:buFont typeface="Symbol" charset="2"/>
              <a:buChar char=""/>
            </a:pPr>
            <a:r>
              <a:rPr lang="it-IT" sz="2800" b="0" strike="noStrike" spc="-1">
                <a:latin typeface="Arial"/>
              </a:rPr>
              <a:t>Secondo livello struttura</a:t>
            </a:r>
          </a:p>
          <a:p>
            <a:pPr marL="1296000" lvl="2" indent="-288000">
              <a:spcBef>
                <a:spcPts val="850"/>
              </a:spcBef>
              <a:buClr>
                <a:srgbClr val="FFFFFF"/>
              </a:buClr>
              <a:buSzPct val="45000"/>
              <a:buFont typeface="Wingdings" charset="2"/>
              <a:buChar char=""/>
            </a:pPr>
            <a:r>
              <a:rPr lang="it-IT" sz="2400" b="0" strike="noStrike" spc="-1">
                <a:latin typeface="Arial"/>
              </a:rPr>
              <a:t>Terzo livello struttura</a:t>
            </a:r>
          </a:p>
          <a:p>
            <a:pPr marL="1728000" lvl="3" indent="-216000">
              <a:spcBef>
                <a:spcPts val="567"/>
              </a:spcBef>
              <a:buClr>
                <a:srgbClr val="FFFFFF"/>
              </a:buClr>
              <a:buSzPct val="75000"/>
              <a:buFont typeface="Symbol" charset="2"/>
              <a:buChar char=""/>
            </a:pPr>
            <a:r>
              <a:rPr lang="it-IT" sz="2000" b="0" strike="noStrike" spc="-1">
                <a:latin typeface="Arial"/>
              </a:rPr>
              <a:t>Quarto livello struttura</a:t>
            </a:r>
          </a:p>
          <a:p>
            <a:pPr marL="2160000" lvl="4" indent="-216000">
              <a:spcBef>
                <a:spcPts val="283"/>
              </a:spcBef>
              <a:buClr>
                <a:srgbClr val="FFFFFF"/>
              </a:buClr>
              <a:buSzPct val="45000"/>
              <a:buFont typeface="Wingdings" charset="2"/>
              <a:buChar char=""/>
            </a:pPr>
            <a:r>
              <a:rPr lang="it-IT" sz="2000" b="0" strike="noStrike" spc="-1">
                <a:latin typeface="Arial"/>
              </a:rPr>
              <a:t>Quinto livello struttura</a:t>
            </a:r>
          </a:p>
          <a:p>
            <a:pPr marL="2592000" lvl="5" indent="-216000">
              <a:spcBef>
                <a:spcPts val="283"/>
              </a:spcBef>
              <a:buClr>
                <a:srgbClr val="FFFFFF"/>
              </a:buClr>
              <a:buSzPct val="45000"/>
              <a:buFont typeface="Wingdings" charset="2"/>
              <a:buChar char=""/>
            </a:pPr>
            <a:r>
              <a:rPr lang="it-IT" sz="2000" b="0" strike="noStrike" spc="-1">
                <a:latin typeface="Arial"/>
              </a:rPr>
              <a:t>Sesto livello struttura</a:t>
            </a:r>
          </a:p>
          <a:p>
            <a:pPr marL="3024000" lvl="6" indent="-216000">
              <a:spcBef>
                <a:spcPts val="283"/>
              </a:spcBef>
              <a:buClr>
                <a:srgbClr val="FFFFFF"/>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371" name="CustomShape 1"/>
          <p:cNvSpPr/>
          <p:nvPr/>
        </p:nvSpPr>
        <p:spPr>
          <a:xfrm>
            <a:off x="3740040" y="1984320"/>
            <a:ext cx="911880" cy="911880"/>
          </a:xfrm>
          <a:prstGeom prst="rect">
            <a:avLst/>
          </a:prstGeom>
          <a:noFill/>
          <a:ln>
            <a:noFill/>
          </a:ln>
        </p:spPr>
        <p:style>
          <a:lnRef idx="0">
            <a:scrgbClr r="0" g="0" b="0"/>
          </a:lnRef>
          <a:fillRef idx="0">
            <a:scrgbClr r="0" g="0" b="0"/>
          </a:fillRef>
          <a:effectRef idx="0">
            <a:scrgbClr r="0" g="0" b="0"/>
          </a:effectRef>
          <a:fontRef idx="minor"/>
        </p:style>
      </p:sp>
      <p:sp>
        <p:nvSpPr>
          <p:cNvPr id="372" name="CustomShape 2"/>
          <p:cNvSpPr/>
          <p:nvPr/>
        </p:nvSpPr>
        <p:spPr>
          <a:xfrm>
            <a:off x="3127320" y="1581840"/>
            <a:ext cx="911880" cy="911880"/>
          </a:xfrm>
          <a:prstGeom prst="rect">
            <a:avLst/>
          </a:prstGeom>
          <a:noFill/>
          <a:ln>
            <a:noFill/>
          </a:ln>
        </p:spPr>
        <p:style>
          <a:lnRef idx="0">
            <a:scrgbClr r="0" g="0" b="0"/>
          </a:lnRef>
          <a:fillRef idx="0">
            <a:scrgbClr r="0" g="0" b="0"/>
          </a:fillRef>
          <a:effectRef idx="0">
            <a:scrgbClr r="0" g="0" b="0"/>
          </a:effectRef>
          <a:fontRef idx="minor"/>
        </p:style>
      </p:sp>
      <p:grpSp>
        <p:nvGrpSpPr>
          <p:cNvPr id="373" name="Group 3"/>
          <p:cNvGrpSpPr/>
          <p:nvPr/>
        </p:nvGrpSpPr>
        <p:grpSpPr>
          <a:xfrm>
            <a:off x="3993480" y="5503320"/>
            <a:ext cx="4678920" cy="880200"/>
            <a:chOff x="3993480" y="5503320"/>
            <a:chExt cx="4678920" cy="880200"/>
          </a:xfrm>
        </p:grpSpPr>
        <p:pic>
          <p:nvPicPr>
            <p:cNvPr id="374" name="Picture 1"/>
            <p:cNvPicPr/>
            <p:nvPr/>
          </p:nvPicPr>
          <p:blipFill>
            <a:blip r:embed="rId14"/>
            <a:stretch/>
          </p:blipFill>
          <p:spPr>
            <a:xfrm>
              <a:off x="3993480" y="5503320"/>
              <a:ext cx="1499400" cy="880200"/>
            </a:xfrm>
            <a:prstGeom prst="rect">
              <a:avLst/>
            </a:prstGeom>
            <a:ln>
              <a:noFill/>
            </a:ln>
          </p:spPr>
        </p:pic>
        <p:pic>
          <p:nvPicPr>
            <p:cNvPr id="375" name="Picture 11"/>
            <p:cNvPicPr/>
            <p:nvPr/>
          </p:nvPicPr>
          <p:blipFill>
            <a:blip r:embed="rId15"/>
            <a:stretch/>
          </p:blipFill>
          <p:spPr>
            <a:xfrm>
              <a:off x="6184440" y="5565240"/>
              <a:ext cx="2487960" cy="672840"/>
            </a:xfrm>
            <a:prstGeom prst="rect">
              <a:avLst/>
            </a:prstGeom>
            <a:ln>
              <a:noFill/>
            </a:ln>
          </p:spPr>
        </p:pic>
      </p:grpSp>
      <p:sp>
        <p:nvSpPr>
          <p:cNvPr id="376"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37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FFFFFF"/>
              </a:buClr>
              <a:buSzPct val="75000"/>
              <a:buFont typeface="Symbol" charset="2"/>
              <a:buChar char=""/>
            </a:pPr>
            <a:r>
              <a:rPr lang="it-IT" sz="2800" b="0" strike="noStrike" spc="-1">
                <a:latin typeface="Arial"/>
              </a:rPr>
              <a:t>Secondo livello struttura</a:t>
            </a:r>
          </a:p>
          <a:p>
            <a:pPr marL="1296000" lvl="2" indent="-288000">
              <a:spcBef>
                <a:spcPts val="850"/>
              </a:spcBef>
              <a:buClr>
                <a:srgbClr val="FFFFFF"/>
              </a:buClr>
              <a:buSzPct val="45000"/>
              <a:buFont typeface="Wingdings" charset="2"/>
              <a:buChar char=""/>
            </a:pPr>
            <a:r>
              <a:rPr lang="it-IT" sz="2400" b="0" strike="noStrike" spc="-1">
                <a:latin typeface="Arial"/>
              </a:rPr>
              <a:t>Terzo livello struttura</a:t>
            </a:r>
          </a:p>
          <a:p>
            <a:pPr marL="1728000" lvl="3" indent="-216000">
              <a:spcBef>
                <a:spcPts val="567"/>
              </a:spcBef>
              <a:buClr>
                <a:srgbClr val="FFFFFF"/>
              </a:buClr>
              <a:buSzPct val="75000"/>
              <a:buFont typeface="Symbol" charset="2"/>
              <a:buChar char=""/>
            </a:pPr>
            <a:r>
              <a:rPr lang="it-IT" sz="2000" b="0" strike="noStrike" spc="-1">
                <a:latin typeface="Arial"/>
              </a:rPr>
              <a:t>Quarto livello struttura</a:t>
            </a:r>
          </a:p>
          <a:p>
            <a:pPr marL="2160000" lvl="4" indent="-216000">
              <a:spcBef>
                <a:spcPts val="283"/>
              </a:spcBef>
              <a:buClr>
                <a:srgbClr val="FFFFFF"/>
              </a:buClr>
              <a:buSzPct val="45000"/>
              <a:buFont typeface="Wingdings" charset="2"/>
              <a:buChar char=""/>
            </a:pPr>
            <a:r>
              <a:rPr lang="it-IT" sz="2000" b="0" strike="noStrike" spc="-1">
                <a:latin typeface="Arial"/>
              </a:rPr>
              <a:t>Quinto livello struttura</a:t>
            </a:r>
          </a:p>
          <a:p>
            <a:pPr marL="2592000" lvl="5" indent="-216000">
              <a:spcBef>
                <a:spcPts val="283"/>
              </a:spcBef>
              <a:buClr>
                <a:srgbClr val="FFFFFF"/>
              </a:buClr>
              <a:buSzPct val="45000"/>
              <a:buFont typeface="Wingdings" charset="2"/>
              <a:buChar char=""/>
            </a:pPr>
            <a:r>
              <a:rPr lang="it-IT" sz="2000" b="0" strike="noStrike" spc="-1">
                <a:latin typeface="Arial"/>
              </a:rPr>
              <a:t>Sesto livello struttura</a:t>
            </a:r>
          </a:p>
          <a:p>
            <a:pPr marL="3024000" lvl="6" indent="-216000">
              <a:spcBef>
                <a:spcPts val="283"/>
              </a:spcBef>
              <a:buClr>
                <a:srgbClr val="FFFFFF"/>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14" name="CustomShape 1"/>
          <p:cNvSpPr/>
          <p:nvPr/>
        </p:nvSpPr>
        <p:spPr>
          <a:xfrm>
            <a:off x="3740040" y="1984320"/>
            <a:ext cx="911880" cy="911880"/>
          </a:xfrm>
          <a:prstGeom prst="rect">
            <a:avLst/>
          </a:prstGeom>
          <a:noFill/>
          <a:ln>
            <a:noFill/>
          </a:ln>
        </p:spPr>
        <p:style>
          <a:lnRef idx="0">
            <a:scrgbClr r="0" g="0" b="0"/>
          </a:lnRef>
          <a:fillRef idx="0">
            <a:scrgbClr r="0" g="0" b="0"/>
          </a:fillRef>
          <a:effectRef idx="0">
            <a:scrgbClr r="0" g="0" b="0"/>
          </a:effectRef>
          <a:fontRef idx="minor"/>
        </p:style>
      </p:sp>
      <p:sp>
        <p:nvSpPr>
          <p:cNvPr id="415" name="CustomShape 2"/>
          <p:cNvSpPr/>
          <p:nvPr/>
        </p:nvSpPr>
        <p:spPr>
          <a:xfrm>
            <a:off x="3127320" y="1581840"/>
            <a:ext cx="911880" cy="911880"/>
          </a:xfrm>
          <a:prstGeom prst="rect">
            <a:avLst/>
          </a:prstGeom>
          <a:noFill/>
          <a:ln>
            <a:noFill/>
          </a:ln>
        </p:spPr>
        <p:style>
          <a:lnRef idx="0">
            <a:scrgbClr r="0" g="0" b="0"/>
          </a:lnRef>
          <a:fillRef idx="0">
            <a:scrgbClr r="0" g="0" b="0"/>
          </a:fillRef>
          <a:effectRef idx="0">
            <a:scrgbClr r="0" g="0" b="0"/>
          </a:effectRef>
          <a:fontRef idx="minor"/>
        </p:style>
      </p:sp>
      <p:grpSp>
        <p:nvGrpSpPr>
          <p:cNvPr id="416" name="Group 3"/>
          <p:cNvGrpSpPr/>
          <p:nvPr/>
        </p:nvGrpSpPr>
        <p:grpSpPr>
          <a:xfrm>
            <a:off x="3993480" y="5503320"/>
            <a:ext cx="4678920" cy="880200"/>
            <a:chOff x="3993480" y="5503320"/>
            <a:chExt cx="4678920" cy="880200"/>
          </a:xfrm>
        </p:grpSpPr>
        <p:pic>
          <p:nvPicPr>
            <p:cNvPr id="417" name="Picture 1"/>
            <p:cNvPicPr/>
            <p:nvPr/>
          </p:nvPicPr>
          <p:blipFill>
            <a:blip r:embed="rId14"/>
            <a:stretch/>
          </p:blipFill>
          <p:spPr>
            <a:xfrm>
              <a:off x="3993480" y="5503320"/>
              <a:ext cx="1499400" cy="880200"/>
            </a:xfrm>
            <a:prstGeom prst="rect">
              <a:avLst/>
            </a:prstGeom>
            <a:ln>
              <a:noFill/>
            </a:ln>
          </p:spPr>
        </p:pic>
        <p:pic>
          <p:nvPicPr>
            <p:cNvPr id="418" name="Picture 11"/>
            <p:cNvPicPr/>
            <p:nvPr/>
          </p:nvPicPr>
          <p:blipFill>
            <a:blip r:embed="rId15"/>
            <a:stretch/>
          </p:blipFill>
          <p:spPr>
            <a:xfrm>
              <a:off x="6184440" y="5565240"/>
              <a:ext cx="2487960" cy="672840"/>
            </a:xfrm>
            <a:prstGeom prst="rect">
              <a:avLst/>
            </a:prstGeom>
            <a:ln>
              <a:noFill/>
            </a:ln>
          </p:spPr>
        </p:pic>
      </p:grpSp>
      <p:sp>
        <p:nvSpPr>
          <p:cNvPr id="419"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420"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FFFFFF"/>
              </a:buClr>
              <a:buSzPct val="75000"/>
              <a:buFont typeface="Symbol" charset="2"/>
              <a:buChar char=""/>
            </a:pPr>
            <a:r>
              <a:rPr lang="it-IT" sz="2800" b="0" strike="noStrike" spc="-1">
                <a:latin typeface="Arial"/>
              </a:rPr>
              <a:t>Secondo livello struttura</a:t>
            </a:r>
          </a:p>
          <a:p>
            <a:pPr marL="1296000" lvl="2" indent="-288000">
              <a:spcBef>
                <a:spcPts val="850"/>
              </a:spcBef>
              <a:buClr>
                <a:srgbClr val="FFFFFF"/>
              </a:buClr>
              <a:buSzPct val="45000"/>
              <a:buFont typeface="Wingdings" charset="2"/>
              <a:buChar char=""/>
            </a:pPr>
            <a:r>
              <a:rPr lang="it-IT" sz="2400" b="0" strike="noStrike" spc="-1">
                <a:latin typeface="Arial"/>
              </a:rPr>
              <a:t>Terzo livello struttura</a:t>
            </a:r>
          </a:p>
          <a:p>
            <a:pPr marL="1728000" lvl="3" indent="-216000">
              <a:spcBef>
                <a:spcPts val="567"/>
              </a:spcBef>
              <a:buClr>
                <a:srgbClr val="FFFFFF"/>
              </a:buClr>
              <a:buSzPct val="75000"/>
              <a:buFont typeface="Symbol" charset="2"/>
              <a:buChar char=""/>
            </a:pPr>
            <a:r>
              <a:rPr lang="it-IT" sz="2000" b="0" strike="noStrike" spc="-1">
                <a:latin typeface="Arial"/>
              </a:rPr>
              <a:t>Quarto livello struttura</a:t>
            </a:r>
          </a:p>
          <a:p>
            <a:pPr marL="2160000" lvl="4" indent="-216000">
              <a:spcBef>
                <a:spcPts val="283"/>
              </a:spcBef>
              <a:buClr>
                <a:srgbClr val="FFFFFF"/>
              </a:buClr>
              <a:buSzPct val="45000"/>
              <a:buFont typeface="Wingdings" charset="2"/>
              <a:buChar char=""/>
            </a:pPr>
            <a:r>
              <a:rPr lang="it-IT" sz="2000" b="0" strike="noStrike" spc="-1">
                <a:latin typeface="Arial"/>
              </a:rPr>
              <a:t>Quinto livello struttura</a:t>
            </a:r>
          </a:p>
          <a:p>
            <a:pPr marL="2592000" lvl="5" indent="-216000">
              <a:spcBef>
                <a:spcPts val="283"/>
              </a:spcBef>
              <a:buClr>
                <a:srgbClr val="FFFFFF"/>
              </a:buClr>
              <a:buSzPct val="45000"/>
              <a:buFont typeface="Wingdings" charset="2"/>
              <a:buChar char=""/>
            </a:pPr>
            <a:r>
              <a:rPr lang="it-IT" sz="2000" b="0" strike="noStrike" spc="-1">
                <a:latin typeface="Arial"/>
              </a:rPr>
              <a:t>Sesto livello struttura</a:t>
            </a:r>
          </a:p>
          <a:p>
            <a:pPr marL="3024000" lvl="6" indent="-216000">
              <a:spcBef>
                <a:spcPts val="283"/>
              </a:spcBef>
              <a:buClr>
                <a:srgbClr val="FFFFFF"/>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391680" y="6485760"/>
            <a:ext cx="2280960" cy="144360"/>
          </a:xfrm>
          <a:prstGeom prst="rect">
            <a:avLst/>
          </a:prstGeom>
          <a:noFill/>
          <a:ln w="3240">
            <a:noFill/>
          </a:ln>
        </p:spPr>
        <p:style>
          <a:lnRef idx="0">
            <a:scrgbClr r="0" g="0" b="0"/>
          </a:lnRef>
          <a:fillRef idx="0">
            <a:scrgbClr r="0" g="0" b="0"/>
          </a:fillRef>
          <a:effectRef idx="0">
            <a:scrgbClr r="0" g="0" b="0"/>
          </a:effectRef>
          <a:fontRef idx="minor"/>
        </p:style>
        <p:txBody>
          <a:bodyPr wrap="none" lIns="19080" tIns="19080" rIns="19080" bIns="19080" anchor="b">
            <a:spAutoFit/>
          </a:bodyPr>
          <a:lstStyle/>
          <a:p>
            <a:pPr>
              <a:lnSpc>
                <a:spcPct val="100000"/>
              </a:lnSpc>
            </a:pPr>
            <a:r>
              <a:rPr lang="it-IT" sz="700" b="0" strike="noStrike" spc="-1">
                <a:solidFill>
                  <a:srgbClr val="002060"/>
                </a:solidFill>
                <a:latin typeface="Arial"/>
                <a:ea typeface="Arial"/>
              </a:rPr>
              <a:t>Copyright ©</a:t>
            </a:r>
            <a:r>
              <a:rPr lang="it-IT" sz="400" b="0" strike="noStrike" spc="-1">
                <a:solidFill>
                  <a:srgbClr val="002060"/>
                </a:solidFill>
                <a:latin typeface="Arial"/>
                <a:ea typeface="Arial"/>
              </a:rPr>
              <a:t> </a:t>
            </a:r>
            <a:r>
              <a:rPr lang="it-IT" sz="700" b="0" strike="noStrike" spc="-1">
                <a:solidFill>
                  <a:srgbClr val="002060"/>
                </a:solidFill>
                <a:latin typeface="Arial"/>
                <a:ea typeface="Arial"/>
              </a:rPr>
              <a:t>2019 Mario Arrigoni Neri – all rights reserved </a:t>
            </a:r>
            <a:endParaRPr lang="it-IT" sz="700" b="0" strike="noStrike" spc="-1">
              <a:latin typeface="Arial"/>
            </a:endParaRPr>
          </a:p>
        </p:txBody>
      </p:sp>
      <p:sp>
        <p:nvSpPr>
          <p:cNvPr id="44"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45"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391680" y="6485760"/>
            <a:ext cx="2280960" cy="144360"/>
          </a:xfrm>
          <a:prstGeom prst="rect">
            <a:avLst/>
          </a:prstGeom>
          <a:noFill/>
          <a:ln w="3240">
            <a:noFill/>
          </a:ln>
        </p:spPr>
        <p:style>
          <a:lnRef idx="0">
            <a:scrgbClr r="0" g="0" b="0"/>
          </a:lnRef>
          <a:fillRef idx="0">
            <a:scrgbClr r="0" g="0" b="0"/>
          </a:fillRef>
          <a:effectRef idx="0">
            <a:scrgbClr r="0" g="0" b="0"/>
          </a:effectRef>
          <a:fontRef idx="minor"/>
        </p:style>
        <p:txBody>
          <a:bodyPr wrap="none" lIns="19080" tIns="19080" rIns="19080" bIns="19080" anchor="b">
            <a:spAutoFit/>
          </a:bodyPr>
          <a:lstStyle/>
          <a:p>
            <a:pPr>
              <a:lnSpc>
                <a:spcPct val="100000"/>
              </a:lnSpc>
            </a:pPr>
            <a:r>
              <a:rPr lang="it-IT" sz="700" b="0" strike="noStrike" spc="-1">
                <a:solidFill>
                  <a:srgbClr val="002060"/>
                </a:solidFill>
                <a:latin typeface="Arial"/>
                <a:ea typeface="Arial"/>
              </a:rPr>
              <a:t>Copyright ©</a:t>
            </a:r>
            <a:r>
              <a:rPr lang="it-IT" sz="400" b="0" strike="noStrike" spc="-1">
                <a:solidFill>
                  <a:srgbClr val="002060"/>
                </a:solidFill>
                <a:latin typeface="Arial"/>
                <a:ea typeface="Arial"/>
              </a:rPr>
              <a:t> </a:t>
            </a:r>
            <a:r>
              <a:rPr lang="it-IT" sz="700" b="0" strike="noStrike" spc="-1">
                <a:solidFill>
                  <a:srgbClr val="002060"/>
                </a:solidFill>
                <a:latin typeface="Arial"/>
                <a:ea typeface="Arial"/>
              </a:rPr>
              <a:t>2019 Mario Arrigoni Neri – all rights reserved </a:t>
            </a:r>
            <a:endParaRPr lang="it-IT" sz="700" b="0" strike="noStrike" spc="-1">
              <a:latin typeface="Arial"/>
            </a:endParaRPr>
          </a:p>
        </p:txBody>
      </p:sp>
      <p:sp>
        <p:nvSpPr>
          <p:cNvPr id="83"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8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21" name="CustomShape 1"/>
          <p:cNvSpPr/>
          <p:nvPr/>
        </p:nvSpPr>
        <p:spPr>
          <a:xfrm>
            <a:off x="3740040" y="1984320"/>
            <a:ext cx="911880" cy="911880"/>
          </a:xfrm>
          <a:prstGeom prst="rect">
            <a:avLst/>
          </a:prstGeom>
          <a:noFill/>
          <a:ln>
            <a:noFill/>
          </a:ln>
        </p:spPr>
        <p:style>
          <a:lnRef idx="0">
            <a:scrgbClr r="0" g="0" b="0"/>
          </a:lnRef>
          <a:fillRef idx="0">
            <a:scrgbClr r="0" g="0" b="0"/>
          </a:fillRef>
          <a:effectRef idx="0">
            <a:scrgbClr r="0" g="0" b="0"/>
          </a:effectRef>
          <a:fontRef idx="minor"/>
        </p:style>
      </p:sp>
      <p:sp>
        <p:nvSpPr>
          <p:cNvPr id="122" name="CustomShape 2"/>
          <p:cNvSpPr/>
          <p:nvPr/>
        </p:nvSpPr>
        <p:spPr>
          <a:xfrm>
            <a:off x="3127320" y="1581840"/>
            <a:ext cx="911880" cy="911880"/>
          </a:xfrm>
          <a:prstGeom prst="rect">
            <a:avLst/>
          </a:prstGeom>
          <a:noFill/>
          <a:ln>
            <a:noFill/>
          </a:ln>
        </p:spPr>
        <p:style>
          <a:lnRef idx="0">
            <a:scrgbClr r="0" g="0" b="0"/>
          </a:lnRef>
          <a:fillRef idx="0">
            <a:scrgbClr r="0" g="0" b="0"/>
          </a:fillRef>
          <a:effectRef idx="0">
            <a:scrgbClr r="0" g="0" b="0"/>
          </a:effectRef>
          <a:fontRef idx="minor"/>
        </p:style>
      </p:sp>
      <p:grpSp>
        <p:nvGrpSpPr>
          <p:cNvPr id="123" name="Group 3"/>
          <p:cNvGrpSpPr/>
          <p:nvPr/>
        </p:nvGrpSpPr>
        <p:grpSpPr>
          <a:xfrm>
            <a:off x="3993480" y="5503320"/>
            <a:ext cx="4678920" cy="880200"/>
            <a:chOff x="3993480" y="5503320"/>
            <a:chExt cx="4678920" cy="880200"/>
          </a:xfrm>
        </p:grpSpPr>
        <p:pic>
          <p:nvPicPr>
            <p:cNvPr id="124" name="Picture 1"/>
            <p:cNvPicPr/>
            <p:nvPr/>
          </p:nvPicPr>
          <p:blipFill>
            <a:blip r:embed="rId14"/>
            <a:stretch/>
          </p:blipFill>
          <p:spPr>
            <a:xfrm>
              <a:off x="3993480" y="5503320"/>
              <a:ext cx="1499400" cy="880200"/>
            </a:xfrm>
            <a:prstGeom prst="rect">
              <a:avLst/>
            </a:prstGeom>
            <a:ln>
              <a:noFill/>
            </a:ln>
          </p:spPr>
        </p:pic>
        <p:pic>
          <p:nvPicPr>
            <p:cNvPr id="125" name="Picture 11"/>
            <p:cNvPicPr/>
            <p:nvPr/>
          </p:nvPicPr>
          <p:blipFill>
            <a:blip r:embed="rId15"/>
            <a:stretch/>
          </p:blipFill>
          <p:spPr>
            <a:xfrm>
              <a:off x="6184440" y="5565240"/>
              <a:ext cx="2487960" cy="672840"/>
            </a:xfrm>
            <a:prstGeom prst="rect">
              <a:avLst/>
            </a:prstGeom>
            <a:ln>
              <a:noFill/>
            </a:ln>
          </p:spPr>
        </p:pic>
      </p:grpSp>
      <p:sp>
        <p:nvSpPr>
          <p:cNvPr id="126"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12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FFFFFF"/>
              </a:buClr>
              <a:buSzPct val="75000"/>
              <a:buFont typeface="Symbol" charset="2"/>
              <a:buChar char=""/>
            </a:pPr>
            <a:r>
              <a:rPr lang="it-IT" sz="2800" b="0" strike="noStrike" spc="-1">
                <a:latin typeface="Arial"/>
              </a:rPr>
              <a:t>Secondo livello struttura</a:t>
            </a:r>
          </a:p>
          <a:p>
            <a:pPr marL="1296000" lvl="2" indent="-288000">
              <a:spcBef>
                <a:spcPts val="850"/>
              </a:spcBef>
              <a:buClr>
                <a:srgbClr val="FFFFFF"/>
              </a:buClr>
              <a:buSzPct val="45000"/>
              <a:buFont typeface="Wingdings" charset="2"/>
              <a:buChar char=""/>
            </a:pPr>
            <a:r>
              <a:rPr lang="it-IT" sz="2400" b="0" strike="noStrike" spc="-1">
                <a:latin typeface="Arial"/>
              </a:rPr>
              <a:t>Terzo livello struttura</a:t>
            </a:r>
          </a:p>
          <a:p>
            <a:pPr marL="1728000" lvl="3" indent="-216000">
              <a:spcBef>
                <a:spcPts val="567"/>
              </a:spcBef>
              <a:buClr>
                <a:srgbClr val="FFFFFF"/>
              </a:buClr>
              <a:buSzPct val="75000"/>
              <a:buFont typeface="Symbol" charset="2"/>
              <a:buChar char=""/>
            </a:pPr>
            <a:r>
              <a:rPr lang="it-IT" sz="2000" b="0" strike="noStrike" spc="-1">
                <a:latin typeface="Arial"/>
              </a:rPr>
              <a:t>Quarto livello struttura</a:t>
            </a:r>
          </a:p>
          <a:p>
            <a:pPr marL="2160000" lvl="4" indent="-216000">
              <a:spcBef>
                <a:spcPts val="283"/>
              </a:spcBef>
              <a:buClr>
                <a:srgbClr val="FFFFFF"/>
              </a:buClr>
              <a:buSzPct val="45000"/>
              <a:buFont typeface="Wingdings" charset="2"/>
              <a:buChar char=""/>
            </a:pPr>
            <a:r>
              <a:rPr lang="it-IT" sz="2000" b="0" strike="noStrike" spc="-1">
                <a:latin typeface="Arial"/>
              </a:rPr>
              <a:t>Quinto livello struttura</a:t>
            </a:r>
          </a:p>
          <a:p>
            <a:pPr marL="2592000" lvl="5" indent="-216000">
              <a:spcBef>
                <a:spcPts val="283"/>
              </a:spcBef>
              <a:buClr>
                <a:srgbClr val="FFFFFF"/>
              </a:buClr>
              <a:buSzPct val="45000"/>
              <a:buFont typeface="Wingdings" charset="2"/>
              <a:buChar char=""/>
            </a:pPr>
            <a:r>
              <a:rPr lang="it-IT" sz="2000" b="0" strike="noStrike" spc="-1">
                <a:latin typeface="Arial"/>
              </a:rPr>
              <a:t>Sesto livello struttura</a:t>
            </a:r>
          </a:p>
          <a:p>
            <a:pPr marL="3024000" lvl="6" indent="-216000">
              <a:spcBef>
                <a:spcPts val="283"/>
              </a:spcBef>
              <a:buClr>
                <a:srgbClr val="FFFFFF"/>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391680" y="6485760"/>
            <a:ext cx="2280960" cy="144360"/>
          </a:xfrm>
          <a:prstGeom prst="rect">
            <a:avLst/>
          </a:prstGeom>
          <a:noFill/>
          <a:ln w="3240">
            <a:noFill/>
          </a:ln>
        </p:spPr>
        <p:style>
          <a:lnRef idx="0">
            <a:scrgbClr r="0" g="0" b="0"/>
          </a:lnRef>
          <a:fillRef idx="0">
            <a:scrgbClr r="0" g="0" b="0"/>
          </a:fillRef>
          <a:effectRef idx="0">
            <a:scrgbClr r="0" g="0" b="0"/>
          </a:effectRef>
          <a:fontRef idx="minor"/>
        </p:style>
        <p:txBody>
          <a:bodyPr wrap="none" lIns="19080" tIns="19080" rIns="19080" bIns="19080" anchor="b">
            <a:spAutoFit/>
          </a:bodyPr>
          <a:lstStyle/>
          <a:p>
            <a:pPr>
              <a:lnSpc>
                <a:spcPct val="100000"/>
              </a:lnSpc>
            </a:pPr>
            <a:r>
              <a:rPr lang="it-IT" sz="700" b="0" strike="noStrike" spc="-1">
                <a:solidFill>
                  <a:srgbClr val="002060"/>
                </a:solidFill>
                <a:latin typeface="Arial"/>
                <a:ea typeface="Arial"/>
              </a:rPr>
              <a:t>Copyright ©</a:t>
            </a:r>
            <a:r>
              <a:rPr lang="it-IT" sz="400" b="0" strike="noStrike" spc="-1">
                <a:solidFill>
                  <a:srgbClr val="002060"/>
                </a:solidFill>
                <a:latin typeface="Arial"/>
                <a:ea typeface="Arial"/>
              </a:rPr>
              <a:t> </a:t>
            </a:r>
            <a:r>
              <a:rPr lang="it-IT" sz="700" b="0" strike="noStrike" spc="-1">
                <a:solidFill>
                  <a:srgbClr val="002060"/>
                </a:solidFill>
                <a:latin typeface="Arial"/>
                <a:ea typeface="Arial"/>
              </a:rPr>
              <a:t>2019 Mario Arrigoni Neri – all rights reserved </a:t>
            </a:r>
            <a:endParaRPr lang="it-IT" sz="700" b="0" strike="noStrike" spc="-1">
              <a:latin typeface="Arial"/>
            </a:endParaRPr>
          </a:p>
        </p:txBody>
      </p:sp>
      <p:sp>
        <p:nvSpPr>
          <p:cNvPr id="165"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166"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3" name="CustomShape 1"/>
          <p:cNvSpPr/>
          <p:nvPr/>
        </p:nvSpPr>
        <p:spPr>
          <a:xfrm>
            <a:off x="3740040" y="1984320"/>
            <a:ext cx="911880" cy="911880"/>
          </a:xfrm>
          <a:prstGeom prst="rect">
            <a:avLst/>
          </a:prstGeom>
          <a:noFill/>
          <a:ln>
            <a:noFill/>
          </a:ln>
        </p:spPr>
        <p:style>
          <a:lnRef idx="0">
            <a:scrgbClr r="0" g="0" b="0"/>
          </a:lnRef>
          <a:fillRef idx="0">
            <a:scrgbClr r="0" g="0" b="0"/>
          </a:fillRef>
          <a:effectRef idx="0">
            <a:scrgbClr r="0" g="0" b="0"/>
          </a:effectRef>
          <a:fontRef idx="minor"/>
        </p:style>
      </p:sp>
      <p:sp>
        <p:nvSpPr>
          <p:cNvPr id="204" name="CustomShape 2"/>
          <p:cNvSpPr/>
          <p:nvPr/>
        </p:nvSpPr>
        <p:spPr>
          <a:xfrm>
            <a:off x="3127320" y="1581840"/>
            <a:ext cx="911880" cy="911880"/>
          </a:xfrm>
          <a:prstGeom prst="rect">
            <a:avLst/>
          </a:prstGeom>
          <a:noFill/>
          <a:ln>
            <a:noFill/>
          </a:ln>
        </p:spPr>
        <p:style>
          <a:lnRef idx="0">
            <a:scrgbClr r="0" g="0" b="0"/>
          </a:lnRef>
          <a:fillRef idx="0">
            <a:scrgbClr r="0" g="0" b="0"/>
          </a:fillRef>
          <a:effectRef idx="0">
            <a:scrgbClr r="0" g="0" b="0"/>
          </a:effectRef>
          <a:fontRef idx="minor"/>
        </p:style>
      </p:sp>
      <p:grpSp>
        <p:nvGrpSpPr>
          <p:cNvPr id="205" name="Group 3"/>
          <p:cNvGrpSpPr/>
          <p:nvPr/>
        </p:nvGrpSpPr>
        <p:grpSpPr>
          <a:xfrm>
            <a:off x="3993480" y="5503320"/>
            <a:ext cx="4678920" cy="880200"/>
            <a:chOff x="3993480" y="5503320"/>
            <a:chExt cx="4678920" cy="880200"/>
          </a:xfrm>
        </p:grpSpPr>
        <p:pic>
          <p:nvPicPr>
            <p:cNvPr id="206" name="Picture 1"/>
            <p:cNvPicPr/>
            <p:nvPr/>
          </p:nvPicPr>
          <p:blipFill>
            <a:blip r:embed="rId14"/>
            <a:stretch/>
          </p:blipFill>
          <p:spPr>
            <a:xfrm>
              <a:off x="3993480" y="5503320"/>
              <a:ext cx="1499400" cy="880200"/>
            </a:xfrm>
            <a:prstGeom prst="rect">
              <a:avLst/>
            </a:prstGeom>
            <a:ln>
              <a:noFill/>
            </a:ln>
          </p:spPr>
        </p:pic>
        <p:pic>
          <p:nvPicPr>
            <p:cNvPr id="207" name="Picture 11"/>
            <p:cNvPicPr/>
            <p:nvPr/>
          </p:nvPicPr>
          <p:blipFill>
            <a:blip r:embed="rId15"/>
            <a:stretch/>
          </p:blipFill>
          <p:spPr>
            <a:xfrm>
              <a:off x="6184440" y="5565240"/>
              <a:ext cx="2487960" cy="672840"/>
            </a:xfrm>
            <a:prstGeom prst="rect">
              <a:avLst/>
            </a:prstGeom>
            <a:ln>
              <a:noFill/>
            </a:ln>
          </p:spPr>
        </p:pic>
      </p:grpSp>
      <p:sp>
        <p:nvSpPr>
          <p:cNvPr id="208"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20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FFFFFF"/>
              </a:buClr>
              <a:buSzPct val="75000"/>
              <a:buFont typeface="Symbol" charset="2"/>
              <a:buChar char=""/>
            </a:pPr>
            <a:r>
              <a:rPr lang="it-IT" sz="2800" b="0" strike="noStrike" spc="-1">
                <a:latin typeface="Arial"/>
              </a:rPr>
              <a:t>Secondo livello struttura</a:t>
            </a:r>
          </a:p>
          <a:p>
            <a:pPr marL="1296000" lvl="2" indent="-288000">
              <a:spcBef>
                <a:spcPts val="850"/>
              </a:spcBef>
              <a:buClr>
                <a:srgbClr val="FFFFFF"/>
              </a:buClr>
              <a:buSzPct val="45000"/>
              <a:buFont typeface="Wingdings" charset="2"/>
              <a:buChar char=""/>
            </a:pPr>
            <a:r>
              <a:rPr lang="it-IT" sz="2400" b="0" strike="noStrike" spc="-1">
                <a:latin typeface="Arial"/>
              </a:rPr>
              <a:t>Terzo livello struttura</a:t>
            </a:r>
          </a:p>
          <a:p>
            <a:pPr marL="1728000" lvl="3" indent="-216000">
              <a:spcBef>
                <a:spcPts val="567"/>
              </a:spcBef>
              <a:buClr>
                <a:srgbClr val="FFFFFF"/>
              </a:buClr>
              <a:buSzPct val="75000"/>
              <a:buFont typeface="Symbol" charset="2"/>
              <a:buChar char=""/>
            </a:pPr>
            <a:r>
              <a:rPr lang="it-IT" sz="2000" b="0" strike="noStrike" spc="-1">
                <a:latin typeface="Arial"/>
              </a:rPr>
              <a:t>Quarto livello struttura</a:t>
            </a:r>
          </a:p>
          <a:p>
            <a:pPr marL="2160000" lvl="4" indent="-216000">
              <a:spcBef>
                <a:spcPts val="283"/>
              </a:spcBef>
              <a:buClr>
                <a:srgbClr val="FFFFFF"/>
              </a:buClr>
              <a:buSzPct val="45000"/>
              <a:buFont typeface="Wingdings" charset="2"/>
              <a:buChar char=""/>
            </a:pPr>
            <a:r>
              <a:rPr lang="it-IT" sz="2000" b="0" strike="noStrike" spc="-1">
                <a:latin typeface="Arial"/>
              </a:rPr>
              <a:t>Quinto livello struttura</a:t>
            </a:r>
          </a:p>
          <a:p>
            <a:pPr marL="2592000" lvl="5" indent="-216000">
              <a:spcBef>
                <a:spcPts val="283"/>
              </a:spcBef>
              <a:buClr>
                <a:srgbClr val="FFFFFF"/>
              </a:buClr>
              <a:buSzPct val="45000"/>
              <a:buFont typeface="Wingdings" charset="2"/>
              <a:buChar char=""/>
            </a:pPr>
            <a:r>
              <a:rPr lang="it-IT" sz="2000" b="0" strike="noStrike" spc="-1">
                <a:latin typeface="Arial"/>
              </a:rPr>
              <a:t>Sesto livello struttura</a:t>
            </a:r>
          </a:p>
          <a:p>
            <a:pPr marL="3024000" lvl="6" indent="-216000">
              <a:spcBef>
                <a:spcPts val="283"/>
              </a:spcBef>
              <a:buClr>
                <a:srgbClr val="FFFFFF"/>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46" name="CustomShape 1"/>
          <p:cNvSpPr/>
          <p:nvPr/>
        </p:nvSpPr>
        <p:spPr>
          <a:xfrm>
            <a:off x="3740040" y="1984320"/>
            <a:ext cx="911880" cy="911880"/>
          </a:xfrm>
          <a:prstGeom prst="rect">
            <a:avLst/>
          </a:prstGeom>
          <a:noFill/>
          <a:ln>
            <a:noFill/>
          </a:ln>
        </p:spPr>
        <p:style>
          <a:lnRef idx="0">
            <a:scrgbClr r="0" g="0" b="0"/>
          </a:lnRef>
          <a:fillRef idx="0">
            <a:scrgbClr r="0" g="0" b="0"/>
          </a:fillRef>
          <a:effectRef idx="0">
            <a:scrgbClr r="0" g="0" b="0"/>
          </a:effectRef>
          <a:fontRef idx="minor"/>
        </p:style>
      </p:sp>
      <p:sp>
        <p:nvSpPr>
          <p:cNvPr id="247" name="CustomShape 2"/>
          <p:cNvSpPr/>
          <p:nvPr/>
        </p:nvSpPr>
        <p:spPr>
          <a:xfrm>
            <a:off x="3127320" y="1581840"/>
            <a:ext cx="911880" cy="911880"/>
          </a:xfrm>
          <a:prstGeom prst="rect">
            <a:avLst/>
          </a:prstGeom>
          <a:noFill/>
          <a:ln>
            <a:noFill/>
          </a:ln>
        </p:spPr>
        <p:style>
          <a:lnRef idx="0">
            <a:scrgbClr r="0" g="0" b="0"/>
          </a:lnRef>
          <a:fillRef idx="0">
            <a:scrgbClr r="0" g="0" b="0"/>
          </a:fillRef>
          <a:effectRef idx="0">
            <a:scrgbClr r="0" g="0" b="0"/>
          </a:effectRef>
          <a:fontRef idx="minor"/>
        </p:style>
      </p:sp>
      <p:grpSp>
        <p:nvGrpSpPr>
          <p:cNvPr id="248" name="Group 3"/>
          <p:cNvGrpSpPr/>
          <p:nvPr/>
        </p:nvGrpSpPr>
        <p:grpSpPr>
          <a:xfrm>
            <a:off x="3993480" y="5503320"/>
            <a:ext cx="4678920" cy="880200"/>
            <a:chOff x="3993480" y="5503320"/>
            <a:chExt cx="4678920" cy="880200"/>
          </a:xfrm>
        </p:grpSpPr>
        <p:pic>
          <p:nvPicPr>
            <p:cNvPr id="249" name="Picture 1"/>
            <p:cNvPicPr/>
            <p:nvPr/>
          </p:nvPicPr>
          <p:blipFill>
            <a:blip r:embed="rId14"/>
            <a:stretch/>
          </p:blipFill>
          <p:spPr>
            <a:xfrm>
              <a:off x="3993480" y="5503320"/>
              <a:ext cx="1499400" cy="880200"/>
            </a:xfrm>
            <a:prstGeom prst="rect">
              <a:avLst/>
            </a:prstGeom>
            <a:ln>
              <a:noFill/>
            </a:ln>
          </p:spPr>
        </p:pic>
        <p:pic>
          <p:nvPicPr>
            <p:cNvPr id="250" name="Picture 11"/>
            <p:cNvPicPr/>
            <p:nvPr/>
          </p:nvPicPr>
          <p:blipFill>
            <a:blip r:embed="rId15"/>
            <a:stretch/>
          </p:blipFill>
          <p:spPr>
            <a:xfrm>
              <a:off x="6184440" y="5565240"/>
              <a:ext cx="2487960" cy="672840"/>
            </a:xfrm>
            <a:prstGeom prst="rect">
              <a:avLst/>
            </a:prstGeom>
            <a:ln>
              <a:noFill/>
            </a:ln>
          </p:spPr>
        </p:pic>
      </p:grpSp>
      <p:sp>
        <p:nvSpPr>
          <p:cNvPr id="251"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252"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FFFFFF"/>
              </a:buClr>
              <a:buSzPct val="75000"/>
              <a:buFont typeface="Symbol" charset="2"/>
              <a:buChar char=""/>
            </a:pPr>
            <a:r>
              <a:rPr lang="it-IT" sz="2800" b="0" strike="noStrike" spc="-1">
                <a:latin typeface="Arial"/>
              </a:rPr>
              <a:t>Secondo livello struttura</a:t>
            </a:r>
          </a:p>
          <a:p>
            <a:pPr marL="1296000" lvl="2" indent="-288000">
              <a:spcBef>
                <a:spcPts val="850"/>
              </a:spcBef>
              <a:buClr>
                <a:srgbClr val="FFFFFF"/>
              </a:buClr>
              <a:buSzPct val="45000"/>
              <a:buFont typeface="Wingdings" charset="2"/>
              <a:buChar char=""/>
            </a:pPr>
            <a:r>
              <a:rPr lang="it-IT" sz="2400" b="0" strike="noStrike" spc="-1">
                <a:latin typeface="Arial"/>
              </a:rPr>
              <a:t>Terzo livello struttura</a:t>
            </a:r>
          </a:p>
          <a:p>
            <a:pPr marL="1728000" lvl="3" indent="-216000">
              <a:spcBef>
                <a:spcPts val="567"/>
              </a:spcBef>
              <a:buClr>
                <a:srgbClr val="FFFFFF"/>
              </a:buClr>
              <a:buSzPct val="75000"/>
              <a:buFont typeface="Symbol" charset="2"/>
              <a:buChar char=""/>
            </a:pPr>
            <a:r>
              <a:rPr lang="it-IT" sz="2000" b="0" strike="noStrike" spc="-1">
                <a:latin typeface="Arial"/>
              </a:rPr>
              <a:t>Quarto livello struttura</a:t>
            </a:r>
          </a:p>
          <a:p>
            <a:pPr marL="2160000" lvl="4" indent="-216000">
              <a:spcBef>
                <a:spcPts val="283"/>
              </a:spcBef>
              <a:buClr>
                <a:srgbClr val="FFFFFF"/>
              </a:buClr>
              <a:buSzPct val="45000"/>
              <a:buFont typeface="Wingdings" charset="2"/>
              <a:buChar char=""/>
            </a:pPr>
            <a:r>
              <a:rPr lang="it-IT" sz="2000" b="0" strike="noStrike" spc="-1">
                <a:latin typeface="Arial"/>
              </a:rPr>
              <a:t>Quinto livello struttura</a:t>
            </a:r>
          </a:p>
          <a:p>
            <a:pPr marL="2592000" lvl="5" indent="-216000">
              <a:spcBef>
                <a:spcPts val="283"/>
              </a:spcBef>
              <a:buClr>
                <a:srgbClr val="FFFFFF"/>
              </a:buClr>
              <a:buSzPct val="45000"/>
              <a:buFont typeface="Wingdings" charset="2"/>
              <a:buChar char=""/>
            </a:pPr>
            <a:r>
              <a:rPr lang="it-IT" sz="2000" b="0" strike="noStrike" spc="-1">
                <a:latin typeface="Arial"/>
              </a:rPr>
              <a:t>Sesto livello struttura</a:t>
            </a:r>
          </a:p>
          <a:p>
            <a:pPr marL="3024000" lvl="6" indent="-216000">
              <a:spcBef>
                <a:spcPts val="283"/>
              </a:spcBef>
              <a:buClr>
                <a:srgbClr val="FFFFFF"/>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89" name="CustomShape 1"/>
          <p:cNvSpPr/>
          <p:nvPr/>
        </p:nvSpPr>
        <p:spPr>
          <a:xfrm>
            <a:off x="3740040" y="1984320"/>
            <a:ext cx="911880" cy="911880"/>
          </a:xfrm>
          <a:prstGeom prst="rect">
            <a:avLst/>
          </a:prstGeom>
          <a:noFill/>
          <a:ln>
            <a:noFill/>
          </a:ln>
        </p:spPr>
        <p:style>
          <a:lnRef idx="0">
            <a:scrgbClr r="0" g="0" b="0"/>
          </a:lnRef>
          <a:fillRef idx="0">
            <a:scrgbClr r="0" g="0" b="0"/>
          </a:fillRef>
          <a:effectRef idx="0">
            <a:scrgbClr r="0" g="0" b="0"/>
          </a:effectRef>
          <a:fontRef idx="minor"/>
        </p:style>
      </p:sp>
      <p:sp>
        <p:nvSpPr>
          <p:cNvPr id="290" name="CustomShape 2"/>
          <p:cNvSpPr/>
          <p:nvPr/>
        </p:nvSpPr>
        <p:spPr>
          <a:xfrm>
            <a:off x="3127320" y="1581840"/>
            <a:ext cx="911880" cy="911880"/>
          </a:xfrm>
          <a:prstGeom prst="rect">
            <a:avLst/>
          </a:prstGeom>
          <a:noFill/>
          <a:ln>
            <a:noFill/>
          </a:ln>
        </p:spPr>
        <p:style>
          <a:lnRef idx="0">
            <a:scrgbClr r="0" g="0" b="0"/>
          </a:lnRef>
          <a:fillRef idx="0">
            <a:scrgbClr r="0" g="0" b="0"/>
          </a:fillRef>
          <a:effectRef idx="0">
            <a:scrgbClr r="0" g="0" b="0"/>
          </a:effectRef>
          <a:fontRef idx="minor"/>
        </p:style>
      </p:sp>
      <p:grpSp>
        <p:nvGrpSpPr>
          <p:cNvPr id="291" name="Group 3"/>
          <p:cNvGrpSpPr/>
          <p:nvPr/>
        </p:nvGrpSpPr>
        <p:grpSpPr>
          <a:xfrm>
            <a:off x="3993480" y="5503320"/>
            <a:ext cx="4678920" cy="880200"/>
            <a:chOff x="3993480" y="5503320"/>
            <a:chExt cx="4678920" cy="880200"/>
          </a:xfrm>
        </p:grpSpPr>
        <p:pic>
          <p:nvPicPr>
            <p:cNvPr id="292" name="Picture 1"/>
            <p:cNvPicPr/>
            <p:nvPr/>
          </p:nvPicPr>
          <p:blipFill>
            <a:blip r:embed="rId14"/>
            <a:stretch/>
          </p:blipFill>
          <p:spPr>
            <a:xfrm>
              <a:off x="3993480" y="5503320"/>
              <a:ext cx="1499400" cy="880200"/>
            </a:xfrm>
            <a:prstGeom prst="rect">
              <a:avLst/>
            </a:prstGeom>
            <a:ln>
              <a:noFill/>
            </a:ln>
          </p:spPr>
        </p:pic>
        <p:pic>
          <p:nvPicPr>
            <p:cNvPr id="293" name="Picture 11"/>
            <p:cNvPicPr/>
            <p:nvPr/>
          </p:nvPicPr>
          <p:blipFill>
            <a:blip r:embed="rId15"/>
            <a:stretch/>
          </p:blipFill>
          <p:spPr>
            <a:xfrm>
              <a:off x="6184440" y="5565240"/>
              <a:ext cx="2487960" cy="672840"/>
            </a:xfrm>
            <a:prstGeom prst="rect">
              <a:avLst/>
            </a:prstGeom>
            <a:ln>
              <a:noFill/>
            </a:ln>
          </p:spPr>
        </p:pic>
      </p:grpSp>
      <p:sp>
        <p:nvSpPr>
          <p:cNvPr id="294"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29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FFFFFF"/>
              </a:buClr>
              <a:buSzPct val="75000"/>
              <a:buFont typeface="Symbol" charset="2"/>
              <a:buChar char=""/>
            </a:pPr>
            <a:r>
              <a:rPr lang="it-IT" sz="2800" b="0" strike="noStrike" spc="-1">
                <a:latin typeface="Arial"/>
              </a:rPr>
              <a:t>Secondo livello struttura</a:t>
            </a:r>
          </a:p>
          <a:p>
            <a:pPr marL="1296000" lvl="2" indent="-288000">
              <a:spcBef>
                <a:spcPts val="850"/>
              </a:spcBef>
              <a:buClr>
                <a:srgbClr val="FFFFFF"/>
              </a:buClr>
              <a:buSzPct val="45000"/>
              <a:buFont typeface="Wingdings" charset="2"/>
              <a:buChar char=""/>
            </a:pPr>
            <a:r>
              <a:rPr lang="it-IT" sz="2400" b="0" strike="noStrike" spc="-1">
                <a:latin typeface="Arial"/>
              </a:rPr>
              <a:t>Terzo livello struttura</a:t>
            </a:r>
          </a:p>
          <a:p>
            <a:pPr marL="1728000" lvl="3" indent="-216000">
              <a:spcBef>
                <a:spcPts val="567"/>
              </a:spcBef>
              <a:buClr>
                <a:srgbClr val="FFFFFF"/>
              </a:buClr>
              <a:buSzPct val="75000"/>
              <a:buFont typeface="Symbol" charset="2"/>
              <a:buChar char=""/>
            </a:pPr>
            <a:r>
              <a:rPr lang="it-IT" sz="2000" b="0" strike="noStrike" spc="-1">
                <a:latin typeface="Arial"/>
              </a:rPr>
              <a:t>Quarto livello struttura</a:t>
            </a:r>
          </a:p>
          <a:p>
            <a:pPr marL="2160000" lvl="4" indent="-216000">
              <a:spcBef>
                <a:spcPts val="283"/>
              </a:spcBef>
              <a:buClr>
                <a:srgbClr val="FFFFFF"/>
              </a:buClr>
              <a:buSzPct val="45000"/>
              <a:buFont typeface="Wingdings" charset="2"/>
              <a:buChar char=""/>
            </a:pPr>
            <a:r>
              <a:rPr lang="it-IT" sz="2000" b="0" strike="noStrike" spc="-1">
                <a:latin typeface="Arial"/>
              </a:rPr>
              <a:t>Quinto livello struttura</a:t>
            </a:r>
          </a:p>
          <a:p>
            <a:pPr marL="2592000" lvl="5" indent="-216000">
              <a:spcBef>
                <a:spcPts val="283"/>
              </a:spcBef>
              <a:buClr>
                <a:srgbClr val="FFFFFF"/>
              </a:buClr>
              <a:buSzPct val="45000"/>
              <a:buFont typeface="Wingdings" charset="2"/>
              <a:buChar char=""/>
            </a:pPr>
            <a:r>
              <a:rPr lang="it-IT" sz="2000" b="0" strike="noStrike" spc="-1">
                <a:latin typeface="Arial"/>
              </a:rPr>
              <a:t>Sesto livello struttura</a:t>
            </a:r>
          </a:p>
          <a:p>
            <a:pPr marL="3024000" lvl="6" indent="-216000">
              <a:spcBef>
                <a:spcPts val="283"/>
              </a:spcBef>
              <a:buClr>
                <a:srgbClr val="FFFFFF"/>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2" name="CustomShape 1"/>
          <p:cNvSpPr/>
          <p:nvPr/>
        </p:nvSpPr>
        <p:spPr>
          <a:xfrm>
            <a:off x="391680" y="6485760"/>
            <a:ext cx="2280960" cy="144360"/>
          </a:xfrm>
          <a:prstGeom prst="rect">
            <a:avLst/>
          </a:prstGeom>
          <a:noFill/>
          <a:ln w="3240">
            <a:noFill/>
          </a:ln>
        </p:spPr>
        <p:style>
          <a:lnRef idx="0">
            <a:scrgbClr r="0" g="0" b="0"/>
          </a:lnRef>
          <a:fillRef idx="0">
            <a:scrgbClr r="0" g="0" b="0"/>
          </a:fillRef>
          <a:effectRef idx="0">
            <a:scrgbClr r="0" g="0" b="0"/>
          </a:effectRef>
          <a:fontRef idx="minor"/>
        </p:style>
        <p:txBody>
          <a:bodyPr wrap="none" lIns="19080" tIns="19080" rIns="19080" bIns="19080" anchor="b">
            <a:spAutoFit/>
          </a:bodyPr>
          <a:lstStyle/>
          <a:p>
            <a:pPr>
              <a:lnSpc>
                <a:spcPct val="100000"/>
              </a:lnSpc>
            </a:pPr>
            <a:r>
              <a:rPr lang="it-IT" sz="700" b="0" strike="noStrike" spc="-1">
                <a:solidFill>
                  <a:srgbClr val="002060"/>
                </a:solidFill>
                <a:latin typeface="Arial"/>
                <a:ea typeface="Arial"/>
              </a:rPr>
              <a:t>Copyright ©</a:t>
            </a:r>
            <a:r>
              <a:rPr lang="it-IT" sz="400" b="0" strike="noStrike" spc="-1">
                <a:solidFill>
                  <a:srgbClr val="002060"/>
                </a:solidFill>
                <a:latin typeface="Arial"/>
                <a:ea typeface="Arial"/>
              </a:rPr>
              <a:t> </a:t>
            </a:r>
            <a:r>
              <a:rPr lang="it-IT" sz="700" b="0" strike="noStrike" spc="-1">
                <a:solidFill>
                  <a:srgbClr val="002060"/>
                </a:solidFill>
                <a:latin typeface="Arial"/>
                <a:ea typeface="Arial"/>
              </a:rPr>
              <a:t>2019 Mario Arrigoni Neri – all rights reserved </a:t>
            </a:r>
            <a:endParaRPr lang="it-IT" sz="700" b="0" strike="noStrike" spc="-1">
              <a:latin typeface="Arial"/>
            </a:endParaRPr>
          </a:p>
        </p:txBody>
      </p:sp>
      <p:sp>
        <p:nvSpPr>
          <p:cNvPr id="333"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334"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hyperlink" Target="http://www.polimi.it/persons/marioarrigonineri" TargetMode="External"/><Relationship Id="rId2" Type="http://schemas.openxmlformats.org/officeDocument/2006/relationships/hyperlink" Target="http://www.polimi.it/" TargetMode="Externa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hyperlink" Target="http://www.w3.org/2001/XMLSchema#decimal" TargetMode="External"/><Relationship Id="rId2" Type="http://schemas.openxmlformats.org/officeDocument/2006/relationships/hyperlink" Target="http://www.w3.org/TR/rdf-syntax-grammar" TargetMode="Externa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hyperlink" Target="http://www.elet.polimi.it/bib/" TargetMode="External"/><Relationship Id="rId2" Type="http://schemas.openxmlformats.org/officeDocument/2006/relationships/hyperlink" Target="http://www.w3.org/1999/02/22-rdf-syntax-ns" TargetMode="External"/><Relationship Id="rId1" Type="http://schemas.openxmlformats.org/officeDocument/2006/relationships/slideLayout" Target="../slideLayouts/slideLayout25.xml"/><Relationship Id="rId5" Type="http://schemas.openxmlformats.org/officeDocument/2006/relationships/hyperlink" Target="http://www.elet.polimi.it/bib/book0001" TargetMode="External"/><Relationship Id="rId4" Type="http://schemas.openxmlformats.org/officeDocument/2006/relationships/hyperlink" Target="http://www.elet.polimi.it/people/"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www.elet.polimi.it/bib/book0001" TargetMode="Externa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hyperlink" Target="http://www.elet.polimi.it/people/D02005" TargetMode="External"/><Relationship Id="rId2" Type="http://schemas.openxmlformats.org/officeDocument/2006/relationships/hyperlink" Target="http://www.elet.polimi.it/people/book0001" TargetMode="Externa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hyperlink" Target="http://www.elet.polimi.it/people/D02005" TargetMode="External"/><Relationship Id="rId2" Type="http://schemas.openxmlformats.org/officeDocument/2006/relationships/hyperlink" Target="http://www.elet.polimi.it/people/book0001" TargetMode="External"/><Relationship Id="rId1" Type="http://schemas.openxmlformats.org/officeDocument/2006/relationships/slideLayout" Target="../slideLayouts/slideLayout25.xml"/><Relationship Id="rId4" Type="http://schemas.openxmlformats.org/officeDocument/2006/relationships/hyperlink" Target="http://www.w3.org/2001/XMLSchema"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www.elet.polimi.it/bib/book0001" TargetMode="Externa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hyperlink" Target="http://www.w3.org/RDF/Validator/" TargetMode="External"/><Relationship Id="rId2" Type="http://schemas.openxmlformats.org/officeDocument/2006/relationships/hyperlink" Target="https://github.com/mhausenblas/turtled" TargetMode="External"/><Relationship Id="rId1" Type="http://schemas.openxmlformats.org/officeDocument/2006/relationships/slideLayout" Target="../slideLayouts/slideLayout25.xml"/><Relationship Id="rId4" Type="http://schemas.openxmlformats.org/officeDocument/2006/relationships/hyperlink" Target="https://protege.stanford.edu/"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hyperlink" Target="http://www.w3.org/1999/02/22-rdf-syntax-ns" TargetMode="Externa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ontology101tutorial.readthedocs.io/en/latest/DL_QueryTab.html" TargetMode="Externa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hyperlink" Target="http://www.test.it/#nomeproprio" TargetMode="External"/><Relationship Id="rId2" Type="http://schemas.openxmlformats.org/officeDocument/2006/relationships/hyperlink" Target="http://www.ldodds.com/foaf/foaf-a-matic" TargetMode="Externa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7.xml"/><Relationship Id="rId4" Type="http://schemas.openxmlformats.org/officeDocument/2006/relationships/image" Target="../media/image29.png"/></Relationships>
</file>

<file path=ppt/slides/_rels/slide8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9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rdfa.info/play/" TargetMode="External"/><Relationship Id="rId1" Type="http://schemas.openxmlformats.org/officeDocument/2006/relationships/slideLayout" Target="../slideLayouts/slideLayout9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95.xml.rels><?xml version="1.0" encoding="UTF-8" standalone="yes"?>
<Relationships xmlns="http://schemas.openxmlformats.org/package/2006/relationships"><Relationship Id="rId2" Type="http://schemas.openxmlformats.org/officeDocument/2006/relationships/hyperlink" Target="https://www.degraeve.com/color-palette/" TargetMode="External"/><Relationship Id="rId1" Type="http://schemas.openxmlformats.org/officeDocument/2006/relationships/slideLayout" Target="../slideLayouts/slideLayout97.xml"/></Relationships>
</file>

<file path=ppt/slides/_rels/slide96.xml.rels><?xml version="1.0" encoding="UTF-8" standalone="yes"?>
<Relationships xmlns="http://schemas.openxmlformats.org/package/2006/relationships"><Relationship Id="rId2" Type="http://schemas.openxmlformats.org/officeDocument/2006/relationships/hyperlink" Target="https://microbadger.com/images/ubuntu" TargetMode="External"/><Relationship Id="rId1" Type="http://schemas.openxmlformats.org/officeDocument/2006/relationships/slideLayout" Target="../slideLayouts/slideLayout9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888840" y="1274400"/>
            <a:ext cx="10411560" cy="629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gn="ctr">
              <a:lnSpc>
                <a:spcPct val="100000"/>
              </a:lnSpc>
            </a:pPr>
            <a:r>
              <a:rPr lang="it-IT" sz="2800" b="1" strike="noStrike" spc="-1">
                <a:solidFill>
                  <a:srgbClr val="FFFFFF"/>
                </a:solidFill>
                <a:latin typeface="Arial"/>
                <a:ea typeface="Arial"/>
              </a:rPr>
              <a:t>Master Artificial Intelligence &amp; Machine Learning</a:t>
            </a:r>
            <a:endParaRPr lang="it-IT" sz="2800" b="0" strike="noStrike" spc="-1">
              <a:latin typeface="Arial"/>
            </a:endParaRPr>
          </a:p>
        </p:txBody>
      </p:sp>
      <p:sp>
        <p:nvSpPr>
          <p:cNvPr id="458" name="CustomShape 2"/>
          <p:cNvSpPr/>
          <p:nvPr/>
        </p:nvSpPr>
        <p:spPr>
          <a:xfrm>
            <a:off x="3543840" y="2527920"/>
            <a:ext cx="5140080" cy="939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479"/>
              </a:spcBef>
            </a:pPr>
            <a:r>
              <a:rPr lang="it-IT" sz="2400" b="1" strike="noStrike" spc="-1">
                <a:solidFill>
                  <a:srgbClr val="FFFFFF"/>
                </a:solidFill>
                <a:latin typeface="Arial"/>
                <a:ea typeface="Arial"/>
              </a:rPr>
              <a:t>Corso «Tecnologie semantiche»</a:t>
            </a:r>
            <a:endParaRPr lang="it-IT" sz="2400" b="0" strike="noStrike" spc="-1">
              <a:latin typeface="Arial"/>
            </a:endParaRPr>
          </a:p>
          <a:p>
            <a:pPr algn="ctr">
              <a:lnSpc>
                <a:spcPct val="100000"/>
              </a:lnSpc>
              <a:spcBef>
                <a:spcPts val="400"/>
              </a:spcBef>
            </a:pPr>
            <a:r>
              <a:rPr lang="it-IT" sz="2000" b="0" strike="noStrike" spc="-1">
                <a:solidFill>
                  <a:srgbClr val="FFFFFF"/>
                </a:solidFill>
                <a:latin typeface="Arial"/>
                <a:ea typeface="Arial"/>
              </a:rPr>
              <a:t>Marco Colombetti e Mario Arrigoni Neri</a:t>
            </a:r>
            <a:endParaRPr lang="it-IT" sz="2000" b="0" strike="noStrike" spc="-1">
              <a:latin typeface="Arial"/>
            </a:endParaRPr>
          </a:p>
        </p:txBody>
      </p:sp>
      <p:sp>
        <p:nvSpPr>
          <p:cNvPr id="459" name="CustomShape 3"/>
          <p:cNvSpPr/>
          <p:nvPr/>
        </p:nvSpPr>
        <p:spPr>
          <a:xfrm>
            <a:off x="5267880" y="758160"/>
            <a:ext cx="1653840" cy="28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spcBef>
                <a:spcPts val="360"/>
              </a:spcBef>
            </a:pPr>
            <a:r>
              <a:rPr lang="it-IT" sz="1800" b="0" strike="noStrike" spc="-1">
                <a:solidFill>
                  <a:srgbClr val="FFFFFF"/>
                </a:solidFill>
                <a:latin typeface="Arial"/>
                <a:ea typeface="Arial"/>
              </a:rPr>
              <a:t>01.07.2019</a:t>
            </a:r>
            <a:endParaRPr lang="it-IT" sz="1800" b="0" strike="noStrike" spc="-1">
              <a:latin typeface="Arial"/>
            </a:endParaRPr>
          </a:p>
        </p:txBody>
      </p:sp>
      <p:sp>
        <p:nvSpPr>
          <p:cNvPr id="460" name="CustomShape 4"/>
          <p:cNvSpPr/>
          <p:nvPr/>
        </p:nvSpPr>
        <p:spPr>
          <a:xfrm>
            <a:off x="481320" y="3934800"/>
            <a:ext cx="11223000" cy="1146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720"/>
              </a:spcBef>
            </a:pPr>
            <a:r>
              <a:rPr lang="it-IT" sz="3600" b="1" strike="noStrike" spc="-1">
                <a:solidFill>
                  <a:srgbClr val="FFFFFF"/>
                </a:solidFill>
                <a:latin typeface="Arial"/>
                <a:ea typeface="Arial"/>
              </a:rPr>
              <a:t>1.  Introduzione al Semantic Web</a:t>
            </a:r>
            <a:endParaRPr lang="it-IT" sz="3600" b="0" strike="noStrike" spc="-1">
              <a:latin typeface="Arial"/>
            </a:endParaRPr>
          </a:p>
          <a:p>
            <a:pPr algn="ctr">
              <a:lnSpc>
                <a:spcPct val="100000"/>
              </a:lnSpc>
              <a:spcBef>
                <a:spcPts val="479"/>
              </a:spcBef>
            </a:pPr>
            <a:r>
              <a:rPr lang="it-IT" sz="2400" b="0" strike="noStrike" spc="-1">
                <a:solidFill>
                  <a:srgbClr val="FFFFFF"/>
                </a:solidFill>
                <a:latin typeface="Arial"/>
                <a:ea typeface="Arial"/>
              </a:rPr>
              <a:t>Mario Arrigoni Neri</a:t>
            </a:r>
            <a:endParaRPr lang="it-IT"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E’ fattibile un agente che integra automaticamente l’informazione semantica?</a:t>
            </a:r>
            <a:endParaRPr lang="it-IT" sz="2400" b="0" strike="noStrike" spc="-1">
              <a:latin typeface="Arial"/>
            </a:endParaRPr>
          </a:p>
        </p:txBody>
      </p:sp>
      <p:sp>
        <p:nvSpPr>
          <p:cNvPr id="526" name="CustomShape 2"/>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Ogni asserzione raccolta deve rappresentare un frammento di conoscenza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 serve un modo univoco e semplice per assegnare un significato</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Ogni modello deve essere rappresentato in un formato comune</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Deve esistere un modo per creare le asserzioni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Manualmente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Automaticamente</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I termini usati non possono essere completamente arbitrari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Termini comuni utilizzati in modelli diversi</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L’agente deve poter “comprendere” ogni statement</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Tramite riuso dei termini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Tramite reasoning</a:t>
            </a:r>
            <a:endParaRPr lang="it-IT" sz="2000" b="0" strike="noStrike" spc="-1">
              <a:latin typeface="Arial"/>
            </a:endParaRPr>
          </a:p>
        </p:txBody>
      </p:sp>
      <p:sp>
        <p:nvSpPr>
          <p:cNvPr id="527" name="CustomShape 3"/>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2CE4F7B-FD13-49C4-BDEE-76E22643691A}" type="slidenum">
              <a:rPr lang="it-IT" sz="1600" b="0" strike="noStrike" spc="-1">
                <a:solidFill>
                  <a:srgbClr val="002060"/>
                </a:solidFill>
                <a:latin typeface="Arial"/>
                <a:ea typeface="Arial"/>
              </a:rPr>
              <a:t>10</a:t>
            </a:fld>
            <a:endParaRPr lang="it-IT"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TRACCIA F : SemanticFuel </a:t>
            </a:r>
            <a:endParaRPr lang="it-IT" sz="2400" b="0" strike="noStrike" spc="-1">
              <a:latin typeface="Arial"/>
            </a:endParaRPr>
          </a:p>
          <a:p>
            <a:pPr>
              <a:lnSpc>
                <a:spcPct val="100000"/>
              </a:lnSpc>
            </a:pPr>
            <a:endParaRPr lang="it-IT" sz="2400" b="0" strike="noStrike" spc="-1">
              <a:latin typeface="Arial"/>
            </a:endParaRPr>
          </a:p>
        </p:txBody>
      </p:sp>
      <p:sp>
        <p:nvSpPr>
          <p:cNvPr id="1105"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682B877-B948-4116-B52D-DBC84A610EA3}" type="slidenum">
              <a:rPr lang="it-IT" sz="1600" b="0" strike="noStrike" spc="-1">
                <a:solidFill>
                  <a:srgbClr val="002060"/>
                </a:solidFill>
                <a:latin typeface="Arial"/>
                <a:ea typeface="Arial"/>
              </a:rPr>
              <a:t>100</a:t>
            </a:fld>
            <a:endParaRPr lang="it-IT" sz="1600" b="0" strike="noStrike" spc="-1">
              <a:latin typeface="Arial"/>
            </a:endParaRPr>
          </a:p>
        </p:txBody>
      </p:sp>
      <p:sp>
        <p:nvSpPr>
          <p:cNvPr id="1106"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Si vuole proporre una applicazione simile a quella di Tesla, ma per le auto a metano/GPL</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L’utente indica una posizione di partenza ed una di arrivo oltre al carburante in uso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L’applicazione deve proporre la lista dei distributori abilitati lungo la strada</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I prezzi dei carburanti sono pubblicati con cadenza giornaliera dal MiSE in forma di file CSV</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 richiesto definire una ontologia dei carburanti, distributori e prezzi</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Il file di testo deve essere semantificato tramite la traduzione in RDF</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Applicazioni</a:t>
            </a:r>
            <a:endParaRPr lang="it-IT" sz="2400" b="0" strike="noStrike" spc="-1">
              <a:latin typeface="Arial"/>
            </a:endParaRPr>
          </a:p>
        </p:txBody>
      </p:sp>
      <p:sp>
        <p:nvSpPr>
          <p:cNvPr id="529" name="CustomShape 2"/>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Ricerca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cerco SOAP su google …</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Negli ultimi anni google ha introdotto il “semantic graph” per disambiguazione  e data aggregation</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Information integration</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Es dalle slide precedenti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Prenota un ristorante e trova la strada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Pianifica un viaggio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Web service integration</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Web data mining</a:t>
            </a:r>
            <a:endParaRPr lang="it-IT" sz="2000" b="0" strike="noStrike" spc="-1">
              <a:latin typeface="Arial"/>
            </a:endParaRPr>
          </a:p>
        </p:txBody>
      </p:sp>
      <p:sp>
        <p:nvSpPr>
          <p:cNvPr id="530" name="CustomShape 3"/>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57C687B-895C-4A95-9EE1-458D89FDCB14}" type="slidenum">
              <a:rPr lang="it-IT" sz="1600" b="0" strike="noStrike" spc="-1">
                <a:solidFill>
                  <a:srgbClr val="002060"/>
                </a:solidFill>
                <a:latin typeface="Arial"/>
                <a:ea typeface="Arial"/>
              </a:rPr>
              <a:t>11</a:t>
            </a:fld>
            <a:endParaRPr lang="it-IT"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Definizioni:</a:t>
            </a:r>
            <a:endParaRPr lang="it-IT" sz="2400" b="0" strike="noStrike" spc="-1">
              <a:latin typeface="Arial"/>
            </a:endParaRPr>
          </a:p>
        </p:txBody>
      </p:sp>
      <p:sp>
        <p:nvSpPr>
          <p:cNvPr id="532" name="CustomShape 2"/>
          <p:cNvSpPr/>
          <p:nvPr/>
        </p:nvSpPr>
        <p:spPr>
          <a:xfrm>
            <a:off x="1248840" y="983520"/>
            <a:ext cx="854100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a:lnSpc>
                <a:spcPct val="100000"/>
              </a:lnSpc>
            </a:pPr>
            <a:r>
              <a:rPr lang="it-IT" sz="2000" b="0" strike="noStrike" spc="-1">
                <a:solidFill>
                  <a:srgbClr val="000000"/>
                </a:solidFill>
                <a:latin typeface="Calibri"/>
                <a:ea typeface="DejaVu Sans"/>
              </a:rPr>
              <a:t>The Semantic Web is an extension of the current Web in which information is</a:t>
            </a:r>
            <a:endParaRPr lang="it-IT" sz="2000" b="0" strike="noStrike" spc="-1">
              <a:latin typeface="Arial"/>
            </a:endParaRPr>
          </a:p>
          <a:p>
            <a:pPr>
              <a:lnSpc>
                <a:spcPct val="100000"/>
              </a:lnSpc>
            </a:pPr>
            <a:r>
              <a:rPr lang="it-IT" sz="2000" b="0" strike="noStrike" spc="-1">
                <a:solidFill>
                  <a:srgbClr val="000000"/>
                </a:solidFill>
                <a:latin typeface="Calibri"/>
                <a:ea typeface="DejaVu Sans"/>
              </a:rPr>
              <a:t>given well-deﬁned meaning, better enabling computers and people to work in</a:t>
            </a:r>
            <a:endParaRPr lang="it-IT" sz="2000" b="0" strike="noStrike" spc="-1">
              <a:latin typeface="Arial"/>
            </a:endParaRPr>
          </a:p>
          <a:p>
            <a:pPr>
              <a:lnSpc>
                <a:spcPct val="100000"/>
              </a:lnSpc>
            </a:pPr>
            <a:r>
              <a:rPr lang="it-IT" sz="2000" b="0" strike="noStrike" spc="-1">
                <a:solidFill>
                  <a:srgbClr val="000000"/>
                </a:solidFill>
                <a:latin typeface="Calibri"/>
                <a:ea typeface="DejaVu Sans"/>
              </a:rPr>
              <a:t>Cooperation.</a:t>
            </a:r>
            <a:endParaRPr lang="it-IT" sz="2000" b="0" strike="noStrike" spc="-1">
              <a:latin typeface="Arial"/>
            </a:endParaRPr>
          </a:p>
          <a:p>
            <a:pPr algn="r">
              <a:lnSpc>
                <a:spcPct val="100000"/>
              </a:lnSpc>
              <a:spcBef>
                <a:spcPts val="1417"/>
              </a:spcBef>
            </a:pPr>
            <a:r>
              <a:rPr lang="it-IT" sz="2000" b="0" strike="noStrike" spc="-1">
                <a:solidFill>
                  <a:srgbClr val="000000"/>
                </a:solidFill>
                <a:latin typeface="Calibri"/>
                <a:ea typeface="DejaVu Sans"/>
              </a:rPr>
              <a:t>[2001 - Tim Berners Lee]</a:t>
            </a:r>
            <a:endParaRPr lang="it-IT" sz="2000" b="0" strike="noStrike" spc="-1">
              <a:latin typeface="Arial"/>
            </a:endParaRPr>
          </a:p>
          <a:p>
            <a:pPr>
              <a:lnSpc>
                <a:spcPct val="100000"/>
              </a:lnSpc>
            </a:pPr>
            <a:endParaRPr lang="it-IT" sz="2000" b="0" strike="noStrike" spc="-1">
              <a:latin typeface="Arial"/>
            </a:endParaRPr>
          </a:p>
          <a:p>
            <a:pPr>
              <a:lnSpc>
                <a:spcPct val="100000"/>
              </a:lnSpc>
            </a:pPr>
            <a:endParaRPr lang="it-IT" sz="2000" b="0" strike="noStrike" spc="-1">
              <a:latin typeface="Arial"/>
            </a:endParaRPr>
          </a:p>
          <a:p>
            <a:pPr>
              <a:lnSpc>
                <a:spcPct val="100000"/>
              </a:lnSpc>
            </a:pPr>
            <a:r>
              <a:rPr lang="it-IT" sz="2000" b="0" strike="noStrike" spc="-1">
                <a:solidFill>
                  <a:srgbClr val="000000"/>
                </a:solidFill>
                <a:latin typeface="Calibri"/>
                <a:ea typeface="DejaVu Sans"/>
              </a:rPr>
              <a:t>The Semantic Web provides a common framework that allows data to be</a:t>
            </a:r>
            <a:endParaRPr lang="it-IT" sz="2000" b="0" strike="noStrike" spc="-1">
              <a:latin typeface="Arial"/>
            </a:endParaRPr>
          </a:p>
          <a:p>
            <a:pPr>
              <a:lnSpc>
                <a:spcPct val="100000"/>
              </a:lnSpc>
            </a:pPr>
            <a:r>
              <a:rPr lang="it-IT" sz="2000" b="0" strike="noStrike" spc="-1">
                <a:solidFill>
                  <a:srgbClr val="000000"/>
                </a:solidFill>
                <a:latin typeface="Calibri"/>
                <a:ea typeface="DejaVu Sans"/>
              </a:rPr>
              <a:t>shared and reused across application, enterprise, and community boundaries.</a:t>
            </a:r>
            <a:endParaRPr lang="it-IT" sz="2000" b="0" strike="noStrike" spc="-1">
              <a:latin typeface="Arial"/>
            </a:endParaRPr>
          </a:p>
          <a:p>
            <a:pPr algn="r">
              <a:lnSpc>
                <a:spcPct val="100000"/>
              </a:lnSpc>
              <a:spcBef>
                <a:spcPts val="1417"/>
              </a:spcBef>
            </a:pPr>
            <a:r>
              <a:rPr lang="it-IT" sz="2000" b="0" strike="noStrike" spc="-1">
                <a:solidFill>
                  <a:srgbClr val="000000"/>
                </a:solidFill>
                <a:latin typeface="Calibri"/>
                <a:ea typeface="DejaVu Sans"/>
              </a:rPr>
              <a:t>[W3C]</a:t>
            </a:r>
            <a:endParaRPr lang="it-IT" sz="2000" b="0" strike="noStrike" spc="-1">
              <a:latin typeface="Arial"/>
            </a:endParaRPr>
          </a:p>
          <a:p>
            <a:pPr algn="r">
              <a:lnSpc>
                <a:spcPct val="100000"/>
              </a:lnSpc>
              <a:spcBef>
                <a:spcPts val="1417"/>
              </a:spcBef>
            </a:pPr>
            <a:endParaRPr lang="it-IT" sz="2000" b="0" strike="noStrike" spc="-1">
              <a:latin typeface="Arial"/>
            </a:endParaRPr>
          </a:p>
        </p:txBody>
      </p:sp>
      <p:sp>
        <p:nvSpPr>
          <p:cNvPr id="533" name="CustomShape 3"/>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969BB63-6260-49B4-B4C1-EB0E67DE9BC6}" type="slidenum">
              <a:rPr lang="it-IT" sz="1600" b="0" strike="noStrike" spc="-1">
                <a:solidFill>
                  <a:srgbClr val="002060"/>
                </a:solidFill>
                <a:latin typeface="Arial"/>
                <a:ea typeface="Arial"/>
              </a:rPr>
              <a:t>12</a:t>
            </a:fld>
            <a:endParaRPr lang="it-IT"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Prospettiva storica:</a:t>
            </a:r>
            <a:endParaRPr lang="it-IT" sz="2400" b="0" strike="noStrike" spc="-1">
              <a:latin typeface="Arial"/>
            </a:endParaRPr>
          </a:p>
        </p:txBody>
      </p:sp>
      <p:sp>
        <p:nvSpPr>
          <p:cNvPr id="535"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37CCDE1-E08D-4B0E-971B-49956AFA1449}" type="slidenum">
              <a:rPr lang="it-IT" sz="1600" b="0" strike="noStrike" spc="-1">
                <a:solidFill>
                  <a:srgbClr val="002060"/>
                </a:solidFill>
                <a:latin typeface="Arial"/>
                <a:ea typeface="Arial"/>
              </a:rPr>
              <a:t>13</a:t>
            </a:fld>
            <a:endParaRPr lang="it-IT" sz="1600" b="0" strike="noStrike" spc="-1">
              <a:latin typeface="Arial"/>
            </a:endParaRPr>
          </a:p>
        </p:txBody>
      </p:sp>
      <p:pic>
        <p:nvPicPr>
          <p:cNvPr id="536" name="Picture 535"/>
          <p:cNvPicPr/>
          <p:nvPr/>
        </p:nvPicPr>
        <p:blipFill>
          <a:blip r:embed="rId2"/>
          <a:stretch/>
        </p:blipFill>
        <p:spPr>
          <a:xfrm>
            <a:off x="2232000" y="1442520"/>
            <a:ext cx="7013520" cy="4531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Semantic web – linked data – web of data:</a:t>
            </a:r>
            <a:endParaRPr lang="it-IT" sz="2400" b="0" strike="noStrike" spc="-1">
              <a:latin typeface="Arial"/>
            </a:endParaRPr>
          </a:p>
        </p:txBody>
      </p:sp>
      <p:sp>
        <p:nvSpPr>
          <p:cNvPr id="53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A904CEF-2928-4B88-9ACE-182D79B16734}" type="slidenum">
              <a:rPr lang="it-IT" sz="1600" b="0" strike="noStrike" spc="-1">
                <a:solidFill>
                  <a:srgbClr val="002060"/>
                </a:solidFill>
                <a:latin typeface="Arial"/>
                <a:ea typeface="Arial"/>
              </a:rPr>
              <a:t>14</a:t>
            </a:fld>
            <a:endParaRPr lang="it-IT" sz="1600" b="0" strike="noStrike" spc="-1">
              <a:latin typeface="Arial"/>
            </a:endParaRPr>
          </a:p>
        </p:txBody>
      </p:sp>
      <p:sp>
        <p:nvSpPr>
          <p:cNvPr id="539"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I linked data sono pubblicati utilizzando le tecnologie e gli standard del Semantic Web</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Il Semantic web è l’obiettivo i linked data sono lo strumento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Il risultato è il web of data</a:t>
            </a:r>
            <a:r>
              <a:t/>
            </a:r>
            <a:b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u="sng" strike="noStrike" spc="-1">
                <a:solidFill>
                  <a:srgbClr val="000000"/>
                </a:solidFill>
                <a:uFillTx/>
                <a:latin typeface="Calibri"/>
                <a:ea typeface="Microsoft YaHei"/>
              </a:rPr>
              <a:t>https://www.w3.org/2001/sw</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CustomShape 1"/>
          <p:cNvSpPr/>
          <p:nvPr/>
        </p:nvSpPr>
        <p:spPr>
          <a:xfrm>
            <a:off x="888840" y="1274400"/>
            <a:ext cx="10411560" cy="629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gn="ctr">
              <a:lnSpc>
                <a:spcPct val="100000"/>
              </a:lnSpc>
            </a:pPr>
            <a:r>
              <a:rPr lang="it-IT" sz="2800" b="1" strike="noStrike" spc="-1">
                <a:solidFill>
                  <a:srgbClr val="FFFFFF"/>
                </a:solidFill>
                <a:latin typeface="Arial"/>
                <a:ea typeface="Arial"/>
              </a:rPr>
              <a:t>Master Artificial Intelligence &amp; Machine Learning</a:t>
            </a:r>
            <a:endParaRPr lang="it-IT" sz="2800" b="0" strike="noStrike" spc="-1">
              <a:latin typeface="Arial"/>
            </a:endParaRPr>
          </a:p>
        </p:txBody>
      </p:sp>
      <p:sp>
        <p:nvSpPr>
          <p:cNvPr id="541" name="CustomShape 2"/>
          <p:cNvSpPr/>
          <p:nvPr/>
        </p:nvSpPr>
        <p:spPr>
          <a:xfrm>
            <a:off x="3543840" y="2527920"/>
            <a:ext cx="5140080" cy="939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479"/>
              </a:spcBef>
            </a:pPr>
            <a:r>
              <a:rPr lang="it-IT" sz="2400" b="1" strike="noStrike" spc="-1">
                <a:solidFill>
                  <a:srgbClr val="FFFFFF"/>
                </a:solidFill>
                <a:latin typeface="Arial"/>
                <a:ea typeface="Arial"/>
              </a:rPr>
              <a:t>Corso «Tecnologie semantiche»</a:t>
            </a:r>
            <a:endParaRPr lang="it-IT" sz="2400" b="0" strike="noStrike" spc="-1">
              <a:latin typeface="Arial"/>
            </a:endParaRPr>
          </a:p>
          <a:p>
            <a:pPr algn="ctr">
              <a:lnSpc>
                <a:spcPct val="100000"/>
              </a:lnSpc>
              <a:spcBef>
                <a:spcPts val="400"/>
              </a:spcBef>
            </a:pPr>
            <a:r>
              <a:rPr lang="it-IT" sz="2000" b="0" strike="noStrike" spc="-1">
                <a:solidFill>
                  <a:srgbClr val="FFFFFF"/>
                </a:solidFill>
                <a:latin typeface="Arial"/>
                <a:ea typeface="Arial"/>
              </a:rPr>
              <a:t>Marco Colombetti e Mario Arrigoni Neri</a:t>
            </a:r>
            <a:endParaRPr lang="it-IT" sz="2000" b="0" strike="noStrike" spc="-1">
              <a:latin typeface="Arial"/>
            </a:endParaRPr>
          </a:p>
        </p:txBody>
      </p:sp>
      <p:sp>
        <p:nvSpPr>
          <p:cNvPr id="542" name="CustomShape 3"/>
          <p:cNvSpPr/>
          <p:nvPr/>
        </p:nvSpPr>
        <p:spPr>
          <a:xfrm>
            <a:off x="5267880" y="758160"/>
            <a:ext cx="1653840" cy="28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spcBef>
                <a:spcPts val="360"/>
              </a:spcBef>
            </a:pPr>
            <a:r>
              <a:rPr lang="it-IT" sz="1800" b="0" strike="noStrike" spc="-1">
                <a:solidFill>
                  <a:srgbClr val="FFFFFF"/>
                </a:solidFill>
                <a:latin typeface="Arial"/>
                <a:ea typeface="Arial"/>
              </a:rPr>
              <a:t>01.07.2019</a:t>
            </a:r>
            <a:endParaRPr lang="it-IT" sz="1800" b="0" strike="noStrike" spc="-1">
              <a:latin typeface="Arial"/>
            </a:endParaRPr>
          </a:p>
        </p:txBody>
      </p:sp>
      <p:sp>
        <p:nvSpPr>
          <p:cNvPr id="543" name="CustomShape 4"/>
          <p:cNvSpPr/>
          <p:nvPr/>
        </p:nvSpPr>
        <p:spPr>
          <a:xfrm>
            <a:off x="481320" y="3934800"/>
            <a:ext cx="11223000" cy="1146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720"/>
              </a:spcBef>
            </a:pPr>
            <a:r>
              <a:rPr lang="it-IT" sz="3600" b="1" strike="noStrike" spc="-1">
                <a:solidFill>
                  <a:srgbClr val="FFFFFF"/>
                </a:solidFill>
                <a:latin typeface="Arial"/>
                <a:ea typeface="Arial"/>
              </a:rPr>
              <a:t>2.  RDF</a:t>
            </a:r>
            <a:endParaRPr lang="it-IT" sz="3600" b="0" strike="noStrike" spc="-1">
              <a:latin typeface="Arial"/>
            </a:endParaRPr>
          </a:p>
          <a:p>
            <a:pPr algn="ctr">
              <a:lnSpc>
                <a:spcPct val="100000"/>
              </a:lnSpc>
              <a:spcBef>
                <a:spcPts val="479"/>
              </a:spcBef>
            </a:pPr>
            <a:r>
              <a:rPr lang="it-IT" sz="2400" b="0" strike="noStrike" spc="-1">
                <a:solidFill>
                  <a:srgbClr val="FFFFFF"/>
                </a:solidFill>
                <a:latin typeface="Arial"/>
                <a:ea typeface="Arial"/>
              </a:rPr>
              <a:t>Mario Arrigoni Neri</a:t>
            </a:r>
            <a:endParaRPr lang="it-IT"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Resource Description framework</a:t>
            </a:r>
            <a:endParaRPr lang="it-IT" sz="2400" b="0" strike="noStrike" spc="-1">
              <a:latin typeface="Arial"/>
            </a:endParaRPr>
          </a:p>
        </p:txBody>
      </p:sp>
      <p:sp>
        <p:nvSpPr>
          <p:cNvPr id="545"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AE1CD9E-F081-4E66-B04E-6F22DA531BD8}" type="slidenum">
              <a:rPr lang="it-IT" sz="1600" b="0" strike="noStrike" spc="-1">
                <a:solidFill>
                  <a:srgbClr val="002060"/>
                </a:solidFill>
                <a:latin typeface="Arial"/>
                <a:ea typeface="Arial"/>
              </a:rPr>
              <a:t>16</a:t>
            </a:fld>
            <a:endParaRPr lang="it-IT" sz="1600" b="0" strike="noStrike" spc="-1">
              <a:latin typeface="Arial"/>
            </a:endParaRPr>
          </a:p>
        </p:txBody>
      </p:sp>
      <p:sp>
        <p:nvSpPr>
          <p:cNvPr id="546"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 il “linguaggio” base del semantic web</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Permette di rappresentare modelli arbitrari come grafi orientati ed etichettati</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Microsoft YaHei"/>
              </a:rPr>
              <a:t>RDF is a language for representing information about resources in the World Wide Web</a:t>
            </a:r>
            <a:r>
              <a:t/>
            </a:r>
            <a:br/>
            <a:r>
              <a:rPr lang="it-IT" sz="2000" b="0" strike="noStrike" spc="-1">
                <a:solidFill>
                  <a:srgbClr val="000000"/>
                </a:solidFill>
                <a:latin typeface="Calibri"/>
                <a:ea typeface="Microsoft YaHei"/>
              </a:rPr>
              <a:t>															(RDF Primer)</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Microsoft YaHei"/>
              </a:rPr>
              <a:t>RDF is a framework for representing information on the Web </a:t>
            </a:r>
            <a:r>
              <a:t/>
            </a:r>
            <a:br/>
            <a:r>
              <a:rPr lang="it-IT" sz="2000" b="0" strike="noStrike" spc="-1">
                <a:solidFill>
                  <a:srgbClr val="000000"/>
                </a:solidFill>
                <a:latin typeface="Calibri"/>
                <a:ea typeface="Microsoft YaHei"/>
              </a:rPr>
              <a:t>															(RDF Concept).</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Microsoft YaHei"/>
              </a:rPr>
              <a:t>RDF is a general-purpose language for representing information in the Web</a:t>
            </a:r>
            <a:r>
              <a:t/>
            </a:r>
            <a:br/>
            <a:r>
              <a:rPr lang="it-IT" sz="2000" b="0" strike="noStrike" spc="-1">
                <a:solidFill>
                  <a:srgbClr val="000000"/>
                </a:solidFill>
                <a:latin typeface="Calibri"/>
                <a:ea typeface="Microsoft YaHei"/>
              </a:rPr>
              <a:t>															(RDF Syntax, RDF Schema)</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Microsoft YaHei"/>
              </a:rPr>
              <a:t>RDF is an assertional language intended to be used to express propositions using precise formal vocabularies, particularly those speciﬁed using RDFS, for access and use over the World Wide Web, and is intended to provide a basic foundation for more advanced assertional languages with a similar purpose </a:t>
            </a:r>
            <a:r>
              <a:t/>
            </a:r>
            <a:br/>
            <a:r>
              <a:rPr lang="it-IT" sz="2000" b="0" strike="noStrike" spc="-1">
                <a:solidFill>
                  <a:srgbClr val="000000"/>
                </a:solidFill>
                <a:latin typeface="Calibri"/>
                <a:ea typeface="Microsoft YaHei"/>
              </a:rPr>
              <a:t>				(RDF Semantics).</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Asserzioni (o triple) RDF</a:t>
            </a:r>
            <a:endParaRPr lang="it-IT" sz="2400" b="0" strike="noStrike" spc="-1">
              <a:latin typeface="Arial"/>
            </a:endParaRPr>
          </a:p>
        </p:txBody>
      </p:sp>
      <p:sp>
        <p:nvSpPr>
          <p:cNvPr id="54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F0BA2E7-622B-4A4C-946C-8D72F893149D}" type="slidenum">
              <a:rPr lang="it-IT" sz="1600" b="0" strike="noStrike" spc="-1">
                <a:solidFill>
                  <a:srgbClr val="002060"/>
                </a:solidFill>
                <a:latin typeface="Arial"/>
                <a:ea typeface="Arial"/>
              </a:rPr>
              <a:t>17</a:t>
            </a:fld>
            <a:endParaRPr lang="it-IT" sz="1600" b="0" strike="noStrike" spc="-1">
              <a:latin typeface="Arial"/>
            </a:endParaRPr>
          </a:p>
        </p:txBody>
      </p:sp>
      <p:sp>
        <p:nvSpPr>
          <p:cNvPr id="549"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Regola #1:</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la conoscenza (o informazione) è espressa come una lista di asserzioni (o statement).</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Ogni asserzione ha la forma :</a:t>
            </a:r>
            <a:endParaRPr lang="it-IT" sz="2000" b="0" strike="noStrike" spc="-1">
              <a:latin typeface="Arial"/>
            </a:endParaRPr>
          </a:p>
          <a:p>
            <a:pPr marL="1728000" lvl="3" indent="-213840">
              <a:lnSpc>
                <a:spcPct val="100000"/>
              </a:lnSpc>
              <a:spcBef>
                <a:spcPts val="567"/>
              </a:spcBef>
              <a:buClr>
                <a:srgbClr val="000000"/>
              </a:buClr>
              <a:buSzPct val="75000"/>
              <a:buFont typeface="Symbol"/>
              <a:buChar char=""/>
            </a:pPr>
            <a:r>
              <a:rPr lang="it-IT" sz="2000" b="0" strike="noStrike" spc="-1">
                <a:solidFill>
                  <a:srgbClr val="000000"/>
                </a:solidFill>
                <a:latin typeface="Calibri"/>
                <a:ea typeface="DejaVu Sans"/>
              </a:rPr>
              <a:t>SOGGETTO - PREDICATO – OGGETTO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Soggetti e predicati sono elementi del dominio di rappresentazione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Gli oggetti possono essere sia elementi del dominio che letterali (stringhe)</a:t>
            </a:r>
            <a:endParaRPr lang="it-IT" sz="2000" b="0" strike="noStrike" spc="-1">
              <a:latin typeface="Arial"/>
            </a:endParaRPr>
          </a:p>
        </p:txBody>
      </p:sp>
      <p:sp>
        <p:nvSpPr>
          <p:cNvPr id="550" name="CustomShape 4"/>
          <p:cNvSpPr/>
          <p:nvPr/>
        </p:nvSpPr>
        <p:spPr>
          <a:xfrm>
            <a:off x="3816000" y="4602960"/>
            <a:ext cx="3412080" cy="1222560"/>
          </a:xfrm>
          <a:prstGeom prst="rect">
            <a:avLst/>
          </a:prstGeom>
          <a:solidFill>
            <a:srgbClr val="E0FFFF"/>
          </a:solidFill>
          <a:ln w="36720">
            <a:solidFill>
              <a:srgbClr val="3465A4"/>
            </a:solidFill>
            <a:round/>
          </a:ln>
        </p:spPr>
        <p:style>
          <a:lnRef idx="0">
            <a:scrgbClr r="0" g="0" b="0"/>
          </a:lnRef>
          <a:fillRef idx="0">
            <a:scrgbClr r="0" g="0" b="0"/>
          </a:fillRef>
          <a:effectRef idx="0">
            <a:scrgbClr r="0" g="0" b="0"/>
          </a:effectRef>
          <a:fontRef idx="minor"/>
        </p:style>
        <p:txBody>
          <a:bodyPr lIns="108000" tIns="63000" rIns="108000" bIns="63000" anchor="ctr" anchorCtr="1">
            <a:spAutoFit/>
          </a:bodyPr>
          <a:lstStyle/>
          <a:p>
            <a:pPr>
              <a:lnSpc>
                <a:spcPct val="100000"/>
              </a:lnSpc>
            </a:pPr>
            <a:r>
              <a:rPr lang="it-IT" sz="1800" b="0" strike="noStrike" spc="-1">
                <a:solidFill>
                  <a:srgbClr val="000000"/>
                </a:solidFill>
                <a:latin typeface="Arial"/>
                <a:ea typeface="DejaVu Sans"/>
              </a:rPr>
              <a:t>R	:	resources</a:t>
            </a:r>
            <a:endParaRPr lang="it-IT" sz="1800" b="0" strike="noStrike" spc="-1">
              <a:latin typeface="Arial"/>
            </a:endParaRPr>
          </a:p>
          <a:p>
            <a:pPr>
              <a:lnSpc>
                <a:spcPct val="100000"/>
              </a:lnSpc>
            </a:pPr>
            <a:r>
              <a:rPr lang="it-IT" sz="1800" b="0" strike="noStrike" spc="-1">
                <a:solidFill>
                  <a:srgbClr val="000000"/>
                </a:solidFill>
                <a:latin typeface="Arial"/>
                <a:ea typeface="DejaVu Sans"/>
              </a:rPr>
              <a:t>L	:	literals</a:t>
            </a:r>
            <a:endParaRPr lang="it-IT" sz="1800" b="0" strike="noStrike" spc="-1">
              <a:latin typeface="Arial"/>
            </a:endParaRPr>
          </a:p>
          <a:p>
            <a:pPr>
              <a:lnSpc>
                <a:spcPct val="100000"/>
              </a:lnSpc>
            </a:pPr>
            <a:r>
              <a:rPr lang="it-IT" sz="1800" b="0" strike="noStrike" spc="-1">
                <a:solidFill>
                  <a:srgbClr val="000000"/>
                </a:solidFill>
                <a:latin typeface="Arial"/>
                <a:ea typeface="DejaVu Sans"/>
              </a:rPr>
              <a:t>R </a:t>
            </a:r>
            <a:r>
              <a:rPr lang="it-IT" sz="1800" b="0" strike="noStrike" spc="-1">
                <a:solidFill>
                  <a:srgbClr val="000000"/>
                </a:solidFill>
                <a:latin typeface="Arial"/>
                <a:ea typeface="Arial"/>
              </a:rPr>
              <a:t>∩ L = Ø</a:t>
            </a:r>
            <a:endParaRPr lang="it-IT" sz="1800" b="0" strike="noStrike" spc="-1">
              <a:latin typeface="Arial"/>
            </a:endParaRPr>
          </a:p>
          <a:p>
            <a:pPr>
              <a:lnSpc>
                <a:spcPct val="100000"/>
              </a:lnSpc>
            </a:pPr>
            <a:r>
              <a:rPr lang="it-IT" sz="1800" b="0" strike="noStrike" spc="-1">
                <a:solidFill>
                  <a:srgbClr val="000000"/>
                </a:solidFill>
                <a:latin typeface="Arial"/>
                <a:ea typeface="Arial"/>
              </a:rPr>
              <a:t>Tr	⊆	R x R x (R ∪ L)</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Risorse RDF – URL – URI ed IRI</a:t>
            </a:r>
            <a:endParaRPr lang="it-IT" sz="2400" b="0" strike="noStrike" spc="-1">
              <a:latin typeface="Arial"/>
            </a:endParaRPr>
          </a:p>
        </p:txBody>
      </p:sp>
      <p:sp>
        <p:nvSpPr>
          <p:cNvPr id="55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CE8954B-15B5-43C4-8325-8CFE7C1E6793}" type="slidenum">
              <a:rPr lang="it-IT" sz="1600" b="0" strike="noStrike" spc="-1">
                <a:solidFill>
                  <a:srgbClr val="002060"/>
                </a:solidFill>
                <a:latin typeface="Arial"/>
                <a:ea typeface="Arial"/>
              </a:rPr>
              <a:t>18</a:t>
            </a:fld>
            <a:endParaRPr lang="it-IT" sz="1600" b="0" strike="noStrike" spc="-1">
              <a:latin typeface="Arial"/>
            </a:endParaRPr>
          </a:p>
        </p:txBody>
      </p:sp>
      <p:sp>
        <p:nvSpPr>
          <p:cNvPr id="553"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Una risorsa è qualsiasi cosa debba essere identificato in un modello RDF</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Affinché l’elaborazione automatica dei modelli possa avvenire con successo è necessario eliminare le ambiguità di nome: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Una risorsa deve avere un identificativo unico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Ogni risorsa deve avere un solo identificativo</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regola #2:</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Il nome di una risorsa deve essere globale and dovrebbe essere identificato da uno Uniform Resource Identiﬁer (URI) o IRI (International Resource Location).</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Risorse RDF – URL – URI ed IRI</a:t>
            </a:r>
            <a:endParaRPr lang="it-IT" sz="2400" b="0" strike="noStrike" spc="-1">
              <a:latin typeface="Arial"/>
            </a:endParaRPr>
          </a:p>
        </p:txBody>
      </p:sp>
      <p:sp>
        <p:nvSpPr>
          <p:cNvPr id="555"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FE380F0-08BC-430C-8DA4-CF614F06D7A9}" type="slidenum">
              <a:rPr lang="it-IT" sz="1600" b="0" strike="noStrike" spc="-1">
                <a:solidFill>
                  <a:srgbClr val="002060"/>
                </a:solidFill>
                <a:latin typeface="Arial"/>
                <a:ea typeface="Arial"/>
              </a:rPr>
              <a:t>19</a:t>
            </a:fld>
            <a:endParaRPr lang="it-IT" sz="1600" b="0" strike="noStrike" spc="-1">
              <a:latin typeface="Arial"/>
            </a:endParaRPr>
          </a:p>
        </p:txBody>
      </p:sp>
      <p:sp>
        <p:nvSpPr>
          <p:cNvPr id="556"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URL: Uniform Resource Locator</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È un nome univoco per ogni risorsa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Permette anche di accedere alla risorsa (esempio tramite HTTP GET)</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Es: </a:t>
            </a:r>
            <a:r>
              <a:rPr lang="it-IT" sz="2000" b="0" u="sng" strike="noStrike" spc="-1">
                <a:solidFill>
                  <a:srgbClr val="0000FF"/>
                </a:solidFill>
                <a:uFillTx/>
                <a:latin typeface="Calibri"/>
                <a:ea typeface="DejaVu Sans"/>
                <a:hlinkClick r:id="rId2"/>
              </a:rPr>
              <a:t>http://www.polimi.it</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Fino al 2007 (avvento dei LOD) normalmente non corrispondeva a risorse specifiche</a:t>
            </a:r>
            <a:endParaRPr lang="it-IT" sz="2000" b="0" strike="noStrike" spc="-1">
              <a:latin typeface="Arial"/>
            </a:endParaRPr>
          </a:p>
          <a:p>
            <a:pPr>
              <a:lnSpc>
                <a:spcPct val="100000"/>
              </a:lnSpc>
              <a:spcBef>
                <a:spcPts val="850"/>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URI: Uniform Resource Identifier</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E’ un nome univoco per ogni risorsa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Non permette l’accesso alla risorsa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Due tipologie di UIR</a:t>
            </a:r>
            <a:endParaRPr lang="it-IT" sz="2000" b="0" strike="noStrike" spc="-1">
              <a:latin typeface="Arial"/>
            </a:endParaRPr>
          </a:p>
          <a:p>
            <a:pPr marL="1728000" lvl="3" indent="-213840">
              <a:lnSpc>
                <a:spcPct val="100000"/>
              </a:lnSpc>
              <a:spcBef>
                <a:spcPts val="567"/>
              </a:spcBef>
              <a:buClr>
                <a:srgbClr val="000000"/>
              </a:buClr>
              <a:buSzPct val="75000"/>
              <a:buFont typeface="Symbol"/>
              <a:buChar char=""/>
            </a:pPr>
            <a:r>
              <a:rPr lang="it-IT" sz="2000" b="0" strike="noStrike" spc="-1">
                <a:solidFill>
                  <a:srgbClr val="000000"/>
                </a:solidFill>
                <a:latin typeface="Calibri"/>
                <a:ea typeface="DejaVu Sans"/>
              </a:rPr>
              <a:t>“Slash uri” es: </a:t>
            </a:r>
            <a:r>
              <a:rPr lang="it-IT" sz="2000" b="0" u="sng" strike="noStrike" spc="-1">
                <a:solidFill>
                  <a:srgbClr val="0000FF"/>
                </a:solidFill>
                <a:uFillTx/>
                <a:latin typeface="Calibri"/>
                <a:ea typeface="DejaVu Sans"/>
                <a:hlinkClick r:id="rId3"/>
              </a:rPr>
              <a:t>http://www.polimi.it/persons/marioarrigonineri</a:t>
            </a:r>
            <a:endParaRPr lang="it-IT" sz="2000" b="0" strike="noStrike" spc="-1">
              <a:latin typeface="Arial"/>
            </a:endParaRPr>
          </a:p>
          <a:p>
            <a:pPr marL="1728000" lvl="3" indent="-213840">
              <a:lnSpc>
                <a:spcPct val="100000"/>
              </a:lnSpc>
              <a:spcBef>
                <a:spcPts val="567"/>
              </a:spcBef>
              <a:buClr>
                <a:srgbClr val="000000"/>
              </a:buClr>
              <a:buSzPct val="75000"/>
              <a:buFont typeface="Symbol"/>
              <a:buChar char=""/>
            </a:pPr>
            <a:r>
              <a:rPr lang="it-IT" sz="2000" b="0" strike="noStrike" spc="-1">
                <a:solidFill>
                  <a:srgbClr val="000000"/>
                </a:solidFill>
                <a:latin typeface="Calibri"/>
                <a:ea typeface="DejaVu Sans"/>
              </a:rPr>
              <a:t>“Hash uri” (a.k.a. URI-Ref) es: http://www.polimi.it/persons#marioarrigonineri</a:t>
            </a:r>
            <a:endParaRPr lang="it-IT" sz="2000" b="0" strike="noStrike" spc="-1">
              <a:latin typeface="Arial"/>
            </a:endParaRPr>
          </a:p>
          <a:p>
            <a:pPr>
              <a:lnSpc>
                <a:spcPct val="100000"/>
              </a:lnSpc>
              <a:spcBef>
                <a:spcPts val="1134"/>
              </a:spcBef>
            </a:pP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IRI: international Resource Identifier</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Web of data</a:t>
            </a:r>
            <a:endParaRPr lang="it-IT" sz="2400" b="0" strike="noStrike" spc="-1">
              <a:latin typeface="Arial"/>
            </a:endParaRPr>
          </a:p>
        </p:txBody>
      </p:sp>
      <p:sp>
        <p:nvSpPr>
          <p:cNvPr id="462" name="CustomShape 2"/>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800"/>
              </a:spcBef>
            </a:pPr>
            <a:r>
              <a:rPr lang="it-IT" sz="2000" b="1" strike="noStrike" spc="-1">
                <a:solidFill>
                  <a:srgbClr val="000000"/>
                </a:solidFill>
                <a:latin typeface="Calibri"/>
                <a:ea typeface="DejaVu Sans"/>
              </a:rPr>
              <a:t>Un esempio</a:t>
            </a:r>
            <a:r>
              <a:rPr lang="it-IT" sz="2000" b="0" strike="noStrike" spc="-1">
                <a:solidFill>
                  <a:srgbClr val="000000"/>
                </a:solidFill>
                <a:latin typeface="Calibri"/>
                <a:ea typeface="DejaVu Sans"/>
              </a:rPr>
              <a:t>: Integrazione di informazioni sul web</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Obiettivo: data una risorsa (una persona, un fatto, un oggetto ecc..) recuperare tutte le informazioni disponibili con il loro contesto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Esempio: http://www.polimi.it/mario.arrigonineri</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l’agente software può scaricare i dati della pagina web… </a:t>
            </a:r>
            <a:endParaRPr lang="it-IT" sz="2000" b="0" strike="noStrike" spc="-1">
              <a:latin typeface="Arial"/>
            </a:endParaRPr>
          </a:p>
          <a:p>
            <a:pPr>
              <a:lnSpc>
                <a:spcPct val="100000"/>
              </a:lnSpc>
              <a:spcBef>
                <a:spcPts val="850"/>
              </a:spcBef>
            </a:pPr>
            <a:endParaRPr lang="it-IT" sz="2000" b="0" strike="noStrike" spc="-1">
              <a:latin typeface="Arial"/>
            </a:endParaRPr>
          </a:p>
        </p:txBody>
      </p:sp>
      <p:sp>
        <p:nvSpPr>
          <p:cNvPr id="463" name="CustomShape 3"/>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3F69B34-39A7-4EC1-8498-8DB7F8095927}" type="slidenum">
              <a:rPr lang="it-IT" sz="1600" b="0" strike="noStrike" spc="-1">
                <a:solidFill>
                  <a:srgbClr val="002060"/>
                </a:solidFill>
                <a:latin typeface="Arial"/>
                <a:ea typeface="Arial"/>
              </a:rPr>
              <a:t>2</a:t>
            </a:fld>
            <a:endParaRPr lang="it-IT" sz="1600" b="0" strike="noStrike" spc="-1">
              <a:latin typeface="Arial"/>
            </a:endParaRPr>
          </a:p>
        </p:txBody>
      </p:sp>
      <p:sp>
        <p:nvSpPr>
          <p:cNvPr id="464" name="CustomShape 4"/>
          <p:cNvSpPr/>
          <p:nvPr/>
        </p:nvSpPr>
        <p:spPr>
          <a:xfrm>
            <a:off x="1080000" y="2984760"/>
            <a:ext cx="2883240" cy="1190520"/>
          </a:xfrm>
          <a:custGeom>
            <a:avLst/>
            <a:gdLst/>
            <a:ahLst/>
            <a:cxnLst/>
            <a:rect l="l" t="t" r="r" b="b"/>
            <a:pathLst>
              <a:path w="21600" h="21600">
                <a:moveTo>
                  <a:pt x="0" y="0"/>
                </a:moveTo>
                <a:lnTo>
                  <a:pt x="21600" y="0"/>
                </a:lnTo>
                <a:lnTo>
                  <a:pt x="21600" y="21600"/>
                </a:lnTo>
                <a:lnTo>
                  <a:pt x="0" y="21600"/>
                </a:lnTo>
                <a:lnTo>
                  <a:pt x="0" y="0"/>
                </a:lnTo>
                <a:close/>
              </a:path>
            </a:pathLst>
          </a:custGeom>
          <a:noFill/>
          <a:ln w="1260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800" b="0" strike="noStrike" spc="-1">
                <a:solidFill>
                  <a:srgbClr val="003366"/>
                </a:solidFill>
                <a:latin typeface="Wingdings 3"/>
                <a:ea typeface="DejaVu Sans"/>
              </a:rPr>
              <a:t>sgh ccaca</a:t>
            </a:r>
            <a:endParaRPr lang="it-IT" sz="1800" b="0" strike="noStrike" spc="-1">
              <a:latin typeface="Arial"/>
            </a:endParaRPr>
          </a:p>
          <a:p>
            <a:pPr>
              <a:lnSpc>
                <a:spcPct val="100000"/>
              </a:lnSpc>
            </a:pPr>
            <a:r>
              <a:rPr lang="it-IT" sz="1800" b="0" strike="noStrike" spc="-1">
                <a:solidFill>
                  <a:srgbClr val="003366"/>
                </a:solidFill>
                <a:latin typeface="Wingdings 3"/>
                <a:ea typeface="DejaVu Sans"/>
              </a:rPr>
              <a:t>Sadasd</a:t>
            </a:r>
            <a:endParaRPr lang="it-IT" sz="1800" b="0" strike="noStrike" spc="-1">
              <a:latin typeface="Arial"/>
            </a:endParaRPr>
          </a:p>
          <a:p>
            <a:pPr>
              <a:lnSpc>
                <a:spcPct val="100000"/>
              </a:lnSpc>
            </a:pPr>
            <a:r>
              <a:rPr lang="it-IT" sz="1800" b="0" strike="noStrike" spc="-1">
                <a:solidFill>
                  <a:srgbClr val="003366"/>
                </a:solidFill>
                <a:latin typeface="Wingdings 3"/>
                <a:ea typeface="DejaVu Sans"/>
              </a:rPr>
              <a:t>Oodmwls</a:t>
            </a:r>
            <a:endParaRPr lang="it-IT" sz="1800" b="0" strike="noStrike" spc="-1">
              <a:latin typeface="Arial"/>
            </a:endParaRPr>
          </a:p>
          <a:p>
            <a:pPr>
              <a:lnSpc>
                <a:spcPct val="100000"/>
              </a:lnSpc>
            </a:pPr>
            <a:r>
              <a:rPr lang="it-IT" sz="1800" b="0" strike="noStrike" spc="-1">
                <a:solidFill>
                  <a:srgbClr val="003366"/>
                </a:solidFill>
                <a:latin typeface="Wingdings 3"/>
                <a:ea typeface="DejaVu Sans"/>
              </a:rPr>
              <a:t>goof</a:t>
            </a:r>
            <a:endParaRPr lang="it-IT" sz="1800" b="0" strike="noStrike" spc="-1">
              <a:latin typeface="Arial"/>
            </a:endParaRPr>
          </a:p>
        </p:txBody>
      </p:sp>
      <p:sp>
        <p:nvSpPr>
          <p:cNvPr id="465" name="CustomShape 5"/>
          <p:cNvSpPr/>
          <p:nvPr/>
        </p:nvSpPr>
        <p:spPr>
          <a:xfrm>
            <a:off x="1316160" y="4392000"/>
            <a:ext cx="2470680" cy="1739160"/>
          </a:xfrm>
          <a:custGeom>
            <a:avLst/>
            <a:gdLst/>
            <a:ahLst/>
            <a:cxnLst/>
            <a:rect l="l" t="t" r="r" b="b"/>
            <a:pathLst>
              <a:path w="21600" h="21600">
                <a:moveTo>
                  <a:pt x="0" y="0"/>
                </a:moveTo>
                <a:lnTo>
                  <a:pt x="21600" y="0"/>
                </a:lnTo>
                <a:lnTo>
                  <a:pt x="21600" y="21600"/>
                </a:lnTo>
                <a:lnTo>
                  <a:pt x="0" y="21600"/>
                </a:lnTo>
                <a:lnTo>
                  <a:pt x="0" y="0"/>
                </a:lnTo>
                <a:close/>
              </a:path>
            </a:pathLst>
          </a:custGeom>
          <a:noFill/>
          <a:ln w="1260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800" b="0" strike="noStrike" spc="-1">
                <a:solidFill>
                  <a:srgbClr val="003366"/>
                </a:solidFill>
                <a:latin typeface="Arial"/>
                <a:ea typeface="DejaVu Sans"/>
              </a:rPr>
              <a:t>&lt;?xml version="1.0"?&gt;</a:t>
            </a:r>
            <a:endParaRPr lang="it-IT" sz="1800" b="0" strike="noStrike" spc="-1">
              <a:latin typeface="Arial"/>
            </a:endParaRPr>
          </a:p>
          <a:p>
            <a:pPr>
              <a:lnSpc>
                <a:spcPct val="100000"/>
              </a:lnSpc>
            </a:pPr>
            <a:r>
              <a:rPr lang="it-IT" sz="1800" b="0" strike="noStrike" spc="-1">
                <a:solidFill>
                  <a:srgbClr val="003366"/>
                </a:solidFill>
                <a:latin typeface="Arial"/>
                <a:ea typeface="DejaVu Sans"/>
              </a:rPr>
              <a:t>&lt;html&gt;</a:t>
            </a:r>
            <a:endParaRPr lang="it-IT" sz="1800" b="0" strike="noStrike" spc="-1">
              <a:latin typeface="Arial"/>
            </a:endParaRPr>
          </a:p>
          <a:p>
            <a:pPr>
              <a:lnSpc>
                <a:spcPct val="100000"/>
              </a:lnSpc>
            </a:pPr>
            <a:r>
              <a:rPr lang="it-IT" sz="1800" b="0" strike="noStrike" spc="-1">
                <a:solidFill>
                  <a:srgbClr val="003366"/>
                </a:solidFill>
                <a:latin typeface="Arial"/>
                <a:ea typeface="DejaVu Sans"/>
              </a:rPr>
              <a:t>	&lt;br&gt;</a:t>
            </a:r>
            <a:r>
              <a:rPr lang="it-IT" sz="1800" b="0" strike="noStrike" spc="-1">
                <a:solidFill>
                  <a:srgbClr val="003366"/>
                </a:solidFill>
                <a:latin typeface="Wingdings 3"/>
                <a:ea typeface="DejaVu Sans"/>
              </a:rPr>
              <a:t></a:t>
            </a:r>
            <a:r>
              <a:rPr lang="it-IT" sz="1800" b="0" strike="noStrike" spc="-1">
                <a:solidFill>
                  <a:srgbClr val="003366"/>
                </a:solidFill>
                <a:latin typeface="Arial"/>
                <a:ea typeface="DejaVu Sans"/>
              </a:rPr>
              <a:t>&lt;/br&gt;</a:t>
            </a:r>
            <a:endParaRPr lang="it-IT" sz="1800" b="0" strike="noStrike" spc="-1">
              <a:latin typeface="Arial"/>
            </a:endParaRPr>
          </a:p>
          <a:p>
            <a:pPr>
              <a:lnSpc>
                <a:spcPct val="100000"/>
              </a:lnSpc>
            </a:pPr>
            <a:r>
              <a:rPr lang="it-IT" sz="1800" b="0" strike="noStrike" spc="-1">
                <a:solidFill>
                  <a:srgbClr val="003366"/>
                </a:solidFill>
                <a:latin typeface="Arial"/>
                <a:ea typeface="DejaVu Sans"/>
              </a:rPr>
              <a:t>	&lt;p&gt;</a:t>
            </a:r>
            <a:r>
              <a:rPr lang="it-IT" sz="1800" b="0" strike="noStrike" spc="-1">
                <a:solidFill>
                  <a:srgbClr val="003366"/>
                </a:solidFill>
                <a:latin typeface="Wingdings"/>
                <a:ea typeface="DejaVu Sans"/>
              </a:rPr>
              <a:t></a:t>
            </a:r>
            <a:r>
              <a:rPr lang="it-IT" sz="1800" b="0" strike="noStrike" spc="-1">
                <a:solidFill>
                  <a:srgbClr val="003366"/>
                </a:solidFill>
                <a:latin typeface="Arial"/>
                <a:ea typeface="DejaVu Sans"/>
              </a:rPr>
              <a:t>&lt;/p&gt;</a:t>
            </a:r>
            <a:endParaRPr lang="it-IT" sz="1800" b="0" strike="noStrike" spc="-1">
              <a:latin typeface="Arial"/>
            </a:endParaRPr>
          </a:p>
          <a:p>
            <a:pPr>
              <a:lnSpc>
                <a:spcPct val="100000"/>
              </a:lnSpc>
            </a:pPr>
            <a:r>
              <a:rPr lang="it-IT" sz="1800" b="0" strike="noStrike" spc="-1">
                <a:solidFill>
                  <a:srgbClr val="003366"/>
                </a:solidFill>
                <a:latin typeface="Arial"/>
                <a:ea typeface="DejaVu Sans"/>
              </a:rPr>
              <a:t>	 &lt;p&gt;</a:t>
            </a:r>
            <a:r>
              <a:rPr lang="it-IT" sz="1800" b="0" strike="noStrike" spc="-1">
                <a:solidFill>
                  <a:srgbClr val="003366"/>
                </a:solidFill>
                <a:latin typeface="Wingdings"/>
                <a:ea typeface="DejaVu Sans"/>
              </a:rPr>
              <a:t>…</a:t>
            </a:r>
            <a:r>
              <a:rPr lang="it-IT" sz="1800" b="0" strike="noStrike" spc="-1">
                <a:solidFill>
                  <a:srgbClr val="003366"/>
                </a:solidFill>
                <a:latin typeface="Arial"/>
                <a:ea typeface="DejaVu Sans"/>
              </a:rPr>
              <a:t>&lt;/p&gt; </a:t>
            </a:r>
            <a:endParaRPr lang="it-IT" sz="1800" b="0" strike="noStrike" spc="-1">
              <a:latin typeface="Arial"/>
            </a:endParaRPr>
          </a:p>
          <a:p>
            <a:pPr>
              <a:lnSpc>
                <a:spcPct val="100000"/>
              </a:lnSpc>
            </a:pPr>
            <a:r>
              <a:rPr lang="it-IT" sz="1800" b="0" strike="noStrike" spc="-1">
                <a:solidFill>
                  <a:srgbClr val="003366"/>
                </a:solidFill>
                <a:latin typeface="Arial"/>
                <a:ea typeface="DejaVu Sans"/>
              </a:rPr>
              <a:t>&lt;/html&gt;</a:t>
            </a:r>
            <a:endParaRPr lang="it-IT" sz="1800" b="0" strike="noStrike" spc="-1">
              <a:latin typeface="Arial"/>
            </a:endParaRPr>
          </a:p>
        </p:txBody>
      </p:sp>
      <p:sp>
        <p:nvSpPr>
          <p:cNvPr id="466" name="CustomShape 6"/>
          <p:cNvSpPr/>
          <p:nvPr/>
        </p:nvSpPr>
        <p:spPr>
          <a:xfrm>
            <a:off x="5492160" y="2952000"/>
            <a:ext cx="4843440" cy="1739160"/>
          </a:xfrm>
          <a:custGeom>
            <a:avLst/>
            <a:gdLst/>
            <a:ahLst/>
            <a:cxnLst/>
            <a:rect l="l" t="t" r="r" b="b"/>
            <a:pathLst>
              <a:path w="21600" h="21600">
                <a:moveTo>
                  <a:pt x="0" y="0"/>
                </a:moveTo>
                <a:lnTo>
                  <a:pt x="21600" y="0"/>
                </a:lnTo>
                <a:lnTo>
                  <a:pt x="21600" y="21600"/>
                </a:lnTo>
                <a:lnTo>
                  <a:pt x="0" y="21600"/>
                </a:lnTo>
                <a:lnTo>
                  <a:pt x="0" y="0"/>
                </a:lnTo>
                <a:close/>
              </a:path>
            </a:pathLst>
          </a:custGeom>
          <a:noFill/>
          <a:ln w="1260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800" b="0" strike="noStrike" spc="-1">
                <a:solidFill>
                  <a:srgbClr val="003366"/>
                </a:solidFill>
                <a:latin typeface="Arial"/>
                <a:ea typeface="DejaVu Sans"/>
              </a:rPr>
              <a:t>&lt;?xml version="1.0"?&gt;</a:t>
            </a:r>
            <a:endParaRPr lang="it-IT" sz="1800" b="0" strike="noStrike" spc="-1">
              <a:latin typeface="Arial"/>
            </a:endParaRPr>
          </a:p>
          <a:p>
            <a:pPr>
              <a:lnSpc>
                <a:spcPct val="100000"/>
              </a:lnSpc>
            </a:pPr>
            <a:r>
              <a:rPr lang="it-IT" sz="1800" b="0" strike="noStrike" spc="-1">
                <a:solidFill>
                  <a:srgbClr val="003366"/>
                </a:solidFill>
                <a:latin typeface="Arial"/>
                <a:ea typeface="DejaVu Sans"/>
              </a:rPr>
              <a:t>&lt;person&gt;</a:t>
            </a:r>
            <a:endParaRPr lang="it-IT" sz="1800" b="0" strike="noStrike" spc="-1">
              <a:latin typeface="Arial"/>
            </a:endParaRPr>
          </a:p>
          <a:p>
            <a:pPr>
              <a:lnSpc>
                <a:spcPct val="100000"/>
              </a:lnSpc>
            </a:pPr>
            <a:r>
              <a:rPr lang="it-IT" sz="1800" b="0" strike="noStrike" spc="-1">
                <a:solidFill>
                  <a:srgbClr val="003366"/>
                </a:solidFill>
                <a:latin typeface="Arial"/>
                <a:ea typeface="DejaVu Sans"/>
              </a:rPr>
              <a:t>	&lt;name&gt;</a:t>
            </a:r>
            <a:r>
              <a:rPr lang="it-IT" sz="1800" b="0" strike="noStrike" spc="-1">
                <a:solidFill>
                  <a:srgbClr val="003366"/>
                </a:solidFill>
                <a:latin typeface="Wingdings 3"/>
                <a:ea typeface="DejaVu Sans"/>
              </a:rPr>
              <a:t></a:t>
            </a:r>
            <a:r>
              <a:rPr lang="it-IT" sz="1800" b="0" strike="noStrike" spc="-1">
                <a:solidFill>
                  <a:srgbClr val="003366"/>
                </a:solidFill>
                <a:latin typeface="Arial"/>
                <a:ea typeface="DejaVu Sans"/>
              </a:rPr>
              <a:t>&lt;/name&gt;</a:t>
            </a:r>
            <a:endParaRPr lang="it-IT" sz="1800" b="0" strike="noStrike" spc="-1">
              <a:latin typeface="Arial"/>
            </a:endParaRPr>
          </a:p>
          <a:p>
            <a:pPr>
              <a:lnSpc>
                <a:spcPct val="100000"/>
              </a:lnSpc>
            </a:pPr>
            <a:r>
              <a:rPr lang="it-IT" sz="1800" b="0" strike="noStrike" spc="-1">
                <a:solidFill>
                  <a:srgbClr val="003366"/>
                </a:solidFill>
                <a:latin typeface="Arial"/>
                <a:ea typeface="DejaVu Sans"/>
              </a:rPr>
              <a:t>	&lt;surname&gt;</a:t>
            </a:r>
            <a:r>
              <a:rPr lang="it-IT" sz="1800" b="0" strike="noStrike" spc="-1">
                <a:solidFill>
                  <a:srgbClr val="003366"/>
                </a:solidFill>
                <a:latin typeface="Wingdings"/>
                <a:ea typeface="DejaVu Sans"/>
              </a:rPr>
              <a:t></a:t>
            </a:r>
            <a:r>
              <a:rPr lang="it-IT" sz="1800" b="0" strike="noStrike" spc="-1">
                <a:solidFill>
                  <a:srgbClr val="003366"/>
                </a:solidFill>
                <a:latin typeface="Arial"/>
                <a:ea typeface="DejaVu Sans"/>
              </a:rPr>
              <a:t>&lt;/surname&gt;</a:t>
            </a:r>
            <a:endParaRPr lang="it-IT" sz="1800" b="0" strike="noStrike" spc="-1">
              <a:latin typeface="Arial"/>
            </a:endParaRPr>
          </a:p>
          <a:p>
            <a:pPr>
              <a:lnSpc>
                <a:spcPct val="100000"/>
              </a:lnSpc>
            </a:pPr>
            <a:r>
              <a:rPr lang="it-IT" sz="1800" b="0" strike="noStrike" spc="-1">
                <a:solidFill>
                  <a:srgbClr val="003366"/>
                </a:solidFill>
                <a:latin typeface="Arial"/>
                <a:ea typeface="DejaVu Sans"/>
              </a:rPr>
              <a:t>	 &lt;email&gt;mario.arrigoni@polimi.it&lt;/email&gt; </a:t>
            </a:r>
            <a:endParaRPr lang="it-IT" sz="1800" b="0" strike="noStrike" spc="-1">
              <a:latin typeface="Arial"/>
            </a:endParaRPr>
          </a:p>
          <a:p>
            <a:pPr>
              <a:lnSpc>
                <a:spcPct val="100000"/>
              </a:lnSpc>
            </a:pPr>
            <a:r>
              <a:rPr lang="it-IT" sz="1800" b="0" strike="noStrike" spc="-1">
                <a:solidFill>
                  <a:srgbClr val="003366"/>
                </a:solidFill>
                <a:latin typeface="Arial"/>
                <a:ea typeface="DejaVu Sans"/>
              </a:rPr>
              <a:t>&lt;/person&gt;</a:t>
            </a:r>
            <a:endParaRPr lang="it-IT" sz="1800" b="0" strike="noStrike" spc="-1">
              <a:latin typeface="Arial"/>
            </a:endParaRPr>
          </a:p>
        </p:txBody>
      </p:sp>
      <p:sp>
        <p:nvSpPr>
          <p:cNvPr id="467" name="CustomShape 7"/>
          <p:cNvSpPr/>
          <p:nvPr/>
        </p:nvSpPr>
        <p:spPr>
          <a:xfrm>
            <a:off x="5256000" y="4896000"/>
            <a:ext cx="5306760" cy="1737720"/>
          </a:xfrm>
          <a:custGeom>
            <a:avLst/>
            <a:gdLst/>
            <a:ahLst/>
            <a:cxnLst/>
            <a:rect l="l" t="t" r="r" b="b"/>
            <a:pathLst>
              <a:path w="21600" h="21600">
                <a:moveTo>
                  <a:pt x="0" y="0"/>
                </a:moveTo>
                <a:lnTo>
                  <a:pt x="21600" y="0"/>
                </a:lnTo>
                <a:lnTo>
                  <a:pt x="21600" y="21600"/>
                </a:lnTo>
                <a:lnTo>
                  <a:pt x="0" y="21600"/>
                </a:lnTo>
                <a:lnTo>
                  <a:pt x="0" y="0"/>
                </a:lnTo>
                <a:close/>
              </a:path>
            </a:pathLst>
          </a:custGeom>
          <a:noFill/>
          <a:ln w="12600">
            <a:solidFill>
              <a:srgbClr val="003366"/>
            </a:solidFill>
            <a:miter/>
          </a:ln>
        </p:spPr>
        <p:style>
          <a:lnRef idx="0">
            <a:scrgbClr r="0" g="0" b="0"/>
          </a:lnRef>
          <a:fillRef idx="0">
            <a:scrgbClr r="0" g="0" b="0"/>
          </a:fillRef>
          <a:effectRef idx="0">
            <a:scrgbClr r="0" g="0" b="0"/>
          </a:effectRef>
          <a:fontRef idx="minor"/>
        </p:style>
      </p:sp>
      <p:sp>
        <p:nvSpPr>
          <p:cNvPr id="468" name="CustomShape 8"/>
          <p:cNvSpPr/>
          <p:nvPr/>
        </p:nvSpPr>
        <p:spPr>
          <a:xfrm>
            <a:off x="3456000" y="3960000"/>
            <a:ext cx="717840" cy="357840"/>
          </a:xfrm>
          <a:prstGeom prst="rect">
            <a:avLst/>
          </a:prstGeom>
          <a:solidFill>
            <a:srgbClr val="B4C7DC"/>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TXT</a:t>
            </a:r>
            <a:endParaRPr lang="it-IT" sz="1800" b="0" strike="noStrike" spc="-1">
              <a:latin typeface="Arial"/>
            </a:endParaRPr>
          </a:p>
        </p:txBody>
      </p:sp>
      <p:sp>
        <p:nvSpPr>
          <p:cNvPr id="469" name="CustomShape 9"/>
          <p:cNvSpPr/>
          <p:nvPr/>
        </p:nvSpPr>
        <p:spPr>
          <a:xfrm>
            <a:off x="3456000" y="5904000"/>
            <a:ext cx="789840" cy="357840"/>
          </a:xfrm>
          <a:prstGeom prst="rect">
            <a:avLst/>
          </a:prstGeom>
          <a:solidFill>
            <a:srgbClr val="B4C7DC"/>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XHTML</a:t>
            </a:r>
            <a:endParaRPr lang="it-IT" sz="1800" b="0" strike="noStrike" spc="-1">
              <a:latin typeface="Arial"/>
            </a:endParaRPr>
          </a:p>
        </p:txBody>
      </p:sp>
      <p:sp>
        <p:nvSpPr>
          <p:cNvPr id="470" name="CustomShape 10"/>
          <p:cNvSpPr/>
          <p:nvPr/>
        </p:nvSpPr>
        <p:spPr>
          <a:xfrm>
            <a:off x="10008000" y="2736000"/>
            <a:ext cx="789840" cy="357840"/>
          </a:xfrm>
          <a:prstGeom prst="rect">
            <a:avLst/>
          </a:prstGeom>
          <a:solidFill>
            <a:srgbClr val="B4C7DC"/>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XML</a:t>
            </a:r>
            <a:endParaRPr lang="it-IT" sz="1800" b="0" strike="noStrike" spc="-1">
              <a:latin typeface="Arial"/>
            </a:endParaRPr>
          </a:p>
        </p:txBody>
      </p:sp>
      <p:sp>
        <p:nvSpPr>
          <p:cNvPr id="471" name="CustomShape 11"/>
          <p:cNvSpPr/>
          <p:nvPr/>
        </p:nvSpPr>
        <p:spPr>
          <a:xfrm>
            <a:off x="10008000" y="4752000"/>
            <a:ext cx="789840" cy="357840"/>
          </a:xfrm>
          <a:prstGeom prst="rect">
            <a:avLst/>
          </a:prstGeom>
          <a:solidFill>
            <a:srgbClr val="B4C7DC"/>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a:t>
            </a:r>
            <a:endParaRPr lang="it-IT" sz="1800" b="0" strike="noStrike" spc="-1">
              <a:latin typeface="Arial"/>
            </a:endParaRPr>
          </a:p>
        </p:txBody>
      </p:sp>
      <p:pic>
        <p:nvPicPr>
          <p:cNvPr id="472" name="Picture 471"/>
          <p:cNvPicPr/>
          <p:nvPr/>
        </p:nvPicPr>
        <p:blipFill>
          <a:blip r:embed="rId2"/>
          <a:stretch/>
        </p:blipFill>
        <p:spPr>
          <a:xfrm>
            <a:off x="6336000" y="5047920"/>
            <a:ext cx="2039760" cy="1429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65"/>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466"/>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4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63"/>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467"/>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471"/>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Risorse RDF – URL – URI ed IRI</a:t>
            </a:r>
            <a:endParaRPr lang="it-IT" sz="2400" b="0" strike="noStrike" spc="-1">
              <a:latin typeface="Arial"/>
            </a:endParaRPr>
          </a:p>
        </p:txBody>
      </p:sp>
      <p:sp>
        <p:nvSpPr>
          <p:cNvPr id="55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9C0C7D2-95A2-4448-A973-698A9658AA62}" type="slidenum">
              <a:rPr lang="it-IT" sz="1600" b="0" strike="noStrike" spc="-1">
                <a:solidFill>
                  <a:srgbClr val="002060"/>
                </a:solidFill>
                <a:latin typeface="Arial"/>
                <a:ea typeface="Arial"/>
              </a:rPr>
              <a:t>20</a:t>
            </a:fld>
            <a:endParaRPr lang="it-IT" sz="1600" b="0" strike="noStrike" spc="-1">
              <a:latin typeface="Arial"/>
            </a:endParaRPr>
          </a:p>
        </p:txBody>
      </p:sp>
      <p:sp>
        <p:nvSpPr>
          <p:cNvPr id="559"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URI non referenziabili (URI \ URL = URN Uniform Resource Name):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Per non obbligare a “caricare” qualche cosa in corrispondenza al nome della risorsa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Gli hash uri sono più usati degli slash uri</a:t>
            </a:r>
            <a:endParaRPr lang="it-IT" sz="2000" b="0" strike="noStrike" spc="-1">
              <a:latin typeface="Arial"/>
            </a:endParaRPr>
          </a:p>
          <a:p>
            <a:pPr marL="1728000" lvl="3" indent="-213840">
              <a:lnSpc>
                <a:spcPct val="100000"/>
              </a:lnSpc>
              <a:spcBef>
                <a:spcPts val="567"/>
              </a:spcBef>
              <a:buClr>
                <a:srgbClr val="000000"/>
              </a:buClr>
              <a:buSzPct val="75000"/>
              <a:buFont typeface="Symbol"/>
              <a:buChar char=""/>
            </a:pPr>
            <a:r>
              <a:rPr lang="it-IT" sz="2000" b="0" strike="noStrike" spc="-1">
                <a:solidFill>
                  <a:srgbClr val="000000"/>
                </a:solidFill>
                <a:latin typeface="Calibri"/>
                <a:ea typeface="DejaVu Sans"/>
              </a:rPr>
              <a:t>Uri + “#” + fragment con uri=modello RDF serializzato e fragment=risorsa nel modello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Perchè alcune risorse NON sono scaricabili dal web</a:t>
            </a:r>
            <a:endParaRPr lang="it-IT" sz="2000" b="0" strike="noStrike" spc="-1">
              <a:latin typeface="Arial"/>
            </a:endParaRPr>
          </a:p>
        </p:txBody>
      </p:sp>
      <p:pic>
        <p:nvPicPr>
          <p:cNvPr id="560" name="Picture 559"/>
          <p:cNvPicPr/>
          <p:nvPr/>
        </p:nvPicPr>
        <p:blipFill>
          <a:blip r:embed="rId2"/>
          <a:stretch/>
        </p:blipFill>
        <p:spPr>
          <a:xfrm>
            <a:off x="713880" y="3619080"/>
            <a:ext cx="2595960" cy="2138760"/>
          </a:xfrm>
          <a:prstGeom prst="rect">
            <a:avLst/>
          </a:prstGeom>
          <a:ln>
            <a:noFill/>
          </a:ln>
        </p:spPr>
      </p:pic>
      <p:pic>
        <p:nvPicPr>
          <p:cNvPr id="561" name="Picture 560"/>
          <p:cNvPicPr/>
          <p:nvPr/>
        </p:nvPicPr>
        <p:blipFill>
          <a:blip r:embed="rId3"/>
          <a:stretch/>
        </p:blipFill>
        <p:spPr>
          <a:xfrm>
            <a:off x="4176000" y="3600000"/>
            <a:ext cx="2517840" cy="2085840"/>
          </a:xfrm>
          <a:prstGeom prst="rect">
            <a:avLst/>
          </a:prstGeom>
          <a:ln>
            <a:noFill/>
          </a:ln>
        </p:spPr>
      </p:pic>
      <p:sp>
        <p:nvSpPr>
          <p:cNvPr id="562" name="CustomShape 4"/>
          <p:cNvSpPr/>
          <p:nvPr/>
        </p:nvSpPr>
        <p:spPr>
          <a:xfrm>
            <a:off x="7704000" y="3600000"/>
            <a:ext cx="2517840" cy="2013840"/>
          </a:xfrm>
          <a:prstGeom prst="foldedCorner">
            <a:avLst>
              <a:gd name="adj" fmla="val 12500"/>
            </a:avLst>
          </a:pr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Possedere</a:t>
            </a:r>
            <a:endParaRPr lang="it-IT" sz="1800" b="0" strike="noStrike" spc="-1">
              <a:latin typeface="Arial"/>
            </a:endParaRPr>
          </a:p>
          <a:p>
            <a:pPr algn="ctr">
              <a:lnSpc>
                <a:spcPct val="100000"/>
              </a:lnSpc>
            </a:pPr>
            <a:r>
              <a:rPr lang="it-IT" sz="1800" b="0" strike="noStrike" spc="-1">
                <a:solidFill>
                  <a:srgbClr val="000000"/>
                </a:solidFill>
                <a:latin typeface="Arial"/>
                <a:ea typeface="DejaVu Sans"/>
              </a:rPr>
              <a:t>Contenere</a:t>
            </a:r>
            <a:endParaRPr lang="it-IT" sz="1800" b="0" strike="noStrike" spc="-1">
              <a:latin typeface="Arial"/>
            </a:endParaRPr>
          </a:p>
          <a:p>
            <a:pPr algn="ctr">
              <a:lnSpc>
                <a:spcPct val="100000"/>
              </a:lnSpc>
            </a:pPr>
            <a:r>
              <a:rPr lang="it-IT" sz="1800" b="0" strike="noStrike" spc="-1">
                <a:solidFill>
                  <a:srgbClr val="000000"/>
                </a:solidFill>
                <a:latin typeface="Arial"/>
                <a:ea typeface="DejaVu Sans"/>
              </a:rPr>
              <a:t>Numero Primo</a:t>
            </a:r>
            <a:endParaRPr lang="it-IT" sz="1800" b="0" strike="noStrike" spc="-1">
              <a:latin typeface="Arial"/>
            </a:endParaRPr>
          </a:p>
          <a:p>
            <a:pPr algn="ctr">
              <a:lnSpc>
                <a:spcPct val="100000"/>
              </a:lnSpc>
            </a:pPr>
            <a:r>
              <a:rPr lang="it-IT" sz="1800" b="0" strike="noStrike" spc="-1">
                <a:solidFill>
                  <a:srgbClr val="000000"/>
                </a:solidFill>
                <a:latin typeface="Arial"/>
                <a:ea typeface="DejaVu Sans"/>
              </a:rPr>
              <a:t>Astrazione</a:t>
            </a:r>
            <a:endParaRPr lang="it-IT" sz="1800" b="0" strike="noStrike" spc="-1">
              <a:latin typeface="Arial"/>
            </a:endParaRPr>
          </a:p>
          <a:p>
            <a:pPr algn="ctr">
              <a:lnSpc>
                <a:spcPct val="100000"/>
              </a:lnSpc>
            </a:pPr>
            <a:r>
              <a:rPr lang="it-IT" sz="1800" b="0" strike="noStrike" spc="-1">
                <a:solidFill>
                  <a:srgbClr val="000000"/>
                </a:solidFill>
                <a:latin typeface="Arial"/>
                <a:ea typeface="DejaVu Sans"/>
              </a:rPr>
              <a:t>...</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Risorse RDF – URL – URI ed IRI</a:t>
            </a:r>
            <a:endParaRPr lang="it-IT" sz="2400" b="0" strike="noStrike" spc="-1">
              <a:latin typeface="Arial"/>
            </a:endParaRPr>
          </a:p>
        </p:txBody>
      </p:sp>
      <p:sp>
        <p:nvSpPr>
          <p:cNvPr id="564"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2D4D5A9-126F-42CE-ABC3-DBDE74E6B194}" type="slidenum">
              <a:rPr lang="it-IT" sz="1600" b="0" strike="noStrike" spc="-1">
                <a:solidFill>
                  <a:srgbClr val="002060"/>
                </a:solidFill>
                <a:latin typeface="Arial"/>
                <a:ea typeface="Arial"/>
              </a:rPr>
              <a:t>21</a:t>
            </a:fld>
            <a:endParaRPr lang="it-IT" sz="1600" b="0" strike="noStrike" spc="-1">
              <a:latin typeface="Arial"/>
            </a:endParaRPr>
          </a:p>
        </p:txBody>
      </p:sp>
      <p:sp>
        <p:nvSpPr>
          <p:cNvPr id="565"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Regola #3:</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Posso riferirmi ad una risorsa con un qualsiasi URI e, se uso un URI già esistente, allora:</a:t>
            </a:r>
            <a:endParaRPr lang="it-IT" sz="2000" b="0" strike="noStrike" spc="-1">
              <a:latin typeface="Arial"/>
            </a:endParaRPr>
          </a:p>
          <a:p>
            <a:pPr marL="1728000" lvl="3" indent="-213840">
              <a:lnSpc>
                <a:spcPct val="100000"/>
              </a:lnSpc>
              <a:spcBef>
                <a:spcPts val="567"/>
              </a:spcBef>
              <a:buClr>
                <a:srgbClr val="000000"/>
              </a:buClr>
              <a:buSzPct val="75000"/>
              <a:buFont typeface="Symbol"/>
              <a:buChar char=""/>
            </a:pPr>
            <a:r>
              <a:rPr lang="it-IT" sz="2000" b="0" strike="noStrike" spc="-1">
                <a:solidFill>
                  <a:srgbClr val="000000"/>
                </a:solidFill>
                <a:latin typeface="Calibri"/>
                <a:ea typeface="DejaVu Sans"/>
              </a:rPr>
              <a:t>La risorsa di cui sto parlando e quella referenziata dall'URI sono la stessa cosa</a:t>
            </a:r>
            <a:endParaRPr lang="it-IT" sz="2000" b="0" strike="noStrike" spc="-1">
              <a:latin typeface="Arial"/>
            </a:endParaRPr>
          </a:p>
          <a:p>
            <a:pPr marL="1728000" lvl="3" indent="-213840">
              <a:lnSpc>
                <a:spcPct val="100000"/>
              </a:lnSpc>
              <a:spcBef>
                <a:spcPts val="567"/>
              </a:spcBef>
              <a:buClr>
                <a:srgbClr val="000000"/>
              </a:buClr>
              <a:buSzPct val="75000"/>
              <a:buFont typeface="Symbol"/>
              <a:buChar char=""/>
            </a:pPr>
            <a:r>
              <a:rPr lang="it-IT" sz="2000" b="0" strike="noStrike" spc="-1">
                <a:solidFill>
                  <a:srgbClr val="000000"/>
                </a:solidFill>
                <a:latin typeface="Calibri"/>
                <a:ea typeface="DejaVu Sans"/>
              </a:rPr>
              <a:t>Tutto quello che dico sulla risorsa sarà considerato informazione aggiuntiva sulla risorsa</a:t>
            </a:r>
            <a:endParaRPr lang="it-IT" sz="2000" b="0" strike="noStrike" spc="-1">
              <a:latin typeface="Arial"/>
            </a:endParaRPr>
          </a:p>
          <a:p>
            <a:pPr>
              <a:lnSpc>
                <a:spcPct val="100000"/>
              </a:lnSpc>
              <a:spcBef>
                <a:spcPts val="850"/>
              </a:spcBef>
            </a:pP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RDF non ha un modo per definire l’equivalenza (sinonimia) di due URI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Però linguaggi più espressivi (es:OWL) lo hanno</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La omonimia (stesso URI per risorse differenti) è sempre esclusa</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Serializazione di modelli RDF: RDF-Graph</a:t>
            </a:r>
            <a:endParaRPr lang="it-IT" sz="2400" b="0" strike="noStrike" spc="-1">
              <a:latin typeface="Arial"/>
            </a:endParaRPr>
          </a:p>
        </p:txBody>
      </p:sp>
      <p:sp>
        <p:nvSpPr>
          <p:cNvPr id="567"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798A907-1256-4D69-B772-9D19C523E42E}" type="slidenum">
              <a:rPr lang="it-IT" sz="1600" b="0" strike="noStrike" spc="-1">
                <a:solidFill>
                  <a:srgbClr val="002060"/>
                </a:solidFill>
                <a:latin typeface="Arial"/>
                <a:ea typeface="Arial"/>
              </a:rPr>
              <a:t>22</a:t>
            </a:fld>
            <a:endParaRPr lang="it-IT" sz="1600" b="0" strike="noStrike" spc="-1">
              <a:latin typeface="Arial"/>
            </a:endParaRPr>
          </a:p>
        </p:txBody>
      </p:sp>
      <p:sp>
        <p:nvSpPr>
          <p:cNvPr id="568" name="CustomShape 3"/>
          <p:cNvSpPr/>
          <p:nvPr/>
        </p:nvSpPr>
        <p:spPr>
          <a:xfrm>
            <a:off x="1933560" y="237600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http://www.elet.polimi.it/bib/book0001</a:t>
            </a:r>
            <a:endParaRPr lang="it-IT" sz="1400" b="0" strike="noStrike" spc="-1">
              <a:latin typeface="Arial"/>
            </a:endParaRPr>
          </a:p>
        </p:txBody>
      </p:sp>
      <p:sp>
        <p:nvSpPr>
          <p:cNvPr id="569" name="CustomShape 4"/>
          <p:cNvSpPr/>
          <p:nvPr/>
        </p:nvSpPr>
        <p:spPr>
          <a:xfrm>
            <a:off x="2941560" y="4031640"/>
            <a:ext cx="2302920" cy="356760"/>
          </a:xfrm>
          <a:prstGeom prst="rect">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Mario Arrigoni Neri</a:t>
            </a:r>
            <a:endParaRPr lang="it-IT" sz="1400" b="0" strike="noStrike" spc="-1">
              <a:latin typeface="Arial"/>
            </a:endParaRPr>
          </a:p>
        </p:txBody>
      </p:sp>
      <p:sp>
        <p:nvSpPr>
          <p:cNvPr id="570" name="CustomShape 5"/>
          <p:cNvSpPr/>
          <p:nvPr/>
        </p:nvSpPr>
        <p:spPr>
          <a:xfrm>
            <a:off x="5023800" y="2719080"/>
            <a:ext cx="305100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http://www.elet.polimi.it/terms/author</a:t>
            </a:r>
            <a:endParaRPr lang="it-IT" sz="1400" b="0" strike="noStrike" spc="-1">
              <a:latin typeface="Arial"/>
            </a:endParaRPr>
          </a:p>
        </p:txBody>
      </p:sp>
      <p:sp>
        <p:nvSpPr>
          <p:cNvPr id="571" name="CustomShape 6"/>
          <p:cNvSpPr/>
          <p:nvPr/>
        </p:nvSpPr>
        <p:spPr>
          <a:xfrm>
            <a:off x="4597200" y="309528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http://www.elet.polimi.it/people/D02005</a:t>
            </a:r>
            <a:endParaRPr lang="it-IT" sz="1400" b="0" strike="noStrike" spc="-1">
              <a:latin typeface="Arial"/>
            </a:endParaRPr>
          </a:p>
        </p:txBody>
      </p:sp>
      <p:sp>
        <p:nvSpPr>
          <p:cNvPr id="572" name="CustomShape 7"/>
          <p:cNvSpPr/>
          <p:nvPr/>
        </p:nvSpPr>
        <p:spPr>
          <a:xfrm>
            <a:off x="6686280" y="4031640"/>
            <a:ext cx="2302920" cy="356760"/>
          </a:xfrm>
          <a:prstGeom prst="rect">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mario.arrigoni@polimi.it</a:t>
            </a:r>
            <a:endParaRPr lang="it-IT" sz="1400" b="0" strike="noStrike" spc="-1">
              <a:latin typeface="Arial"/>
            </a:endParaRPr>
          </a:p>
        </p:txBody>
      </p:sp>
      <p:sp>
        <p:nvSpPr>
          <p:cNvPr id="573" name="CustomShape 8"/>
          <p:cNvSpPr/>
          <p:nvPr/>
        </p:nvSpPr>
        <p:spPr>
          <a:xfrm>
            <a:off x="2650320" y="3600000"/>
            <a:ext cx="298980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http://www.elet.polimi.it/terms/name</a:t>
            </a:r>
            <a:endParaRPr lang="it-IT" sz="1400" b="0" strike="noStrike" spc="-1">
              <a:latin typeface="Arial"/>
            </a:endParaRPr>
          </a:p>
        </p:txBody>
      </p:sp>
      <p:sp>
        <p:nvSpPr>
          <p:cNvPr id="574" name="CustomShape 9"/>
          <p:cNvSpPr/>
          <p:nvPr/>
        </p:nvSpPr>
        <p:spPr>
          <a:xfrm>
            <a:off x="6106680" y="3600000"/>
            <a:ext cx="297000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http://www.elet.polimi.it/terms/email</a:t>
            </a:r>
            <a:endParaRPr lang="it-IT" sz="1400" b="0" strike="noStrike" spc="-1">
              <a:latin typeface="Arial"/>
            </a:endParaRPr>
          </a:p>
        </p:txBody>
      </p:sp>
      <p:sp>
        <p:nvSpPr>
          <p:cNvPr id="575" name="CustomShape 10"/>
          <p:cNvSpPr/>
          <p:nvPr/>
        </p:nvSpPr>
        <p:spPr>
          <a:xfrm>
            <a:off x="4761720" y="2806920"/>
            <a:ext cx="318600" cy="3603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576" name="CustomShape 11"/>
          <p:cNvSpPr/>
          <p:nvPr/>
        </p:nvSpPr>
        <p:spPr>
          <a:xfrm flipH="1">
            <a:off x="4091760" y="3526200"/>
            <a:ext cx="986400" cy="50364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577" name="CustomShape 12"/>
          <p:cNvSpPr/>
          <p:nvPr/>
        </p:nvSpPr>
        <p:spPr>
          <a:xfrm>
            <a:off x="7425360" y="3526200"/>
            <a:ext cx="411480" cy="50364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Serializazione di modelli RDF: RDF-Turtle (Terse RDF Triple Language)</a:t>
            </a:r>
            <a:endParaRPr lang="it-IT" sz="2400" b="0" strike="noStrike" spc="-1">
              <a:latin typeface="Arial"/>
            </a:endParaRPr>
          </a:p>
        </p:txBody>
      </p:sp>
      <p:sp>
        <p:nvSpPr>
          <p:cNvPr id="579"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1AE0BA0-5090-4B66-9A8F-8AFFA0B1901D}" type="slidenum">
              <a:rPr lang="it-IT" sz="1600" b="0" strike="noStrike" spc="-1">
                <a:solidFill>
                  <a:srgbClr val="002060"/>
                </a:solidFill>
                <a:latin typeface="Arial"/>
                <a:ea typeface="Arial"/>
              </a:rPr>
              <a:t>23</a:t>
            </a:fld>
            <a:endParaRPr lang="it-IT" sz="1600" b="0" strike="noStrike" spc="-1">
              <a:latin typeface="Arial"/>
            </a:endParaRPr>
          </a:p>
        </p:txBody>
      </p:sp>
      <p:sp>
        <p:nvSpPr>
          <p:cNvPr id="580"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Ogni asserzione finisce con un punto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Ogni soggetto e predicato deve essere un URI (ref)</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Ogni oggetto deve essere un URI (ref) o un letterale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I letterali possono essere localizzati tramite il simbolo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Le punteggiature punteggiatura . , ; chiudono rispettivamente oggetti, predicati e soggetti</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Prefisso “_” per nodi anonimi</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Parentesi quadre [] per nodi anonimi descritti da coppie predicato – oggetto</a:t>
            </a:r>
            <a:endParaRPr lang="it-IT" sz="2000" b="0" strike="noStrike" spc="-1">
              <a:latin typeface="Arial"/>
            </a:endParaRPr>
          </a:p>
          <a:p>
            <a:pPr>
              <a:lnSpc>
                <a:spcPct val="100000"/>
              </a:lnSpc>
              <a:spcBef>
                <a:spcPts val="601"/>
              </a:spcBef>
            </a:pP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Esempi Turtle (modificati da esempi si WikiPedia )</a:t>
            </a:r>
            <a:endParaRPr lang="it-IT" sz="2400" b="0" strike="noStrike" spc="-1">
              <a:latin typeface="Arial"/>
            </a:endParaRPr>
          </a:p>
        </p:txBody>
      </p:sp>
      <p:sp>
        <p:nvSpPr>
          <p:cNvPr id="58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4EE9287-7F81-419F-B80B-0BE03AE14709}" type="slidenum">
              <a:rPr lang="it-IT" sz="1600" b="0" strike="noStrike" spc="-1">
                <a:solidFill>
                  <a:srgbClr val="002060"/>
                </a:solidFill>
                <a:latin typeface="Arial"/>
                <a:ea typeface="Arial"/>
              </a:rPr>
              <a:t>24</a:t>
            </a:fld>
            <a:endParaRPr lang="it-IT" sz="1600" b="0" strike="noStrike" spc="-1">
              <a:latin typeface="Arial"/>
            </a:endParaRPr>
          </a:p>
        </p:txBody>
      </p:sp>
      <p:sp>
        <p:nvSpPr>
          <p:cNvPr id="583" name="CustomShape 3"/>
          <p:cNvSpPr/>
          <p:nvPr/>
        </p:nvSpPr>
        <p:spPr>
          <a:xfrm>
            <a:off x="432000" y="1021680"/>
            <a:ext cx="863784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 @prefix rdf: &lt;http://www.w3.org/1999/02/22-rdf-syntax-ns#&gt; .</a:t>
            </a:r>
            <a:endParaRPr lang="it-IT" sz="1800" b="0" strike="noStrike" spc="-1">
              <a:latin typeface="Arial"/>
            </a:endParaRPr>
          </a:p>
          <a:p>
            <a:pPr>
              <a:lnSpc>
                <a:spcPct val="100000"/>
              </a:lnSpc>
            </a:pPr>
            <a:r>
              <a:rPr lang="it-IT" sz="1800" b="0" strike="noStrike" spc="-1">
                <a:solidFill>
                  <a:srgbClr val="000000"/>
                </a:solidFill>
                <a:latin typeface="Arial"/>
                <a:ea typeface="DejaVu Sans"/>
              </a:rPr>
              <a:t> @prefix dc: &lt;http://purl.org/dc/elements/1.1/&gt; .</a:t>
            </a:r>
            <a:endParaRPr lang="it-IT" sz="1800" b="0" strike="noStrike" spc="-1">
              <a:latin typeface="Arial"/>
            </a:endParaRPr>
          </a:p>
          <a:p>
            <a:pPr>
              <a:lnSpc>
                <a:spcPct val="100000"/>
              </a:lnSpc>
            </a:pPr>
            <a:r>
              <a:rPr lang="it-IT" sz="1800" b="0" strike="noStrike" spc="-1">
                <a:solidFill>
                  <a:srgbClr val="000000"/>
                </a:solidFill>
                <a:latin typeface="Arial"/>
                <a:ea typeface="DejaVu Sans"/>
              </a:rPr>
              <a:t> @prefix ex: &lt;http://example.org/stuff/1.0/&gt; .</a:t>
            </a:r>
            <a:endParaRPr lang="it-IT" sz="1800" b="0" strike="noStrike" spc="-1">
              <a:latin typeface="Arial"/>
            </a:endParaRPr>
          </a:p>
          <a:p>
            <a:pPr>
              <a:lnSpc>
                <a:spcPct val="100000"/>
              </a:lnSpc>
            </a:pPr>
            <a:r>
              <a:rPr lang="it-IT" sz="1800" b="0" strike="noStrike" spc="-1">
                <a:solidFill>
                  <a:srgbClr val="000000"/>
                </a:solidFill>
                <a:latin typeface="Arial"/>
                <a:ea typeface="DejaVu Sans"/>
              </a:rPr>
              <a:t> </a:t>
            </a:r>
            <a:endParaRPr lang="it-IT" sz="1800" b="0" strike="noStrike" spc="-1">
              <a:latin typeface="Arial"/>
            </a:endParaRPr>
          </a:p>
          <a:p>
            <a:pPr>
              <a:lnSpc>
                <a:spcPct val="100000"/>
              </a:lnSpc>
            </a:pPr>
            <a:r>
              <a:rPr lang="it-IT" sz="1800" b="0" strike="noStrike" spc="-1">
                <a:solidFill>
                  <a:srgbClr val="000000"/>
                </a:solidFill>
                <a:latin typeface="Arial"/>
                <a:ea typeface="DejaVu Sans"/>
              </a:rPr>
              <a:t> &lt;</a:t>
            </a:r>
            <a:r>
              <a:rPr lang="it-IT" sz="1800" b="0" u="sng" strike="noStrike" spc="-1">
                <a:solidFill>
                  <a:srgbClr val="0000FF"/>
                </a:solidFill>
                <a:uFillTx/>
                <a:latin typeface="Arial"/>
                <a:ea typeface="DejaVu Sans"/>
                <a:hlinkClick r:id="rId2"/>
              </a:rPr>
              <a:t>http://www.w3.org/TR/rdf-syntax-grammar</a:t>
            </a:r>
            <a:r>
              <a:rPr lang="it-IT" sz="1800" b="0" strike="noStrike" spc="-1">
                <a:solidFill>
                  <a:srgbClr val="0000FF"/>
                </a:solidFill>
                <a:latin typeface="Arial"/>
                <a:ea typeface="DejaVu Sans"/>
              </a:rPr>
              <a:t>&gt;</a:t>
            </a:r>
            <a:endParaRPr lang="it-IT" sz="1800" b="0" strike="noStrike" spc="-1">
              <a:latin typeface="Arial"/>
            </a:endParaRPr>
          </a:p>
          <a:p>
            <a:pPr>
              <a:lnSpc>
                <a:spcPct val="100000"/>
              </a:lnSpc>
            </a:pPr>
            <a:r>
              <a:rPr lang="it-IT" sz="1800" b="0" strike="noStrike" spc="-1">
                <a:solidFill>
                  <a:srgbClr val="0000FF"/>
                </a:solidFill>
                <a:latin typeface="Arial"/>
                <a:ea typeface="DejaVu Sans"/>
              </a:rPr>
              <a:t>	dc:title "RDF/XML Syntax Specification (Revised)"@en ;</a:t>
            </a:r>
            <a:endParaRPr lang="it-IT" sz="1800" b="0" strike="noStrike" spc="-1">
              <a:latin typeface="Arial"/>
            </a:endParaRPr>
          </a:p>
          <a:p>
            <a:pPr>
              <a:lnSpc>
                <a:spcPct val="100000"/>
              </a:lnSpc>
            </a:pPr>
            <a:r>
              <a:rPr lang="it-IT" sz="1800" b="0" strike="noStrike" spc="-1">
                <a:solidFill>
                  <a:srgbClr val="0000FF"/>
                </a:solidFill>
                <a:latin typeface="Arial"/>
                <a:ea typeface="DejaVu Sans"/>
              </a:rPr>
              <a:t>	ex:price "10"ˆˆ&lt;</a:t>
            </a:r>
            <a:r>
              <a:rPr lang="it-IT" sz="1800" b="0" u="sng" strike="noStrike" spc="-1">
                <a:solidFill>
                  <a:srgbClr val="0000FF"/>
                </a:solidFill>
                <a:uFillTx/>
                <a:latin typeface="Arial"/>
                <a:ea typeface="DejaVu Sans"/>
                <a:hlinkClick r:id="rId3"/>
              </a:rPr>
              <a:t>http://www.w3.org/2001/XMLSchema#decimal</a:t>
            </a:r>
            <a:r>
              <a:rPr lang="it-IT" sz="1800" b="0" strike="noStrike" spc="-1">
                <a:solidFill>
                  <a:srgbClr val="0000FF"/>
                </a:solidFill>
                <a:latin typeface="Arial"/>
                <a:ea typeface="DejaVu Sans"/>
              </a:rPr>
              <a:t>&gt;</a:t>
            </a:r>
            <a:endParaRPr lang="it-IT" sz="1800" b="0" strike="noStrike" spc="-1">
              <a:latin typeface="Arial"/>
            </a:endParaRPr>
          </a:p>
          <a:p>
            <a:pPr>
              <a:lnSpc>
                <a:spcPct val="100000"/>
              </a:lnSpc>
            </a:pPr>
            <a:r>
              <a:rPr lang="it-IT" sz="1800" b="0" strike="noStrike" spc="-1">
                <a:solidFill>
                  <a:srgbClr val="0000FF"/>
                </a:solidFill>
                <a:latin typeface="Arial"/>
                <a:ea typeface="DejaVu Sans"/>
              </a:rPr>
              <a:t>	ex:editor [</a:t>
            </a:r>
            <a:endParaRPr lang="it-IT" sz="1800" b="0" strike="noStrike" spc="-1">
              <a:latin typeface="Arial"/>
            </a:endParaRPr>
          </a:p>
          <a:p>
            <a:pPr>
              <a:lnSpc>
                <a:spcPct val="100000"/>
              </a:lnSpc>
            </a:pPr>
            <a:r>
              <a:rPr lang="it-IT" sz="1800" b="0" strike="noStrike" spc="-1">
                <a:solidFill>
                  <a:srgbClr val="0000FF"/>
                </a:solidFill>
                <a:latin typeface="Arial"/>
                <a:ea typeface="DejaVu Sans"/>
              </a:rPr>
              <a:t>			     ex:fullname "Dave Beckett";</a:t>
            </a:r>
            <a:endParaRPr lang="it-IT" sz="1800" b="0" strike="noStrike" spc="-1">
              <a:latin typeface="Arial"/>
            </a:endParaRPr>
          </a:p>
          <a:p>
            <a:pPr>
              <a:lnSpc>
                <a:spcPct val="100000"/>
              </a:lnSpc>
            </a:pPr>
            <a:r>
              <a:rPr lang="it-IT" sz="1800" b="0" strike="noStrike" spc="-1">
                <a:solidFill>
                  <a:srgbClr val="0000FF"/>
                </a:solidFill>
                <a:latin typeface="Arial"/>
                <a:ea typeface="DejaVu Sans"/>
              </a:rPr>
              <a:t>			     ex:homePage &lt;http://purl.org/net/dajobe/&gt;</a:t>
            </a:r>
            <a:endParaRPr lang="it-IT" sz="1800" b="0" strike="noStrike" spc="-1">
              <a:latin typeface="Arial"/>
            </a:endParaRPr>
          </a:p>
          <a:p>
            <a:pPr>
              <a:lnSpc>
                <a:spcPct val="100000"/>
              </a:lnSpc>
            </a:pPr>
            <a:r>
              <a:rPr lang="it-IT" sz="1800" b="0" strike="noStrike" spc="-1">
                <a:solidFill>
                  <a:srgbClr val="0000FF"/>
                </a:solidFill>
                <a:latin typeface="Arial"/>
                <a:ea typeface="DejaVu Sans"/>
              </a:rPr>
              <a:t>		   ],</a:t>
            </a:r>
            <a:endParaRPr lang="it-IT" sz="1800" b="0" strike="noStrike" spc="-1">
              <a:latin typeface="Arial"/>
            </a:endParaRPr>
          </a:p>
          <a:p>
            <a:pPr>
              <a:lnSpc>
                <a:spcPct val="100000"/>
              </a:lnSpc>
            </a:pPr>
            <a:r>
              <a:rPr lang="it-IT" sz="1800" b="0" strike="noStrike" spc="-1">
                <a:solidFill>
                  <a:srgbClr val="0000FF"/>
                </a:solidFill>
                <a:latin typeface="Arial"/>
                <a:ea typeface="DejaVu Sans"/>
              </a:rPr>
              <a:t>			ex:otherEditor .</a:t>
            </a:r>
            <a:endParaRPr lang="it-IT" sz="1800" b="0" strike="noStrike" spc="-1">
              <a:latin typeface="Arial"/>
            </a:endParaRPr>
          </a:p>
        </p:txBody>
      </p:sp>
      <p:sp>
        <p:nvSpPr>
          <p:cNvPr id="584" name="CustomShape 4"/>
          <p:cNvSpPr/>
          <p:nvPr/>
        </p:nvSpPr>
        <p:spPr>
          <a:xfrm>
            <a:off x="1800000" y="4680000"/>
            <a:ext cx="9573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 &lt;</a:t>
            </a:r>
            <a:r>
              <a:rPr lang="it-IT" sz="1800" b="0" u="sng" strike="noStrike" spc="-1">
                <a:solidFill>
                  <a:srgbClr val="0000FF"/>
                </a:solidFill>
                <a:uFillTx/>
                <a:latin typeface="Arial"/>
                <a:ea typeface="DejaVu Sans"/>
                <a:hlinkClick r:id="rId2"/>
              </a:rPr>
              <a:t>http://www.w3.org/TR/rdf-syntax-grammar</a:t>
            </a:r>
            <a:r>
              <a:rPr lang="it-IT" sz="1800" b="0" strike="noStrike" spc="-1">
                <a:solidFill>
                  <a:srgbClr val="0000FF"/>
                </a:solidFill>
                <a:latin typeface="Arial"/>
                <a:ea typeface="DejaVu Sans"/>
              </a:rPr>
              <a:t>&gt;</a:t>
            </a:r>
            <a:endParaRPr lang="it-IT" sz="1800" b="0" strike="noStrike" spc="-1">
              <a:latin typeface="Arial"/>
            </a:endParaRPr>
          </a:p>
          <a:p>
            <a:pPr>
              <a:lnSpc>
                <a:spcPct val="100000"/>
              </a:lnSpc>
            </a:pPr>
            <a:r>
              <a:rPr lang="it-IT" sz="1800" b="0" strike="noStrike" spc="-1">
                <a:solidFill>
                  <a:srgbClr val="0000FF"/>
                </a:solidFill>
                <a:latin typeface="Arial"/>
                <a:ea typeface="DejaVu Sans"/>
              </a:rPr>
              <a:t>	&lt;http://purl.org/dc/elements/1.1/title&gt; "RDF/XML Syntax Specification (Revised)" .</a:t>
            </a:r>
            <a:endParaRPr lang="it-IT" sz="1800" b="0" strike="noStrike" spc="-1">
              <a:latin typeface="Arial"/>
            </a:endParaRPr>
          </a:p>
          <a:p>
            <a:pPr>
              <a:lnSpc>
                <a:spcPct val="100000"/>
              </a:lnSpc>
            </a:pPr>
            <a:r>
              <a:rPr lang="it-IT" sz="1800" b="0" strike="noStrike" spc="-1">
                <a:solidFill>
                  <a:srgbClr val="0000FF"/>
                </a:solidFill>
                <a:latin typeface="Arial"/>
                <a:ea typeface="DejaVu Sans"/>
              </a:rPr>
              <a:t> &lt;http://www.w3.org/TR/rdf-syntax-grammar&gt;  &lt;http://example.org/stuff/1.0/editor&gt; _:bnode .</a:t>
            </a:r>
            <a:endParaRPr lang="it-IT" sz="1800" b="0" strike="noStrike" spc="-1">
              <a:latin typeface="Arial"/>
            </a:endParaRPr>
          </a:p>
          <a:p>
            <a:pPr>
              <a:lnSpc>
                <a:spcPct val="100000"/>
              </a:lnSpc>
            </a:pPr>
            <a:r>
              <a:rPr lang="it-IT" sz="1800" b="0" strike="noStrike" spc="-1">
                <a:solidFill>
                  <a:srgbClr val="0000FF"/>
                </a:solidFill>
                <a:latin typeface="Arial"/>
                <a:ea typeface="DejaVu Sans"/>
              </a:rPr>
              <a:t> _:bnode &lt;http://example.org/stuff/1.0/fullname&gt; "Dave Beckett" .</a:t>
            </a:r>
            <a:endParaRPr lang="it-IT" sz="1800" b="0" strike="noStrike" spc="-1">
              <a:latin typeface="Arial"/>
            </a:endParaRPr>
          </a:p>
          <a:p>
            <a:pPr>
              <a:lnSpc>
                <a:spcPct val="100000"/>
              </a:lnSpc>
            </a:pPr>
            <a:r>
              <a:rPr lang="it-IT" sz="1800" b="0" strike="noStrike" spc="-1">
                <a:solidFill>
                  <a:srgbClr val="0000FF"/>
                </a:solidFill>
                <a:latin typeface="Arial"/>
                <a:ea typeface="DejaVu Sans"/>
              </a:rPr>
              <a:t> _:bnode &lt;http://example.org/stuff/1.0/homePage&gt; &lt;http://purl.org/net/dajobe/&gt; .</a:t>
            </a:r>
            <a:endParaRPr lang="it-IT" sz="1800" b="0" strike="noStrike" spc="-1">
              <a:latin typeface="Arial"/>
            </a:endParaRPr>
          </a:p>
        </p:txBody>
      </p:sp>
      <p:sp>
        <p:nvSpPr>
          <p:cNvPr id="585" name="CustomShape 5"/>
          <p:cNvSpPr/>
          <p:nvPr/>
        </p:nvSpPr>
        <p:spPr>
          <a:xfrm>
            <a:off x="792000" y="4403520"/>
            <a:ext cx="10221840" cy="213840"/>
          </a:xfrm>
          <a:prstGeom prst="rect">
            <a:avLst/>
          </a:prstGeom>
          <a:solidFill>
            <a:srgbClr val="729FCF"/>
          </a:solidFill>
          <a:ln>
            <a:solidFill>
              <a:srgbClr val="3465A4"/>
            </a:solid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Serializazione di modelli RDF: RDF-XML</a:t>
            </a:r>
            <a:endParaRPr lang="it-IT" sz="2400" b="0" strike="noStrike" spc="-1">
              <a:latin typeface="Arial"/>
            </a:endParaRPr>
          </a:p>
        </p:txBody>
      </p:sp>
      <p:sp>
        <p:nvSpPr>
          <p:cNvPr id="587"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8A10DA0-BE1A-4C03-8604-040E47C4481B}" type="slidenum">
              <a:rPr lang="it-IT" sz="1600" b="0" strike="noStrike" spc="-1">
                <a:solidFill>
                  <a:srgbClr val="002060"/>
                </a:solidFill>
                <a:latin typeface="Arial"/>
                <a:ea typeface="Arial"/>
              </a:rPr>
              <a:t>25</a:t>
            </a:fld>
            <a:endParaRPr lang="it-IT" sz="1600" b="0" strike="noStrike" spc="-1">
              <a:latin typeface="Arial"/>
            </a:endParaRPr>
          </a:p>
        </p:txBody>
      </p:sp>
      <p:sp>
        <p:nvSpPr>
          <p:cNvPr id="588"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Permette di “agganciare” la toolchain XML</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Utile per la trasmissione su web e la memorizzazione</a:t>
            </a:r>
            <a:endParaRPr lang="it-IT" sz="2000" b="0" strike="noStrike" spc="-1">
              <a:latin typeface="Arial"/>
            </a:endParaRPr>
          </a:p>
        </p:txBody>
      </p:sp>
      <p:sp>
        <p:nvSpPr>
          <p:cNvPr id="589" name="CustomShape 4"/>
          <p:cNvSpPr/>
          <p:nvPr/>
        </p:nvSpPr>
        <p:spPr>
          <a:xfrm>
            <a:off x="2116800" y="3096000"/>
            <a:ext cx="8105040" cy="22244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&lt;?xml version=“1.0”?&gt;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&lt;rdf:RDF	xmlns:rdf=“</a:t>
            </a:r>
            <a:r>
              <a:rPr lang="it-IT" sz="1400" b="0" u="sng" strike="noStrike" spc="-1">
                <a:solidFill>
                  <a:srgbClr val="0000FF"/>
                </a:solidFill>
                <a:uFillTx/>
                <a:latin typeface="Arial"/>
                <a:ea typeface="DejaVu Sans"/>
                <a:hlinkClick r:id="rId2"/>
              </a:rPr>
              <a:t>http://www.w3.org/1999/02/22-rdf-syntax-ns#</a:t>
            </a:r>
            <a:r>
              <a:rPr lang="it-IT" sz="1400" b="0" strike="noStrike" spc="-1">
                <a:solidFill>
                  <a:srgbClr val="003366"/>
                </a:solidFill>
                <a:latin typeface="Arial"/>
                <a:ea typeface="DejaVu Sans"/>
              </a:rPr>
              <a: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xmlns:terms = “http://www.elet.polimi.it/terms/”</a:t>
            </a:r>
            <a:r>
              <a:t/>
            </a:r>
            <a:br/>
            <a:r>
              <a:rPr lang="it-IT" sz="1400" b="0" strike="noStrike" spc="-1">
                <a:solidFill>
                  <a:srgbClr val="003366"/>
                </a:solidFill>
                <a:latin typeface="Arial"/>
                <a:ea typeface="DejaVu Sans"/>
              </a:rPr>
              <a:t>	xmlns:bib = “</a:t>
            </a:r>
            <a:r>
              <a:rPr lang="it-IT" sz="1400" b="0" u="sng" strike="noStrike" spc="-1">
                <a:solidFill>
                  <a:srgbClr val="0000FF"/>
                </a:solidFill>
                <a:uFillTx/>
                <a:latin typeface="Arial"/>
                <a:ea typeface="DejaVu Sans"/>
                <a:hlinkClick r:id="rId3"/>
              </a:rPr>
              <a:t>http://www.elet.polimi.it/</a:t>
            </a:r>
            <a:r>
              <a:rPr lang="it-IT" sz="1400" b="0" u="sng" strike="noStrike" spc="-1">
                <a:solidFill>
                  <a:srgbClr val="0000FF"/>
                </a:solidFill>
                <a:uFillTx/>
                <a:latin typeface="Arial"/>
                <a:ea typeface="DejaVu Sans"/>
                <a:hlinkClick r:id="rId3"/>
              </a:rPr>
              <a:t>bib</a:t>
            </a:r>
            <a:r>
              <a:rPr lang="it-IT" sz="1400" b="0" u="sng" strike="noStrike" spc="-1">
                <a:solidFill>
                  <a:srgbClr val="0000FF"/>
                </a:solidFill>
                <a:uFillTx/>
                <a:latin typeface="Arial"/>
                <a:ea typeface="DejaVu Sans"/>
                <a:hlinkClick r:id="rId3"/>
              </a:rPr>
              <a:t>/</a:t>
            </a:r>
            <a:r>
              <a:rPr lang="it-IT" sz="1400" b="0" strike="noStrike" spc="-1">
                <a:solidFill>
                  <a:srgbClr val="003366"/>
                </a:solidFill>
                <a:latin typeface="Arial"/>
                <a:ea typeface="DejaVu Sans"/>
              </a:rPr>
              <a: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xmlns:people=“</a:t>
            </a:r>
            <a:r>
              <a:rPr lang="it-IT" sz="1400" b="0" u="sng" strike="noStrike" spc="-1">
                <a:solidFill>
                  <a:srgbClr val="0000FF"/>
                </a:solidFill>
                <a:uFillTx/>
                <a:latin typeface="Arial"/>
                <a:ea typeface="DejaVu Sans"/>
                <a:hlinkClick r:id="rId4"/>
              </a:rPr>
              <a:t>http://www.elet.polimi.it/people/</a:t>
            </a:r>
            <a:r>
              <a:rPr lang="it-IT" sz="1400" b="0" strike="noStrike" spc="-1">
                <a:solidFill>
                  <a:srgbClr val="003366"/>
                </a:solidFill>
                <a:latin typeface="Arial"/>
                <a:ea typeface="DejaVu Sans"/>
              </a:rPr>
              <a:t>”&gt;</a:t>
            </a:r>
            <a:endParaRPr lang="it-IT" sz="1400" b="0" strike="noStrike" spc="-1">
              <a:latin typeface="Arial"/>
            </a:endParaRPr>
          </a:p>
          <a:p>
            <a:pPr>
              <a:lnSpc>
                <a:spcPct val="100000"/>
              </a:lnSpc>
            </a:pP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&lt;rdf:Description rdf:about=“</a:t>
            </a:r>
            <a:r>
              <a:rPr lang="it-IT" sz="1400" b="0" u="sng" strike="noStrike" spc="-1">
                <a:solidFill>
                  <a:srgbClr val="0000FF"/>
                </a:solidFill>
                <a:uFillTx/>
                <a:latin typeface="Arial"/>
                <a:ea typeface="DejaVu Sans"/>
                <a:hlinkClick r:id="rId5"/>
              </a:rPr>
              <a:t>http://www.elet.polimi.it/bib/book0001</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&lt;terms:author&gt;Mario Arrigoni Neri&lt;/terms:author&gt;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&lt;/rdf:Description&gt;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&lt;/rdf:RDF&gt;</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Serializazione di modelli RDF: RDF-XML</a:t>
            </a:r>
            <a:endParaRPr lang="it-IT" sz="2400" b="0" strike="noStrike" spc="-1">
              <a:latin typeface="Arial"/>
            </a:endParaRPr>
          </a:p>
        </p:txBody>
      </p:sp>
      <p:sp>
        <p:nvSpPr>
          <p:cNvPr id="591"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3233E37-84C1-4764-94E2-367748965650}" type="slidenum">
              <a:rPr lang="it-IT" sz="1600" b="0" strike="noStrike" spc="-1">
                <a:solidFill>
                  <a:srgbClr val="002060"/>
                </a:solidFill>
                <a:latin typeface="Arial"/>
                <a:ea typeface="Arial"/>
              </a:rPr>
              <a:t>26</a:t>
            </a:fld>
            <a:endParaRPr lang="it-IT" sz="1600" b="0" strike="noStrike" spc="-1">
              <a:latin typeface="Arial"/>
            </a:endParaRPr>
          </a:p>
        </p:txBody>
      </p:sp>
      <p:sp>
        <p:nvSpPr>
          <p:cNvPr id="592"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Riferimenti tra risorse</a:t>
            </a:r>
            <a:endParaRPr lang="it-IT" sz="2000" b="0" strike="noStrike" spc="-1">
              <a:latin typeface="Arial"/>
            </a:endParaRPr>
          </a:p>
        </p:txBody>
      </p:sp>
      <p:sp>
        <p:nvSpPr>
          <p:cNvPr id="593" name="CustomShape 4"/>
          <p:cNvSpPr/>
          <p:nvPr/>
        </p:nvSpPr>
        <p:spPr>
          <a:xfrm>
            <a:off x="1872000" y="2017080"/>
            <a:ext cx="6693840" cy="13719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a:t>
            </a:r>
            <a:r>
              <a:rPr lang="it-IT" sz="1400" b="0" u="sng" strike="noStrike" spc="-1">
                <a:solidFill>
                  <a:srgbClr val="0000FF"/>
                </a:solidFill>
                <a:uFillTx/>
                <a:latin typeface="Arial"/>
                <a:ea typeface="DejaVu Sans"/>
                <a:hlinkClick r:id="rId2"/>
              </a:rPr>
              <a:t>http://www.elet.polimi.it/</a:t>
            </a:r>
            <a:r>
              <a:rPr lang="it-IT" sz="1400" b="0" u="sng" strike="noStrike" spc="-1">
                <a:solidFill>
                  <a:srgbClr val="0000FF"/>
                </a:solidFill>
                <a:uFillTx/>
                <a:latin typeface="Arial"/>
                <a:ea typeface="DejaVu Sans"/>
                <a:hlinkClick r:id="rId2"/>
              </a:rPr>
              <a:t>bib</a:t>
            </a:r>
            <a:r>
              <a:rPr lang="it-IT" sz="1400" b="0" u="sng" strike="noStrike" spc="-1">
                <a:solidFill>
                  <a:srgbClr val="0000FF"/>
                </a:solidFill>
                <a:uFillTx/>
                <a:latin typeface="Arial"/>
                <a:ea typeface="DejaVu Sans"/>
                <a:hlinkClick r:id="rId2"/>
              </a:rPr>
              <a:t>/book0001</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 rdf:resource=“http://www.elet.polimi.it/people/D02005”/&gt;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rdf:about=“http://www.elet.polimi.it/people/D02005”&gt;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&lt;terms:name&gt;Mario Arrigoni Neri&lt;/terms:name&gt; </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
        <p:nvSpPr>
          <p:cNvPr id="594" name="CustomShape 5"/>
          <p:cNvSpPr/>
          <p:nvPr/>
        </p:nvSpPr>
        <p:spPr>
          <a:xfrm>
            <a:off x="1872000" y="4033080"/>
            <a:ext cx="6693840" cy="15850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a:t>
            </a:r>
            <a:r>
              <a:rPr lang="it-IT" sz="1400" b="0" u="sng" strike="noStrike" spc="-1">
                <a:solidFill>
                  <a:srgbClr val="0000FF"/>
                </a:solidFill>
                <a:uFillTx/>
                <a:latin typeface="Arial"/>
                <a:ea typeface="DejaVu Sans"/>
                <a:hlinkClick r:id="rId2"/>
              </a:rPr>
              <a:t>http://www.elet.polimi.it/</a:t>
            </a:r>
            <a:r>
              <a:rPr lang="it-IT" sz="1400" b="0" u="sng" strike="noStrike" spc="-1">
                <a:solidFill>
                  <a:srgbClr val="0000FF"/>
                </a:solidFill>
                <a:uFillTx/>
                <a:latin typeface="Arial"/>
                <a:ea typeface="DejaVu Sans"/>
                <a:hlinkClick r:id="rId2"/>
              </a:rPr>
              <a:t>bib</a:t>
            </a:r>
            <a:r>
              <a:rPr lang="it-IT" sz="1400" b="0" u="sng" strike="noStrike" spc="-1">
                <a:solidFill>
                  <a:srgbClr val="0000FF"/>
                </a:solidFill>
                <a:uFillTx/>
                <a:latin typeface="Arial"/>
                <a:ea typeface="DejaVu Sans"/>
                <a:hlinkClick r:id="rId2"/>
              </a:rPr>
              <a:t>/book0001</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&lt;rdf:Description rdf:about=“http://www.elet.polimi.it/people/D02005”&gt;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&lt;terms:name&gt;Mario Arrigoni Neri&lt;/terms:name&gt; </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&lt;/rdf:Description&gt;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Serializazione di modelli RDF: RDF-XML</a:t>
            </a:r>
            <a:endParaRPr lang="it-IT" sz="2400" b="0" strike="noStrike" spc="-1">
              <a:latin typeface="Arial"/>
            </a:endParaRPr>
          </a:p>
        </p:txBody>
      </p:sp>
      <p:sp>
        <p:nvSpPr>
          <p:cNvPr id="59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3F56CB3-CDAE-435E-B648-815EF0D0A27F}" type="slidenum">
              <a:rPr lang="it-IT" sz="1600" b="0" strike="noStrike" spc="-1">
                <a:solidFill>
                  <a:srgbClr val="002060"/>
                </a:solidFill>
                <a:latin typeface="Arial"/>
                <a:ea typeface="Arial"/>
              </a:rPr>
              <a:t>27</a:t>
            </a:fld>
            <a:endParaRPr lang="it-IT" sz="1600" b="0" strike="noStrike" spc="-1">
              <a:latin typeface="Arial"/>
            </a:endParaRPr>
          </a:p>
        </p:txBody>
      </p:sp>
      <p:sp>
        <p:nvSpPr>
          <p:cNvPr id="597"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Risorse anonime</a:t>
            </a:r>
            <a:endParaRPr lang="it-IT" sz="2000" b="0" strike="noStrike" spc="-1">
              <a:latin typeface="Arial"/>
            </a:endParaRPr>
          </a:p>
        </p:txBody>
      </p:sp>
      <p:sp>
        <p:nvSpPr>
          <p:cNvPr id="598" name="CustomShape 4"/>
          <p:cNvSpPr/>
          <p:nvPr/>
        </p:nvSpPr>
        <p:spPr>
          <a:xfrm>
            <a:off x="1584000" y="2088000"/>
            <a:ext cx="6693840" cy="15850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a:t>
            </a:r>
            <a:r>
              <a:rPr lang="it-IT" sz="1400" b="0" u="sng" strike="noStrike" spc="-1">
                <a:solidFill>
                  <a:srgbClr val="0000FF"/>
                </a:solidFill>
                <a:uFillTx/>
                <a:latin typeface="Arial"/>
                <a:ea typeface="DejaVu Sans"/>
                <a:hlinkClick r:id="rId2"/>
              </a:rPr>
              <a:t>http://www.elet.polimi.it/people/D02005</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&lt;terms:name rdf:resource=“#</a:t>
            </a:r>
            <a:r>
              <a:rPr lang="it-IT" sz="1400" b="0" strike="noStrike" spc="-1">
                <a:solidFill>
                  <a:srgbClr val="FF0066"/>
                </a:solidFill>
                <a:latin typeface="Arial"/>
                <a:ea typeface="DejaVu Sans"/>
              </a:rPr>
              <a:t>D02005Name</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rdf:ID=“</a:t>
            </a:r>
            <a:r>
              <a:rPr lang="it-IT" sz="1400" b="0" strike="noStrike" spc="-1">
                <a:solidFill>
                  <a:srgbClr val="FF0066"/>
                </a:solidFill>
                <a:latin typeface="Arial"/>
                <a:ea typeface="DejaVu Sans"/>
              </a:rPr>
              <a:t>D02005Name</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&lt;names:name&gt;Mario&lt;/names:name&gt; </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&lt;names:surname&gt;Arrigoni Neri&lt;/names:surname&gt;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
        <p:nvSpPr>
          <p:cNvPr id="599" name="CustomShape 5"/>
          <p:cNvSpPr/>
          <p:nvPr/>
        </p:nvSpPr>
        <p:spPr>
          <a:xfrm>
            <a:off x="1584000" y="4391280"/>
            <a:ext cx="6693840" cy="13719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a:t>
            </a:r>
            <a:r>
              <a:rPr lang="it-IT" sz="1400" b="0" u="sng" strike="noStrike" spc="-1">
                <a:solidFill>
                  <a:srgbClr val="0000FF"/>
                </a:solidFill>
                <a:uFillTx/>
                <a:latin typeface="Arial"/>
                <a:ea typeface="DejaVu Sans"/>
                <a:hlinkClick r:id="rId3"/>
              </a:rPr>
              <a:t>http://www.elet.polimi.it/people/D02005</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&lt;terms:name&gt;&lt;rdf:Description&gt;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&lt;names:name&gt;Mario&lt;/names:name&gt; </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&lt;names:surname&gt;Arrigoni Neri&lt;/names:surname&gt;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&lt;/rdf:Description&gt;&lt;/terms:name&gt;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Serializazione di modelli RDF: RDF-XML</a:t>
            </a:r>
            <a:endParaRPr lang="it-IT" sz="2400" b="0" strike="noStrike" spc="-1">
              <a:latin typeface="Arial"/>
            </a:endParaRPr>
          </a:p>
        </p:txBody>
      </p:sp>
      <p:sp>
        <p:nvSpPr>
          <p:cNvPr id="601"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AB6086A-C383-491E-90A3-9E29D7EBADBE}" type="slidenum">
              <a:rPr lang="it-IT" sz="1600" b="0" strike="noStrike" spc="-1">
                <a:solidFill>
                  <a:srgbClr val="002060"/>
                </a:solidFill>
                <a:latin typeface="Arial"/>
                <a:ea typeface="Arial"/>
              </a:rPr>
              <a:t>28</a:t>
            </a:fld>
            <a:endParaRPr lang="it-IT" sz="1600" b="0" strike="noStrike" spc="-1">
              <a:latin typeface="Arial"/>
            </a:endParaRPr>
          </a:p>
        </p:txBody>
      </p:sp>
      <p:sp>
        <p:nvSpPr>
          <p:cNvPr id="602"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Tipizzazione</a:t>
            </a:r>
            <a:endParaRPr lang="it-IT" sz="2000" b="0" strike="noStrike" spc="-1">
              <a:latin typeface="Arial"/>
            </a:endParaRPr>
          </a:p>
        </p:txBody>
      </p:sp>
      <p:sp>
        <p:nvSpPr>
          <p:cNvPr id="603" name="CustomShape 4"/>
          <p:cNvSpPr/>
          <p:nvPr/>
        </p:nvSpPr>
        <p:spPr>
          <a:xfrm>
            <a:off x="1942560" y="2016000"/>
            <a:ext cx="7054200" cy="11588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a:t>
            </a:r>
            <a:r>
              <a:rPr lang="it-IT" sz="1400" b="0" u="sng" strike="noStrike" spc="-1">
                <a:solidFill>
                  <a:srgbClr val="0000FF"/>
                </a:solidFill>
                <a:uFillTx/>
                <a:latin typeface="Arial"/>
                <a:ea typeface="DejaVu Sans"/>
                <a:hlinkClick r:id="rId2"/>
              </a:rPr>
              <a:t>http://www.elet.polimi.it/people/D02005</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&lt;terms:name rdf:ID=“D02005Name”/&gt;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&lt;terms:age </a:t>
            </a:r>
            <a:r>
              <a:rPr lang="it-IT" sz="1400" b="0" strike="noStrike" spc="-1">
                <a:solidFill>
                  <a:srgbClr val="FF0066"/>
                </a:solidFill>
                <a:latin typeface="Arial"/>
                <a:ea typeface="DejaVu Sans"/>
              </a:rPr>
              <a:t>rdf:datatype</a:t>
            </a:r>
            <a:r>
              <a:rPr lang="it-IT" sz="1400" b="0" strike="noStrike" spc="-1">
                <a:solidFill>
                  <a:srgbClr val="003366"/>
                </a:solidFill>
                <a:latin typeface="Arial"/>
                <a:ea typeface="DejaVu Sans"/>
              </a:rPr>
              <a:t>=“http://www.w3.org/2001/XMLSchema#integer”&gt;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38&lt;/terms:age&gt;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
        <p:nvSpPr>
          <p:cNvPr id="604" name="CustomShape 5"/>
          <p:cNvSpPr/>
          <p:nvPr/>
        </p:nvSpPr>
        <p:spPr>
          <a:xfrm>
            <a:off x="1942560" y="4033440"/>
            <a:ext cx="7127280" cy="13719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a:t>
            </a:r>
            <a:r>
              <a:rPr lang="it-IT" sz="1400" b="0" u="sng" strike="noStrike" spc="-1">
                <a:solidFill>
                  <a:srgbClr val="0000FF"/>
                </a:solidFill>
                <a:uFillTx/>
                <a:latin typeface="Arial"/>
                <a:ea typeface="DejaVu Sans"/>
                <a:hlinkClick r:id="rId3"/>
              </a:rPr>
              <a:t>http://www.elet.polimi.it/people/D02005</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&lt;terms:name rdf:ID=“D02005Name”/&gt;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&lt;terms:age rdf:datatype=“</a:t>
            </a:r>
            <a:r>
              <a:rPr lang="it-IT" sz="1400" b="0" u="sng" strike="noStrike" spc="-1">
                <a:solidFill>
                  <a:srgbClr val="0000FF"/>
                </a:solidFill>
                <a:uFillTx/>
                <a:latin typeface="Arial"/>
                <a:ea typeface="DejaVu Sans"/>
                <a:hlinkClick r:id="rId4"/>
              </a:rPr>
              <a:t>http://www.w3.org/2001/</a:t>
            </a:r>
            <a:r>
              <a:rPr lang="it-IT" sz="1400" b="0" u="sng" strike="noStrike" spc="-1">
                <a:solidFill>
                  <a:srgbClr val="0000FF"/>
                </a:solidFill>
                <a:uFillTx/>
                <a:latin typeface="Arial"/>
                <a:ea typeface="DejaVu Sans"/>
                <a:hlinkClick r:id="rId4"/>
              </a:rPr>
              <a:t>XMLSchema#integer</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38&lt;/terms:age&gt;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a:t>
            </a:r>
            <a:r>
              <a:rPr lang="it-IT" sz="1400" b="0" strike="noStrike" spc="-1">
                <a:solidFill>
                  <a:srgbClr val="FF0066"/>
                </a:solidFill>
                <a:latin typeface="Arial"/>
                <a:ea typeface="DejaVu Sans"/>
              </a:rPr>
              <a:t>rdf:type</a:t>
            </a:r>
            <a:r>
              <a:rPr lang="it-IT" sz="1400" b="0" strike="noStrike" spc="-1">
                <a:solidFill>
                  <a:srgbClr val="003366"/>
                </a:solidFill>
                <a:latin typeface="Arial"/>
                <a:ea typeface="DejaVu Sans"/>
              </a:rPr>
              <a:t> rdf:resource=“http://www.elet.polimi.it/terms/AssProf”/&gt;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Serializazione di modelli RDF: RDF-XML</a:t>
            </a:r>
            <a:endParaRPr lang="it-IT" sz="2400" b="0" strike="noStrike" spc="-1">
              <a:latin typeface="Arial"/>
            </a:endParaRPr>
          </a:p>
        </p:txBody>
      </p:sp>
      <p:sp>
        <p:nvSpPr>
          <p:cNvPr id="60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1435D7D-DD9A-494E-A70C-A05CC40BFA63}" type="slidenum">
              <a:rPr lang="it-IT" sz="1600" b="0" strike="noStrike" spc="-1">
                <a:solidFill>
                  <a:srgbClr val="002060"/>
                </a:solidFill>
                <a:latin typeface="Arial"/>
                <a:ea typeface="Arial"/>
              </a:rPr>
              <a:t>29</a:t>
            </a:fld>
            <a:endParaRPr lang="it-IT" sz="1600" b="0" strike="noStrike" spc="-1">
              <a:latin typeface="Arial"/>
            </a:endParaRPr>
          </a:p>
        </p:txBody>
      </p:sp>
      <p:sp>
        <p:nvSpPr>
          <p:cNvPr id="607"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Abbreviazioni</a:t>
            </a:r>
            <a:endParaRPr lang="it-IT" sz="2000" b="0" strike="noStrike" spc="-1">
              <a:latin typeface="Arial"/>
            </a:endParaRPr>
          </a:p>
        </p:txBody>
      </p:sp>
      <p:sp>
        <p:nvSpPr>
          <p:cNvPr id="608" name="CustomShape 4"/>
          <p:cNvSpPr/>
          <p:nvPr/>
        </p:nvSpPr>
        <p:spPr>
          <a:xfrm>
            <a:off x="754920" y="1954800"/>
            <a:ext cx="6693840" cy="7326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rdf:ID=“D02005Name”  names:name=“Mario”&gt;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&lt;names:surname&gt;Arrigoni Neri&lt;/names:surname&gt;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
        <p:nvSpPr>
          <p:cNvPr id="609" name="CustomShape 5"/>
          <p:cNvSpPr/>
          <p:nvPr/>
        </p:nvSpPr>
        <p:spPr>
          <a:xfrm>
            <a:off x="754920" y="3094200"/>
            <a:ext cx="6082920" cy="15850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a:t>
            </a:r>
            <a:r>
              <a:rPr lang="it-IT" sz="1400" b="0" u="sng" strike="noStrike" spc="-1">
                <a:solidFill>
                  <a:srgbClr val="0000FF"/>
                </a:solidFill>
                <a:uFillTx/>
                <a:latin typeface="Arial"/>
                <a:ea typeface="DejaVu Sans"/>
                <a:hlinkClick r:id="rId2"/>
              </a:rPr>
              <a:t>http://www.elet.polimi.it/</a:t>
            </a:r>
            <a:r>
              <a:rPr lang="it-IT" sz="1400" b="0" u="sng" strike="noStrike" spc="-1">
                <a:solidFill>
                  <a:srgbClr val="0000FF"/>
                </a:solidFill>
                <a:uFillTx/>
                <a:latin typeface="Arial"/>
                <a:ea typeface="DejaVu Sans"/>
                <a:hlinkClick r:id="rId2"/>
              </a:rPr>
              <a:t>bib</a:t>
            </a:r>
            <a:r>
              <a:rPr lang="it-IT" sz="1400" b="0" u="sng" strike="noStrike" spc="-1">
                <a:solidFill>
                  <a:srgbClr val="0000FF"/>
                </a:solidFill>
                <a:uFillTx/>
                <a:latin typeface="Arial"/>
                <a:ea typeface="DejaVu Sans"/>
                <a:hlinkClick r:id="rId2"/>
              </a:rPr>
              <a:t>/book0001</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 </a:t>
            </a:r>
            <a:r>
              <a:rPr lang="it-IT" sz="1400" b="0" strike="noStrike" spc="-1">
                <a:solidFill>
                  <a:srgbClr val="FF0066"/>
                </a:solidFill>
                <a:latin typeface="Arial"/>
                <a:ea typeface="DejaVu Sans"/>
              </a:rPr>
              <a:t>rdf:parsetype=“resource”</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&lt;terms:name rdf:resource=“http://www.elet.polimi.it/people/D02005Name”/&gt;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&lt;terms:age rdf:datatype=“..”&gt;28&lt;/terms:age&gt;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
        <p:nvSpPr>
          <p:cNvPr id="610" name="CustomShape 6"/>
          <p:cNvSpPr/>
          <p:nvPr/>
        </p:nvSpPr>
        <p:spPr>
          <a:xfrm>
            <a:off x="4535640" y="5170680"/>
            <a:ext cx="6046200" cy="7326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00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&lt;terms:Book rdf:about=“</a:t>
            </a:r>
            <a:r>
              <a:rPr lang="it-IT" sz="1400" b="0" u="sng" strike="noStrike" spc="-1">
                <a:solidFill>
                  <a:srgbClr val="0000FF"/>
                </a:solidFill>
                <a:uFillTx/>
                <a:latin typeface="Arial"/>
                <a:ea typeface="DejaVu Sans"/>
                <a:hlinkClick r:id="rId2"/>
              </a:rPr>
              <a:t>http://www.elet.polimi.it/</a:t>
            </a:r>
            <a:r>
              <a:rPr lang="it-IT" sz="1400" b="0" u="sng" strike="noStrike" spc="-1">
                <a:solidFill>
                  <a:srgbClr val="0000FF"/>
                </a:solidFill>
                <a:uFillTx/>
                <a:latin typeface="Arial"/>
                <a:ea typeface="DejaVu Sans"/>
                <a:hlinkClick r:id="rId2"/>
              </a:rPr>
              <a:t>bib</a:t>
            </a:r>
            <a:r>
              <a:rPr lang="it-IT" sz="1400" b="0" u="sng" strike="noStrike" spc="-1">
                <a:solidFill>
                  <a:srgbClr val="0000FF"/>
                </a:solidFill>
                <a:uFillTx/>
                <a:latin typeface="Arial"/>
                <a:ea typeface="DejaVu Sans"/>
                <a:hlinkClick r:id="rId2"/>
              </a:rPr>
              <a:t>/book0001</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&lt;/terms.Book&gt;</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Semantic web stack</a:t>
            </a:r>
            <a:endParaRPr lang="it-IT" sz="2400" b="0" strike="noStrike" spc="-1">
              <a:latin typeface="Arial"/>
            </a:endParaRPr>
          </a:p>
        </p:txBody>
      </p:sp>
      <p:pic>
        <p:nvPicPr>
          <p:cNvPr id="474" name="Picture 473"/>
          <p:cNvPicPr/>
          <p:nvPr/>
        </p:nvPicPr>
        <p:blipFill>
          <a:blip r:embed="rId2"/>
          <a:stretch/>
        </p:blipFill>
        <p:spPr>
          <a:xfrm>
            <a:off x="3809880" y="1180080"/>
            <a:ext cx="4569480" cy="4798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 containers / collections</a:t>
            </a:r>
            <a:endParaRPr lang="it-IT" sz="2400" b="0" strike="noStrike" spc="-1">
              <a:latin typeface="Arial"/>
            </a:endParaRPr>
          </a:p>
        </p:txBody>
      </p:sp>
      <p:sp>
        <p:nvSpPr>
          <p:cNvPr id="61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71B1F46-B6DA-45C1-9FEF-3978358208FE}" type="slidenum">
              <a:rPr lang="it-IT" sz="1600" b="0" strike="noStrike" spc="-1">
                <a:solidFill>
                  <a:srgbClr val="002060"/>
                </a:solidFill>
                <a:latin typeface="Arial"/>
                <a:ea typeface="Arial"/>
              </a:rPr>
              <a:t>30</a:t>
            </a:fld>
            <a:endParaRPr lang="it-IT" sz="1600" b="0" strike="noStrike" spc="-1">
              <a:latin typeface="Arial"/>
            </a:endParaRPr>
          </a:p>
        </p:txBody>
      </p:sp>
      <p:sp>
        <p:nvSpPr>
          <p:cNvPr id="613"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Hanno una semantica che va al di là delle relazioni binarie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 comode nella pratica, difficili da usare durante il reasoning</a:t>
            </a:r>
            <a:endParaRPr lang="it-IT" sz="2000" b="0" strike="noStrike" spc="-1">
              <a:latin typeface="Arial"/>
            </a:endParaRPr>
          </a:p>
        </p:txBody>
      </p:sp>
      <p:sp>
        <p:nvSpPr>
          <p:cNvPr id="614" name="CustomShape 4"/>
          <p:cNvSpPr/>
          <p:nvPr/>
        </p:nvSpPr>
        <p:spPr>
          <a:xfrm>
            <a:off x="864000" y="2592000"/>
            <a:ext cx="6693840" cy="17982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rdf:about=“http://www.elet.polimi.it/bib/book0001”&gt;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a:t>
            </a:r>
            <a:r>
              <a:rPr lang="it-IT" sz="1400" b="0" strike="noStrike" spc="-1">
                <a:solidFill>
                  <a:srgbClr val="FF0000"/>
                </a:solidFill>
                <a:latin typeface="Arial"/>
                <a:ea typeface="DejaVu Sans"/>
              </a:rPr>
              <a:t>rdf:Bag</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a:t>
            </a:r>
            <a:r>
              <a:rPr lang="it-IT" sz="1400" b="0" strike="noStrike" spc="-1">
                <a:solidFill>
                  <a:srgbClr val="FF0000"/>
                </a:solidFill>
                <a:latin typeface="Arial"/>
                <a:ea typeface="DejaVu Sans"/>
              </a:rPr>
              <a:t>rdf:li</a:t>
            </a:r>
            <a:r>
              <a:rPr lang="it-IT" sz="1400" b="0" strike="noStrike" spc="-1">
                <a:solidFill>
                  <a:srgbClr val="003366"/>
                </a:solidFill>
                <a:latin typeface="Arial"/>
                <a:ea typeface="DejaVu Sans"/>
              </a:rPr>
              <a:t> rdf:resource=“http://www.elet.polimi.it/people/D02005”/&gt;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&lt;rdf:li&gt;Marco Colombetti&lt;/rdf:li&gt;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&lt;/rdf:Bag&gt;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
        <p:nvSpPr>
          <p:cNvPr id="615" name="CustomShape 5"/>
          <p:cNvSpPr/>
          <p:nvPr/>
        </p:nvSpPr>
        <p:spPr>
          <a:xfrm>
            <a:off x="2808000" y="3819960"/>
            <a:ext cx="6693840" cy="20113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rdf:about=“http://www.elet.polimi.it/Application”&gt;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&lt;terms:mirror&gt;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&lt;rdf:Alt&gt;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&lt;rdf:li rdf:resource=“http://www.example.com/Application”/&gt;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&lt;rdf:li rdf:resource=“http://www.example1.com/Application”/&gt;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&lt;rdf:li rdf:resource=“http://www.example2.com/Application”/&gt;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&lt;/rdf:Alt&gt;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&lt;/terms:mirror&gt;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
        <p:nvSpPr>
          <p:cNvPr id="616" name="CustomShape 6"/>
          <p:cNvSpPr/>
          <p:nvPr/>
        </p:nvSpPr>
        <p:spPr>
          <a:xfrm>
            <a:off x="3744000" y="3168000"/>
            <a:ext cx="6693840" cy="17982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 rdf:about=“http://www.elet.polimi.it/bib/book0001”&gt;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a:t>
            </a:r>
            <a:r>
              <a:rPr lang="it-IT" sz="1400" b="0" strike="noStrike" spc="-1">
                <a:solidFill>
                  <a:srgbClr val="FF0000"/>
                </a:solidFill>
                <a:latin typeface="Arial"/>
                <a:ea typeface="DejaVu Sans"/>
              </a:rPr>
              <a:t>rdf:Seq</a:t>
            </a:r>
            <a:r>
              <a:rPr lang="it-IT" sz="1400" b="0" strike="noStrike" spc="-1">
                <a:solidFill>
                  <a:srgbClr val="003366"/>
                </a:solidFill>
                <a:latin typeface="Arial"/>
                <a:ea typeface="DejaVu Sans"/>
              </a:rPr>
              <a:t>&gt;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a:t>
            </a:r>
            <a:r>
              <a:rPr lang="it-IT" sz="1400" b="0" strike="noStrike" spc="-1">
                <a:solidFill>
                  <a:srgbClr val="FF0000"/>
                </a:solidFill>
                <a:latin typeface="Arial"/>
                <a:ea typeface="DejaVu Sans"/>
              </a:rPr>
              <a:t>rdf:li</a:t>
            </a:r>
            <a:r>
              <a:rPr lang="it-IT" sz="1400" b="0" strike="noStrike" spc="-1">
                <a:solidFill>
                  <a:srgbClr val="003366"/>
                </a:solidFill>
                <a:latin typeface="Arial"/>
                <a:ea typeface="DejaVu Sans"/>
              </a:rPr>
              <a:t> rdf:resource=“http://www.elet.polimi.it/people/D02005”/&gt;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&lt;rdf:li&gt;Marco Colombetti&lt;/rdf:li&gt;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&lt;/rdf:Seq&gt;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&lt;/terms:author&gt;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&lt;/rdf:Description&gt;</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 collections</a:t>
            </a:r>
            <a:endParaRPr lang="it-IT" sz="2400" b="0" strike="noStrike" spc="-1">
              <a:latin typeface="Arial"/>
            </a:endParaRPr>
          </a:p>
        </p:txBody>
      </p:sp>
      <p:sp>
        <p:nvSpPr>
          <p:cNvPr id="61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850F704-AFF3-457E-985C-75503BD54773}" type="slidenum">
              <a:rPr lang="it-IT" sz="1600" b="0" strike="noStrike" spc="-1">
                <a:solidFill>
                  <a:srgbClr val="002060"/>
                </a:solidFill>
                <a:latin typeface="Arial"/>
                <a:ea typeface="Arial"/>
              </a:rPr>
              <a:t>31</a:t>
            </a:fld>
            <a:endParaRPr lang="it-IT" sz="1600" b="0" strike="noStrike" spc="-1">
              <a:latin typeface="Arial"/>
            </a:endParaRPr>
          </a:p>
        </p:txBody>
      </p:sp>
      <p:sp>
        <p:nvSpPr>
          <p:cNvPr id="619"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Mutuano l’idea delle linked list per “rilevare” aggiunte non autorizzate alla collezione</a:t>
            </a:r>
            <a:endParaRPr lang="it-IT" sz="2000" b="0" strike="noStrike" spc="-1">
              <a:latin typeface="Arial"/>
            </a:endParaRPr>
          </a:p>
        </p:txBody>
      </p:sp>
      <p:sp>
        <p:nvSpPr>
          <p:cNvPr id="620" name="CustomShape 4"/>
          <p:cNvSpPr/>
          <p:nvPr/>
        </p:nvSpPr>
        <p:spPr>
          <a:xfrm>
            <a:off x="1725120" y="2231280"/>
            <a:ext cx="3742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http://www.elet.polimi.it/bib/book0001</a:t>
            </a:r>
            <a:endParaRPr lang="it-IT" sz="1400" b="0" strike="noStrike" spc="-1">
              <a:latin typeface="Arial"/>
            </a:endParaRPr>
          </a:p>
        </p:txBody>
      </p:sp>
      <p:sp>
        <p:nvSpPr>
          <p:cNvPr id="621" name="CustomShape 5"/>
          <p:cNvSpPr/>
          <p:nvPr/>
        </p:nvSpPr>
        <p:spPr>
          <a:xfrm>
            <a:off x="6765480" y="4894920"/>
            <a:ext cx="2302920" cy="356760"/>
          </a:xfrm>
          <a:prstGeom prst="rect">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Marco Colombetti</a:t>
            </a:r>
            <a:endParaRPr lang="it-IT" sz="1400" b="0" strike="noStrike" spc="-1">
              <a:latin typeface="Arial"/>
            </a:endParaRPr>
          </a:p>
        </p:txBody>
      </p:sp>
      <p:sp>
        <p:nvSpPr>
          <p:cNvPr id="622" name="CustomShape 6"/>
          <p:cNvSpPr/>
          <p:nvPr/>
        </p:nvSpPr>
        <p:spPr>
          <a:xfrm>
            <a:off x="3165120" y="3815640"/>
            <a:ext cx="7768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623" name="CustomShape 7"/>
          <p:cNvSpPr/>
          <p:nvPr/>
        </p:nvSpPr>
        <p:spPr>
          <a:xfrm>
            <a:off x="4384440" y="3526560"/>
            <a:ext cx="10771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sp>
      <p:sp>
        <p:nvSpPr>
          <p:cNvPr id="624" name="CustomShape 8"/>
          <p:cNvSpPr/>
          <p:nvPr/>
        </p:nvSpPr>
        <p:spPr>
          <a:xfrm>
            <a:off x="2014200" y="4176000"/>
            <a:ext cx="115020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rdf:List</a:t>
            </a:r>
            <a:endParaRPr lang="it-IT" sz="1400" b="0" strike="noStrike" spc="-1">
              <a:latin typeface="Arial"/>
            </a:endParaRPr>
          </a:p>
        </p:txBody>
      </p:sp>
      <p:sp>
        <p:nvSpPr>
          <p:cNvPr id="625" name="CustomShape 9"/>
          <p:cNvSpPr/>
          <p:nvPr/>
        </p:nvSpPr>
        <p:spPr>
          <a:xfrm>
            <a:off x="6406920" y="352656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http://www.elet.polimi.it/people/D02005</a:t>
            </a:r>
            <a:endParaRPr lang="it-IT" sz="1400" b="0" strike="noStrike" spc="-1">
              <a:latin typeface="Arial"/>
            </a:endParaRPr>
          </a:p>
        </p:txBody>
      </p:sp>
      <p:sp>
        <p:nvSpPr>
          <p:cNvPr id="626" name="CustomShape 10"/>
          <p:cNvSpPr/>
          <p:nvPr/>
        </p:nvSpPr>
        <p:spPr>
          <a:xfrm>
            <a:off x="5535000" y="3455280"/>
            <a:ext cx="7282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rdf:first</a:t>
            </a:r>
            <a:endParaRPr lang="it-IT" sz="1400" b="0" strike="noStrike" spc="-1">
              <a:latin typeface="Arial"/>
            </a:endParaRPr>
          </a:p>
        </p:txBody>
      </p:sp>
      <p:sp>
        <p:nvSpPr>
          <p:cNvPr id="627" name="CustomShape 11"/>
          <p:cNvSpPr/>
          <p:nvPr/>
        </p:nvSpPr>
        <p:spPr>
          <a:xfrm>
            <a:off x="4384440" y="4823640"/>
            <a:ext cx="10771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sp>
      <p:sp>
        <p:nvSpPr>
          <p:cNvPr id="628" name="CustomShape 12"/>
          <p:cNvSpPr/>
          <p:nvPr/>
        </p:nvSpPr>
        <p:spPr>
          <a:xfrm>
            <a:off x="3092400" y="4752000"/>
            <a:ext cx="7768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629" name="CustomShape 13"/>
          <p:cNvSpPr/>
          <p:nvPr/>
        </p:nvSpPr>
        <p:spPr>
          <a:xfrm>
            <a:off x="4167000" y="4247280"/>
            <a:ext cx="7372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rdf:rest</a:t>
            </a:r>
            <a:endParaRPr lang="it-IT" sz="1400" b="0" strike="noStrike" spc="-1">
              <a:latin typeface="Arial"/>
            </a:endParaRPr>
          </a:p>
        </p:txBody>
      </p:sp>
      <p:sp>
        <p:nvSpPr>
          <p:cNvPr id="630" name="CustomShape 14"/>
          <p:cNvSpPr/>
          <p:nvPr/>
        </p:nvSpPr>
        <p:spPr>
          <a:xfrm>
            <a:off x="5612760" y="4752000"/>
            <a:ext cx="7282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rdf:first</a:t>
            </a:r>
            <a:endParaRPr lang="it-IT" sz="1400" b="0" strike="noStrike" spc="-1">
              <a:latin typeface="Arial"/>
            </a:endParaRPr>
          </a:p>
        </p:txBody>
      </p:sp>
      <p:sp>
        <p:nvSpPr>
          <p:cNvPr id="631" name="CustomShape 15"/>
          <p:cNvSpPr/>
          <p:nvPr/>
        </p:nvSpPr>
        <p:spPr>
          <a:xfrm>
            <a:off x="4390560" y="5903280"/>
            <a:ext cx="107748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rdf:nil</a:t>
            </a:r>
            <a:endParaRPr lang="it-IT" sz="1400" b="0" strike="noStrike" spc="-1">
              <a:latin typeface="Arial"/>
            </a:endParaRPr>
          </a:p>
        </p:txBody>
      </p:sp>
      <p:sp>
        <p:nvSpPr>
          <p:cNvPr id="632" name="CustomShape 16"/>
          <p:cNvSpPr/>
          <p:nvPr/>
        </p:nvSpPr>
        <p:spPr>
          <a:xfrm>
            <a:off x="4173120" y="5471280"/>
            <a:ext cx="7372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rdf:rest</a:t>
            </a:r>
            <a:endParaRPr lang="it-IT" sz="1400" b="0" strike="noStrike" spc="-1">
              <a:latin typeface="Arial"/>
            </a:endParaRPr>
          </a:p>
        </p:txBody>
      </p:sp>
      <p:sp>
        <p:nvSpPr>
          <p:cNvPr id="633" name="CustomShape 17"/>
          <p:cNvSpPr/>
          <p:nvPr/>
        </p:nvSpPr>
        <p:spPr>
          <a:xfrm>
            <a:off x="4240800" y="2878920"/>
            <a:ext cx="305100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http://www.elet.polimi.it/terms/author</a:t>
            </a:r>
            <a:endParaRPr lang="it-IT" sz="1400" b="0" strike="noStrike" spc="-1">
              <a:latin typeface="Arial"/>
            </a:endParaRPr>
          </a:p>
        </p:txBody>
      </p:sp>
      <p:sp>
        <p:nvSpPr>
          <p:cNvPr id="634" name="CustomShape 18"/>
          <p:cNvSpPr/>
          <p:nvPr/>
        </p:nvSpPr>
        <p:spPr>
          <a:xfrm>
            <a:off x="2732040" y="5400000"/>
            <a:ext cx="7768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635" name="CustomShape 19"/>
          <p:cNvSpPr/>
          <p:nvPr/>
        </p:nvSpPr>
        <p:spPr>
          <a:xfrm>
            <a:off x="3597840" y="2736000"/>
            <a:ext cx="1324440" cy="7887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36" name="CustomShape 20"/>
          <p:cNvSpPr/>
          <p:nvPr/>
        </p:nvSpPr>
        <p:spPr>
          <a:xfrm flipH="1">
            <a:off x="3164400" y="3957480"/>
            <a:ext cx="1374120" cy="46908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37" name="CustomShape 21"/>
          <p:cNvSpPr/>
          <p:nvPr/>
        </p:nvSpPr>
        <p:spPr>
          <a:xfrm>
            <a:off x="5463720" y="3778920"/>
            <a:ext cx="941400" cy="3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38" name="CustomShape 22"/>
          <p:cNvSpPr/>
          <p:nvPr/>
        </p:nvSpPr>
        <p:spPr>
          <a:xfrm flipV="1">
            <a:off x="5463720" y="5069160"/>
            <a:ext cx="1299960" cy="3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39" name="CustomShape 23"/>
          <p:cNvSpPr/>
          <p:nvPr/>
        </p:nvSpPr>
        <p:spPr>
          <a:xfrm>
            <a:off x="4924080" y="4031280"/>
            <a:ext cx="360" cy="7905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40" name="CustomShape 24"/>
          <p:cNvSpPr/>
          <p:nvPr/>
        </p:nvSpPr>
        <p:spPr>
          <a:xfrm>
            <a:off x="4924080" y="5328360"/>
            <a:ext cx="4680" cy="57312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41" name="CustomShape 25"/>
          <p:cNvSpPr/>
          <p:nvPr/>
        </p:nvSpPr>
        <p:spPr>
          <a:xfrm flipH="1" flipV="1">
            <a:off x="2995920" y="4604760"/>
            <a:ext cx="1542600" cy="28872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42" name="CustomShape 26"/>
          <p:cNvSpPr/>
          <p:nvPr/>
        </p:nvSpPr>
        <p:spPr>
          <a:xfrm flipH="1" flipV="1">
            <a:off x="2585880" y="4678560"/>
            <a:ext cx="1798560" cy="147312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Reificazione (= rendere come oggetto)</a:t>
            </a:r>
            <a:endParaRPr lang="it-IT" sz="2400" b="0" strike="noStrike" spc="-1">
              <a:latin typeface="Arial"/>
            </a:endParaRPr>
          </a:p>
        </p:txBody>
      </p:sp>
      <p:sp>
        <p:nvSpPr>
          <p:cNvPr id="644"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811FCEB-548B-476C-B716-B6414E65DF3E}" type="slidenum">
              <a:rPr lang="it-IT" sz="1600" b="0" strike="noStrike" spc="-1">
                <a:solidFill>
                  <a:srgbClr val="002060"/>
                </a:solidFill>
                <a:latin typeface="Arial"/>
                <a:ea typeface="Arial"/>
              </a:rPr>
              <a:t>32</a:t>
            </a:fld>
            <a:endParaRPr lang="it-IT" sz="1600" b="0" strike="noStrike" spc="-1">
              <a:latin typeface="Arial"/>
            </a:endParaRPr>
          </a:p>
        </p:txBody>
      </p:sp>
      <p:sp>
        <p:nvSpPr>
          <p:cNvPr id="645"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In alcuni casi è opportuno aggiungere delle “meta asserzioni”, cioè asserzioni su asserzioni</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RDF ammette solo relazioni binarie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Occorre quindi rappresentare delle triple come singole risorse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 reificazione consiste nel rappresentare una caratteristica del modello all’interno del modello stesso</a:t>
            </a:r>
            <a:endParaRPr lang="it-IT" sz="2000" b="0" strike="noStrike" spc="-1">
              <a:latin typeface="Arial"/>
            </a:endParaRPr>
          </a:p>
        </p:txBody>
      </p:sp>
      <p:sp>
        <p:nvSpPr>
          <p:cNvPr id="646" name="CustomShape 4"/>
          <p:cNvSpPr/>
          <p:nvPr/>
        </p:nvSpPr>
        <p:spPr>
          <a:xfrm>
            <a:off x="7417080" y="5041440"/>
            <a:ext cx="1006200" cy="356400"/>
          </a:xfrm>
          <a:prstGeom prst="rect">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Marco</a:t>
            </a:r>
            <a:endParaRPr lang="it-IT" sz="1400" b="0" strike="noStrike" spc="-1">
              <a:latin typeface="Arial"/>
            </a:endParaRPr>
          </a:p>
        </p:txBody>
      </p:sp>
      <p:sp>
        <p:nvSpPr>
          <p:cNvPr id="647" name="CustomShape 5"/>
          <p:cNvSpPr/>
          <p:nvPr/>
        </p:nvSpPr>
        <p:spPr>
          <a:xfrm>
            <a:off x="3238920" y="3815640"/>
            <a:ext cx="7768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648" name="CustomShape 6"/>
          <p:cNvSpPr/>
          <p:nvPr/>
        </p:nvSpPr>
        <p:spPr>
          <a:xfrm>
            <a:off x="3600720" y="4104720"/>
            <a:ext cx="143784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bib:assertion01</a:t>
            </a:r>
            <a:endParaRPr lang="it-IT" sz="1400" b="0" strike="noStrike" spc="-1">
              <a:latin typeface="Arial"/>
            </a:endParaRPr>
          </a:p>
        </p:txBody>
      </p:sp>
      <p:sp>
        <p:nvSpPr>
          <p:cNvPr id="649" name="CustomShape 7"/>
          <p:cNvSpPr/>
          <p:nvPr/>
        </p:nvSpPr>
        <p:spPr>
          <a:xfrm>
            <a:off x="1872000" y="3599640"/>
            <a:ext cx="1294920" cy="50292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rdf:Statement</a:t>
            </a:r>
            <a:endParaRPr lang="it-IT" sz="1400" b="0" strike="noStrike" spc="-1">
              <a:latin typeface="Arial"/>
            </a:endParaRPr>
          </a:p>
        </p:txBody>
      </p:sp>
      <p:sp>
        <p:nvSpPr>
          <p:cNvPr id="650" name="CustomShape 8"/>
          <p:cNvSpPr/>
          <p:nvPr/>
        </p:nvSpPr>
        <p:spPr>
          <a:xfrm>
            <a:off x="5401080" y="4825440"/>
            <a:ext cx="172656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people:D02005</a:t>
            </a:r>
            <a:endParaRPr lang="it-IT" sz="1400" b="0" strike="noStrike" spc="-1">
              <a:latin typeface="Arial"/>
            </a:endParaRPr>
          </a:p>
        </p:txBody>
      </p:sp>
      <p:sp>
        <p:nvSpPr>
          <p:cNvPr id="651" name="CustomShape 9"/>
          <p:cNvSpPr/>
          <p:nvPr/>
        </p:nvSpPr>
        <p:spPr>
          <a:xfrm>
            <a:off x="5975280" y="3888720"/>
            <a:ext cx="104544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terms:says</a:t>
            </a:r>
            <a:endParaRPr lang="it-IT" sz="1400" b="0" strike="noStrike" spc="-1">
              <a:latin typeface="Arial"/>
            </a:endParaRPr>
          </a:p>
        </p:txBody>
      </p:sp>
      <p:sp>
        <p:nvSpPr>
          <p:cNvPr id="652" name="CustomShape 10"/>
          <p:cNvSpPr/>
          <p:nvPr/>
        </p:nvSpPr>
        <p:spPr>
          <a:xfrm>
            <a:off x="2445840" y="4536360"/>
            <a:ext cx="10054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rdf:subject</a:t>
            </a:r>
            <a:endParaRPr lang="it-IT" sz="1400" b="0" strike="noStrike" spc="-1">
              <a:latin typeface="Arial"/>
            </a:endParaRPr>
          </a:p>
        </p:txBody>
      </p:sp>
      <p:sp>
        <p:nvSpPr>
          <p:cNvPr id="653" name="CustomShape 11"/>
          <p:cNvSpPr/>
          <p:nvPr/>
        </p:nvSpPr>
        <p:spPr>
          <a:xfrm>
            <a:off x="3529440" y="4968360"/>
            <a:ext cx="172656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terms:author</a:t>
            </a:r>
            <a:endParaRPr lang="it-IT" sz="1400" b="0" strike="noStrike" spc="-1">
              <a:latin typeface="Arial"/>
            </a:endParaRPr>
          </a:p>
        </p:txBody>
      </p:sp>
      <p:sp>
        <p:nvSpPr>
          <p:cNvPr id="654" name="CustomShape 12"/>
          <p:cNvSpPr/>
          <p:nvPr/>
        </p:nvSpPr>
        <p:spPr>
          <a:xfrm>
            <a:off x="1656000" y="4968360"/>
            <a:ext cx="1726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bib:book0001</a:t>
            </a:r>
            <a:endParaRPr lang="it-IT" sz="1400" b="0" strike="noStrike" spc="-1">
              <a:latin typeface="Arial"/>
            </a:endParaRPr>
          </a:p>
        </p:txBody>
      </p:sp>
      <p:sp>
        <p:nvSpPr>
          <p:cNvPr id="655" name="CustomShape 13"/>
          <p:cNvSpPr/>
          <p:nvPr/>
        </p:nvSpPr>
        <p:spPr>
          <a:xfrm>
            <a:off x="3669480" y="4608000"/>
            <a:ext cx="117324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rdf:predicate</a:t>
            </a:r>
            <a:endParaRPr lang="it-IT" sz="1400" b="0" strike="noStrike" spc="-1">
              <a:latin typeface="Arial"/>
            </a:endParaRPr>
          </a:p>
        </p:txBody>
      </p:sp>
      <p:sp>
        <p:nvSpPr>
          <p:cNvPr id="656" name="CustomShape 14"/>
          <p:cNvSpPr/>
          <p:nvPr/>
        </p:nvSpPr>
        <p:spPr>
          <a:xfrm>
            <a:off x="5254560" y="4536360"/>
            <a:ext cx="91584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rdf:object</a:t>
            </a:r>
            <a:endParaRPr lang="it-IT" sz="1400" b="0" strike="noStrike" spc="-1">
              <a:latin typeface="Arial"/>
            </a:endParaRPr>
          </a:p>
        </p:txBody>
      </p:sp>
      <p:sp>
        <p:nvSpPr>
          <p:cNvPr id="657" name="CustomShape 15"/>
          <p:cNvSpPr/>
          <p:nvPr/>
        </p:nvSpPr>
        <p:spPr>
          <a:xfrm>
            <a:off x="7488720" y="3384000"/>
            <a:ext cx="172656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People:colombetti</a:t>
            </a:r>
            <a:endParaRPr lang="it-IT" sz="1400" b="0" strike="noStrike" spc="-1">
              <a:latin typeface="Arial"/>
            </a:endParaRPr>
          </a:p>
        </p:txBody>
      </p:sp>
      <p:sp>
        <p:nvSpPr>
          <p:cNvPr id="658" name="CustomShape 16"/>
          <p:cNvSpPr/>
          <p:nvPr/>
        </p:nvSpPr>
        <p:spPr>
          <a:xfrm>
            <a:off x="8495280" y="3888720"/>
            <a:ext cx="112140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terms:name</a:t>
            </a:r>
            <a:endParaRPr lang="it-IT" sz="1400" b="0" strike="noStrike" spc="-1">
              <a:latin typeface="Arial"/>
            </a:endParaRPr>
          </a:p>
        </p:txBody>
      </p:sp>
      <p:sp>
        <p:nvSpPr>
          <p:cNvPr id="659" name="CustomShape 17"/>
          <p:cNvSpPr/>
          <p:nvPr/>
        </p:nvSpPr>
        <p:spPr>
          <a:xfrm>
            <a:off x="7922160" y="4176000"/>
            <a:ext cx="934200" cy="3600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sp>
      <p:sp>
        <p:nvSpPr>
          <p:cNvPr id="660" name="CustomShape 18"/>
          <p:cNvSpPr/>
          <p:nvPr/>
        </p:nvSpPr>
        <p:spPr>
          <a:xfrm>
            <a:off x="7128360" y="4608000"/>
            <a:ext cx="120996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names:name</a:t>
            </a:r>
            <a:endParaRPr lang="it-IT" sz="1400" b="0" strike="noStrike" spc="-1">
              <a:latin typeface="Arial"/>
            </a:endParaRPr>
          </a:p>
        </p:txBody>
      </p:sp>
      <p:sp>
        <p:nvSpPr>
          <p:cNvPr id="661" name="CustomShape 19"/>
          <p:cNvSpPr/>
          <p:nvPr/>
        </p:nvSpPr>
        <p:spPr>
          <a:xfrm>
            <a:off x="8569800" y="5041440"/>
            <a:ext cx="1005840" cy="356400"/>
          </a:xfrm>
          <a:prstGeom prst="rect">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Colombetti</a:t>
            </a:r>
            <a:endParaRPr lang="it-IT" sz="1400" b="0" strike="noStrike" spc="-1">
              <a:latin typeface="Arial"/>
            </a:endParaRPr>
          </a:p>
        </p:txBody>
      </p:sp>
      <p:sp>
        <p:nvSpPr>
          <p:cNvPr id="662" name="CustomShape 20"/>
          <p:cNvSpPr/>
          <p:nvPr/>
        </p:nvSpPr>
        <p:spPr>
          <a:xfrm>
            <a:off x="8280000" y="4608000"/>
            <a:ext cx="145836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names:surname</a:t>
            </a:r>
            <a:endParaRPr lang="it-IT" sz="1400" b="0" strike="noStrike" spc="-1">
              <a:latin typeface="Arial"/>
            </a:endParaRPr>
          </a:p>
        </p:txBody>
      </p:sp>
      <p:sp>
        <p:nvSpPr>
          <p:cNvPr id="663" name="Line 21"/>
          <p:cNvSpPr/>
          <p:nvPr/>
        </p:nvSpPr>
        <p:spPr>
          <a:xfrm flipV="1">
            <a:off x="4753440" y="3529440"/>
            <a:ext cx="2735280" cy="576360"/>
          </a:xfrm>
          <a:prstGeom prst="line">
            <a:avLst/>
          </a:prstGeom>
          <a:ln w="9360" cap="rnd">
            <a:solidFill>
              <a:srgbClr val="003366"/>
            </a:solidFill>
            <a:custDash>
              <a:ds d="800000" sp="300000"/>
            </a:custDash>
            <a:miter/>
            <a:tailEnd type="triangle" w="med" len="med"/>
          </a:ln>
        </p:spPr>
        <p:style>
          <a:lnRef idx="0">
            <a:scrgbClr r="0" g="0" b="0"/>
          </a:lnRef>
          <a:fillRef idx="0">
            <a:scrgbClr r="0" g="0" b="0"/>
          </a:fillRef>
          <a:effectRef idx="0">
            <a:scrgbClr r="0" g="0" b="0"/>
          </a:effectRef>
          <a:fontRef idx="minor"/>
        </p:style>
      </p:sp>
      <p:sp>
        <p:nvSpPr>
          <p:cNvPr id="664" name="CustomShape 22"/>
          <p:cNvSpPr/>
          <p:nvPr/>
        </p:nvSpPr>
        <p:spPr>
          <a:xfrm flipH="1" flipV="1">
            <a:off x="2977200" y="4028760"/>
            <a:ext cx="619560" cy="3243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65" name="CustomShape 23"/>
          <p:cNvSpPr/>
          <p:nvPr/>
        </p:nvSpPr>
        <p:spPr>
          <a:xfrm flipH="1">
            <a:off x="3129840" y="4535640"/>
            <a:ext cx="677520" cy="50472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66" name="CustomShape 24"/>
          <p:cNvSpPr/>
          <p:nvPr/>
        </p:nvSpPr>
        <p:spPr>
          <a:xfrm>
            <a:off x="4256640" y="4608000"/>
            <a:ext cx="135360" cy="3585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67" name="CustomShape 25"/>
          <p:cNvSpPr/>
          <p:nvPr/>
        </p:nvSpPr>
        <p:spPr>
          <a:xfrm>
            <a:off x="4830120" y="4535640"/>
            <a:ext cx="822240" cy="36180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68" name="CustomShape 26"/>
          <p:cNvSpPr/>
          <p:nvPr/>
        </p:nvSpPr>
        <p:spPr>
          <a:xfrm flipH="1">
            <a:off x="4827960" y="3636360"/>
            <a:ext cx="2656800" cy="5403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69" name="CustomShape 27"/>
          <p:cNvSpPr/>
          <p:nvPr/>
        </p:nvSpPr>
        <p:spPr>
          <a:xfrm>
            <a:off x="8353080" y="3888720"/>
            <a:ext cx="35640" cy="28548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70" name="CustomShape 28"/>
          <p:cNvSpPr/>
          <p:nvPr/>
        </p:nvSpPr>
        <p:spPr>
          <a:xfrm flipH="1">
            <a:off x="7918920" y="4485240"/>
            <a:ext cx="136440" cy="55440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671" name="CustomShape 29"/>
          <p:cNvSpPr/>
          <p:nvPr/>
        </p:nvSpPr>
        <p:spPr>
          <a:xfrm>
            <a:off x="8721360" y="4485240"/>
            <a:ext cx="350640" cy="55440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Vocabolario RDF</a:t>
            </a:r>
            <a:endParaRPr lang="it-IT" sz="2400" b="0" strike="noStrike" spc="-1">
              <a:latin typeface="Arial"/>
            </a:endParaRPr>
          </a:p>
        </p:txBody>
      </p:sp>
      <p:sp>
        <p:nvSpPr>
          <p:cNvPr id="673"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17F0855-3F29-438D-8B60-991E89A66894}" type="slidenum">
              <a:rPr lang="it-IT" sz="1600" b="0" strike="noStrike" spc="-1">
                <a:solidFill>
                  <a:srgbClr val="002060"/>
                </a:solidFill>
                <a:latin typeface="Arial"/>
                <a:ea typeface="Arial"/>
              </a:rPr>
              <a:t>33</a:t>
            </a:fld>
            <a:endParaRPr lang="it-IT" sz="1600" b="0" strike="noStrike" spc="-1">
              <a:latin typeface="Arial"/>
            </a:endParaRPr>
          </a:p>
        </p:txBody>
      </p:sp>
      <p:sp>
        <p:nvSpPr>
          <p:cNvPr id="674"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Definisce una serie di risorse con significati specifici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Classi: rdf:Property, rdf:Seq, rdf:Alt, rdf:Statement…</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Proprietà: rdf:type, rdf:subject, rdf:predicate…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Risorse: rdf:nil</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&lt;A, rdf:type, B&gt; (oppure &lt;A a B&gt;)</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A è “istanza” di B.. A “appartiene a” B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&lt;P, rdf:type, rdf:Property&gt; </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 è una proprietà</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&lt;rdf:type, rdf:type, rdf:Property&gt;</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Tools</a:t>
            </a:r>
            <a:endParaRPr lang="it-IT" sz="2400" b="0" strike="noStrike" spc="-1">
              <a:latin typeface="Arial"/>
            </a:endParaRPr>
          </a:p>
        </p:txBody>
      </p:sp>
      <p:sp>
        <p:nvSpPr>
          <p:cNvPr id="67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6402868-FE51-4CF0-BF8E-FB8CCE872B36}" type="slidenum">
              <a:rPr lang="it-IT" sz="1600" b="0" strike="noStrike" spc="-1">
                <a:solidFill>
                  <a:srgbClr val="002060"/>
                </a:solidFill>
                <a:latin typeface="Arial"/>
                <a:ea typeface="Arial"/>
              </a:rPr>
              <a:t>34</a:t>
            </a:fld>
            <a:endParaRPr lang="it-IT" sz="1600" b="0" strike="noStrike" spc="-1">
              <a:latin typeface="Arial"/>
            </a:endParaRPr>
          </a:p>
        </p:txBody>
      </p:sp>
      <p:sp>
        <p:nvSpPr>
          <p:cNvPr id="677"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TURTLED: un semplice visualizzatore online di modelli RDF in sintassi turtle: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u="sng" strike="noStrike" spc="-1">
                <a:solidFill>
                  <a:srgbClr val="0000FF"/>
                </a:solidFill>
                <a:uFillTx/>
                <a:latin typeface="Calibri"/>
                <a:ea typeface="DejaVu Sans"/>
                <a:hlinkClick r:id="rId2"/>
              </a:rPr>
              <a:t>https://github.com/mhausenblas/turtled</a:t>
            </a:r>
            <a:r>
              <a:t/>
            </a:r>
            <a:br/>
            <a:r>
              <a:rPr lang="it-IT" sz="2000" b="0" u="sng" strike="noStrike" spc="-1">
                <a:solidFill>
                  <a:srgbClr val="000000"/>
                </a:solidFill>
                <a:uFillTx/>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RDF Validator</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u="sng" strike="noStrike" spc="-1">
                <a:solidFill>
                  <a:srgbClr val="0000FF"/>
                </a:solidFill>
                <a:uFillTx/>
                <a:latin typeface="Calibri"/>
                <a:ea typeface="DejaVu Sans"/>
                <a:hlinkClick r:id="rId3"/>
              </a:rPr>
              <a:t>http://www.w3.org/RDF/Validator/</a:t>
            </a:r>
            <a:endParaRPr lang="it-IT" sz="2000" b="0" strike="noStrike" spc="-1">
              <a:latin typeface="Arial"/>
            </a:endParaRPr>
          </a:p>
          <a:p>
            <a:pPr>
              <a:lnSpc>
                <a:spcPct val="100000"/>
              </a:lnSpc>
              <a:spcBef>
                <a:spcPts val="850"/>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Protege: il più diffuso editor per modelli semantici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u="sng" strike="noStrike" spc="-1">
                <a:solidFill>
                  <a:srgbClr val="0000FF"/>
                </a:solidFill>
                <a:uFillTx/>
                <a:latin typeface="Calibri"/>
                <a:ea typeface="DejaVu Sans"/>
                <a:hlinkClick r:id="rId4"/>
              </a:rPr>
              <a:t>https://protege.stanford.edu/</a:t>
            </a:r>
            <a:endParaRPr lang="it-IT" sz="2000" b="0" strike="noStrike" spc="-1">
              <a:latin typeface="Arial"/>
            </a:endParaRPr>
          </a:p>
          <a:p>
            <a:pPr>
              <a:lnSpc>
                <a:spcPct val="100000"/>
              </a:lnSpc>
              <a:spcBef>
                <a:spcPts val="601"/>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L’editing è normalmente guidato dalla terminologia (v edremo successivamente i dettagli), per ora consideriamola una lista di risorse</a:t>
            </a:r>
            <a:endParaRPr lang="it-IT" sz="2000" b="0" strike="noStrike" spc="-1">
              <a:latin typeface="Arial"/>
            </a:endParaRPr>
          </a:p>
          <a:p>
            <a:pPr>
              <a:lnSpc>
                <a:spcPct val="100000"/>
              </a:lnSpc>
              <a:spcBef>
                <a:spcPts val="850"/>
              </a:spcBef>
            </a:pPr>
            <a:endParaRPr lang="it-IT" sz="2000" b="0" strike="noStrike" spc="-1">
              <a:latin typeface="Arial"/>
            </a:endParaRPr>
          </a:p>
          <a:p>
            <a:pPr>
              <a:lnSpc>
                <a:spcPct val="100000"/>
              </a:lnSpc>
              <a:spcBef>
                <a:spcPts val="1417"/>
              </a:spcBef>
            </a:pPr>
            <a:endParaRPr lang="it-IT" sz="2000" b="0" strike="noStrike" spc="-1">
              <a:latin typeface="Arial"/>
            </a:endParaRPr>
          </a:p>
          <a:p>
            <a:pPr>
              <a:lnSpc>
                <a:spcPct val="100000"/>
              </a:lnSpc>
              <a:spcBef>
                <a:spcPts val="1417"/>
              </a:spcBef>
            </a:pP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 Validator</a:t>
            </a:r>
            <a:endParaRPr lang="it-IT" sz="2400" b="0" strike="noStrike" spc="-1">
              <a:latin typeface="Arial"/>
            </a:endParaRPr>
          </a:p>
        </p:txBody>
      </p:sp>
      <p:sp>
        <p:nvSpPr>
          <p:cNvPr id="679"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478D114-A96B-4EF6-9485-26097AC7B77B}" type="slidenum">
              <a:rPr lang="it-IT" sz="1600" b="0" strike="noStrike" spc="-1">
                <a:solidFill>
                  <a:srgbClr val="002060"/>
                </a:solidFill>
                <a:latin typeface="Arial"/>
                <a:ea typeface="Arial"/>
              </a:rPr>
              <a:t>35</a:t>
            </a:fld>
            <a:endParaRPr lang="it-IT" sz="1600" b="0" strike="noStrike" spc="-1">
              <a:latin typeface="Arial"/>
            </a:endParaRPr>
          </a:p>
        </p:txBody>
      </p:sp>
      <p:pic>
        <p:nvPicPr>
          <p:cNvPr id="680" name="Picture 679"/>
          <p:cNvPicPr/>
          <p:nvPr/>
        </p:nvPicPr>
        <p:blipFill>
          <a:blip r:embed="rId2"/>
          <a:stretch/>
        </p:blipFill>
        <p:spPr>
          <a:xfrm>
            <a:off x="4248000" y="1152000"/>
            <a:ext cx="3685680" cy="4859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Protege</a:t>
            </a:r>
            <a:endParaRPr lang="it-IT" sz="2400" b="0" strike="noStrike" spc="-1">
              <a:latin typeface="Arial"/>
            </a:endParaRPr>
          </a:p>
        </p:txBody>
      </p:sp>
      <p:sp>
        <p:nvSpPr>
          <p:cNvPr id="68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2433E6D-051F-4488-8632-F358D6543C14}" type="slidenum">
              <a:rPr lang="it-IT" sz="1600" b="0" strike="noStrike" spc="-1">
                <a:solidFill>
                  <a:srgbClr val="002060"/>
                </a:solidFill>
                <a:latin typeface="Arial"/>
                <a:ea typeface="Arial"/>
              </a:rPr>
              <a:t>36</a:t>
            </a:fld>
            <a:endParaRPr lang="it-IT" sz="1600" b="0" strike="noStrike" spc="-1">
              <a:latin typeface="Arial"/>
            </a:endParaRPr>
          </a:p>
        </p:txBody>
      </p:sp>
      <p:pic>
        <p:nvPicPr>
          <p:cNvPr id="683" name="Picture 682"/>
          <p:cNvPicPr/>
          <p:nvPr/>
        </p:nvPicPr>
        <p:blipFill>
          <a:blip r:embed="rId2"/>
          <a:stretch/>
        </p:blipFill>
        <p:spPr>
          <a:xfrm>
            <a:off x="5328000" y="1992240"/>
            <a:ext cx="6549840" cy="4197600"/>
          </a:xfrm>
          <a:prstGeom prst="rect">
            <a:avLst/>
          </a:prstGeom>
          <a:ln>
            <a:noFill/>
          </a:ln>
        </p:spPr>
      </p:pic>
      <p:sp>
        <p:nvSpPr>
          <p:cNvPr id="684"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Sviluppato alla Stanford medical informatics</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Oltre 30K utenti</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Visualizzazione a grafo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Merge di ontologie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Reasoning</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Query answering</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ec..</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TopBraid Composer</a:t>
            </a:r>
            <a:endParaRPr lang="it-IT" sz="2400" b="0" strike="noStrike" spc="-1">
              <a:latin typeface="Arial"/>
            </a:endParaRPr>
          </a:p>
        </p:txBody>
      </p:sp>
      <p:sp>
        <p:nvSpPr>
          <p:cNvPr id="68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2D3EE8B-6AEF-485F-AD4B-C29845FC1109}" type="slidenum">
              <a:rPr lang="it-IT" sz="1600" b="0" strike="noStrike" spc="-1">
                <a:solidFill>
                  <a:srgbClr val="002060"/>
                </a:solidFill>
                <a:latin typeface="Arial"/>
                <a:ea typeface="Arial"/>
              </a:rPr>
              <a:t>37</a:t>
            </a:fld>
            <a:endParaRPr lang="it-IT" sz="1600" b="0" strike="noStrike" spc="-1">
              <a:latin typeface="Arial"/>
            </a:endParaRPr>
          </a:p>
        </p:txBody>
      </p:sp>
      <p:sp>
        <p:nvSpPr>
          <p:cNvPr id="687"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Prodotto commerciale basato su piattaforma eclipse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Disponibile in versione free</a:t>
            </a:r>
            <a:endParaRPr lang="it-IT" sz="2000" b="0" strike="noStrike" spc="-1">
              <a:latin typeface="Arial"/>
            </a:endParaRPr>
          </a:p>
        </p:txBody>
      </p:sp>
      <p:pic>
        <p:nvPicPr>
          <p:cNvPr id="688" name="Picture 687"/>
          <p:cNvPicPr/>
          <p:nvPr/>
        </p:nvPicPr>
        <p:blipFill>
          <a:blip r:embed="rId2"/>
          <a:stretch/>
        </p:blipFill>
        <p:spPr>
          <a:xfrm>
            <a:off x="4032000" y="2232000"/>
            <a:ext cx="7413840" cy="4558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NeON toolkit</a:t>
            </a:r>
            <a:endParaRPr lang="it-IT" sz="2400" b="0" strike="noStrike" spc="-1">
              <a:latin typeface="Arial"/>
            </a:endParaRPr>
          </a:p>
        </p:txBody>
      </p:sp>
      <p:sp>
        <p:nvSpPr>
          <p:cNvPr id="690"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94A0103-CAE3-4CB8-967F-200A3111F944}" type="slidenum">
              <a:rPr lang="it-IT" sz="1600" b="0" strike="noStrike" spc="-1">
                <a:solidFill>
                  <a:srgbClr val="002060"/>
                </a:solidFill>
                <a:latin typeface="Arial"/>
                <a:ea typeface="Arial"/>
              </a:rPr>
              <a:t>38</a:t>
            </a:fld>
            <a:endParaRPr lang="it-IT" sz="1600" b="0" strike="noStrike" spc="-1">
              <a:latin typeface="Arial"/>
            </a:endParaRPr>
          </a:p>
        </p:txBody>
      </p:sp>
      <p:sp>
        <p:nvSpPr>
          <p:cNvPr id="691"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Prodotto di un progetto di ricerca europeo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Basato su piattaforma Eclipse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Vocazione su OWL2</a:t>
            </a:r>
            <a:endParaRPr lang="it-IT" sz="2000" b="0" strike="noStrike" spc="-1">
              <a:latin typeface="Arial"/>
            </a:endParaRPr>
          </a:p>
        </p:txBody>
      </p:sp>
      <p:pic>
        <p:nvPicPr>
          <p:cNvPr id="692" name="Picture 691"/>
          <p:cNvPicPr/>
          <p:nvPr/>
        </p:nvPicPr>
        <p:blipFill>
          <a:blip r:embed="rId2"/>
          <a:stretch/>
        </p:blipFill>
        <p:spPr>
          <a:xfrm>
            <a:off x="3528000" y="2160000"/>
            <a:ext cx="8589600" cy="4474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FOAF</a:t>
            </a:r>
            <a:endParaRPr lang="it-IT" sz="2400" b="0" strike="noStrike" spc="-1">
              <a:latin typeface="Arial"/>
            </a:endParaRPr>
          </a:p>
        </p:txBody>
      </p:sp>
      <p:sp>
        <p:nvSpPr>
          <p:cNvPr id="694"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66C5287-D69A-4FA7-84DC-B9B7F0DF467B}" type="slidenum">
              <a:rPr lang="it-IT" sz="1600" b="0" strike="noStrike" spc="-1">
                <a:solidFill>
                  <a:srgbClr val="002060"/>
                </a:solidFill>
                <a:latin typeface="Arial"/>
                <a:ea typeface="Arial"/>
              </a:rPr>
              <a:t>39</a:t>
            </a:fld>
            <a:endParaRPr lang="it-IT" sz="1600" b="0" strike="noStrike" spc="-1">
              <a:latin typeface="Arial"/>
            </a:endParaRPr>
          </a:p>
        </p:txBody>
      </p:sp>
      <p:pic>
        <p:nvPicPr>
          <p:cNvPr id="695" name="Picture 694"/>
          <p:cNvPicPr/>
          <p:nvPr/>
        </p:nvPicPr>
        <p:blipFill>
          <a:blip r:embed="rId2"/>
          <a:stretch/>
        </p:blipFill>
        <p:spPr>
          <a:xfrm>
            <a:off x="9557640" y="648000"/>
            <a:ext cx="2032200" cy="1437840"/>
          </a:xfrm>
          <a:prstGeom prst="rect">
            <a:avLst/>
          </a:prstGeom>
          <a:ln>
            <a:noFill/>
          </a:ln>
        </p:spPr>
      </p:pic>
      <p:pic>
        <p:nvPicPr>
          <p:cNvPr id="696" name="Picture 695"/>
          <p:cNvPicPr/>
          <p:nvPr/>
        </p:nvPicPr>
        <p:blipFill>
          <a:blip r:embed="rId3"/>
          <a:stretch/>
        </p:blipFill>
        <p:spPr>
          <a:xfrm>
            <a:off x="1152000" y="792000"/>
            <a:ext cx="7341840" cy="5685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Web of data</a:t>
            </a:r>
            <a:endParaRPr lang="it-IT" sz="2400" b="0" strike="noStrike" spc="-1">
              <a:latin typeface="Arial"/>
            </a:endParaRPr>
          </a:p>
        </p:txBody>
      </p:sp>
      <p:sp>
        <p:nvSpPr>
          <p:cNvPr id="476" name="CustomShape 2"/>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800"/>
              </a:spcBef>
            </a:pPr>
            <a:r>
              <a:rPr lang="it-IT" sz="2000" b="1" strike="noStrike" spc="-1">
                <a:solidFill>
                  <a:srgbClr val="000000"/>
                </a:solidFill>
                <a:latin typeface="Calibri"/>
                <a:ea typeface="DejaVu Sans"/>
              </a:rPr>
              <a:t>Un esempio</a:t>
            </a:r>
            <a:r>
              <a:rPr lang="it-IT" sz="2000" b="0" strike="noStrike" spc="-1">
                <a:solidFill>
                  <a:srgbClr val="000000"/>
                </a:solidFill>
                <a:latin typeface="Calibri"/>
                <a:ea typeface="DejaVu Sans"/>
              </a:rPr>
              <a:t>: Integrazione di informazioni sul web</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Informazioni raccolte dallo smart agent</a:t>
            </a:r>
            <a:endParaRPr lang="it-IT" sz="2000" b="0" strike="noStrike" spc="-1">
              <a:latin typeface="Arial"/>
            </a:endParaRPr>
          </a:p>
        </p:txBody>
      </p:sp>
      <p:sp>
        <p:nvSpPr>
          <p:cNvPr id="477" name="CustomShape 3"/>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1E15F74-65AF-4540-9EEB-5F53AC15E208}" type="slidenum">
              <a:rPr lang="it-IT" sz="1600" b="0" strike="noStrike" spc="-1">
                <a:solidFill>
                  <a:srgbClr val="002060"/>
                </a:solidFill>
                <a:latin typeface="Arial"/>
                <a:ea typeface="Arial"/>
              </a:rPr>
              <a:t>4</a:t>
            </a:fld>
            <a:endParaRPr lang="it-IT" sz="1600" b="0" strike="noStrike" spc="-1">
              <a:latin typeface="Arial"/>
            </a:endParaRPr>
          </a:p>
        </p:txBody>
      </p:sp>
      <p:sp>
        <p:nvSpPr>
          <p:cNvPr id="478" name="CustomShape 4"/>
          <p:cNvSpPr/>
          <p:nvPr/>
        </p:nvSpPr>
        <p:spPr>
          <a:xfrm>
            <a:off x="1512000" y="2376000"/>
            <a:ext cx="8368560" cy="239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800"/>
              </a:spcBef>
            </a:pPr>
            <a:r>
              <a:rPr lang="it-IT" sz="2000" b="0" strike="noStrike" spc="-1">
                <a:solidFill>
                  <a:srgbClr val="000000"/>
                </a:solidFill>
                <a:latin typeface="Calibri"/>
                <a:ea typeface="DejaVu Sans"/>
              </a:rPr>
              <a:t>ns0:marioarrigonineri		ns0:name		”Mario”</a:t>
            </a:r>
            <a:endParaRPr lang="it-IT" sz="2000" b="0" strike="noStrike" spc="-1">
              <a:latin typeface="Arial"/>
            </a:endParaRPr>
          </a:p>
          <a:p>
            <a:pPr>
              <a:lnSpc>
                <a:spcPct val="100000"/>
              </a:lnSpc>
              <a:spcBef>
                <a:spcPts val="1800"/>
              </a:spcBef>
            </a:pPr>
            <a:r>
              <a:rPr lang="it-IT" sz="2000" b="0" strike="noStrike" spc="-1">
                <a:solidFill>
                  <a:srgbClr val="000000"/>
                </a:solidFill>
                <a:latin typeface="Calibri"/>
                <a:ea typeface="DejaVu Sans"/>
              </a:rPr>
              <a:t>ns0:marioarrigonineri		ns0:surname		”Arrigoni Neri”</a:t>
            </a:r>
            <a:endParaRPr lang="it-IT" sz="2000" b="0" strike="noStrike" spc="-1">
              <a:latin typeface="Arial"/>
            </a:endParaRPr>
          </a:p>
          <a:p>
            <a:pPr>
              <a:lnSpc>
                <a:spcPct val="100000"/>
              </a:lnSpc>
              <a:spcBef>
                <a:spcPts val="1800"/>
              </a:spcBef>
            </a:pPr>
            <a:r>
              <a:rPr lang="it-IT" sz="2000" b="0" strike="noStrike" spc="-1">
                <a:solidFill>
                  <a:srgbClr val="000000"/>
                </a:solidFill>
                <a:latin typeface="Calibri"/>
                <a:ea typeface="DejaVu Sans"/>
              </a:rPr>
              <a:t>ns0:marioarrigonineri		ns0:author		&lt;ns0:book1&gt;</a:t>
            </a:r>
            <a:endParaRPr lang="it-IT" sz="2000" b="0" strike="noStrike" spc="-1">
              <a:latin typeface="Arial"/>
            </a:endParaRPr>
          </a:p>
          <a:p>
            <a:pPr>
              <a:lnSpc>
                <a:spcPct val="100000"/>
              </a:lnSpc>
              <a:spcBef>
                <a:spcPts val="1800"/>
              </a:spcBef>
            </a:pPr>
            <a:r>
              <a:rPr lang="it-IT" sz="2000" b="0" strike="noStrike" spc="-1">
                <a:solidFill>
                  <a:srgbClr val="000000"/>
                </a:solidFill>
                <a:latin typeface="Calibri"/>
                <a:ea typeface="DejaVu Sans"/>
              </a:rPr>
              <a:t>ns0:book1				ns0:title			”Introduzione al Semantic Web”</a:t>
            </a:r>
            <a:endParaRPr lang="it-IT" sz="2000" b="0" strike="noStrike" spc="-1">
              <a:latin typeface="Arial"/>
            </a:endParaRPr>
          </a:p>
          <a:p>
            <a:pPr>
              <a:lnSpc>
                <a:spcPct val="100000"/>
              </a:lnSpc>
              <a:spcBef>
                <a:spcPts val="1800"/>
              </a:spcBef>
            </a:pPr>
            <a:r>
              <a:rPr lang="it-IT" sz="2000" b="0" strike="noStrike" spc="-1">
                <a:solidFill>
                  <a:srgbClr val="000000"/>
                </a:solidFill>
                <a:latin typeface="Calibri"/>
                <a:ea typeface="DejaVu Sans"/>
              </a:rPr>
              <a:t>ns0:book1				ns0:adoptedIn	&lt;ns0:c105&gt;</a:t>
            </a:r>
            <a:endParaRPr lang="it-IT" sz="2000" b="0" strike="noStrike" spc="-1">
              <a:latin typeface="Arial"/>
            </a:endParaRPr>
          </a:p>
          <a:p>
            <a:pPr>
              <a:lnSpc>
                <a:spcPct val="100000"/>
              </a:lnSpc>
              <a:spcBef>
                <a:spcPts val="1800"/>
              </a:spcBef>
            </a:pPr>
            <a:r>
              <a:rPr lang="it-IT" sz="2000" b="0" strike="noStrike" spc="-1">
                <a:solidFill>
                  <a:srgbClr val="000000"/>
                </a:solidFill>
                <a:latin typeface="Calibri"/>
                <a:ea typeface="DejaVu Sans"/>
              </a:rPr>
              <a:t>ns0:book1				ns0:ISBN		111-123456789</a:t>
            </a:r>
            <a:endParaRPr lang="it-IT" sz="2000" b="0" strike="noStrike" spc="-1">
              <a:latin typeface="Arial"/>
            </a:endParaRPr>
          </a:p>
          <a:p>
            <a:pPr>
              <a:lnSpc>
                <a:spcPct val="100000"/>
              </a:lnSpc>
              <a:spcBef>
                <a:spcPts val="1800"/>
              </a:spcBef>
            </a:pPr>
            <a:r>
              <a:rPr lang="it-IT" sz="2000" b="0" strike="noStrike" spc="-1">
                <a:solidFill>
                  <a:srgbClr val="000000"/>
                </a:solidFill>
                <a:latin typeface="Calibri"/>
                <a:ea typeface="DejaVu Sans"/>
              </a:rPr>
              <a:t>ns0:c105				ns0:title			”tecnologie semantiche”</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Hands - on</a:t>
            </a:r>
            <a:endParaRPr lang="it-IT" sz="2400" b="0" strike="noStrike" spc="-1">
              <a:latin typeface="Arial"/>
            </a:endParaRPr>
          </a:p>
        </p:txBody>
      </p:sp>
      <p:sp>
        <p:nvSpPr>
          <p:cNvPr id="69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5FA442C-A899-4B70-8F60-6895C18FC7BF}" type="slidenum">
              <a:rPr lang="it-IT" sz="1600" b="0" strike="noStrike" spc="-1">
                <a:solidFill>
                  <a:srgbClr val="002060"/>
                </a:solidFill>
                <a:latin typeface="Arial"/>
                <a:ea typeface="Arial"/>
              </a:rPr>
              <a:t>40</a:t>
            </a:fld>
            <a:endParaRPr lang="it-IT" sz="1600" b="0" strike="noStrike" spc="-1">
              <a:latin typeface="Arial"/>
            </a:endParaRPr>
          </a:p>
        </p:txBody>
      </p:sp>
      <p:sp>
        <p:nvSpPr>
          <p:cNvPr id="699"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Creare un modello RDF tramite Protege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Mario (35 anni) e Luca (42 anni) sono amici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Mario e Luca lavorano entrambi al W3C (http://www.w3.org)</a:t>
            </a:r>
            <a:endParaRPr lang="it-IT" sz="2000" b="0" strike="noStrike" spc="-1">
              <a:latin typeface="Arial"/>
            </a:endParaRPr>
          </a:p>
          <a:p>
            <a:pPr>
              <a:lnSpc>
                <a:spcPct val="100000"/>
              </a:lnSpc>
              <a:spcBef>
                <a:spcPts val="601"/>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Salvarlo in RDF/XML</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Validarlo con RDF validator</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navigare le triple generate</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Salvarlo in formato turtle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Caricarlo con  turtled</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NOTA: il viewer potrebbe non supportare correttamente rdf base</a:t>
            </a:r>
            <a:endParaRPr lang="it-IT" sz="2000" b="0" strike="noStrike" spc="-1">
              <a:latin typeface="Arial"/>
            </a:endParaRPr>
          </a:p>
        </p:txBody>
      </p:sp>
      <p:pic>
        <p:nvPicPr>
          <p:cNvPr id="700" name="Picture 699"/>
          <p:cNvPicPr/>
          <p:nvPr/>
        </p:nvPicPr>
        <p:blipFill>
          <a:blip r:embed="rId2"/>
          <a:stretch/>
        </p:blipFill>
        <p:spPr>
          <a:xfrm>
            <a:off x="8496000" y="334440"/>
            <a:ext cx="3237840" cy="1968120"/>
          </a:xfrm>
          <a:prstGeom prst="rect">
            <a:avLst/>
          </a:prstGeom>
          <a:ln>
            <a:noFill/>
          </a:ln>
        </p:spPr>
      </p:pic>
      <p:pic>
        <p:nvPicPr>
          <p:cNvPr id="701" name="Picture 700"/>
          <p:cNvPicPr/>
          <p:nvPr/>
        </p:nvPicPr>
        <p:blipFill>
          <a:blip r:embed="rId3"/>
          <a:stretch/>
        </p:blipFill>
        <p:spPr>
          <a:xfrm>
            <a:off x="8712000" y="3168000"/>
            <a:ext cx="2032200" cy="1437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Hands - on</a:t>
            </a:r>
            <a:endParaRPr lang="it-IT" sz="2400" b="0" strike="noStrike" spc="-1">
              <a:latin typeface="Arial"/>
            </a:endParaRPr>
          </a:p>
        </p:txBody>
      </p:sp>
      <p:sp>
        <p:nvSpPr>
          <p:cNvPr id="703"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93B7477-6CEB-43E4-BD4E-900C81849560}" type="slidenum">
              <a:rPr lang="it-IT" sz="1600" b="0" strike="noStrike" spc="-1">
                <a:solidFill>
                  <a:srgbClr val="002060"/>
                </a:solidFill>
                <a:latin typeface="Arial"/>
                <a:ea typeface="Arial"/>
              </a:rPr>
              <a:t>41</a:t>
            </a:fld>
            <a:endParaRPr lang="it-IT" sz="1600" b="0" strike="noStrike" spc="-1">
              <a:latin typeface="Arial"/>
            </a:endParaRPr>
          </a:p>
        </p:txBody>
      </p:sp>
      <p:sp>
        <p:nvSpPr>
          <p:cNvPr id="704" name="CustomShape 3"/>
          <p:cNvSpPr/>
          <p:nvPr/>
        </p:nvSpPr>
        <p:spPr>
          <a:xfrm>
            <a:off x="41328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Rieseguire l’esercizio integrando il modello (ontologia) V-card</a:t>
            </a:r>
            <a:endParaRPr lang="it-IT" sz="2000" b="0" strike="noStrike" spc="-1">
              <a:latin typeface="Arial"/>
            </a:endParaRPr>
          </a:p>
        </p:txBody>
      </p:sp>
      <p:pic>
        <p:nvPicPr>
          <p:cNvPr id="705" name="Picture 704"/>
          <p:cNvPicPr/>
          <p:nvPr/>
        </p:nvPicPr>
        <p:blipFill>
          <a:blip r:embed="rId2"/>
          <a:stretch/>
        </p:blipFill>
        <p:spPr>
          <a:xfrm>
            <a:off x="8496000" y="334440"/>
            <a:ext cx="3237840" cy="1968120"/>
          </a:xfrm>
          <a:prstGeom prst="rect">
            <a:avLst/>
          </a:prstGeom>
          <a:ln>
            <a:noFill/>
          </a:ln>
        </p:spPr>
      </p:pic>
      <p:pic>
        <p:nvPicPr>
          <p:cNvPr id="706" name="Picture 705"/>
          <p:cNvPicPr/>
          <p:nvPr/>
        </p:nvPicPr>
        <p:blipFill>
          <a:blip r:embed="rId3"/>
          <a:stretch/>
        </p:blipFill>
        <p:spPr>
          <a:xfrm>
            <a:off x="3528000" y="2046240"/>
            <a:ext cx="4359240" cy="4431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CustomShape 1"/>
          <p:cNvSpPr/>
          <p:nvPr/>
        </p:nvSpPr>
        <p:spPr>
          <a:xfrm>
            <a:off x="888840" y="1274400"/>
            <a:ext cx="10411560" cy="629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gn="ctr">
              <a:lnSpc>
                <a:spcPct val="100000"/>
              </a:lnSpc>
            </a:pPr>
            <a:r>
              <a:rPr lang="it-IT" sz="2800" b="1" strike="noStrike" spc="-1">
                <a:solidFill>
                  <a:srgbClr val="FFFFFF"/>
                </a:solidFill>
                <a:latin typeface="Arial"/>
                <a:ea typeface="Arial"/>
              </a:rPr>
              <a:t>Master Artificial Intelligence &amp; Machine Learning</a:t>
            </a:r>
            <a:endParaRPr lang="it-IT" sz="2800" b="0" strike="noStrike" spc="-1">
              <a:latin typeface="Arial"/>
            </a:endParaRPr>
          </a:p>
        </p:txBody>
      </p:sp>
      <p:sp>
        <p:nvSpPr>
          <p:cNvPr id="708" name="CustomShape 2"/>
          <p:cNvSpPr/>
          <p:nvPr/>
        </p:nvSpPr>
        <p:spPr>
          <a:xfrm>
            <a:off x="3543840" y="2527920"/>
            <a:ext cx="5140080" cy="939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479"/>
              </a:spcBef>
            </a:pPr>
            <a:r>
              <a:rPr lang="it-IT" sz="2400" b="1" strike="noStrike" spc="-1">
                <a:solidFill>
                  <a:srgbClr val="FFFFFF"/>
                </a:solidFill>
                <a:latin typeface="Arial"/>
                <a:ea typeface="Arial"/>
              </a:rPr>
              <a:t>Corso «Tecnologie semantiche»</a:t>
            </a:r>
            <a:endParaRPr lang="it-IT" sz="2400" b="0" strike="noStrike" spc="-1">
              <a:latin typeface="Arial"/>
            </a:endParaRPr>
          </a:p>
          <a:p>
            <a:pPr algn="ctr">
              <a:lnSpc>
                <a:spcPct val="100000"/>
              </a:lnSpc>
              <a:spcBef>
                <a:spcPts val="400"/>
              </a:spcBef>
            </a:pPr>
            <a:r>
              <a:rPr lang="it-IT" sz="2000" b="0" strike="noStrike" spc="-1">
                <a:solidFill>
                  <a:srgbClr val="FFFFFF"/>
                </a:solidFill>
                <a:latin typeface="Arial"/>
                <a:ea typeface="Arial"/>
              </a:rPr>
              <a:t>Marco Colombetti e Mario Arrigoni Neri</a:t>
            </a:r>
            <a:endParaRPr lang="it-IT" sz="2000" b="0" strike="noStrike" spc="-1">
              <a:latin typeface="Arial"/>
            </a:endParaRPr>
          </a:p>
        </p:txBody>
      </p:sp>
      <p:sp>
        <p:nvSpPr>
          <p:cNvPr id="709" name="CustomShape 3"/>
          <p:cNvSpPr/>
          <p:nvPr/>
        </p:nvSpPr>
        <p:spPr>
          <a:xfrm>
            <a:off x="5267880" y="758160"/>
            <a:ext cx="1653840" cy="28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spcBef>
                <a:spcPts val="360"/>
              </a:spcBef>
            </a:pPr>
            <a:r>
              <a:rPr lang="it-IT" sz="1800" b="0" strike="noStrike" spc="-1">
                <a:solidFill>
                  <a:srgbClr val="FFFFFF"/>
                </a:solidFill>
                <a:latin typeface="Arial"/>
                <a:ea typeface="Arial"/>
              </a:rPr>
              <a:t>01.07.2019</a:t>
            </a:r>
            <a:endParaRPr lang="it-IT" sz="1800" b="0" strike="noStrike" spc="-1">
              <a:latin typeface="Arial"/>
            </a:endParaRPr>
          </a:p>
        </p:txBody>
      </p:sp>
      <p:sp>
        <p:nvSpPr>
          <p:cNvPr id="710" name="CustomShape 4"/>
          <p:cNvSpPr/>
          <p:nvPr/>
        </p:nvSpPr>
        <p:spPr>
          <a:xfrm>
            <a:off x="481320" y="3934800"/>
            <a:ext cx="11223000" cy="1146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720"/>
              </a:spcBef>
            </a:pPr>
            <a:r>
              <a:rPr lang="it-IT" sz="3600" b="1" strike="noStrike" spc="-1">
                <a:solidFill>
                  <a:srgbClr val="FFFFFF"/>
                </a:solidFill>
                <a:latin typeface="Arial"/>
                <a:ea typeface="Arial"/>
              </a:rPr>
              <a:t>3.  RDFS ed Ontologie</a:t>
            </a:r>
            <a:endParaRPr lang="it-IT" sz="3600" b="0" strike="noStrike" spc="-1">
              <a:latin typeface="Arial"/>
            </a:endParaRPr>
          </a:p>
          <a:p>
            <a:pPr algn="ctr">
              <a:lnSpc>
                <a:spcPct val="100000"/>
              </a:lnSpc>
              <a:spcBef>
                <a:spcPts val="479"/>
              </a:spcBef>
            </a:pPr>
            <a:r>
              <a:rPr lang="it-IT" sz="2400" b="0" strike="noStrike" spc="-1">
                <a:solidFill>
                  <a:srgbClr val="FFFFFF"/>
                </a:solidFill>
                <a:latin typeface="Arial"/>
                <a:ea typeface="Arial"/>
              </a:rPr>
              <a:t>Mario Arrigoni Neri</a:t>
            </a:r>
            <a:endParaRPr lang="it-IT"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Dalle istanze allo schema</a:t>
            </a:r>
            <a:endParaRPr lang="it-IT" sz="2400" b="0" strike="noStrike" spc="-1">
              <a:latin typeface="Arial"/>
            </a:endParaRPr>
          </a:p>
        </p:txBody>
      </p:sp>
      <p:sp>
        <p:nvSpPr>
          <p:cNvPr id="71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DDD8ADA-C9A6-492B-A98C-757B2CA732CF}" type="slidenum">
              <a:rPr lang="it-IT" sz="1600" b="0" strike="noStrike" spc="-1">
                <a:solidFill>
                  <a:srgbClr val="002060"/>
                </a:solidFill>
                <a:latin typeface="Arial"/>
                <a:ea typeface="Arial"/>
              </a:rPr>
              <a:t>43</a:t>
            </a:fld>
            <a:endParaRPr lang="it-IT" sz="1600" b="0" strike="noStrike" spc="-1">
              <a:latin typeface="Arial"/>
            </a:endParaRPr>
          </a:p>
        </p:txBody>
      </p:sp>
      <p:sp>
        <p:nvSpPr>
          <p:cNvPr id="713"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Le risorse coinvolte in un modello RDF non sono tutte della stessa natura: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Alcune rappresentano individui specifici e particolari fatti osservati nello stato delle cose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Altre rappresentano dei “tipi” .. le chiameremo risorse di schema</a:t>
            </a:r>
            <a:endParaRPr lang="it-IT" sz="2000" b="0" strike="noStrike" spc="-1">
              <a:latin typeface="Arial"/>
            </a:endParaRPr>
          </a:p>
        </p:txBody>
      </p:sp>
      <p:sp>
        <p:nvSpPr>
          <p:cNvPr id="714" name="CustomShape 4"/>
          <p:cNvSpPr/>
          <p:nvPr/>
        </p:nvSpPr>
        <p:spPr>
          <a:xfrm>
            <a:off x="2446920" y="480636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http://www.elet.polimi.it/bib/book0001</a:t>
            </a:r>
            <a:endParaRPr lang="it-IT" sz="1400" b="0" strike="noStrike" spc="-1">
              <a:latin typeface="Arial"/>
            </a:endParaRPr>
          </a:p>
        </p:txBody>
      </p:sp>
      <p:sp>
        <p:nvSpPr>
          <p:cNvPr id="715" name="CustomShape 5"/>
          <p:cNvSpPr/>
          <p:nvPr/>
        </p:nvSpPr>
        <p:spPr>
          <a:xfrm>
            <a:off x="4675320" y="5382720"/>
            <a:ext cx="305100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http://www.elet.polimi.it/terms/author</a:t>
            </a:r>
            <a:endParaRPr lang="it-IT" sz="1400" b="0" strike="noStrike" spc="-1">
              <a:latin typeface="Arial"/>
            </a:endParaRPr>
          </a:p>
        </p:txBody>
      </p:sp>
      <p:sp>
        <p:nvSpPr>
          <p:cNvPr id="716" name="CustomShape 6"/>
          <p:cNvSpPr/>
          <p:nvPr/>
        </p:nvSpPr>
        <p:spPr>
          <a:xfrm>
            <a:off x="6696720" y="480636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http://www.elet.polimi.it/people/D02005</a:t>
            </a:r>
            <a:endParaRPr lang="it-IT" sz="1400" b="0" strike="noStrike" spc="-1">
              <a:latin typeface="Arial"/>
            </a:endParaRPr>
          </a:p>
        </p:txBody>
      </p:sp>
      <p:sp>
        <p:nvSpPr>
          <p:cNvPr id="717" name="CustomShape 7"/>
          <p:cNvSpPr/>
          <p:nvPr/>
        </p:nvSpPr>
        <p:spPr>
          <a:xfrm>
            <a:off x="2088000" y="3168000"/>
            <a:ext cx="331128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http://www.elet.polimi.it/terms#Book</a:t>
            </a:r>
            <a:endParaRPr lang="it-IT" sz="1400" b="0" strike="noStrike" spc="-1">
              <a:latin typeface="Arial"/>
            </a:endParaRPr>
          </a:p>
        </p:txBody>
      </p:sp>
      <p:sp>
        <p:nvSpPr>
          <p:cNvPr id="718" name="CustomShape 8"/>
          <p:cNvSpPr/>
          <p:nvPr/>
        </p:nvSpPr>
        <p:spPr>
          <a:xfrm>
            <a:off x="6912720" y="316800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http://www.elet.polimi.it/terms#AssProf</a:t>
            </a:r>
            <a:endParaRPr lang="it-IT" sz="1400" b="0" strike="noStrike" spc="-1">
              <a:latin typeface="Arial"/>
            </a:endParaRPr>
          </a:p>
        </p:txBody>
      </p:sp>
      <p:sp>
        <p:nvSpPr>
          <p:cNvPr id="719" name="CustomShape 9"/>
          <p:cNvSpPr/>
          <p:nvPr/>
        </p:nvSpPr>
        <p:spPr>
          <a:xfrm>
            <a:off x="3094920" y="4392000"/>
            <a:ext cx="7768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20" name="CustomShape 10"/>
          <p:cNvSpPr/>
          <p:nvPr/>
        </p:nvSpPr>
        <p:spPr>
          <a:xfrm>
            <a:off x="8495280" y="4392000"/>
            <a:ext cx="7768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21" name="Line 11"/>
          <p:cNvSpPr/>
          <p:nvPr/>
        </p:nvSpPr>
        <p:spPr>
          <a:xfrm>
            <a:off x="2304000" y="4320360"/>
            <a:ext cx="7850160" cy="0"/>
          </a:xfrm>
          <a:prstGeom prst="line">
            <a:avLst/>
          </a:prstGeom>
          <a:ln w="38160">
            <a:solidFill>
              <a:srgbClr val="003366"/>
            </a:solidFill>
            <a:miter/>
          </a:ln>
        </p:spPr>
        <p:style>
          <a:lnRef idx="0">
            <a:scrgbClr r="0" g="0" b="0"/>
          </a:lnRef>
          <a:fillRef idx="0">
            <a:scrgbClr r="0" g="0" b="0"/>
          </a:fillRef>
          <a:effectRef idx="0">
            <a:scrgbClr r="0" g="0" b="0"/>
          </a:effectRef>
          <a:fontRef idx="minor"/>
        </p:style>
      </p:sp>
      <p:sp>
        <p:nvSpPr>
          <p:cNvPr id="722" name="CustomShape 12"/>
          <p:cNvSpPr/>
          <p:nvPr/>
        </p:nvSpPr>
        <p:spPr>
          <a:xfrm>
            <a:off x="4537800" y="367128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http://www.elet.polimi.it/terms#author</a:t>
            </a:r>
            <a:endParaRPr lang="it-IT" sz="1400" b="0" strike="noStrike" spc="-1">
              <a:latin typeface="Arial"/>
            </a:endParaRPr>
          </a:p>
        </p:txBody>
      </p:sp>
      <p:sp>
        <p:nvSpPr>
          <p:cNvPr id="723" name="Line 13"/>
          <p:cNvSpPr/>
          <p:nvPr/>
        </p:nvSpPr>
        <p:spPr>
          <a:xfrm>
            <a:off x="6264720" y="4176000"/>
            <a:ext cx="0" cy="863640"/>
          </a:xfrm>
          <a:prstGeom prst="line">
            <a:avLst/>
          </a:prstGeom>
          <a:ln w="9360" cap="rnd">
            <a:solidFill>
              <a:srgbClr val="003366"/>
            </a:solidFill>
            <a:custDash>
              <a:ds d="800000" sp="300000"/>
            </a:custDash>
            <a:miter/>
          </a:ln>
        </p:spPr>
        <p:style>
          <a:lnRef idx="0">
            <a:scrgbClr r="0" g="0" b="0"/>
          </a:lnRef>
          <a:fillRef idx="0">
            <a:scrgbClr r="0" g="0" b="0"/>
          </a:fillRef>
          <a:effectRef idx="0">
            <a:scrgbClr r="0" g="0" b="0"/>
          </a:effectRef>
          <a:fontRef idx="minor"/>
        </p:style>
      </p:sp>
      <p:sp>
        <p:nvSpPr>
          <p:cNvPr id="724" name="CustomShape 14"/>
          <p:cNvSpPr/>
          <p:nvPr/>
        </p:nvSpPr>
        <p:spPr>
          <a:xfrm flipH="1" flipV="1">
            <a:off x="3742560" y="3670560"/>
            <a:ext cx="357120" cy="113184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25" name="CustomShape 15"/>
          <p:cNvSpPr/>
          <p:nvPr/>
        </p:nvSpPr>
        <p:spPr>
          <a:xfrm flipV="1">
            <a:off x="8353440" y="3670560"/>
            <a:ext cx="213840" cy="113184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26" name="CustomShape 16"/>
          <p:cNvSpPr/>
          <p:nvPr/>
        </p:nvSpPr>
        <p:spPr>
          <a:xfrm>
            <a:off x="5760000" y="5058720"/>
            <a:ext cx="934920" cy="3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RDFS</a:t>
            </a:r>
            <a:endParaRPr lang="it-IT" sz="2400" b="0" strike="noStrike" spc="-1">
              <a:latin typeface="Arial"/>
            </a:endParaRPr>
          </a:p>
        </p:txBody>
      </p:sp>
      <p:sp>
        <p:nvSpPr>
          <p:cNvPr id="72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E4FC97C-5134-4296-913E-EDDC2D5CEB73}" type="slidenum">
              <a:rPr lang="it-IT" sz="1600" b="0" strike="noStrike" spc="-1">
                <a:solidFill>
                  <a:srgbClr val="002060"/>
                </a:solidFill>
                <a:latin typeface="Arial"/>
                <a:ea typeface="Arial"/>
              </a:rPr>
              <a:t>44</a:t>
            </a:fld>
            <a:endParaRPr lang="it-IT" sz="1600" b="0" strike="noStrike" spc="-1">
              <a:latin typeface="Arial"/>
            </a:endParaRPr>
          </a:p>
        </p:txBody>
      </p:sp>
      <p:sp>
        <p:nvSpPr>
          <p:cNvPr id="729"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RDFS è uno schema (semantico) per modelli RDF</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Definisce come si possono combinare tra di loro le risorse di schema</a:t>
            </a:r>
            <a:endParaRPr lang="it-IT" sz="2000" b="0" strike="noStrike" spc="-1">
              <a:latin typeface="Arial"/>
            </a:endParaRPr>
          </a:p>
          <a:p>
            <a:pPr>
              <a:lnSpc>
                <a:spcPct val="100000"/>
              </a:lnSpc>
              <a:spcBef>
                <a:spcPts val="601"/>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 il primo linguaggio per schemi semantici (o ontologie) in termini di espressività</a:t>
            </a:r>
            <a:endParaRPr lang="it-IT" sz="2000" b="0" strike="noStrike" spc="-1">
              <a:latin typeface="Arial"/>
            </a:endParaRPr>
          </a:p>
          <a:p>
            <a:pPr>
              <a:lnSpc>
                <a:spcPct val="100000"/>
              </a:lnSpc>
              <a:spcBef>
                <a:spcPts val="601"/>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Permette in sostanza di definire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Gerarchie di tipi (classi)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Gerarchie di proprietà</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Come le classi possono “tipizzare” le proprietà</a:t>
            </a:r>
            <a:endParaRPr lang="it-IT" sz="2000" b="0" strike="noStrike" spc="-1">
              <a:latin typeface="Arial"/>
            </a:endParaRPr>
          </a:p>
          <a:p>
            <a:pPr>
              <a:lnSpc>
                <a:spcPct val="100000"/>
              </a:lnSpc>
              <a:spcBef>
                <a:spcPts val="850"/>
              </a:spcBef>
            </a:pP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E’ la base per linguaggi più espressivi (es: DAML+OIL, OWL, SKOS)</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Classi</a:t>
            </a:r>
            <a:endParaRPr lang="it-IT" sz="2400" b="0" strike="noStrike" spc="-1">
              <a:latin typeface="Arial"/>
            </a:endParaRPr>
          </a:p>
        </p:txBody>
      </p:sp>
      <p:sp>
        <p:nvSpPr>
          <p:cNvPr id="731"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9BE3ED1-310D-4EA9-80A0-28247AC0F2DD}" type="slidenum">
              <a:rPr lang="it-IT" sz="1600" b="0" strike="noStrike" spc="-1">
                <a:solidFill>
                  <a:srgbClr val="002060"/>
                </a:solidFill>
                <a:latin typeface="Arial"/>
                <a:ea typeface="Arial"/>
              </a:rPr>
              <a:t>45</a:t>
            </a:fld>
            <a:endParaRPr lang="it-IT" sz="1600" b="0" strike="noStrike" spc="-1">
              <a:latin typeface="Arial"/>
            </a:endParaRPr>
          </a:p>
        </p:txBody>
      </p:sp>
      <p:sp>
        <p:nvSpPr>
          <p:cNvPr id="732"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 risorsa predefinita rdfs:Class rappresenta una </a:t>
            </a:r>
            <a:r>
              <a:rPr lang="it-IT" sz="2000" b="0" u="sng" strike="noStrike" spc="-1">
                <a:solidFill>
                  <a:srgbClr val="000000"/>
                </a:solidFill>
                <a:uFillTx/>
                <a:latin typeface="Calibri"/>
                <a:ea typeface="DejaVu Sans"/>
              </a:rPr>
              <a:t>metaclasse</a:t>
            </a:r>
            <a:r>
              <a:t/>
            </a:r>
            <a:br/>
            <a:r>
              <a:rPr lang="it-IT" sz="2000" b="0" strike="noStrike" spc="-1">
                <a:solidFill>
                  <a:srgbClr val="000000"/>
                </a:solidFill>
                <a:latin typeface="Calibri"/>
                <a:ea typeface="DejaVu Sans"/>
              </a:rPr>
              <a:t> </a:t>
            </a:r>
            <a:endParaRPr lang="it-IT" sz="2000" b="0" strike="noStrike" spc="-1">
              <a:latin typeface="Arial"/>
            </a:endParaRPr>
          </a:p>
        </p:txBody>
      </p:sp>
      <p:sp>
        <p:nvSpPr>
          <p:cNvPr id="733" name="CustomShape 4"/>
          <p:cNvSpPr/>
          <p:nvPr/>
        </p:nvSpPr>
        <p:spPr>
          <a:xfrm>
            <a:off x="3024000" y="381672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http://www.elet.polimi.it/terms#AssProf</a:t>
            </a:r>
            <a:endParaRPr lang="it-IT" sz="1400" b="0" strike="noStrike" spc="-1">
              <a:latin typeface="Arial"/>
            </a:endParaRPr>
          </a:p>
        </p:txBody>
      </p:sp>
      <p:sp>
        <p:nvSpPr>
          <p:cNvPr id="734" name="CustomShape 5"/>
          <p:cNvSpPr/>
          <p:nvPr/>
        </p:nvSpPr>
        <p:spPr>
          <a:xfrm>
            <a:off x="4608360" y="2664000"/>
            <a:ext cx="374256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http://www.w3.org/200/01/rdf-schema#Class</a:t>
            </a:r>
            <a:endParaRPr lang="it-IT" sz="1400" b="0" strike="noStrike" spc="-1">
              <a:latin typeface="Arial"/>
            </a:endParaRPr>
          </a:p>
        </p:txBody>
      </p:sp>
      <p:sp>
        <p:nvSpPr>
          <p:cNvPr id="735" name="CustomShape 6"/>
          <p:cNvSpPr/>
          <p:nvPr/>
        </p:nvSpPr>
        <p:spPr>
          <a:xfrm>
            <a:off x="5029560" y="3384720"/>
            <a:ext cx="406440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u="sng" strike="noStrike" spc="-1">
                <a:solidFill>
                  <a:srgbClr val="0000FF"/>
                </a:solidFill>
                <a:uFillTx/>
                <a:latin typeface="Arial"/>
                <a:ea typeface="DejaVu Sans"/>
                <a:hlinkClick r:id="rId2"/>
              </a:rPr>
              <a:t>http://www.w3.org/1999/02/22-rdf-syntax-ns#</a:t>
            </a:r>
            <a:r>
              <a:rPr lang="it-IT" sz="1400" b="0" strike="noStrike" spc="-1">
                <a:solidFill>
                  <a:srgbClr val="003366"/>
                </a:solidFill>
                <a:latin typeface="Arial"/>
                <a:ea typeface="DejaVu Sans"/>
              </a:rPr>
              <a:t>type</a:t>
            </a:r>
            <a:endParaRPr lang="it-IT" sz="1400" b="0" strike="noStrike" spc="-1">
              <a:latin typeface="Arial"/>
            </a:endParaRPr>
          </a:p>
        </p:txBody>
      </p:sp>
      <p:sp>
        <p:nvSpPr>
          <p:cNvPr id="736" name="CustomShape 7"/>
          <p:cNvSpPr/>
          <p:nvPr/>
        </p:nvSpPr>
        <p:spPr>
          <a:xfrm flipV="1">
            <a:off x="4680720" y="3092760"/>
            <a:ext cx="474120" cy="72000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37" name="CustomShape 8"/>
          <p:cNvSpPr/>
          <p:nvPr/>
        </p:nvSpPr>
        <p:spPr>
          <a:xfrm>
            <a:off x="2088000" y="4960440"/>
            <a:ext cx="6693840" cy="11588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&lt;rdf:RDF	xml:base=“http://www.elet.polimi.it/terms”</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xmlns:rdf=“http://www.w3.org/1999/02/22-rdf-syntax-ns#”</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xmlns:rdfs=“http://www.w3.org/2000/01/rdf-schema#”&gt;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&lt;rdfs:Class rdf:ID=“AssProf”/&gt;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&lt;/rdf:RDF&gt;</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Gerarchie di classi</a:t>
            </a:r>
            <a:endParaRPr lang="it-IT" sz="2400" b="0" strike="noStrike" spc="-1">
              <a:latin typeface="Arial"/>
            </a:endParaRPr>
          </a:p>
        </p:txBody>
      </p:sp>
      <p:sp>
        <p:nvSpPr>
          <p:cNvPr id="739"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2BC9218-4D55-40AF-B53D-21406DF8E2EE}" type="slidenum">
              <a:rPr lang="it-IT" sz="1600" b="0" strike="noStrike" spc="-1">
                <a:solidFill>
                  <a:srgbClr val="002060"/>
                </a:solidFill>
                <a:latin typeface="Arial"/>
                <a:ea typeface="Arial"/>
              </a:rPr>
              <a:t>46</a:t>
            </a:fld>
            <a:endParaRPr lang="it-IT" sz="1600" b="0" strike="noStrike" spc="-1">
              <a:latin typeface="Arial"/>
            </a:endParaRPr>
          </a:p>
        </p:txBody>
      </p:sp>
      <p:sp>
        <p:nvSpPr>
          <p:cNvPr id="740"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RDFS permette di definire la relazione di astrazione tra classi tramite la proprietà rdfs:subClassOf</a:t>
            </a:r>
            <a:r>
              <a:t/>
            </a:r>
            <a:br/>
            <a:r>
              <a:rPr lang="it-IT" sz="2000" b="0" strike="noStrike" spc="-1">
                <a:solidFill>
                  <a:srgbClr val="000000"/>
                </a:solidFill>
                <a:latin typeface="Calibri"/>
                <a:ea typeface="DejaVu Sans"/>
              </a:rPr>
              <a:t> </a:t>
            </a:r>
            <a:endParaRPr lang="it-IT" sz="2000" b="0" strike="noStrike" spc="-1">
              <a:latin typeface="Arial"/>
            </a:endParaRPr>
          </a:p>
        </p:txBody>
      </p:sp>
      <p:sp>
        <p:nvSpPr>
          <p:cNvPr id="741" name="CustomShape 4"/>
          <p:cNvSpPr/>
          <p:nvPr/>
        </p:nvSpPr>
        <p:spPr>
          <a:xfrm>
            <a:off x="5543280" y="331128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http://www.elet.polimi.it/terms#AssProf</a:t>
            </a:r>
            <a:endParaRPr lang="it-IT" sz="1400" b="0" strike="noStrike" spc="-1">
              <a:latin typeface="Arial"/>
            </a:endParaRPr>
          </a:p>
        </p:txBody>
      </p:sp>
      <p:sp>
        <p:nvSpPr>
          <p:cNvPr id="742" name="CustomShape 5"/>
          <p:cNvSpPr/>
          <p:nvPr/>
        </p:nvSpPr>
        <p:spPr>
          <a:xfrm>
            <a:off x="5184720" y="2087280"/>
            <a:ext cx="374256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http://www.w3.org/200/01/rdf-schema#Class</a:t>
            </a:r>
            <a:endParaRPr lang="it-IT" sz="1400" b="0" strike="noStrike" spc="-1">
              <a:latin typeface="Arial"/>
            </a:endParaRPr>
          </a:p>
        </p:txBody>
      </p:sp>
      <p:sp>
        <p:nvSpPr>
          <p:cNvPr id="743" name="CustomShape 6"/>
          <p:cNvSpPr/>
          <p:nvPr/>
        </p:nvSpPr>
        <p:spPr>
          <a:xfrm>
            <a:off x="7199280" y="287964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44" name="CustomShape 7"/>
          <p:cNvSpPr/>
          <p:nvPr/>
        </p:nvSpPr>
        <p:spPr>
          <a:xfrm>
            <a:off x="1800000" y="266364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http://www.elet.polimi.it/terms#Person</a:t>
            </a:r>
            <a:endParaRPr lang="it-IT" sz="1400" b="0" strike="noStrike" spc="-1">
              <a:latin typeface="Arial"/>
            </a:endParaRPr>
          </a:p>
        </p:txBody>
      </p:sp>
      <p:sp>
        <p:nvSpPr>
          <p:cNvPr id="745" name="CustomShape 8"/>
          <p:cNvSpPr/>
          <p:nvPr/>
        </p:nvSpPr>
        <p:spPr>
          <a:xfrm>
            <a:off x="3959280" y="223020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46" name="CustomShape 9"/>
          <p:cNvSpPr/>
          <p:nvPr/>
        </p:nvSpPr>
        <p:spPr>
          <a:xfrm>
            <a:off x="3812760" y="3311280"/>
            <a:ext cx="1452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rdfs:subClassOf</a:t>
            </a:r>
            <a:endParaRPr lang="it-IT" sz="1400" b="0" strike="noStrike" spc="-1">
              <a:latin typeface="Arial"/>
            </a:endParaRPr>
          </a:p>
        </p:txBody>
      </p:sp>
      <p:sp>
        <p:nvSpPr>
          <p:cNvPr id="747" name="CustomShape 10"/>
          <p:cNvSpPr/>
          <p:nvPr/>
        </p:nvSpPr>
        <p:spPr>
          <a:xfrm flipH="1" flipV="1">
            <a:off x="7054920" y="2589840"/>
            <a:ext cx="141120" cy="71748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48" name="CustomShape 11"/>
          <p:cNvSpPr/>
          <p:nvPr/>
        </p:nvSpPr>
        <p:spPr>
          <a:xfrm flipV="1">
            <a:off x="4628160" y="2337480"/>
            <a:ext cx="554760" cy="39600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49" name="CustomShape 12"/>
          <p:cNvSpPr/>
          <p:nvPr/>
        </p:nvSpPr>
        <p:spPr>
          <a:xfrm flipH="1" flipV="1">
            <a:off x="5110920" y="2913840"/>
            <a:ext cx="913320" cy="46728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50" name="CustomShape 13"/>
          <p:cNvSpPr/>
          <p:nvPr/>
        </p:nvSpPr>
        <p:spPr>
          <a:xfrm>
            <a:off x="4246920" y="4536000"/>
            <a:ext cx="4678920" cy="11588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&lt;rdfs:Class rdf:ID=“AssProf”&gt;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&lt;rdfs:subClassOf&gt;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&lt;rdfs:Class rdf:ID=“Person”/&gt;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&lt;/rdfs:subClassOf&gt;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&lt;/rdfs:Class&gt;</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Gerarchie di classi</a:t>
            </a:r>
            <a:endParaRPr lang="it-IT" sz="2400" b="0" strike="noStrike" spc="-1">
              <a:latin typeface="Arial"/>
            </a:endParaRPr>
          </a:p>
        </p:txBody>
      </p:sp>
      <p:sp>
        <p:nvSpPr>
          <p:cNvPr id="75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F8D63BF-6B76-4010-985F-F84FBC2CE1C4}" type="slidenum">
              <a:rPr lang="it-IT" sz="1600" b="0" strike="noStrike" spc="-1">
                <a:solidFill>
                  <a:srgbClr val="002060"/>
                </a:solidFill>
                <a:latin typeface="Arial"/>
                <a:ea typeface="Arial"/>
              </a:rPr>
              <a:t>47</a:t>
            </a:fld>
            <a:endParaRPr lang="it-IT" sz="1600" b="0" strike="noStrike" spc="-1">
              <a:latin typeface="Arial"/>
            </a:endParaRPr>
          </a:p>
        </p:txBody>
      </p:sp>
      <p:sp>
        <p:nvSpPr>
          <p:cNvPr id="753"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RDFS permette di definire la relazione di astrazione tra classi tramite la proprietà rdfs:subClassOf</a:t>
            </a:r>
            <a:r>
              <a:t/>
            </a:r>
            <a:br/>
            <a:r>
              <a:rPr lang="it-IT" sz="2000" b="0" strike="noStrike" spc="-1">
                <a:solidFill>
                  <a:srgbClr val="000000"/>
                </a:solidFill>
                <a:latin typeface="Calibri"/>
                <a:ea typeface="DejaVu Sans"/>
              </a:rPr>
              <a:t> </a:t>
            </a:r>
            <a:endParaRPr lang="it-IT" sz="2000" b="0" strike="noStrike" spc="-1">
              <a:latin typeface="Arial"/>
            </a:endParaRPr>
          </a:p>
        </p:txBody>
      </p:sp>
      <p:sp>
        <p:nvSpPr>
          <p:cNvPr id="754" name="CustomShape 4"/>
          <p:cNvSpPr/>
          <p:nvPr/>
        </p:nvSpPr>
        <p:spPr>
          <a:xfrm>
            <a:off x="4032000" y="2736000"/>
            <a:ext cx="4533840" cy="27745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i="1" strike="noStrike" spc="-1">
                <a:solidFill>
                  <a:srgbClr val="003366"/>
                </a:solidFill>
                <a:latin typeface="Arial"/>
                <a:ea typeface="DejaVu Sans"/>
              </a:rPr>
              <a:t>C</a:t>
            </a:r>
            <a:r>
              <a:rPr lang="it-IT" sz="1600" b="0" strike="noStrike" spc="-1">
                <a:solidFill>
                  <a:srgbClr val="003366"/>
                </a:solidFill>
                <a:latin typeface="Arial"/>
                <a:ea typeface="DejaVu Sans"/>
              </a:rPr>
              <a:t> : set of class symbols</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i="1" strike="noStrike" spc="-1">
                <a:solidFill>
                  <a:srgbClr val="003366"/>
                </a:solidFill>
                <a:latin typeface="Arial"/>
                <a:ea typeface="Arial"/>
              </a:rPr>
              <a:t>∆</a:t>
            </a:r>
            <a:r>
              <a:rPr lang="it-IT" sz="1600" b="0" i="1" strike="noStrike" spc="-1" baseline="30000">
                <a:solidFill>
                  <a:srgbClr val="003366"/>
                </a:solidFill>
                <a:latin typeface="Arial"/>
                <a:ea typeface="Arial"/>
              </a:rPr>
              <a:t>I</a:t>
            </a:r>
            <a:r>
              <a:rPr lang="it-IT" sz="1600" b="0" strike="noStrike" spc="-1">
                <a:solidFill>
                  <a:srgbClr val="003366"/>
                </a:solidFill>
                <a:latin typeface="Arial"/>
                <a:ea typeface="Arial"/>
              </a:rPr>
              <a:t> : interpretation domain</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i="1" strike="noStrike" spc="-1">
                <a:solidFill>
                  <a:srgbClr val="003366"/>
                </a:solidFill>
                <a:latin typeface="Arial"/>
                <a:ea typeface="Arial"/>
              </a:rPr>
              <a:t>●</a:t>
            </a:r>
            <a:r>
              <a:rPr lang="it-IT" sz="1600" b="0" i="1" strike="noStrike" spc="-1" baseline="30000">
                <a:solidFill>
                  <a:srgbClr val="003366"/>
                </a:solidFill>
                <a:latin typeface="Arial"/>
                <a:ea typeface="Arial"/>
              </a:rPr>
              <a:t>I</a:t>
            </a:r>
            <a:r>
              <a:rPr lang="it-IT" sz="1600" b="0" strike="noStrike" spc="-1">
                <a:solidFill>
                  <a:srgbClr val="003366"/>
                </a:solidFill>
                <a:latin typeface="Arial"/>
                <a:ea typeface="Arial"/>
              </a:rPr>
              <a:t> : interpretation function	</a:t>
            </a:r>
            <a:r>
              <a:rPr lang="it-IT" sz="1800" b="0" i="1" strike="noStrike" spc="-1">
                <a:solidFill>
                  <a:srgbClr val="003366"/>
                </a:solidFill>
                <a:latin typeface="Arial"/>
                <a:ea typeface="DejaVu Sans"/>
              </a:rPr>
              <a:t>A</a:t>
            </a:r>
            <a:r>
              <a:rPr lang="it-IT" sz="1800" b="0" i="1" strike="noStrike" spc="-1" baseline="30000">
                <a:solidFill>
                  <a:srgbClr val="003366"/>
                </a:solidFill>
                <a:latin typeface="Arial"/>
                <a:ea typeface="DejaVu Sans"/>
              </a:rPr>
              <a:t>I</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a:t>
            </a:r>
            <a:r>
              <a:rPr lang="it-IT" sz="1800" b="0" i="1" strike="noStrike" spc="-1" baseline="30000">
                <a:solidFill>
                  <a:srgbClr val="003366"/>
                </a:solidFill>
                <a:latin typeface="Arial"/>
                <a:ea typeface="DejaVu Sans"/>
              </a:rPr>
              <a:t>I</a:t>
            </a:r>
            <a:r>
              <a:rPr lang="it-IT" sz="1800" b="0" i="1" strike="noStrike" spc="-1">
                <a:solidFill>
                  <a:srgbClr val="003366"/>
                </a:solidFill>
                <a:latin typeface="Arial"/>
                <a:ea typeface="DejaVu Sans"/>
              </a:rPr>
              <a:t> </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strike="noStrike" spc="-1">
                <a:solidFill>
                  <a:srgbClr val="003366"/>
                </a:solidFill>
                <a:latin typeface="Arial"/>
                <a:ea typeface="DejaVu Sans"/>
              </a:rPr>
              <a:t>A, B</a:t>
            </a:r>
            <a:r>
              <a:rPr lang="it-IT" sz="1800" b="0" strike="noStrike" spc="-1">
                <a:solidFill>
                  <a:srgbClr val="003366"/>
                </a:solidFill>
                <a:latin typeface="Symbol"/>
                <a:ea typeface="DejaVu Sans"/>
              </a:rPr>
              <a:t></a:t>
            </a:r>
            <a:r>
              <a:rPr lang="it-IT" sz="1800" b="0" i="1" strike="noStrike" spc="-1">
                <a:solidFill>
                  <a:srgbClr val="003366"/>
                </a:solidFill>
                <a:latin typeface="Arial"/>
                <a:ea typeface="DejaVu Sans"/>
              </a:rPr>
              <a:t>C</a:t>
            </a:r>
            <a:endParaRPr lang="it-IT" sz="1800" b="0" strike="noStrike" spc="-1">
              <a:latin typeface="Arial"/>
            </a:endParaRPr>
          </a:p>
          <a:p>
            <a:pPr>
              <a:lnSpc>
                <a:spcPct val="100000"/>
              </a:lnSpc>
            </a:pP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i="1" strike="noStrike" spc="-1">
                <a:solidFill>
                  <a:srgbClr val="003366"/>
                </a:solidFill>
                <a:latin typeface="Arial"/>
                <a:ea typeface="DejaVu Sans"/>
              </a:rPr>
              <a:t>A	rdfs:subClassOf		B</a:t>
            </a:r>
            <a:endParaRPr lang="it-IT" sz="1800" b="0" strike="noStrike" spc="-1">
              <a:latin typeface="Arial"/>
            </a:endParaRPr>
          </a:p>
          <a:p>
            <a:pPr>
              <a:lnSpc>
                <a:spcPct val="100000"/>
              </a:lnSpc>
            </a:pP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x</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 x</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x</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B</a:t>
            </a:r>
            <a:r>
              <a:rPr lang="it-IT" sz="1800" b="0" i="1" strike="noStrike" spc="-1" baseline="30000">
                <a:solidFill>
                  <a:srgbClr val="003366"/>
                </a:solidFill>
                <a:latin typeface="Arial"/>
                <a:ea typeface="DejaVu Sans"/>
              </a:rPr>
              <a:t>I</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i="1" strike="noStrike" spc="-1">
                <a:solidFill>
                  <a:srgbClr val="003366"/>
                </a:solidFill>
                <a:latin typeface="Arial"/>
                <a:ea typeface="DejaVu Sans"/>
              </a:rPr>
              <a:t>that is : A</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i="1" strike="noStrike" spc="-1">
                <a:solidFill>
                  <a:srgbClr val="003366"/>
                </a:solidFill>
                <a:latin typeface="Arial"/>
                <a:ea typeface="DejaVu Sans"/>
              </a:rPr>
              <a:t> B</a:t>
            </a:r>
            <a:r>
              <a:rPr lang="it-IT" sz="1800" b="0" i="1" strike="noStrike" spc="-1" baseline="30000">
                <a:solidFill>
                  <a:srgbClr val="003366"/>
                </a:solidFill>
                <a:latin typeface="Arial"/>
                <a:ea typeface="DejaVu Sans"/>
              </a:rPr>
              <a:t>I</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i="1" strike="noStrike" spc="-1">
                <a:solidFill>
                  <a:srgbClr val="003366"/>
                </a:solidFill>
                <a:latin typeface="Arial"/>
                <a:ea typeface="DejaVu Sans"/>
              </a:rPr>
              <a:t>where x</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a:t>
            </a:r>
            <a:r>
              <a:rPr lang="it-IT" sz="1800" b="0" i="1" strike="noStrike" spc="-1" baseline="30000">
                <a:solidFill>
                  <a:srgbClr val="003366"/>
                </a:solidFill>
                <a:latin typeface="Arial"/>
                <a:ea typeface="DejaVu Sans"/>
              </a:rPr>
              <a:t>I </a:t>
            </a:r>
            <a:r>
              <a:rPr lang="it-IT" sz="1800" b="0" i="1" strike="noStrike" spc="-1">
                <a:solidFill>
                  <a:srgbClr val="003366"/>
                </a:solidFill>
                <a:latin typeface="Arial"/>
                <a:ea typeface="Arial"/>
              </a:rPr>
              <a:t>↔ &lt;x	rdf:type	A&gt;</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 vocabulary.. </a:t>
            </a:r>
            <a:endParaRPr lang="it-IT" sz="2400" b="0" strike="noStrike" spc="-1">
              <a:latin typeface="Arial"/>
            </a:endParaRPr>
          </a:p>
        </p:txBody>
      </p:sp>
      <p:sp>
        <p:nvSpPr>
          <p:cNvPr id="75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2877C46-D6CE-4C42-AC4F-66D3376418EC}" type="slidenum">
              <a:rPr lang="it-IT" sz="1600" b="0" strike="noStrike" spc="-1">
                <a:solidFill>
                  <a:srgbClr val="002060"/>
                </a:solidFill>
                <a:latin typeface="Arial"/>
                <a:ea typeface="Arial"/>
              </a:rPr>
              <a:t>48</a:t>
            </a:fld>
            <a:endParaRPr lang="it-IT" sz="1600" b="0" strike="noStrike" spc="-1">
              <a:latin typeface="Arial"/>
            </a:endParaRPr>
          </a:p>
        </p:txBody>
      </p:sp>
      <p:sp>
        <p:nvSpPr>
          <p:cNvPr id="757" name="CustomShape 3"/>
          <p:cNvSpPr/>
          <p:nvPr/>
        </p:nvSpPr>
        <p:spPr>
          <a:xfrm>
            <a:off x="384840" y="958320"/>
            <a:ext cx="990900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rdfs:Class</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E’ una metaclasse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rdfs:Resource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È una classe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Contiene tutte le risorse presenti nel modello (include altre classi e proprietà)</a:t>
            </a:r>
            <a:r>
              <a:t/>
            </a:r>
            <a:br/>
            <a:r>
              <a:rPr lang="it-IT" sz="2000" b="0" strike="noStrike" spc="-1">
                <a:solidFill>
                  <a:srgbClr val="000000"/>
                </a:solidFill>
                <a:latin typeface="Calibri"/>
                <a:ea typeface="DejaVu Sans"/>
              </a:rPr>
              <a:t> </a:t>
            </a:r>
            <a:endParaRPr lang="it-IT" sz="2000" b="0" strike="noStrike" spc="-1">
              <a:latin typeface="Arial"/>
            </a:endParaRPr>
          </a:p>
        </p:txBody>
      </p:sp>
      <p:sp>
        <p:nvSpPr>
          <p:cNvPr id="758" name="CustomShape 4"/>
          <p:cNvSpPr/>
          <p:nvPr/>
        </p:nvSpPr>
        <p:spPr>
          <a:xfrm>
            <a:off x="4606920" y="3741840"/>
            <a:ext cx="374256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http://www.w3.org/200/01/rdf-schema#Class</a:t>
            </a:r>
            <a:endParaRPr lang="it-IT" sz="1400" b="0" strike="noStrike" spc="-1">
              <a:latin typeface="Arial"/>
            </a:endParaRPr>
          </a:p>
        </p:txBody>
      </p:sp>
      <p:sp>
        <p:nvSpPr>
          <p:cNvPr id="759" name="CustomShape 5"/>
          <p:cNvSpPr/>
          <p:nvPr/>
        </p:nvSpPr>
        <p:spPr>
          <a:xfrm>
            <a:off x="1941480" y="4678200"/>
            <a:ext cx="4101480" cy="50292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http://www.w3.org/200/01/rdf-schema#Resource</a:t>
            </a:r>
            <a:endParaRPr lang="it-IT" sz="1400" b="0" strike="noStrike" spc="-1">
              <a:latin typeface="Arial"/>
            </a:endParaRPr>
          </a:p>
        </p:txBody>
      </p:sp>
      <p:sp>
        <p:nvSpPr>
          <p:cNvPr id="760" name="CustomShape 6"/>
          <p:cNvSpPr/>
          <p:nvPr/>
        </p:nvSpPr>
        <p:spPr>
          <a:xfrm>
            <a:off x="2947680" y="4246560"/>
            <a:ext cx="1452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rdfs:subClassOf</a:t>
            </a:r>
            <a:endParaRPr lang="it-IT" sz="1400" b="0" strike="noStrike" spc="-1">
              <a:latin typeface="Arial"/>
            </a:endParaRPr>
          </a:p>
        </p:txBody>
      </p:sp>
      <p:sp>
        <p:nvSpPr>
          <p:cNvPr id="761" name="CustomShape 7"/>
          <p:cNvSpPr/>
          <p:nvPr/>
        </p:nvSpPr>
        <p:spPr>
          <a:xfrm>
            <a:off x="5108760" y="431784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62" name="CustomShape 8"/>
          <p:cNvSpPr/>
          <p:nvPr/>
        </p:nvSpPr>
        <p:spPr>
          <a:xfrm>
            <a:off x="5975280" y="5398920"/>
            <a:ext cx="3382560" cy="50292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http://www.elet.polimi.it/terms#Person</a:t>
            </a:r>
            <a:endParaRPr lang="it-IT" sz="1400" b="0" strike="noStrike" spc="-1">
              <a:latin typeface="Arial"/>
            </a:endParaRPr>
          </a:p>
        </p:txBody>
      </p:sp>
      <p:sp>
        <p:nvSpPr>
          <p:cNvPr id="763" name="CustomShape 9"/>
          <p:cNvSpPr/>
          <p:nvPr/>
        </p:nvSpPr>
        <p:spPr>
          <a:xfrm>
            <a:off x="6908760" y="467820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64" name="CustomShape 10"/>
          <p:cNvSpPr/>
          <p:nvPr/>
        </p:nvSpPr>
        <p:spPr>
          <a:xfrm>
            <a:off x="3163320" y="5470560"/>
            <a:ext cx="1452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rdfs:subClassOf</a:t>
            </a:r>
            <a:endParaRPr lang="it-IT" sz="1400" b="0" strike="noStrike" spc="-1">
              <a:latin typeface="Arial"/>
            </a:endParaRPr>
          </a:p>
        </p:txBody>
      </p:sp>
      <p:sp>
        <p:nvSpPr>
          <p:cNvPr id="765" name="CustomShape 11"/>
          <p:cNvSpPr/>
          <p:nvPr/>
        </p:nvSpPr>
        <p:spPr>
          <a:xfrm flipH="1">
            <a:off x="2540160" y="3994200"/>
            <a:ext cx="2062800" cy="7560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66" name="CustomShape 12"/>
          <p:cNvSpPr/>
          <p:nvPr/>
        </p:nvSpPr>
        <p:spPr>
          <a:xfrm flipV="1">
            <a:off x="5444280" y="4244400"/>
            <a:ext cx="1033200" cy="50364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67" name="CustomShape 13"/>
          <p:cNvSpPr/>
          <p:nvPr/>
        </p:nvSpPr>
        <p:spPr>
          <a:xfrm flipH="1" flipV="1">
            <a:off x="3991320" y="5181120"/>
            <a:ext cx="1980000" cy="4665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68" name="CustomShape 14"/>
          <p:cNvSpPr/>
          <p:nvPr/>
        </p:nvSpPr>
        <p:spPr>
          <a:xfrm flipV="1">
            <a:off x="7667640" y="4170600"/>
            <a:ext cx="133920" cy="12243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69" name="Line 15"/>
          <p:cNvSpPr/>
          <p:nvPr/>
        </p:nvSpPr>
        <p:spPr>
          <a:xfrm flipV="1">
            <a:off x="4642560" y="4453200"/>
            <a:ext cx="3960000" cy="1440000"/>
          </a:xfrm>
          <a:prstGeom prst="line">
            <a:avLst/>
          </a:prstGeom>
          <a:ln w="18360" cap="rnd">
            <a:solidFill>
              <a:srgbClr val="3465A4"/>
            </a:solidFill>
            <a:custDash>
              <a:ds d="984000" sp="984000"/>
              <a:ds d="984000" sp="984000"/>
            </a:custDash>
            <a:round/>
          </a:ln>
        </p:spPr>
        <p:style>
          <a:lnRef idx="0">
            <a:scrgbClr r="0" g="0" b="0"/>
          </a:lnRef>
          <a:fillRef idx="0">
            <a:scrgbClr r="0" g="0" b="0"/>
          </a:fillRef>
          <a:effectRef idx="0">
            <a:scrgbClr r="0" g="0" b="0"/>
          </a:effectRef>
          <a:fontRef idx="minor"/>
        </p:style>
      </p:sp>
      <p:sp>
        <p:nvSpPr>
          <p:cNvPr id="770" name="CustomShape 16"/>
          <p:cNvSpPr/>
          <p:nvPr/>
        </p:nvSpPr>
        <p:spPr>
          <a:xfrm rot="19813200">
            <a:off x="9286200" y="5184000"/>
            <a:ext cx="2229840" cy="645840"/>
          </a:xfrm>
          <a:prstGeom prst="rect">
            <a:avLst/>
          </a:prstGeom>
          <a:solidFill>
            <a:srgbClr val="FFE994"/>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Strange LOOP</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Livelli di astrazione</a:t>
            </a:r>
            <a:endParaRPr lang="it-IT" sz="2400" b="0" strike="noStrike" spc="-1">
              <a:latin typeface="Arial"/>
            </a:endParaRPr>
          </a:p>
        </p:txBody>
      </p:sp>
      <p:sp>
        <p:nvSpPr>
          <p:cNvPr id="77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FCF03AE-7812-4EED-A630-780076704732}" type="slidenum">
              <a:rPr lang="it-IT" sz="1600" b="0" strike="noStrike" spc="-1">
                <a:solidFill>
                  <a:srgbClr val="002060"/>
                </a:solidFill>
                <a:latin typeface="Arial"/>
                <a:ea typeface="Arial"/>
              </a:rPr>
              <a:t>49</a:t>
            </a:fld>
            <a:endParaRPr lang="it-IT" sz="1600" b="0" strike="noStrike" spc="-1">
              <a:latin typeface="Arial"/>
            </a:endParaRPr>
          </a:p>
        </p:txBody>
      </p:sp>
      <p:sp>
        <p:nvSpPr>
          <p:cNvPr id="773" name="CustomShape 3"/>
          <p:cNvSpPr/>
          <p:nvPr/>
        </p:nvSpPr>
        <p:spPr>
          <a:xfrm>
            <a:off x="384840" y="958320"/>
            <a:ext cx="990900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Possiamo identificare tre livelli, che si susseguono seguendo link di tipo </a:t>
            </a:r>
            <a:r>
              <a:rPr lang="it-IT" sz="2000" b="0" u="sng" strike="noStrike" spc="-1">
                <a:solidFill>
                  <a:srgbClr val="000000"/>
                </a:solidFill>
                <a:uFillTx/>
                <a:latin typeface="Calibri"/>
                <a:ea typeface="DejaVu Sans"/>
              </a:rPr>
              <a:t>rdf:type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Non riusciamo a salire oltre il terzo livello a causa dello “strano anello”</a:t>
            </a:r>
            <a:r>
              <a:t/>
            </a:r>
            <a:br/>
            <a:r>
              <a:rPr lang="it-IT" sz="2000" b="0" strike="noStrike" spc="-1">
                <a:solidFill>
                  <a:srgbClr val="000000"/>
                </a:solidFill>
                <a:latin typeface="Calibri"/>
                <a:ea typeface="DejaVu Sans"/>
              </a:rPr>
              <a:t> </a:t>
            </a:r>
            <a:endParaRPr lang="it-IT" sz="2000" b="0" strike="noStrike" spc="-1">
              <a:latin typeface="Arial"/>
            </a:endParaRPr>
          </a:p>
        </p:txBody>
      </p:sp>
      <p:sp>
        <p:nvSpPr>
          <p:cNvPr id="774" name="CustomShape 4"/>
          <p:cNvSpPr/>
          <p:nvPr/>
        </p:nvSpPr>
        <p:spPr>
          <a:xfrm>
            <a:off x="5040000" y="3023640"/>
            <a:ext cx="1293120" cy="28692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rdfs:Class</a:t>
            </a:r>
            <a:endParaRPr lang="it-IT" sz="1400" b="0" strike="noStrike" spc="-1">
              <a:latin typeface="Arial"/>
            </a:endParaRPr>
          </a:p>
        </p:txBody>
      </p:sp>
      <p:sp>
        <p:nvSpPr>
          <p:cNvPr id="775" name="CustomShape 5"/>
          <p:cNvSpPr/>
          <p:nvPr/>
        </p:nvSpPr>
        <p:spPr>
          <a:xfrm>
            <a:off x="4895640" y="2376000"/>
            <a:ext cx="1581840" cy="286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rdfs:Resource</a:t>
            </a:r>
            <a:endParaRPr lang="it-IT" sz="1400" b="0" strike="noStrike" spc="-1">
              <a:latin typeface="Arial"/>
            </a:endParaRPr>
          </a:p>
        </p:txBody>
      </p:sp>
      <p:sp>
        <p:nvSpPr>
          <p:cNvPr id="776" name="CustomShape 6"/>
          <p:cNvSpPr/>
          <p:nvPr/>
        </p:nvSpPr>
        <p:spPr>
          <a:xfrm>
            <a:off x="5755680" y="2736360"/>
            <a:ext cx="1452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rdfs:subClassOf</a:t>
            </a:r>
            <a:endParaRPr lang="it-IT" sz="1400" b="0" strike="noStrike" spc="-1">
              <a:latin typeface="Arial"/>
            </a:endParaRPr>
          </a:p>
        </p:txBody>
      </p:sp>
      <p:sp>
        <p:nvSpPr>
          <p:cNvPr id="777" name="CustomShape 7"/>
          <p:cNvSpPr/>
          <p:nvPr/>
        </p:nvSpPr>
        <p:spPr>
          <a:xfrm>
            <a:off x="3885840" y="266472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78" name="CustomShape 8"/>
          <p:cNvSpPr/>
          <p:nvPr/>
        </p:nvSpPr>
        <p:spPr>
          <a:xfrm>
            <a:off x="5109840" y="554472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79" name="CustomShape 9"/>
          <p:cNvSpPr/>
          <p:nvPr/>
        </p:nvSpPr>
        <p:spPr>
          <a:xfrm>
            <a:off x="5040000" y="4104720"/>
            <a:ext cx="1293120" cy="28512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terms:Person</a:t>
            </a:r>
            <a:endParaRPr lang="it-IT" sz="1400" b="0" strike="noStrike" spc="-1">
              <a:latin typeface="Arial"/>
            </a:endParaRPr>
          </a:p>
        </p:txBody>
      </p:sp>
      <p:sp>
        <p:nvSpPr>
          <p:cNvPr id="780" name="CustomShape 10"/>
          <p:cNvSpPr/>
          <p:nvPr/>
        </p:nvSpPr>
        <p:spPr>
          <a:xfrm>
            <a:off x="3958920" y="4896720"/>
            <a:ext cx="1293120" cy="28548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terms:AssProf</a:t>
            </a:r>
            <a:endParaRPr lang="it-IT" sz="1400" b="0" strike="noStrike" spc="-1">
              <a:latin typeface="Arial"/>
            </a:endParaRPr>
          </a:p>
        </p:txBody>
      </p:sp>
      <p:sp>
        <p:nvSpPr>
          <p:cNvPr id="781" name="CustomShape 11"/>
          <p:cNvSpPr/>
          <p:nvPr/>
        </p:nvSpPr>
        <p:spPr>
          <a:xfrm>
            <a:off x="7272000" y="4104720"/>
            <a:ext cx="1293120" cy="28512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terms:Book</a:t>
            </a:r>
            <a:endParaRPr lang="it-IT" sz="1400" b="0" strike="noStrike" spc="-1">
              <a:latin typeface="Arial"/>
            </a:endParaRPr>
          </a:p>
        </p:txBody>
      </p:sp>
      <p:sp>
        <p:nvSpPr>
          <p:cNvPr id="782" name="CustomShape 12"/>
          <p:cNvSpPr/>
          <p:nvPr/>
        </p:nvSpPr>
        <p:spPr>
          <a:xfrm>
            <a:off x="4965480" y="367128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83" name="CustomShape 13"/>
          <p:cNvSpPr/>
          <p:nvPr/>
        </p:nvSpPr>
        <p:spPr>
          <a:xfrm>
            <a:off x="3739320" y="4463640"/>
            <a:ext cx="1452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rdfs:subClassOf</a:t>
            </a:r>
            <a:endParaRPr lang="it-IT" sz="1400" b="0" strike="noStrike" spc="-1">
              <a:latin typeface="Arial"/>
            </a:endParaRPr>
          </a:p>
        </p:txBody>
      </p:sp>
      <p:sp>
        <p:nvSpPr>
          <p:cNvPr id="784" name="CustomShape 14"/>
          <p:cNvSpPr/>
          <p:nvPr/>
        </p:nvSpPr>
        <p:spPr>
          <a:xfrm>
            <a:off x="4535280" y="5976360"/>
            <a:ext cx="1581840" cy="28512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people:D02005</a:t>
            </a:r>
            <a:endParaRPr lang="it-IT" sz="1400" b="0" strike="noStrike" spc="-1">
              <a:latin typeface="Arial"/>
            </a:endParaRPr>
          </a:p>
        </p:txBody>
      </p:sp>
      <p:sp>
        <p:nvSpPr>
          <p:cNvPr id="785" name="CustomShape 15"/>
          <p:cNvSpPr/>
          <p:nvPr/>
        </p:nvSpPr>
        <p:spPr>
          <a:xfrm>
            <a:off x="7127640" y="5976360"/>
            <a:ext cx="1582200" cy="28512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bib:book0001</a:t>
            </a:r>
            <a:endParaRPr lang="it-IT" sz="1400" b="0" strike="noStrike" spc="-1">
              <a:latin typeface="Arial"/>
            </a:endParaRPr>
          </a:p>
        </p:txBody>
      </p:sp>
      <p:sp>
        <p:nvSpPr>
          <p:cNvPr id="786" name="CustomShape 16"/>
          <p:cNvSpPr/>
          <p:nvPr/>
        </p:nvSpPr>
        <p:spPr>
          <a:xfrm>
            <a:off x="7991280" y="561600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87" name="CustomShape 17"/>
          <p:cNvSpPr/>
          <p:nvPr/>
        </p:nvSpPr>
        <p:spPr>
          <a:xfrm>
            <a:off x="6045120" y="5724000"/>
            <a:ext cx="118260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terms:author</a:t>
            </a:r>
            <a:endParaRPr lang="it-IT" sz="1400" b="0" strike="noStrike" spc="-1">
              <a:latin typeface="Arial"/>
            </a:endParaRPr>
          </a:p>
        </p:txBody>
      </p:sp>
      <p:sp>
        <p:nvSpPr>
          <p:cNvPr id="788" name="Line 18"/>
          <p:cNvSpPr/>
          <p:nvPr/>
        </p:nvSpPr>
        <p:spPr>
          <a:xfrm>
            <a:off x="2592000" y="5471640"/>
            <a:ext cx="6912000" cy="0"/>
          </a:xfrm>
          <a:prstGeom prst="line">
            <a:avLst/>
          </a:prstGeom>
          <a:ln w="28440">
            <a:solidFill>
              <a:srgbClr val="003366"/>
            </a:solidFill>
            <a:miter/>
          </a:ln>
        </p:spPr>
        <p:style>
          <a:lnRef idx="0">
            <a:scrgbClr r="0" g="0" b="0"/>
          </a:lnRef>
          <a:fillRef idx="0">
            <a:scrgbClr r="0" g="0" b="0"/>
          </a:fillRef>
          <a:effectRef idx="0">
            <a:scrgbClr r="0" g="0" b="0"/>
          </a:effectRef>
          <a:fontRef idx="minor"/>
        </p:style>
      </p:sp>
      <p:sp>
        <p:nvSpPr>
          <p:cNvPr id="789" name="Line 19"/>
          <p:cNvSpPr/>
          <p:nvPr/>
        </p:nvSpPr>
        <p:spPr>
          <a:xfrm>
            <a:off x="2592000" y="3528360"/>
            <a:ext cx="6912000" cy="0"/>
          </a:xfrm>
          <a:prstGeom prst="line">
            <a:avLst/>
          </a:prstGeom>
          <a:ln w="28440">
            <a:solidFill>
              <a:srgbClr val="003366"/>
            </a:solidFill>
            <a:miter/>
          </a:ln>
        </p:spPr>
        <p:style>
          <a:lnRef idx="0">
            <a:scrgbClr r="0" g="0" b="0"/>
          </a:lnRef>
          <a:fillRef idx="0">
            <a:scrgbClr r="0" g="0" b="0"/>
          </a:fillRef>
          <a:effectRef idx="0">
            <a:scrgbClr r="0" g="0" b="0"/>
          </a:effectRef>
          <a:fontRef idx="minor"/>
        </p:style>
      </p:sp>
      <p:sp>
        <p:nvSpPr>
          <p:cNvPr id="790" name="CustomShape 20"/>
          <p:cNvSpPr/>
          <p:nvPr/>
        </p:nvSpPr>
        <p:spPr>
          <a:xfrm>
            <a:off x="2158560" y="5976360"/>
            <a:ext cx="1582200" cy="286920"/>
          </a:xfrm>
          <a:prstGeom prst="rect">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Mario Arrigoni Neri</a:t>
            </a:r>
            <a:endParaRPr lang="it-IT" sz="1400" b="0" strike="noStrike" spc="-1">
              <a:latin typeface="Arial"/>
            </a:endParaRPr>
          </a:p>
        </p:txBody>
      </p:sp>
      <p:sp>
        <p:nvSpPr>
          <p:cNvPr id="791" name="CustomShape 21"/>
          <p:cNvSpPr/>
          <p:nvPr/>
        </p:nvSpPr>
        <p:spPr>
          <a:xfrm>
            <a:off x="3741480" y="6192360"/>
            <a:ext cx="112140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terms:name</a:t>
            </a:r>
            <a:endParaRPr lang="it-IT" sz="1400" b="0" strike="noStrike" spc="-1">
              <a:latin typeface="Arial"/>
            </a:endParaRPr>
          </a:p>
        </p:txBody>
      </p:sp>
      <p:sp>
        <p:nvSpPr>
          <p:cNvPr id="792" name="CustomShape 22"/>
          <p:cNvSpPr/>
          <p:nvPr/>
        </p:nvSpPr>
        <p:spPr>
          <a:xfrm>
            <a:off x="7054560" y="367128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793" name="CustomShape 23"/>
          <p:cNvSpPr/>
          <p:nvPr/>
        </p:nvSpPr>
        <p:spPr>
          <a:xfrm flipV="1">
            <a:off x="5687640" y="2662560"/>
            <a:ext cx="360" cy="35712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94" name="CustomShape 24"/>
          <p:cNvSpPr/>
          <p:nvPr/>
        </p:nvSpPr>
        <p:spPr>
          <a:xfrm>
            <a:off x="4895640" y="2520360"/>
            <a:ext cx="142560" cy="64584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95" name="CustomShape 25"/>
          <p:cNvSpPr/>
          <p:nvPr/>
        </p:nvSpPr>
        <p:spPr>
          <a:xfrm flipV="1">
            <a:off x="5687640" y="3310560"/>
            <a:ext cx="360" cy="7902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96" name="CustomShape 26"/>
          <p:cNvSpPr/>
          <p:nvPr/>
        </p:nvSpPr>
        <p:spPr>
          <a:xfrm flipH="1" flipV="1">
            <a:off x="6143400" y="3268440"/>
            <a:ext cx="1314360" cy="87444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97" name="CustomShape 27"/>
          <p:cNvSpPr/>
          <p:nvPr/>
        </p:nvSpPr>
        <p:spPr>
          <a:xfrm flipV="1">
            <a:off x="5064480" y="4389840"/>
            <a:ext cx="621360" cy="54504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98" name="CustomShape 28"/>
          <p:cNvSpPr/>
          <p:nvPr/>
        </p:nvSpPr>
        <p:spPr>
          <a:xfrm flipH="1" flipV="1">
            <a:off x="4604400" y="5182200"/>
            <a:ext cx="158760" cy="83232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799" name="CustomShape 29"/>
          <p:cNvSpPr/>
          <p:nvPr/>
        </p:nvSpPr>
        <p:spPr>
          <a:xfrm flipH="1" flipV="1">
            <a:off x="7915320" y="4389840"/>
            <a:ext cx="360" cy="15825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00" name="CustomShape 30"/>
          <p:cNvSpPr/>
          <p:nvPr/>
        </p:nvSpPr>
        <p:spPr>
          <a:xfrm flipH="1">
            <a:off x="3740760" y="6120000"/>
            <a:ext cx="790560" cy="3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01" name="CustomShape 31"/>
          <p:cNvSpPr/>
          <p:nvPr/>
        </p:nvSpPr>
        <p:spPr>
          <a:xfrm flipH="1">
            <a:off x="6117120" y="6120000"/>
            <a:ext cx="1006560" cy="3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Web of data</a:t>
            </a:r>
            <a:endParaRPr lang="it-IT" sz="2400" b="0" strike="noStrike" spc="-1">
              <a:latin typeface="Arial"/>
            </a:endParaRPr>
          </a:p>
        </p:txBody>
      </p:sp>
      <p:sp>
        <p:nvSpPr>
          <p:cNvPr id="480" name="CustomShape 2"/>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Non occupiamoci (per ora) di come queste informazioni possono essere recuperate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ns0:marioarrigonineri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Ns0 associato ad un Namespace (like XML) per rendere il termine univoco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Risorsa che identifica una entità del dominio</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Ns0:marioarrigonineri	ns0:name	”Mario Arrigoni Neri”</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La risorsa marioarrigonineri ha un nome il cui valore è “Mario”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La risorsa marioarrigonineri ha una </a:t>
            </a:r>
            <a:r>
              <a:rPr lang="it-IT" sz="2000" b="0" u="sng" strike="noStrike" spc="-1">
                <a:solidFill>
                  <a:srgbClr val="000000"/>
                </a:solidFill>
                <a:uFillTx/>
                <a:latin typeface="Calibri"/>
                <a:ea typeface="DejaVu Sans"/>
              </a:rPr>
              <a:t>proprietà</a:t>
            </a:r>
            <a:r>
              <a:rPr lang="it-IT" sz="2000" b="0" strike="noStrike" spc="-1">
                <a:solidFill>
                  <a:srgbClr val="000000"/>
                </a:solidFill>
                <a:latin typeface="Calibri"/>
                <a:ea typeface="DejaVu Sans"/>
              </a:rPr>
              <a:t> nome il cui valore è “Mario”</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In che misura questa </a:t>
            </a:r>
            <a:r>
              <a:rPr lang="it-IT" sz="2000" b="0" u="sng" strike="noStrike" spc="-1">
                <a:solidFill>
                  <a:srgbClr val="000000"/>
                </a:solidFill>
                <a:uFillTx/>
                <a:latin typeface="Calibri"/>
                <a:ea typeface="DejaVu Sans"/>
              </a:rPr>
              <a:t>asserzione</a:t>
            </a:r>
            <a:r>
              <a:rPr lang="it-IT" sz="2000" b="0" strike="noStrike" spc="-1">
                <a:solidFill>
                  <a:srgbClr val="000000"/>
                </a:solidFill>
                <a:latin typeface="Calibri"/>
                <a:ea typeface="DejaVu Sans"/>
              </a:rPr>
              <a:t> può essere utilizzata da un agente autonomo?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Costruzione del grafo semantico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Aggregazione dell’informazione da altre sorgenti informative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reasoning</a:t>
            </a:r>
            <a:endParaRPr lang="it-IT" sz="2000" b="0" strike="noStrike" spc="-1">
              <a:latin typeface="Arial"/>
            </a:endParaRPr>
          </a:p>
          <a:p>
            <a:pPr>
              <a:lnSpc>
                <a:spcPct val="100000"/>
              </a:lnSpc>
              <a:spcBef>
                <a:spcPts val="850"/>
              </a:spcBef>
            </a:pPr>
            <a:endParaRPr lang="it-IT" sz="2000" b="0" strike="noStrike" spc="-1">
              <a:latin typeface="Arial"/>
            </a:endParaRPr>
          </a:p>
        </p:txBody>
      </p:sp>
      <p:sp>
        <p:nvSpPr>
          <p:cNvPr id="481" name="CustomShape 3"/>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C48986A-EC0D-4660-87B1-B703000DF01A}" type="slidenum">
              <a:rPr lang="it-IT" sz="1600" b="0" strike="noStrike" spc="-1">
                <a:solidFill>
                  <a:srgbClr val="002060"/>
                </a:solidFill>
                <a:latin typeface="Arial"/>
                <a:ea typeface="Arial"/>
              </a:rPr>
              <a:t>5</a:t>
            </a:fld>
            <a:endParaRPr lang="it-IT"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Reasoning</a:t>
            </a:r>
            <a:endParaRPr lang="it-IT" sz="2400" b="0" strike="noStrike" spc="-1">
              <a:latin typeface="Arial"/>
            </a:endParaRPr>
          </a:p>
        </p:txBody>
      </p:sp>
      <p:sp>
        <p:nvSpPr>
          <p:cNvPr id="803"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92D3CC3-128A-46C5-8057-2D17C0EE8DEB}" type="slidenum">
              <a:rPr lang="it-IT" sz="1600" b="0" strike="noStrike" spc="-1">
                <a:solidFill>
                  <a:srgbClr val="002060"/>
                </a:solidFill>
                <a:latin typeface="Arial"/>
                <a:ea typeface="Arial"/>
              </a:rPr>
              <a:t>50</a:t>
            </a:fld>
            <a:endParaRPr lang="it-IT" sz="1600" b="0" strike="noStrike" spc="-1">
              <a:latin typeface="Arial"/>
            </a:endParaRPr>
          </a:p>
        </p:txBody>
      </p:sp>
      <p:sp>
        <p:nvSpPr>
          <p:cNvPr id="804" name="CustomShape 3"/>
          <p:cNvSpPr/>
          <p:nvPr/>
        </p:nvSpPr>
        <p:spPr>
          <a:xfrm>
            <a:off x="384840" y="958320"/>
            <a:ext cx="990900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Chiusura transitiva delle catene di </a:t>
            </a:r>
            <a:r>
              <a:rPr lang="it-IT" sz="2000" b="0" u="sng" strike="noStrike" spc="-1">
                <a:solidFill>
                  <a:srgbClr val="000000"/>
                </a:solidFill>
                <a:uFillTx/>
                <a:latin typeface="Calibri"/>
                <a:ea typeface="DejaVu Sans"/>
              </a:rPr>
              <a:t>subClassOf</a:t>
            </a:r>
            <a:endParaRPr lang="it-IT" sz="2000" b="0" strike="noStrike" spc="-1">
              <a:latin typeface="Arial"/>
            </a:endParaRPr>
          </a:p>
          <a:p>
            <a:pPr>
              <a:lnSpc>
                <a:spcPct val="100000"/>
              </a:lnSpc>
              <a:spcBef>
                <a:spcPts val="601"/>
              </a:spcBef>
            </a:pPr>
            <a:r>
              <a:t/>
            </a:r>
            <a:br/>
            <a:endParaRPr lang="it-IT" sz="2000" b="0" strike="noStrike" spc="-1">
              <a:latin typeface="Arial"/>
            </a:endParaRPr>
          </a:p>
        </p:txBody>
      </p:sp>
      <p:sp>
        <p:nvSpPr>
          <p:cNvPr id="805" name="CustomShape 4"/>
          <p:cNvSpPr/>
          <p:nvPr/>
        </p:nvSpPr>
        <p:spPr>
          <a:xfrm>
            <a:off x="2518200" y="525708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http://www.elet.polimi.it/terms#AssProf</a:t>
            </a:r>
            <a:endParaRPr lang="it-IT" sz="1400" b="0" strike="noStrike" spc="-1">
              <a:latin typeface="Arial"/>
            </a:endParaRPr>
          </a:p>
        </p:txBody>
      </p:sp>
      <p:sp>
        <p:nvSpPr>
          <p:cNvPr id="806" name="CustomShape 5"/>
          <p:cNvSpPr/>
          <p:nvPr/>
        </p:nvSpPr>
        <p:spPr>
          <a:xfrm>
            <a:off x="6261840" y="388836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FF3300"/>
                </a:solidFill>
                <a:latin typeface="Arial"/>
                <a:ea typeface="DejaVu Sans"/>
              </a:rPr>
              <a:t>rdf:type</a:t>
            </a:r>
            <a:endParaRPr lang="it-IT" sz="1400" b="0" strike="noStrike" spc="-1">
              <a:latin typeface="Arial"/>
            </a:endParaRPr>
          </a:p>
        </p:txBody>
      </p:sp>
      <p:sp>
        <p:nvSpPr>
          <p:cNvPr id="807" name="CustomShape 6"/>
          <p:cNvSpPr/>
          <p:nvPr/>
        </p:nvSpPr>
        <p:spPr>
          <a:xfrm>
            <a:off x="2807280" y="3960000"/>
            <a:ext cx="331092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http://www.elet.polimi.it/terms#Person</a:t>
            </a:r>
            <a:endParaRPr lang="it-IT" sz="1400" b="0" strike="noStrike" spc="-1">
              <a:latin typeface="Arial"/>
            </a:endParaRPr>
          </a:p>
        </p:txBody>
      </p:sp>
      <p:sp>
        <p:nvSpPr>
          <p:cNvPr id="808" name="CustomShape 7"/>
          <p:cNvSpPr/>
          <p:nvPr/>
        </p:nvSpPr>
        <p:spPr>
          <a:xfrm>
            <a:off x="6261840" y="504108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rdf:type</a:t>
            </a:r>
            <a:endParaRPr lang="it-IT" sz="1400" b="0" strike="noStrike" spc="-1">
              <a:latin typeface="Arial"/>
            </a:endParaRPr>
          </a:p>
        </p:txBody>
      </p:sp>
      <p:sp>
        <p:nvSpPr>
          <p:cNvPr id="809" name="CustomShape 8"/>
          <p:cNvSpPr/>
          <p:nvPr/>
        </p:nvSpPr>
        <p:spPr>
          <a:xfrm>
            <a:off x="4459320" y="3383640"/>
            <a:ext cx="1452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rdfs:subClassOf</a:t>
            </a:r>
            <a:endParaRPr lang="it-IT" sz="1400" b="0" strike="noStrike" spc="-1">
              <a:latin typeface="Arial"/>
            </a:endParaRPr>
          </a:p>
        </p:txBody>
      </p:sp>
      <p:sp>
        <p:nvSpPr>
          <p:cNvPr id="810" name="CustomShape 9"/>
          <p:cNvSpPr/>
          <p:nvPr/>
        </p:nvSpPr>
        <p:spPr>
          <a:xfrm>
            <a:off x="2230920" y="2520000"/>
            <a:ext cx="4031640" cy="50292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http://www.w3.org/200/01/rdf-schema#Resource</a:t>
            </a:r>
            <a:endParaRPr lang="it-IT" sz="1400" b="0" strike="noStrike" spc="-1">
              <a:latin typeface="Arial"/>
            </a:endParaRPr>
          </a:p>
        </p:txBody>
      </p:sp>
      <p:sp>
        <p:nvSpPr>
          <p:cNvPr id="811" name="CustomShape 10"/>
          <p:cNvSpPr/>
          <p:nvPr/>
        </p:nvSpPr>
        <p:spPr>
          <a:xfrm>
            <a:off x="4388040" y="4680720"/>
            <a:ext cx="1452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rdfs:subClassOf</a:t>
            </a:r>
            <a:endParaRPr lang="it-IT" sz="1400" b="0" strike="noStrike" spc="-1">
              <a:latin typeface="Arial"/>
            </a:endParaRPr>
          </a:p>
        </p:txBody>
      </p:sp>
      <p:sp>
        <p:nvSpPr>
          <p:cNvPr id="812" name="CustomShape 11"/>
          <p:cNvSpPr/>
          <p:nvPr/>
        </p:nvSpPr>
        <p:spPr>
          <a:xfrm>
            <a:off x="6768000" y="4176000"/>
            <a:ext cx="366984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http://www.elet.polimi.it/people/D02005</a:t>
            </a:r>
            <a:endParaRPr lang="it-IT" sz="1400" b="0" strike="noStrike" spc="-1">
              <a:latin typeface="Arial"/>
            </a:endParaRPr>
          </a:p>
        </p:txBody>
      </p:sp>
      <p:sp>
        <p:nvSpPr>
          <p:cNvPr id="813" name="CustomShape 12"/>
          <p:cNvSpPr/>
          <p:nvPr/>
        </p:nvSpPr>
        <p:spPr>
          <a:xfrm>
            <a:off x="2803680" y="3456720"/>
            <a:ext cx="1452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FF3300"/>
                </a:solidFill>
                <a:latin typeface="Arial"/>
                <a:ea typeface="DejaVu Sans"/>
              </a:rPr>
              <a:t>rdfs:subClassOf</a:t>
            </a:r>
            <a:endParaRPr lang="it-IT" sz="1400" b="0" strike="noStrike" spc="-1">
              <a:latin typeface="Arial"/>
            </a:endParaRPr>
          </a:p>
        </p:txBody>
      </p:sp>
      <p:sp>
        <p:nvSpPr>
          <p:cNvPr id="814" name="CustomShape 13"/>
          <p:cNvSpPr/>
          <p:nvPr/>
        </p:nvSpPr>
        <p:spPr>
          <a:xfrm>
            <a:off x="8242200" y="295200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FF3300"/>
                </a:solidFill>
                <a:latin typeface="Arial"/>
                <a:ea typeface="DejaVu Sans"/>
              </a:rPr>
              <a:t>rdf:type</a:t>
            </a:r>
            <a:endParaRPr lang="it-IT" sz="1400" b="0" strike="noStrike" spc="-1">
              <a:latin typeface="Arial"/>
            </a:endParaRPr>
          </a:p>
        </p:txBody>
      </p:sp>
      <p:sp>
        <p:nvSpPr>
          <p:cNvPr id="815" name="CustomShape 14"/>
          <p:cNvSpPr/>
          <p:nvPr/>
        </p:nvSpPr>
        <p:spPr>
          <a:xfrm flipV="1">
            <a:off x="4174920" y="4462560"/>
            <a:ext cx="286920" cy="7905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16" name="CustomShape 15"/>
          <p:cNvSpPr/>
          <p:nvPr/>
        </p:nvSpPr>
        <p:spPr>
          <a:xfrm flipH="1" flipV="1">
            <a:off x="4245840" y="3022920"/>
            <a:ext cx="225360" cy="84528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17" name="CustomShape 16"/>
          <p:cNvSpPr/>
          <p:nvPr/>
        </p:nvSpPr>
        <p:spPr>
          <a:xfrm flipH="1">
            <a:off x="5344200" y="4606920"/>
            <a:ext cx="1957320" cy="72216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18" name="CustomShape 17"/>
          <p:cNvSpPr/>
          <p:nvPr/>
        </p:nvSpPr>
        <p:spPr>
          <a:xfrm flipH="1" flipV="1">
            <a:off x="6118200" y="4210200"/>
            <a:ext cx="645840" cy="21420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19" name="CustomShape 18"/>
          <p:cNvSpPr/>
          <p:nvPr/>
        </p:nvSpPr>
        <p:spPr>
          <a:xfrm flipH="1" flipV="1">
            <a:off x="6262560" y="2770560"/>
            <a:ext cx="2337480" cy="140148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20" name="CustomShape 19"/>
          <p:cNvSpPr/>
          <p:nvPr/>
        </p:nvSpPr>
        <p:spPr>
          <a:xfrm flipV="1">
            <a:off x="2518200" y="2949120"/>
            <a:ext cx="301320" cy="255636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21" name="Line 20"/>
          <p:cNvSpPr/>
          <p:nvPr/>
        </p:nvSpPr>
        <p:spPr>
          <a:xfrm flipV="1">
            <a:off x="6335280" y="3807000"/>
            <a:ext cx="0" cy="1980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822" name="Line 21"/>
          <p:cNvSpPr/>
          <p:nvPr/>
        </p:nvSpPr>
        <p:spPr>
          <a:xfrm flipH="1">
            <a:off x="6335280" y="2727000"/>
            <a:ext cx="2340000" cy="10800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823" name="Line 22"/>
          <p:cNvSpPr/>
          <p:nvPr/>
        </p:nvSpPr>
        <p:spPr>
          <a:xfrm>
            <a:off x="2375280" y="3807000"/>
            <a:ext cx="3960000" cy="0"/>
          </a:xfrm>
          <a:prstGeom prst="line">
            <a:avLst/>
          </a:prstGeom>
          <a:ln>
            <a:solidFill>
              <a:srgbClr val="3465A4"/>
            </a:solid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Reasoning : forward chaining</a:t>
            </a:r>
            <a:endParaRPr lang="it-IT" sz="2400" b="0" strike="noStrike" spc="-1">
              <a:latin typeface="Arial"/>
            </a:endParaRPr>
          </a:p>
        </p:txBody>
      </p:sp>
      <p:sp>
        <p:nvSpPr>
          <p:cNvPr id="825"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803A4C3-D8B7-41B3-9CA2-124048DA8A40}" type="slidenum">
              <a:rPr lang="it-IT" sz="1600" b="0" strike="noStrike" spc="-1">
                <a:solidFill>
                  <a:srgbClr val="002060"/>
                </a:solidFill>
                <a:latin typeface="Arial"/>
                <a:ea typeface="Arial"/>
              </a:rPr>
              <a:t>51</a:t>
            </a:fld>
            <a:endParaRPr lang="it-IT" sz="1600" b="0" strike="noStrike" spc="-1">
              <a:latin typeface="Arial"/>
            </a:endParaRPr>
          </a:p>
        </p:txBody>
      </p:sp>
      <p:sp>
        <p:nvSpPr>
          <p:cNvPr id="826" name="CustomShape 3"/>
          <p:cNvSpPr/>
          <p:nvPr/>
        </p:nvSpPr>
        <p:spPr>
          <a:xfrm>
            <a:off x="2232000" y="1454400"/>
            <a:ext cx="5650920" cy="10666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people:D02005	rdf:type		terms:AssProf</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terms:AssProf	rdf:type		rdfs:Class</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terms:Person	rdf:type		rdfs:Class</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terms:AssProf	rdfs:subClassOf	terms:Person</a:t>
            </a:r>
            <a:endParaRPr lang="it-IT" sz="1600" b="0" strike="noStrike" spc="-1">
              <a:latin typeface="Arial"/>
            </a:endParaRPr>
          </a:p>
        </p:txBody>
      </p:sp>
      <p:sp>
        <p:nvSpPr>
          <p:cNvPr id="827" name="CustomShape 4"/>
          <p:cNvSpPr/>
          <p:nvPr/>
        </p:nvSpPr>
        <p:spPr>
          <a:xfrm>
            <a:off x="4897440" y="2678400"/>
            <a:ext cx="5327280" cy="3366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term:Person	rdfs:subClassOf	rdfs:Resource</a:t>
            </a:r>
            <a:endParaRPr lang="it-IT" sz="1600" b="0" strike="noStrike" spc="-1">
              <a:latin typeface="Arial"/>
            </a:endParaRPr>
          </a:p>
        </p:txBody>
      </p:sp>
      <p:sp>
        <p:nvSpPr>
          <p:cNvPr id="828" name="CustomShape 5"/>
          <p:cNvSpPr/>
          <p:nvPr/>
        </p:nvSpPr>
        <p:spPr>
          <a:xfrm>
            <a:off x="2592360" y="3470400"/>
            <a:ext cx="3382560" cy="10666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rdfs:subClassOf	B</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B	rdfs:subClassOf	C</a:t>
            </a:r>
            <a:endParaRPr lang="it-IT" sz="1600" b="0" strike="noStrike" spc="-1">
              <a:latin typeface="Arial"/>
            </a:endParaRPr>
          </a:p>
          <a:p>
            <a:pPr>
              <a:lnSpc>
                <a:spcPct val="100000"/>
              </a:lnSpc>
            </a:pP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rdfs:subClassOf	C</a:t>
            </a:r>
            <a:endParaRPr lang="it-IT" sz="1600" b="0" strike="noStrike" spc="-1">
              <a:latin typeface="Arial"/>
            </a:endParaRPr>
          </a:p>
        </p:txBody>
      </p:sp>
      <p:sp>
        <p:nvSpPr>
          <p:cNvPr id="829" name="Line 6"/>
          <p:cNvSpPr/>
          <p:nvPr/>
        </p:nvSpPr>
        <p:spPr>
          <a:xfrm>
            <a:off x="2665440" y="4189680"/>
            <a:ext cx="3095640" cy="0"/>
          </a:xfrm>
          <a:prstGeom prst="line">
            <a:avLst/>
          </a:prstGeom>
          <a:ln w="9360">
            <a:solidFill>
              <a:srgbClr val="003366"/>
            </a:solidFill>
            <a:miter/>
          </a:ln>
        </p:spPr>
        <p:style>
          <a:lnRef idx="0">
            <a:scrgbClr r="0" g="0" b="0"/>
          </a:lnRef>
          <a:fillRef idx="0">
            <a:scrgbClr r="0" g="0" b="0"/>
          </a:fillRef>
          <a:effectRef idx="0">
            <a:scrgbClr r="0" g="0" b="0"/>
          </a:effectRef>
          <a:fontRef idx="minor"/>
        </p:style>
      </p:sp>
      <p:sp>
        <p:nvSpPr>
          <p:cNvPr id="830" name="CustomShape 7"/>
          <p:cNvSpPr/>
          <p:nvPr/>
        </p:nvSpPr>
        <p:spPr>
          <a:xfrm>
            <a:off x="6264360" y="3470400"/>
            <a:ext cx="3382560" cy="10666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rdf:type		B</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B	rdfs:subClassOf	C</a:t>
            </a:r>
            <a:endParaRPr lang="it-IT" sz="1600" b="0" strike="noStrike" spc="-1">
              <a:latin typeface="Arial"/>
            </a:endParaRPr>
          </a:p>
          <a:p>
            <a:pPr>
              <a:lnSpc>
                <a:spcPct val="100000"/>
              </a:lnSpc>
            </a:pP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rdf:type		C</a:t>
            </a:r>
            <a:endParaRPr lang="it-IT" sz="1600" b="0" strike="noStrike" spc="-1">
              <a:latin typeface="Arial"/>
            </a:endParaRPr>
          </a:p>
        </p:txBody>
      </p:sp>
      <p:sp>
        <p:nvSpPr>
          <p:cNvPr id="831" name="Line 8"/>
          <p:cNvSpPr/>
          <p:nvPr/>
        </p:nvSpPr>
        <p:spPr>
          <a:xfrm>
            <a:off x="6337440" y="4189680"/>
            <a:ext cx="3095640" cy="0"/>
          </a:xfrm>
          <a:prstGeom prst="line">
            <a:avLst/>
          </a:prstGeom>
          <a:ln w="9360">
            <a:solidFill>
              <a:srgbClr val="003366"/>
            </a:solidFill>
            <a:miter/>
          </a:ln>
        </p:spPr>
        <p:style>
          <a:lnRef idx="0">
            <a:scrgbClr r="0" g="0" b="0"/>
          </a:lnRef>
          <a:fillRef idx="0">
            <a:scrgbClr r="0" g="0" b="0"/>
          </a:fillRef>
          <a:effectRef idx="0">
            <a:scrgbClr r="0" g="0" b="0"/>
          </a:effectRef>
          <a:fontRef idx="minor"/>
        </p:style>
      </p:sp>
      <p:sp>
        <p:nvSpPr>
          <p:cNvPr id="832" name="CustomShape 9"/>
          <p:cNvSpPr/>
          <p:nvPr/>
        </p:nvSpPr>
        <p:spPr>
          <a:xfrm>
            <a:off x="5832720" y="3183120"/>
            <a:ext cx="573840" cy="213840"/>
          </a:xfrm>
          <a:custGeom>
            <a:avLst/>
            <a:gdLst/>
            <a:ahLst/>
            <a:cxnLst/>
            <a:rect l="l" t="t" r="r" b="b"/>
            <a:pathLst>
              <a:path w="1601" h="602">
                <a:moveTo>
                  <a:pt x="400" y="0"/>
                </a:moveTo>
                <a:lnTo>
                  <a:pt x="400" y="450"/>
                </a:lnTo>
                <a:lnTo>
                  <a:pt x="0" y="450"/>
                </a:lnTo>
                <a:lnTo>
                  <a:pt x="800" y="601"/>
                </a:lnTo>
                <a:lnTo>
                  <a:pt x="1600" y="450"/>
                </a:lnTo>
                <a:lnTo>
                  <a:pt x="1200" y="450"/>
                </a:lnTo>
                <a:lnTo>
                  <a:pt x="1200" y="0"/>
                </a:lnTo>
                <a:lnTo>
                  <a:pt x="400" y="0"/>
                </a:lnTo>
              </a:path>
            </a:pathLst>
          </a:custGeom>
          <a:solidFill>
            <a:srgbClr val="33CCCC"/>
          </a:solidFill>
          <a:ln w="9360">
            <a:solidFill>
              <a:srgbClr val="003366"/>
            </a:solidFill>
            <a:miter/>
          </a:ln>
        </p:spPr>
        <p:style>
          <a:lnRef idx="0">
            <a:scrgbClr r="0" g="0" b="0"/>
          </a:lnRef>
          <a:fillRef idx="0">
            <a:scrgbClr r="0" g="0" b="0"/>
          </a:fillRef>
          <a:effectRef idx="0">
            <a:scrgbClr r="0" g="0" b="0"/>
          </a:effectRef>
          <a:fontRef idx="minor"/>
        </p:style>
      </p:sp>
      <p:sp>
        <p:nvSpPr>
          <p:cNvPr id="833" name="CustomShape 10"/>
          <p:cNvSpPr/>
          <p:nvPr/>
        </p:nvSpPr>
        <p:spPr>
          <a:xfrm>
            <a:off x="3240360" y="4908600"/>
            <a:ext cx="5398560" cy="8233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Term:AssProf	rdfs:subClassOf	rdfs:Resource</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people:D02005	rdf:type		terms:Person</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people:D02005	rdf:type		terms:Resource</a:t>
            </a:r>
            <a:endParaRPr lang="it-IT" sz="1600" b="0" strike="noStrike" spc="-1">
              <a:latin typeface="Arial"/>
            </a:endParaRPr>
          </a:p>
        </p:txBody>
      </p:sp>
      <p:sp>
        <p:nvSpPr>
          <p:cNvPr id="834" name="CustomShape 11"/>
          <p:cNvSpPr/>
          <p:nvPr/>
        </p:nvSpPr>
        <p:spPr>
          <a:xfrm>
            <a:off x="5832720" y="4623120"/>
            <a:ext cx="573840" cy="213480"/>
          </a:xfrm>
          <a:custGeom>
            <a:avLst/>
            <a:gdLst/>
            <a:ahLst/>
            <a:cxnLst/>
            <a:rect l="l" t="t" r="r" b="b"/>
            <a:pathLst>
              <a:path w="1601" h="601">
                <a:moveTo>
                  <a:pt x="400" y="0"/>
                </a:moveTo>
                <a:lnTo>
                  <a:pt x="400" y="450"/>
                </a:lnTo>
                <a:lnTo>
                  <a:pt x="0" y="450"/>
                </a:lnTo>
                <a:lnTo>
                  <a:pt x="800" y="600"/>
                </a:lnTo>
                <a:lnTo>
                  <a:pt x="1600" y="450"/>
                </a:lnTo>
                <a:lnTo>
                  <a:pt x="1200" y="450"/>
                </a:lnTo>
                <a:lnTo>
                  <a:pt x="1200" y="0"/>
                </a:lnTo>
                <a:lnTo>
                  <a:pt x="400" y="0"/>
                </a:lnTo>
              </a:path>
            </a:pathLst>
          </a:custGeom>
          <a:solidFill>
            <a:srgbClr val="33CCCC"/>
          </a:solidFill>
          <a:ln w="9360">
            <a:solidFill>
              <a:srgbClr val="003366"/>
            </a:solidFill>
            <a:miter/>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Reasoning : forward chaining</a:t>
            </a:r>
            <a:endParaRPr lang="it-IT" sz="2400" b="0" strike="noStrike" spc="-1">
              <a:latin typeface="Arial"/>
            </a:endParaRPr>
          </a:p>
        </p:txBody>
      </p:sp>
      <p:sp>
        <p:nvSpPr>
          <p:cNvPr id="83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8A2F4D9-1A34-4AB0-800D-F0457A317F42}" type="slidenum">
              <a:rPr lang="it-IT" sz="1600" b="0" strike="noStrike" spc="-1">
                <a:solidFill>
                  <a:srgbClr val="002060"/>
                </a:solidFill>
                <a:latin typeface="Arial"/>
                <a:ea typeface="Arial"/>
              </a:rPr>
              <a:t>52</a:t>
            </a:fld>
            <a:endParaRPr lang="it-IT" sz="1600" b="0" strike="noStrike" spc="-1">
              <a:latin typeface="Arial"/>
            </a:endParaRPr>
          </a:p>
        </p:txBody>
      </p:sp>
      <p:sp>
        <p:nvSpPr>
          <p:cNvPr id="837" name="CustomShape 3"/>
          <p:cNvSpPr/>
          <p:nvPr/>
        </p:nvSpPr>
        <p:spPr>
          <a:xfrm>
            <a:off x="2232000" y="3024000"/>
            <a:ext cx="3382560" cy="10666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rdfs:subClassOf	B</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B	rdfs:subClassOf	C</a:t>
            </a:r>
            <a:endParaRPr lang="it-IT" sz="1600" b="0" strike="noStrike" spc="-1">
              <a:latin typeface="Arial"/>
            </a:endParaRPr>
          </a:p>
          <a:p>
            <a:pPr>
              <a:lnSpc>
                <a:spcPct val="100000"/>
              </a:lnSpc>
            </a:pP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rdfs:subClassOf	C</a:t>
            </a:r>
            <a:endParaRPr lang="it-IT" sz="1600" b="0" strike="noStrike" spc="-1">
              <a:latin typeface="Arial"/>
            </a:endParaRPr>
          </a:p>
        </p:txBody>
      </p:sp>
      <p:sp>
        <p:nvSpPr>
          <p:cNvPr id="838" name="Line 4"/>
          <p:cNvSpPr/>
          <p:nvPr/>
        </p:nvSpPr>
        <p:spPr>
          <a:xfrm>
            <a:off x="2305080" y="3742920"/>
            <a:ext cx="3095640" cy="0"/>
          </a:xfrm>
          <a:prstGeom prst="line">
            <a:avLst/>
          </a:prstGeom>
          <a:ln w="9360">
            <a:solidFill>
              <a:srgbClr val="003366"/>
            </a:solidFill>
            <a:miter/>
          </a:ln>
        </p:spPr>
        <p:style>
          <a:lnRef idx="0">
            <a:scrgbClr r="0" g="0" b="0"/>
          </a:lnRef>
          <a:fillRef idx="0">
            <a:scrgbClr r="0" g="0" b="0"/>
          </a:fillRef>
          <a:effectRef idx="0">
            <a:scrgbClr r="0" g="0" b="0"/>
          </a:effectRef>
          <a:fontRef idx="minor"/>
        </p:style>
      </p:sp>
      <p:sp>
        <p:nvSpPr>
          <p:cNvPr id="839" name="CustomShape 5"/>
          <p:cNvSpPr/>
          <p:nvPr/>
        </p:nvSpPr>
        <p:spPr>
          <a:xfrm>
            <a:off x="3347280" y="1524240"/>
            <a:ext cx="6298560" cy="5799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terms:AssProf	rdfs:subClassOf	terms:Person</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terms:Person	rdfs:subClassOf	terms:Resource</a:t>
            </a:r>
            <a:endParaRPr lang="it-IT" sz="1600" b="0" strike="noStrike" spc="-1">
              <a:latin typeface="Arial"/>
            </a:endParaRPr>
          </a:p>
        </p:txBody>
      </p:sp>
      <p:sp>
        <p:nvSpPr>
          <p:cNvPr id="840" name="CustomShape 6"/>
          <p:cNvSpPr/>
          <p:nvPr/>
        </p:nvSpPr>
        <p:spPr>
          <a:xfrm>
            <a:off x="6048360" y="3142080"/>
            <a:ext cx="2589480" cy="8233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 terms:AssProf</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B = terms: Person</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C = ?</a:t>
            </a:r>
            <a:endParaRPr lang="it-IT" sz="1600" b="0" strike="noStrike" spc="-1">
              <a:latin typeface="Arial"/>
            </a:endParaRPr>
          </a:p>
        </p:txBody>
      </p:sp>
      <p:sp>
        <p:nvSpPr>
          <p:cNvPr id="841" name="CustomShape 7"/>
          <p:cNvSpPr/>
          <p:nvPr/>
        </p:nvSpPr>
        <p:spPr>
          <a:xfrm>
            <a:off x="2556360" y="5112000"/>
            <a:ext cx="2769480" cy="8233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 terms: Person</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B = terms: Resource</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C = ?</a:t>
            </a:r>
            <a:endParaRPr lang="it-IT" sz="1600" b="0" strike="noStrike" spc="-1">
              <a:latin typeface="Arial"/>
            </a:endParaRPr>
          </a:p>
        </p:txBody>
      </p:sp>
      <p:sp>
        <p:nvSpPr>
          <p:cNvPr id="842" name="CustomShape 8"/>
          <p:cNvSpPr/>
          <p:nvPr/>
        </p:nvSpPr>
        <p:spPr>
          <a:xfrm>
            <a:off x="2969640" y="1471680"/>
            <a:ext cx="382320" cy="6418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800" b="0" strike="noStrike" spc="-1">
                <a:solidFill>
                  <a:srgbClr val="003366"/>
                </a:solidFill>
                <a:latin typeface="Arial"/>
                <a:ea typeface="DejaVu Sans"/>
              </a:rPr>
              <a:t>1)</a:t>
            </a:r>
            <a:endParaRPr lang="it-IT" sz="1800" b="0" strike="noStrike" spc="-1">
              <a:latin typeface="Arial"/>
            </a:endParaRPr>
          </a:p>
          <a:p>
            <a:pPr>
              <a:lnSpc>
                <a:spcPct val="100000"/>
              </a:lnSpc>
            </a:pPr>
            <a:r>
              <a:rPr lang="it-IT" sz="1800" b="0" strike="noStrike" spc="-1">
                <a:solidFill>
                  <a:srgbClr val="003366"/>
                </a:solidFill>
                <a:latin typeface="Arial"/>
                <a:ea typeface="DejaVu Sans"/>
              </a:rPr>
              <a:t>2)</a:t>
            </a:r>
            <a:endParaRPr lang="it-IT" sz="1800" b="0" strike="noStrike" spc="-1">
              <a:latin typeface="Arial"/>
            </a:endParaRPr>
          </a:p>
        </p:txBody>
      </p:sp>
      <p:sp>
        <p:nvSpPr>
          <p:cNvPr id="843" name="CustomShape 9"/>
          <p:cNvSpPr/>
          <p:nvPr/>
        </p:nvSpPr>
        <p:spPr>
          <a:xfrm>
            <a:off x="8064720" y="5140080"/>
            <a:ext cx="2409480" cy="8233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CCCC"/>
          </a:solidFill>
          <a:ln w="38160">
            <a:solidFill>
              <a:srgbClr val="FF3300"/>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 terms:AssProf</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B = terms: Person</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C = terms: Resource</a:t>
            </a:r>
            <a:endParaRPr lang="it-IT" sz="1600" b="0" strike="noStrike" spc="-1">
              <a:latin typeface="Arial"/>
            </a:endParaRPr>
          </a:p>
        </p:txBody>
      </p:sp>
      <p:sp>
        <p:nvSpPr>
          <p:cNvPr id="844" name="CustomShape 10"/>
          <p:cNvSpPr/>
          <p:nvPr/>
        </p:nvSpPr>
        <p:spPr>
          <a:xfrm>
            <a:off x="3924360" y="4091400"/>
            <a:ext cx="15840" cy="10188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45" name="CustomShape 11"/>
          <p:cNvSpPr/>
          <p:nvPr/>
        </p:nvSpPr>
        <p:spPr>
          <a:xfrm>
            <a:off x="8640000" y="3553920"/>
            <a:ext cx="628560" cy="158436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46" name="CustomShape 12"/>
          <p:cNvSpPr/>
          <p:nvPr/>
        </p:nvSpPr>
        <p:spPr>
          <a:xfrm flipV="1">
            <a:off x="5616720" y="3551760"/>
            <a:ext cx="429840" cy="18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Reasoning : applicazione al metamodello RDF</a:t>
            </a:r>
            <a:endParaRPr lang="it-IT" sz="2400" b="0" strike="noStrike" spc="-1">
              <a:latin typeface="Arial"/>
            </a:endParaRPr>
          </a:p>
        </p:txBody>
      </p:sp>
      <p:sp>
        <p:nvSpPr>
          <p:cNvPr id="84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91D9FDC-A986-45A1-AF10-7C9B409B75E2}" type="slidenum">
              <a:rPr lang="it-IT" sz="1600" b="0" strike="noStrike" spc="-1">
                <a:solidFill>
                  <a:srgbClr val="002060"/>
                </a:solidFill>
                <a:latin typeface="Arial"/>
                <a:ea typeface="Arial"/>
              </a:rPr>
              <a:t>53</a:t>
            </a:fld>
            <a:endParaRPr lang="it-IT" sz="1600" b="0" strike="noStrike" spc="-1">
              <a:latin typeface="Arial"/>
            </a:endParaRPr>
          </a:p>
        </p:txBody>
      </p:sp>
      <p:sp>
        <p:nvSpPr>
          <p:cNvPr id="849" name="CustomShape 3"/>
          <p:cNvSpPr/>
          <p:nvPr/>
        </p:nvSpPr>
        <p:spPr>
          <a:xfrm>
            <a:off x="2880000" y="1967040"/>
            <a:ext cx="5327280" cy="5799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rdfs:Resource	rdfs:type		rdfs:Class</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rdfs:Class		rdfs:subCassOf	rdfs:Resource</a:t>
            </a:r>
            <a:endParaRPr lang="it-IT" sz="1600" b="0" strike="noStrike" spc="-1">
              <a:latin typeface="Arial"/>
            </a:endParaRPr>
          </a:p>
        </p:txBody>
      </p:sp>
      <p:sp>
        <p:nvSpPr>
          <p:cNvPr id="850" name="CustomShape 4"/>
          <p:cNvSpPr/>
          <p:nvPr/>
        </p:nvSpPr>
        <p:spPr>
          <a:xfrm>
            <a:off x="2951640" y="3119400"/>
            <a:ext cx="3382200" cy="10666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rdf:type		B</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B	rdfs:subClassOf	C</a:t>
            </a:r>
            <a:endParaRPr lang="it-IT" sz="1600" b="0" strike="noStrike" spc="-1">
              <a:latin typeface="Arial"/>
            </a:endParaRPr>
          </a:p>
          <a:p>
            <a:pPr>
              <a:lnSpc>
                <a:spcPct val="100000"/>
              </a:lnSpc>
            </a:pP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rdf:type		C</a:t>
            </a:r>
            <a:endParaRPr lang="it-IT" sz="1600" b="0" strike="noStrike" spc="-1">
              <a:latin typeface="Arial"/>
            </a:endParaRPr>
          </a:p>
        </p:txBody>
      </p:sp>
      <p:sp>
        <p:nvSpPr>
          <p:cNvPr id="851" name="Line 5"/>
          <p:cNvSpPr/>
          <p:nvPr/>
        </p:nvSpPr>
        <p:spPr>
          <a:xfrm>
            <a:off x="3024360" y="3838680"/>
            <a:ext cx="3095640" cy="0"/>
          </a:xfrm>
          <a:prstGeom prst="line">
            <a:avLst/>
          </a:prstGeom>
          <a:ln w="9360">
            <a:solidFill>
              <a:srgbClr val="003366"/>
            </a:solidFill>
            <a:miter/>
          </a:ln>
        </p:spPr>
        <p:style>
          <a:lnRef idx="0">
            <a:scrgbClr r="0" g="0" b="0"/>
          </a:lnRef>
          <a:fillRef idx="0">
            <a:scrgbClr r="0" g="0" b="0"/>
          </a:fillRef>
          <a:effectRef idx="0">
            <a:scrgbClr r="0" g="0" b="0"/>
          </a:effectRef>
          <a:fontRef idx="minor"/>
        </p:style>
      </p:sp>
      <p:sp>
        <p:nvSpPr>
          <p:cNvPr id="852" name="CustomShape 6"/>
          <p:cNvSpPr/>
          <p:nvPr/>
        </p:nvSpPr>
        <p:spPr>
          <a:xfrm>
            <a:off x="7056000" y="3009240"/>
            <a:ext cx="1871280" cy="13100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CCCC"/>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A = rdfs:Resource</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B = rdfs:Class</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C = rdfs:Resource</a:t>
            </a:r>
            <a:endParaRPr lang="it-IT" sz="1600" b="0" strike="noStrike" spc="-1">
              <a:latin typeface="Arial"/>
            </a:endParaRPr>
          </a:p>
        </p:txBody>
      </p:sp>
      <p:sp>
        <p:nvSpPr>
          <p:cNvPr id="853" name="CustomShape 7"/>
          <p:cNvSpPr/>
          <p:nvPr/>
        </p:nvSpPr>
        <p:spPr>
          <a:xfrm>
            <a:off x="6336000" y="3652920"/>
            <a:ext cx="718200" cy="9720"/>
          </a:xfrm>
          <a:prstGeom prst="bentConnector3">
            <a:avLst>
              <a:gd name="adj1" fmla="val 50000"/>
            </a:avLst>
          </a:prstGeom>
          <a:noFill/>
          <a:ln>
            <a:solidFill>
              <a:srgbClr val="3465A4"/>
            </a:solidFill>
          </a:ln>
        </p:spPr>
        <p:style>
          <a:lnRef idx="0">
            <a:scrgbClr r="0" g="0" b="0"/>
          </a:lnRef>
          <a:fillRef idx="0">
            <a:scrgbClr r="0" g="0" b="0"/>
          </a:fillRef>
          <a:effectRef idx="0">
            <a:scrgbClr r="0" g="0" b="0"/>
          </a:effectRef>
          <a:fontRef idx="minor"/>
        </p:style>
      </p:sp>
      <p:sp>
        <p:nvSpPr>
          <p:cNvPr id="854" name="CustomShape 8"/>
          <p:cNvSpPr/>
          <p:nvPr/>
        </p:nvSpPr>
        <p:spPr>
          <a:xfrm>
            <a:off x="5112000" y="2759040"/>
            <a:ext cx="574200" cy="285480"/>
          </a:xfrm>
          <a:custGeom>
            <a:avLst/>
            <a:gdLst/>
            <a:ahLst/>
            <a:cxnLst/>
            <a:rect l="l" t="t" r="r" b="b"/>
            <a:pathLst>
              <a:path w="1603" h="801">
                <a:moveTo>
                  <a:pt x="400" y="0"/>
                </a:moveTo>
                <a:lnTo>
                  <a:pt x="400" y="600"/>
                </a:lnTo>
                <a:lnTo>
                  <a:pt x="0" y="600"/>
                </a:lnTo>
                <a:lnTo>
                  <a:pt x="801" y="800"/>
                </a:lnTo>
                <a:lnTo>
                  <a:pt x="1602" y="600"/>
                </a:lnTo>
                <a:lnTo>
                  <a:pt x="1201" y="600"/>
                </a:lnTo>
                <a:lnTo>
                  <a:pt x="1201" y="0"/>
                </a:lnTo>
                <a:lnTo>
                  <a:pt x="400" y="0"/>
                </a:lnTo>
              </a:path>
            </a:pathLst>
          </a:custGeom>
          <a:solidFill>
            <a:srgbClr val="33CCCC"/>
          </a:solidFill>
          <a:ln w="9360">
            <a:solidFill>
              <a:srgbClr val="003366"/>
            </a:solidFill>
            <a:miter/>
          </a:ln>
        </p:spPr>
        <p:style>
          <a:lnRef idx="0">
            <a:scrgbClr r="0" g="0" b="0"/>
          </a:lnRef>
          <a:fillRef idx="0">
            <a:scrgbClr r="0" g="0" b="0"/>
          </a:fillRef>
          <a:effectRef idx="0">
            <a:scrgbClr r="0" g="0" b="0"/>
          </a:effectRef>
          <a:fontRef idx="minor"/>
        </p:style>
      </p:sp>
      <p:sp>
        <p:nvSpPr>
          <p:cNvPr id="855" name="CustomShape 9"/>
          <p:cNvSpPr/>
          <p:nvPr/>
        </p:nvSpPr>
        <p:spPr>
          <a:xfrm>
            <a:off x="5183640" y="4415040"/>
            <a:ext cx="573840" cy="285120"/>
          </a:xfrm>
          <a:custGeom>
            <a:avLst/>
            <a:gdLst/>
            <a:ahLst/>
            <a:cxnLst/>
            <a:rect l="l" t="t" r="r" b="b"/>
            <a:pathLst>
              <a:path w="1601" h="800">
                <a:moveTo>
                  <a:pt x="400" y="0"/>
                </a:moveTo>
                <a:lnTo>
                  <a:pt x="400" y="599"/>
                </a:lnTo>
                <a:lnTo>
                  <a:pt x="0" y="599"/>
                </a:lnTo>
                <a:lnTo>
                  <a:pt x="800" y="799"/>
                </a:lnTo>
                <a:lnTo>
                  <a:pt x="1600" y="599"/>
                </a:lnTo>
                <a:lnTo>
                  <a:pt x="1200" y="599"/>
                </a:lnTo>
                <a:lnTo>
                  <a:pt x="1200" y="0"/>
                </a:lnTo>
                <a:lnTo>
                  <a:pt x="400" y="0"/>
                </a:lnTo>
              </a:path>
            </a:pathLst>
          </a:custGeom>
          <a:solidFill>
            <a:srgbClr val="33CCCC"/>
          </a:solidFill>
          <a:ln w="9360">
            <a:solidFill>
              <a:srgbClr val="003366"/>
            </a:solidFill>
            <a:miter/>
          </a:ln>
        </p:spPr>
        <p:style>
          <a:lnRef idx="0">
            <a:scrgbClr r="0" g="0" b="0"/>
          </a:lnRef>
          <a:fillRef idx="0">
            <a:scrgbClr r="0" g="0" b="0"/>
          </a:fillRef>
          <a:effectRef idx="0">
            <a:scrgbClr r="0" g="0" b="0"/>
          </a:effectRef>
          <a:fontRef idx="minor"/>
        </p:style>
      </p:sp>
      <p:sp>
        <p:nvSpPr>
          <p:cNvPr id="856" name="CustomShape 10"/>
          <p:cNvSpPr/>
          <p:nvPr/>
        </p:nvSpPr>
        <p:spPr>
          <a:xfrm>
            <a:off x="2951640" y="4846680"/>
            <a:ext cx="5326920" cy="3366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strike="noStrike" spc="-1">
                <a:solidFill>
                  <a:srgbClr val="003366"/>
                </a:solidFill>
                <a:latin typeface="Arial"/>
                <a:ea typeface="DejaVu Sans"/>
              </a:rPr>
              <a:t>rdfs:Resource	rdf:type		rdfs:Recource</a:t>
            </a:r>
            <a:endParaRPr lang="it-IT"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Definizione di proprietà</a:t>
            </a:r>
            <a:endParaRPr lang="it-IT" sz="2400" b="0" strike="noStrike" spc="-1">
              <a:latin typeface="Arial"/>
            </a:endParaRPr>
          </a:p>
        </p:txBody>
      </p:sp>
      <p:sp>
        <p:nvSpPr>
          <p:cNvPr id="85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38C21F9-16E4-40FB-81E6-08E81DBBC471}" type="slidenum">
              <a:rPr lang="it-IT" sz="1600" b="0" strike="noStrike" spc="-1">
                <a:solidFill>
                  <a:srgbClr val="002060"/>
                </a:solidFill>
                <a:latin typeface="Arial"/>
                <a:ea typeface="Arial"/>
              </a:rPr>
              <a:t>54</a:t>
            </a:fld>
            <a:endParaRPr lang="it-IT" sz="1600" b="0" strike="noStrike" spc="-1">
              <a:latin typeface="Arial"/>
            </a:endParaRPr>
          </a:p>
        </p:txBody>
      </p:sp>
      <p:sp>
        <p:nvSpPr>
          <p:cNvPr id="859" name="CustomShape 3"/>
          <p:cNvSpPr/>
          <p:nvPr/>
        </p:nvSpPr>
        <p:spPr>
          <a:xfrm>
            <a:off x="8352000" y="2521800"/>
            <a:ext cx="338256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http://www.elet.polimi.it/terms#Person</a:t>
            </a:r>
            <a:endParaRPr lang="it-IT" sz="1400" b="0" strike="noStrike" spc="-1">
              <a:latin typeface="Arial"/>
            </a:endParaRPr>
          </a:p>
        </p:txBody>
      </p:sp>
      <p:sp>
        <p:nvSpPr>
          <p:cNvPr id="860" name="CustomShape 4"/>
          <p:cNvSpPr/>
          <p:nvPr/>
        </p:nvSpPr>
        <p:spPr>
          <a:xfrm>
            <a:off x="3528720" y="2520360"/>
            <a:ext cx="366948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http://www.elet.polimi.it/terms#author</a:t>
            </a:r>
            <a:endParaRPr lang="it-IT" sz="1400" b="0" strike="noStrike" spc="-1">
              <a:latin typeface="Arial"/>
            </a:endParaRPr>
          </a:p>
        </p:txBody>
      </p:sp>
      <p:sp>
        <p:nvSpPr>
          <p:cNvPr id="861" name="CustomShape 5"/>
          <p:cNvSpPr/>
          <p:nvPr/>
        </p:nvSpPr>
        <p:spPr>
          <a:xfrm>
            <a:off x="3024720" y="1152000"/>
            <a:ext cx="468108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http://www.w3.org/1999/02/22-rdf-syntax-ns#Property</a:t>
            </a:r>
            <a:endParaRPr lang="it-IT" sz="1400" b="0" strike="noStrike" spc="-1">
              <a:latin typeface="Arial"/>
            </a:endParaRPr>
          </a:p>
        </p:txBody>
      </p:sp>
      <p:sp>
        <p:nvSpPr>
          <p:cNvPr id="862" name="CustomShape 6"/>
          <p:cNvSpPr/>
          <p:nvPr/>
        </p:nvSpPr>
        <p:spPr>
          <a:xfrm>
            <a:off x="5414760" y="1945800"/>
            <a:ext cx="77688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spcBef>
                <a:spcPts val="349"/>
              </a:spcBef>
            </a:pPr>
            <a:r>
              <a:rPr lang="it-IT" sz="1400" b="0" strike="noStrike" spc="-1">
                <a:solidFill>
                  <a:srgbClr val="003366"/>
                </a:solidFill>
                <a:latin typeface="Arial"/>
                <a:ea typeface="DejaVu Sans"/>
              </a:rPr>
              <a:t>rdf:type</a:t>
            </a:r>
            <a:endParaRPr lang="it-IT" sz="1400" b="0" strike="noStrike" spc="-1">
              <a:latin typeface="Arial"/>
            </a:endParaRPr>
          </a:p>
        </p:txBody>
      </p:sp>
      <p:sp>
        <p:nvSpPr>
          <p:cNvPr id="863" name="CustomShape 7"/>
          <p:cNvSpPr/>
          <p:nvPr/>
        </p:nvSpPr>
        <p:spPr>
          <a:xfrm>
            <a:off x="792000" y="3313080"/>
            <a:ext cx="3382560" cy="50256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http://www.elet.polimi.it/terms#Book</a:t>
            </a:r>
            <a:endParaRPr lang="it-IT" sz="1400" b="0" strike="noStrike" spc="-1">
              <a:latin typeface="Arial"/>
            </a:endParaRPr>
          </a:p>
        </p:txBody>
      </p:sp>
      <p:sp>
        <p:nvSpPr>
          <p:cNvPr id="864" name="CustomShape 8"/>
          <p:cNvSpPr/>
          <p:nvPr/>
        </p:nvSpPr>
        <p:spPr>
          <a:xfrm>
            <a:off x="2302920" y="2375640"/>
            <a:ext cx="111240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spcBef>
                <a:spcPts val="349"/>
              </a:spcBef>
            </a:pPr>
            <a:r>
              <a:rPr lang="it-IT" sz="1400" b="0" strike="noStrike" spc="-1">
                <a:solidFill>
                  <a:srgbClr val="003366"/>
                </a:solidFill>
                <a:latin typeface="Arial"/>
                <a:ea typeface="DejaVu Sans"/>
              </a:rPr>
              <a:t>rdfs:domain</a:t>
            </a:r>
            <a:endParaRPr lang="it-IT" sz="1400" b="0" strike="noStrike" spc="-1">
              <a:latin typeface="Arial"/>
            </a:endParaRPr>
          </a:p>
        </p:txBody>
      </p:sp>
      <p:sp>
        <p:nvSpPr>
          <p:cNvPr id="865" name="CustomShape 9"/>
          <p:cNvSpPr/>
          <p:nvPr/>
        </p:nvSpPr>
        <p:spPr>
          <a:xfrm>
            <a:off x="7271280" y="2448720"/>
            <a:ext cx="984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spcBef>
                <a:spcPts val="349"/>
              </a:spcBef>
            </a:pPr>
            <a:r>
              <a:rPr lang="it-IT" sz="1400" b="0" strike="noStrike" spc="-1">
                <a:solidFill>
                  <a:srgbClr val="003366"/>
                </a:solidFill>
                <a:latin typeface="Arial"/>
                <a:ea typeface="DejaVu Sans"/>
              </a:rPr>
              <a:t>rdfs:range</a:t>
            </a:r>
            <a:endParaRPr lang="it-IT" sz="1400" b="0" strike="noStrike" spc="-1">
              <a:latin typeface="Arial"/>
            </a:endParaRPr>
          </a:p>
        </p:txBody>
      </p:sp>
      <p:sp>
        <p:nvSpPr>
          <p:cNvPr id="866" name="CustomShape 10"/>
          <p:cNvSpPr/>
          <p:nvPr/>
        </p:nvSpPr>
        <p:spPr>
          <a:xfrm flipV="1">
            <a:off x="5364720" y="1654560"/>
            <a:ext cx="360" cy="86184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67" name="CustomShape 11"/>
          <p:cNvSpPr/>
          <p:nvPr/>
        </p:nvSpPr>
        <p:spPr>
          <a:xfrm flipH="1">
            <a:off x="2482200" y="2772720"/>
            <a:ext cx="1042560" cy="53856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68" name="CustomShape 12"/>
          <p:cNvSpPr/>
          <p:nvPr/>
        </p:nvSpPr>
        <p:spPr>
          <a:xfrm>
            <a:off x="7200360" y="2772720"/>
            <a:ext cx="1149840" cy="36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69" name="CustomShape 13"/>
          <p:cNvSpPr/>
          <p:nvPr/>
        </p:nvSpPr>
        <p:spPr>
          <a:xfrm>
            <a:off x="936000" y="4442040"/>
            <a:ext cx="107748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r</a:t>
            </a:r>
            <a:endParaRPr lang="it-IT" sz="1400" b="0" strike="noStrike" spc="-1">
              <a:latin typeface="Arial"/>
            </a:endParaRPr>
          </a:p>
        </p:txBody>
      </p:sp>
      <p:sp>
        <p:nvSpPr>
          <p:cNvPr id="870" name="CustomShape 14"/>
          <p:cNvSpPr/>
          <p:nvPr/>
        </p:nvSpPr>
        <p:spPr>
          <a:xfrm>
            <a:off x="2518560" y="4297320"/>
            <a:ext cx="111240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spcBef>
                <a:spcPts val="349"/>
              </a:spcBef>
            </a:pPr>
            <a:r>
              <a:rPr lang="it-IT" sz="1400" b="0" strike="noStrike" spc="-1">
                <a:solidFill>
                  <a:srgbClr val="003366"/>
                </a:solidFill>
                <a:latin typeface="Arial"/>
                <a:ea typeface="DejaVu Sans"/>
              </a:rPr>
              <a:t>rdfs:domain</a:t>
            </a:r>
            <a:endParaRPr lang="it-IT" sz="1400" b="0" strike="noStrike" spc="-1">
              <a:latin typeface="Arial"/>
            </a:endParaRPr>
          </a:p>
        </p:txBody>
      </p:sp>
      <p:sp>
        <p:nvSpPr>
          <p:cNvPr id="871" name="CustomShape 15"/>
          <p:cNvSpPr/>
          <p:nvPr/>
        </p:nvSpPr>
        <p:spPr>
          <a:xfrm>
            <a:off x="4320720" y="4442040"/>
            <a:ext cx="107748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C</a:t>
            </a:r>
            <a:endParaRPr lang="it-IT" sz="1400" b="0" strike="noStrike" spc="-1">
              <a:latin typeface="Arial"/>
            </a:endParaRPr>
          </a:p>
        </p:txBody>
      </p:sp>
      <p:sp>
        <p:nvSpPr>
          <p:cNvPr id="872" name="CustomShape 16"/>
          <p:cNvSpPr/>
          <p:nvPr/>
        </p:nvSpPr>
        <p:spPr>
          <a:xfrm>
            <a:off x="1007640" y="5018040"/>
            <a:ext cx="4174560" cy="885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i="1" strike="noStrike" spc="-1">
                <a:solidFill>
                  <a:srgbClr val="003366"/>
                </a:solidFill>
                <a:latin typeface="Arial"/>
                <a:ea typeface="DejaVu Sans"/>
              </a:rPr>
              <a:t>R</a:t>
            </a:r>
            <a:r>
              <a:rPr lang="it-IT" sz="1600" b="0" strike="noStrike" spc="-1">
                <a:solidFill>
                  <a:srgbClr val="003366"/>
                </a:solidFill>
                <a:latin typeface="Arial"/>
                <a:ea typeface="DejaVu Sans"/>
              </a:rPr>
              <a:t> : set of relation names</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i="1" strike="noStrike" spc="-1">
                <a:solidFill>
                  <a:srgbClr val="003366"/>
                </a:solidFill>
                <a:latin typeface="Arial"/>
                <a:ea typeface="Arial"/>
              </a:rPr>
              <a:t>●</a:t>
            </a:r>
            <a:r>
              <a:rPr lang="it-IT" sz="1600" b="0" i="1" strike="noStrike" spc="-1" baseline="30000">
                <a:solidFill>
                  <a:srgbClr val="003366"/>
                </a:solidFill>
                <a:latin typeface="Arial"/>
                <a:ea typeface="Arial"/>
              </a:rPr>
              <a:t>I</a:t>
            </a:r>
            <a:r>
              <a:rPr lang="it-IT" sz="1600" b="0" strike="noStrike" spc="-1">
                <a:solidFill>
                  <a:srgbClr val="003366"/>
                </a:solidFill>
                <a:latin typeface="Arial"/>
                <a:ea typeface="Arial"/>
              </a:rPr>
              <a:t> : interpretation function	r</a:t>
            </a:r>
            <a:r>
              <a:rPr lang="it-IT" sz="1800" b="0" i="1" strike="noStrike" spc="-1" baseline="30000">
                <a:solidFill>
                  <a:srgbClr val="003366"/>
                </a:solidFill>
                <a:latin typeface="Arial"/>
                <a:ea typeface="DejaVu Sans"/>
              </a:rPr>
              <a:t>I</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a:t>
            </a:r>
            <a:r>
              <a:rPr lang="it-IT" sz="1800" b="0" i="1" strike="noStrike" spc="-1" baseline="30000">
                <a:solidFill>
                  <a:srgbClr val="003366"/>
                </a:solidFill>
                <a:latin typeface="Arial"/>
                <a:ea typeface="DejaVu Sans"/>
              </a:rPr>
              <a:t>I</a:t>
            </a:r>
            <a:r>
              <a:rPr lang="it-IT" sz="1800" b="0" i="1" strike="noStrike" spc="-1">
                <a:solidFill>
                  <a:srgbClr val="003366"/>
                </a:solidFill>
                <a:latin typeface="Arial"/>
                <a:ea typeface="DejaVu Sans"/>
              </a:rPr>
              <a:t> x ∆</a:t>
            </a:r>
            <a:r>
              <a:rPr lang="it-IT" sz="1800" b="0" i="1" strike="noStrike" spc="-1" baseline="30000">
                <a:solidFill>
                  <a:srgbClr val="003366"/>
                </a:solidFill>
                <a:latin typeface="Arial"/>
                <a:ea typeface="DejaVu Sans"/>
              </a:rPr>
              <a:t>I</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 &lt;x,y&gt;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r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x</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C</a:t>
            </a:r>
            <a:r>
              <a:rPr lang="it-IT" sz="1800" b="0" i="1" strike="noStrike" spc="-1" baseline="30000">
                <a:solidFill>
                  <a:srgbClr val="003366"/>
                </a:solidFill>
                <a:latin typeface="Arial"/>
                <a:ea typeface="DejaVu Sans"/>
              </a:rPr>
              <a:t>I</a:t>
            </a:r>
            <a:endParaRPr lang="it-IT" sz="1800" b="0" strike="noStrike" spc="-1">
              <a:latin typeface="Arial"/>
            </a:endParaRPr>
          </a:p>
        </p:txBody>
      </p:sp>
      <p:sp>
        <p:nvSpPr>
          <p:cNvPr id="873" name="CustomShape 17"/>
          <p:cNvSpPr/>
          <p:nvPr/>
        </p:nvSpPr>
        <p:spPr>
          <a:xfrm>
            <a:off x="6047640" y="4392360"/>
            <a:ext cx="107748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r</a:t>
            </a:r>
            <a:endParaRPr lang="it-IT" sz="1400" b="0" strike="noStrike" spc="-1">
              <a:latin typeface="Arial"/>
            </a:endParaRPr>
          </a:p>
        </p:txBody>
      </p:sp>
      <p:sp>
        <p:nvSpPr>
          <p:cNvPr id="874" name="CustomShape 18"/>
          <p:cNvSpPr/>
          <p:nvPr/>
        </p:nvSpPr>
        <p:spPr>
          <a:xfrm>
            <a:off x="7630200" y="4248000"/>
            <a:ext cx="984240" cy="306360"/>
          </a:xfrm>
          <a:prstGeom prst="rect">
            <a:avLst/>
          </a:pr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spcBef>
                <a:spcPts val="349"/>
              </a:spcBef>
            </a:pPr>
            <a:r>
              <a:rPr lang="it-IT" sz="1400" b="0" strike="noStrike" spc="-1">
                <a:solidFill>
                  <a:srgbClr val="003366"/>
                </a:solidFill>
                <a:latin typeface="Arial"/>
                <a:ea typeface="DejaVu Sans"/>
              </a:rPr>
              <a:t>rdfs:range</a:t>
            </a:r>
            <a:endParaRPr lang="it-IT" sz="1400" b="0" strike="noStrike" spc="-1">
              <a:latin typeface="Arial"/>
            </a:endParaRPr>
          </a:p>
        </p:txBody>
      </p:sp>
      <p:sp>
        <p:nvSpPr>
          <p:cNvPr id="875" name="CustomShape 19"/>
          <p:cNvSpPr/>
          <p:nvPr/>
        </p:nvSpPr>
        <p:spPr>
          <a:xfrm>
            <a:off x="9432360" y="4392360"/>
            <a:ext cx="107748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spcBef>
                <a:spcPts val="349"/>
              </a:spcBef>
            </a:pPr>
            <a:r>
              <a:rPr lang="it-IT" sz="1400" b="0" strike="noStrike" spc="-1">
                <a:solidFill>
                  <a:srgbClr val="003366"/>
                </a:solidFill>
                <a:latin typeface="Arial"/>
                <a:ea typeface="DejaVu Sans"/>
              </a:rPr>
              <a:t>C</a:t>
            </a:r>
            <a:endParaRPr lang="it-IT" sz="1400" b="0" strike="noStrike" spc="-1">
              <a:latin typeface="Arial"/>
            </a:endParaRPr>
          </a:p>
        </p:txBody>
      </p:sp>
      <p:sp>
        <p:nvSpPr>
          <p:cNvPr id="876" name="CustomShape 20"/>
          <p:cNvSpPr/>
          <p:nvPr/>
        </p:nvSpPr>
        <p:spPr>
          <a:xfrm>
            <a:off x="6119280" y="4968720"/>
            <a:ext cx="4174560" cy="3675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 &lt;x,y&gt;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r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y</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C</a:t>
            </a:r>
            <a:r>
              <a:rPr lang="it-IT" sz="1800" b="0" i="1" strike="noStrike" spc="-1" baseline="30000">
                <a:solidFill>
                  <a:srgbClr val="003366"/>
                </a:solidFill>
                <a:latin typeface="Arial"/>
                <a:ea typeface="DejaVu Sans"/>
              </a:rPr>
              <a:t>I</a:t>
            </a:r>
            <a:endParaRPr lang="it-IT" sz="1800" b="0" strike="noStrike" spc="-1">
              <a:latin typeface="Arial"/>
            </a:endParaRPr>
          </a:p>
        </p:txBody>
      </p:sp>
      <p:sp>
        <p:nvSpPr>
          <p:cNvPr id="877" name="CustomShape 21"/>
          <p:cNvSpPr/>
          <p:nvPr/>
        </p:nvSpPr>
        <p:spPr>
          <a:xfrm>
            <a:off x="2015640" y="4622400"/>
            <a:ext cx="2303280" cy="36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78" name="CustomShape 22"/>
          <p:cNvSpPr/>
          <p:nvPr/>
        </p:nvSpPr>
        <p:spPr>
          <a:xfrm>
            <a:off x="7127280" y="4572720"/>
            <a:ext cx="2303280" cy="36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Domini e range multipli</a:t>
            </a:r>
            <a:endParaRPr lang="it-IT" sz="2400" b="0" strike="noStrike" spc="-1">
              <a:latin typeface="Arial"/>
            </a:endParaRPr>
          </a:p>
        </p:txBody>
      </p:sp>
      <p:sp>
        <p:nvSpPr>
          <p:cNvPr id="880"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2E1DBEC-9D29-4878-B4A4-20CFCB85E326}" type="slidenum">
              <a:rPr lang="it-IT" sz="1600" b="0" strike="noStrike" spc="-1">
                <a:solidFill>
                  <a:srgbClr val="002060"/>
                </a:solidFill>
                <a:latin typeface="Arial"/>
                <a:ea typeface="Arial"/>
              </a:rPr>
              <a:t>55</a:t>
            </a:fld>
            <a:endParaRPr lang="it-IT" sz="1600" b="0" strike="noStrike" spc="-1">
              <a:latin typeface="Arial"/>
            </a:endParaRPr>
          </a:p>
        </p:txBody>
      </p:sp>
      <p:sp>
        <p:nvSpPr>
          <p:cNvPr id="881" name="CustomShape 3"/>
          <p:cNvSpPr/>
          <p:nvPr/>
        </p:nvSpPr>
        <p:spPr>
          <a:xfrm>
            <a:off x="4176000" y="2520000"/>
            <a:ext cx="3525840" cy="9457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&lt;rdfs:Property rdf:ID=“author”&gt;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&lt;rdfs:range resource=“#Person”/&gt;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&lt;rdfs:range resource=“#Company”/&gt;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&lt;/rdfs:Property&gt;</a:t>
            </a:r>
            <a:endParaRPr lang="it-IT" sz="1400" b="0" strike="noStrike" spc="-1">
              <a:latin typeface="Arial"/>
            </a:endParaRPr>
          </a:p>
        </p:txBody>
      </p:sp>
      <p:sp>
        <p:nvSpPr>
          <p:cNvPr id="882" name="CustomShape 4"/>
          <p:cNvSpPr/>
          <p:nvPr/>
        </p:nvSpPr>
        <p:spPr>
          <a:xfrm>
            <a:off x="3311280" y="3808440"/>
            <a:ext cx="5182560" cy="641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x, y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 &lt;x,y&gt;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author</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y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Person</a:t>
            </a:r>
            <a:r>
              <a:rPr lang="it-IT" sz="1800" b="0" strike="noStrike" spc="-1" baseline="30000">
                <a:solidFill>
                  <a:srgbClr val="003366"/>
                </a:solidFill>
                <a:latin typeface="Arial"/>
                <a:ea typeface="DejaVu Sans"/>
              </a:rPr>
              <a:t>I</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x, y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 &lt;x,y&gt;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author</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y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Company</a:t>
            </a:r>
            <a:r>
              <a:rPr lang="it-IT" sz="1800" b="0" strike="noStrike" spc="-1" baseline="30000">
                <a:solidFill>
                  <a:srgbClr val="003366"/>
                </a:solidFill>
                <a:latin typeface="Arial"/>
                <a:ea typeface="DejaVu Sans"/>
              </a:rPr>
              <a:t>I</a:t>
            </a:r>
            <a:endParaRPr lang="it-IT" sz="1800" b="0" strike="noStrike" spc="-1">
              <a:latin typeface="Arial"/>
            </a:endParaRPr>
          </a:p>
        </p:txBody>
      </p:sp>
      <p:sp>
        <p:nvSpPr>
          <p:cNvPr id="883" name="CustomShape 5"/>
          <p:cNvSpPr/>
          <p:nvPr/>
        </p:nvSpPr>
        <p:spPr>
          <a:xfrm>
            <a:off x="2734920" y="4672080"/>
            <a:ext cx="6262920" cy="3675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x, y</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 &lt;x,y&gt;</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author</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y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Person</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baseline="30000">
                <a:solidFill>
                  <a:srgbClr val="003366"/>
                </a:solidFill>
                <a:latin typeface="Symbol"/>
                <a:ea typeface="DejaVu Sans"/>
              </a:rPr>
              <a:t></a:t>
            </a:r>
            <a:r>
              <a:rPr lang="it-IT" sz="1800" b="0" strike="noStrike" spc="-1">
                <a:solidFill>
                  <a:srgbClr val="003366"/>
                </a:solidFill>
                <a:latin typeface="Arial"/>
                <a:ea typeface="DejaVu Sans"/>
              </a:rPr>
              <a:t> y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Company</a:t>
            </a:r>
            <a:r>
              <a:rPr lang="it-IT" sz="1800" b="0" strike="noStrike" spc="-1" baseline="30000">
                <a:solidFill>
                  <a:srgbClr val="003366"/>
                </a:solidFill>
                <a:latin typeface="Arial"/>
                <a:ea typeface="DejaVu Sans"/>
              </a:rPr>
              <a:t>I</a:t>
            </a:r>
            <a:endParaRPr lang="it-IT" sz="1800" b="0" strike="noStrike" spc="-1">
              <a:latin typeface="Arial"/>
            </a:endParaRPr>
          </a:p>
        </p:txBody>
      </p:sp>
      <p:sp>
        <p:nvSpPr>
          <p:cNvPr id="884" name="CustomShape 6"/>
          <p:cNvSpPr/>
          <p:nvPr/>
        </p:nvSpPr>
        <p:spPr>
          <a:xfrm>
            <a:off x="2590560" y="5319720"/>
            <a:ext cx="6479280" cy="3675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x, y</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 &lt;x,y&gt;</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author</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y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(Person</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Company</a:t>
            </a:r>
            <a:r>
              <a:rPr lang="it-IT" sz="1800" b="0" strike="noStrike" spc="-1" baseline="30000">
                <a:solidFill>
                  <a:srgbClr val="003366"/>
                </a:solidFill>
                <a:latin typeface="Arial"/>
                <a:ea typeface="DejaVu Sans"/>
              </a:rPr>
              <a:t>I</a:t>
            </a:r>
            <a:r>
              <a:rPr lang="it-IT" sz="1800" b="0" strike="noStrike" spc="-1">
                <a:solidFill>
                  <a:srgbClr val="003366"/>
                </a:solidFill>
                <a:latin typeface="Arial"/>
                <a:ea typeface="DejaVu Sans"/>
              </a:rPr>
              <a:t>) = </a:t>
            </a:r>
            <a:r>
              <a:rPr lang="it-IT" sz="1800" b="0" strike="noStrike" spc="-1">
                <a:solidFill>
                  <a:srgbClr val="003366"/>
                </a:solidFill>
                <a:latin typeface="Arial"/>
                <a:ea typeface="Arial"/>
              </a:rPr>
              <a:t>Ø</a:t>
            </a:r>
            <a:endParaRPr lang="it-IT" sz="1800" b="0" strike="noStrike" spc="-1">
              <a:latin typeface="Arial"/>
            </a:endParaRPr>
          </a:p>
        </p:txBody>
      </p:sp>
      <p:sp>
        <p:nvSpPr>
          <p:cNvPr id="885" name="CustomShape 7"/>
          <p:cNvSpPr/>
          <p:nvPr/>
        </p:nvSpPr>
        <p:spPr>
          <a:xfrm>
            <a:off x="3744000" y="1008000"/>
            <a:ext cx="4389840" cy="11588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&lt;rdf:Property rdf:ID = "owned_by"&gt;</a:t>
            </a:r>
            <a:endParaRPr lang="it-IT" sz="1400" b="0" strike="noStrike" spc="-1">
              <a:latin typeface="Arial"/>
            </a:endParaRPr>
          </a:p>
          <a:p>
            <a:pPr marL="432000" lvl="1"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&lt;rdfs:domain rdf:resource = "#Digital"/&gt;</a:t>
            </a:r>
            <a:endParaRPr lang="it-IT" sz="1400" b="0" strike="noStrike" spc="-1">
              <a:latin typeface="Arial"/>
            </a:endParaRPr>
          </a:p>
          <a:p>
            <a:pPr marL="432000" lvl="1"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&lt;rdfs:domain rdf:resource = "#Film"/&gt;</a:t>
            </a:r>
            <a:endParaRPr lang="it-IT" sz="1400" b="0" strike="noStrike" spc="-1">
              <a:latin typeface="Arial"/>
            </a:endParaRPr>
          </a:p>
          <a:p>
            <a:pPr marL="432000" lvl="1"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&lt;rdfs:range rdf:resource = "#Photographer"/&gt;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&lt;/rdf:Property&gt;</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Gerarchie di proprietà</a:t>
            </a:r>
            <a:endParaRPr lang="it-IT" sz="2400" b="0" strike="noStrike" spc="-1">
              <a:latin typeface="Arial"/>
            </a:endParaRPr>
          </a:p>
        </p:txBody>
      </p:sp>
      <p:sp>
        <p:nvSpPr>
          <p:cNvPr id="887" name="CustomShape 2"/>
          <p:cNvSpPr/>
          <p:nvPr/>
        </p:nvSpPr>
        <p:spPr>
          <a:xfrm>
            <a:off x="9255960" y="6216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1724BDC-F95C-42FF-964C-3DFE040A7121}" type="slidenum">
              <a:rPr lang="it-IT" sz="1600" b="0" strike="noStrike" spc="-1">
                <a:solidFill>
                  <a:srgbClr val="002060"/>
                </a:solidFill>
                <a:latin typeface="Arial"/>
                <a:ea typeface="Arial"/>
              </a:rPr>
              <a:t>56</a:t>
            </a:fld>
            <a:endParaRPr lang="it-IT" sz="1600" b="0" strike="noStrike" spc="-1">
              <a:latin typeface="Arial"/>
            </a:endParaRPr>
          </a:p>
        </p:txBody>
      </p:sp>
      <p:sp>
        <p:nvSpPr>
          <p:cNvPr id="888" name="CustomShape 3"/>
          <p:cNvSpPr/>
          <p:nvPr/>
        </p:nvSpPr>
        <p:spPr>
          <a:xfrm>
            <a:off x="900720" y="1980720"/>
            <a:ext cx="4353840" cy="7326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&lt;rdf:Property rdf:ID=“author”&gt;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  &lt;rdfs:subPropertyOf resource=“#contributor”/&gt;</a:t>
            </a:r>
            <a:endParaRPr lang="it-IT" sz="1400" b="0" strike="noStrike" spc="-1">
              <a:latin typeface="Arial"/>
            </a:endParaRPr>
          </a:p>
          <a:p>
            <a:pPr marL="216000" indent="-213840">
              <a:lnSpc>
                <a:spcPct val="100000"/>
              </a:lnSpc>
              <a:buClr>
                <a:srgbClr val="000000"/>
              </a:buClr>
              <a:buSzPct val="45000"/>
              <a:buFont typeface="Wingdings" charset="2"/>
              <a:buChar char=""/>
            </a:pPr>
            <a:r>
              <a:rPr lang="it-IT" sz="1400" b="0" strike="noStrike" spc="-1">
                <a:solidFill>
                  <a:srgbClr val="003366"/>
                </a:solidFill>
                <a:latin typeface="Arial"/>
                <a:ea typeface="DejaVu Sans"/>
              </a:rPr>
              <a:t>&lt;/rdf:Property&gt;</a:t>
            </a:r>
            <a:endParaRPr lang="it-IT" sz="1400" b="0" strike="noStrike" spc="-1">
              <a:latin typeface="Arial"/>
            </a:endParaRPr>
          </a:p>
        </p:txBody>
      </p:sp>
      <p:sp>
        <p:nvSpPr>
          <p:cNvPr id="889" name="CustomShape 4"/>
          <p:cNvSpPr/>
          <p:nvPr/>
        </p:nvSpPr>
        <p:spPr>
          <a:xfrm>
            <a:off x="864000" y="3074040"/>
            <a:ext cx="4390560" cy="1677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600" b="0" i="1" strike="noStrike" spc="-1">
                <a:solidFill>
                  <a:srgbClr val="003366"/>
                </a:solidFill>
                <a:latin typeface="Arial"/>
                <a:ea typeface="DejaVu Sans"/>
              </a:rPr>
              <a:t>R</a:t>
            </a:r>
            <a:r>
              <a:rPr lang="it-IT" sz="1600" b="0" strike="noStrike" spc="-1">
                <a:solidFill>
                  <a:srgbClr val="003366"/>
                </a:solidFill>
                <a:latin typeface="Arial"/>
                <a:ea typeface="DejaVu Sans"/>
              </a:rPr>
              <a:t> : set of property symbols</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i="1" strike="noStrike" spc="-1">
                <a:solidFill>
                  <a:srgbClr val="003366"/>
                </a:solidFill>
                <a:latin typeface="Arial"/>
                <a:ea typeface="Arial"/>
              </a:rPr>
              <a:t>∆</a:t>
            </a:r>
            <a:r>
              <a:rPr lang="it-IT" sz="1600" b="0" i="1" strike="noStrike" spc="-1" baseline="30000">
                <a:solidFill>
                  <a:srgbClr val="003366"/>
                </a:solidFill>
                <a:latin typeface="Arial"/>
                <a:ea typeface="Arial"/>
              </a:rPr>
              <a:t>I</a:t>
            </a:r>
            <a:r>
              <a:rPr lang="it-IT" sz="1600" b="0" strike="noStrike" spc="-1">
                <a:solidFill>
                  <a:srgbClr val="003366"/>
                </a:solidFill>
                <a:latin typeface="Arial"/>
                <a:ea typeface="Arial"/>
              </a:rPr>
              <a:t> : interpretation domain</a:t>
            </a:r>
            <a:endParaRPr lang="it-IT" sz="1600" b="0" strike="noStrike" spc="-1">
              <a:latin typeface="Arial"/>
            </a:endParaRPr>
          </a:p>
          <a:p>
            <a:pPr marL="216000" indent="-213840">
              <a:lnSpc>
                <a:spcPct val="100000"/>
              </a:lnSpc>
              <a:buClr>
                <a:srgbClr val="000000"/>
              </a:buClr>
              <a:buSzPct val="45000"/>
              <a:buFont typeface="Wingdings" charset="2"/>
              <a:buChar char=""/>
            </a:pPr>
            <a:r>
              <a:rPr lang="it-IT" sz="1600" b="0" i="1" strike="noStrike" spc="-1">
                <a:solidFill>
                  <a:srgbClr val="003366"/>
                </a:solidFill>
                <a:latin typeface="Arial"/>
                <a:ea typeface="Arial"/>
              </a:rPr>
              <a:t>●</a:t>
            </a:r>
            <a:r>
              <a:rPr lang="it-IT" sz="1600" b="0" i="1" strike="noStrike" spc="-1" baseline="30000">
                <a:solidFill>
                  <a:srgbClr val="003366"/>
                </a:solidFill>
                <a:latin typeface="Arial"/>
                <a:ea typeface="Arial"/>
              </a:rPr>
              <a:t>I</a:t>
            </a:r>
            <a:r>
              <a:rPr lang="it-IT" sz="1600" b="0" strike="noStrike" spc="-1">
                <a:solidFill>
                  <a:srgbClr val="003366"/>
                </a:solidFill>
                <a:latin typeface="Arial"/>
                <a:ea typeface="Arial"/>
              </a:rPr>
              <a:t> : interpretation function	r</a:t>
            </a:r>
            <a:r>
              <a:rPr lang="it-IT" sz="1800" b="0" i="1" strike="noStrike" spc="-1" baseline="30000">
                <a:solidFill>
                  <a:srgbClr val="003366"/>
                </a:solidFill>
                <a:latin typeface="Arial"/>
                <a:ea typeface="DejaVu Sans"/>
              </a:rPr>
              <a:t>I</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a:t>
            </a:r>
            <a:r>
              <a:rPr lang="it-IT" sz="1800" b="0" i="1" strike="noStrike" spc="-1" baseline="30000">
                <a:solidFill>
                  <a:srgbClr val="003366"/>
                </a:solidFill>
                <a:latin typeface="Arial"/>
                <a:ea typeface="DejaVu Sans"/>
              </a:rPr>
              <a:t>I</a:t>
            </a:r>
            <a:r>
              <a:rPr lang="it-IT" sz="1800" b="0" i="1" strike="noStrike" spc="-1">
                <a:solidFill>
                  <a:srgbClr val="003366"/>
                </a:solidFill>
                <a:latin typeface="Arial"/>
                <a:ea typeface="DejaVu Sans"/>
              </a:rPr>
              <a:t> x ∆</a:t>
            </a:r>
            <a:r>
              <a:rPr lang="it-IT" sz="1800" b="0" i="1" strike="noStrike" spc="-1" baseline="30000">
                <a:solidFill>
                  <a:srgbClr val="003366"/>
                </a:solidFill>
                <a:latin typeface="Arial"/>
                <a:ea typeface="DejaVu Sans"/>
              </a:rPr>
              <a:t>I</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strike="noStrike" spc="-1">
                <a:solidFill>
                  <a:srgbClr val="003366"/>
                </a:solidFill>
                <a:latin typeface="Arial"/>
                <a:ea typeface="DejaVu Sans"/>
              </a:rPr>
              <a:t>r, s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R</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i="1" strike="noStrike" spc="-1">
                <a:solidFill>
                  <a:srgbClr val="003366"/>
                </a:solidFill>
                <a:latin typeface="Arial"/>
                <a:ea typeface="DejaVu Sans"/>
              </a:rPr>
              <a:t>r	rdfs:subPropertyOf	s</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 &lt;x, 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r</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&lt;</a:t>
            </a:r>
            <a:r>
              <a:rPr lang="it-IT" sz="1800" b="0" i="1" strike="noStrike" spc="-1">
                <a:solidFill>
                  <a:srgbClr val="003366"/>
                </a:solidFill>
                <a:latin typeface="Arial"/>
                <a:ea typeface="DejaVu Sans"/>
              </a:rPr>
              <a:t>x, 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s</a:t>
            </a:r>
            <a:r>
              <a:rPr lang="it-IT" sz="1800" b="0" i="1" strike="noStrike" spc="-1" baseline="30000">
                <a:solidFill>
                  <a:srgbClr val="003366"/>
                </a:solidFill>
                <a:latin typeface="Arial"/>
                <a:ea typeface="DejaVu Sans"/>
              </a:rPr>
              <a:t>I</a:t>
            </a:r>
            <a:endParaRPr lang="it-IT" sz="1800" b="0" strike="noStrike" spc="-1">
              <a:latin typeface="Arial"/>
            </a:endParaRPr>
          </a:p>
        </p:txBody>
      </p:sp>
      <p:sp>
        <p:nvSpPr>
          <p:cNvPr id="890" name="CustomShape 5"/>
          <p:cNvSpPr/>
          <p:nvPr/>
        </p:nvSpPr>
        <p:spPr>
          <a:xfrm>
            <a:off x="6694200" y="3580560"/>
            <a:ext cx="122364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s</a:t>
            </a:r>
            <a:endParaRPr lang="it-IT" sz="1400" b="0" strike="noStrike" spc="-1">
              <a:latin typeface="Arial"/>
            </a:endParaRPr>
          </a:p>
        </p:txBody>
      </p:sp>
      <p:sp>
        <p:nvSpPr>
          <p:cNvPr id="891" name="CustomShape 6"/>
          <p:cNvSpPr/>
          <p:nvPr/>
        </p:nvSpPr>
        <p:spPr>
          <a:xfrm>
            <a:off x="8068320" y="3418920"/>
            <a:ext cx="111240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rdfs:domain</a:t>
            </a:r>
            <a:endParaRPr lang="it-IT" sz="1400" b="0" strike="noStrike" spc="-1">
              <a:latin typeface="Arial"/>
            </a:endParaRPr>
          </a:p>
        </p:txBody>
      </p:sp>
      <p:sp>
        <p:nvSpPr>
          <p:cNvPr id="892" name="CustomShape 7"/>
          <p:cNvSpPr/>
          <p:nvPr/>
        </p:nvSpPr>
        <p:spPr>
          <a:xfrm>
            <a:off x="10080720" y="3600000"/>
            <a:ext cx="129312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C</a:t>
            </a:r>
            <a:endParaRPr lang="it-IT" sz="1400" b="0" strike="noStrike" spc="-1">
              <a:latin typeface="Arial"/>
            </a:endParaRPr>
          </a:p>
        </p:txBody>
      </p:sp>
      <p:sp>
        <p:nvSpPr>
          <p:cNvPr id="893" name="CustomShape 8"/>
          <p:cNvSpPr/>
          <p:nvPr/>
        </p:nvSpPr>
        <p:spPr>
          <a:xfrm>
            <a:off x="6696000" y="4895640"/>
            <a:ext cx="122328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r</a:t>
            </a:r>
            <a:endParaRPr lang="it-IT" sz="1400" b="0" strike="noStrike" spc="-1">
              <a:latin typeface="Arial"/>
            </a:endParaRPr>
          </a:p>
        </p:txBody>
      </p:sp>
      <p:sp>
        <p:nvSpPr>
          <p:cNvPr id="894" name="CustomShape 9"/>
          <p:cNvSpPr/>
          <p:nvPr/>
        </p:nvSpPr>
        <p:spPr>
          <a:xfrm>
            <a:off x="6480000" y="4248000"/>
            <a:ext cx="168084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rdfs:subPropertyOf</a:t>
            </a:r>
            <a:endParaRPr lang="it-IT" sz="1400" b="0" strike="noStrike" spc="-1">
              <a:latin typeface="Arial"/>
            </a:endParaRPr>
          </a:p>
        </p:txBody>
      </p:sp>
      <p:sp>
        <p:nvSpPr>
          <p:cNvPr id="895" name="CustomShape 10"/>
          <p:cNvSpPr/>
          <p:nvPr/>
        </p:nvSpPr>
        <p:spPr>
          <a:xfrm flipH="1" flipV="1">
            <a:off x="7304400" y="3938760"/>
            <a:ext cx="360" cy="95292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96" name="CustomShape 11"/>
          <p:cNvSpPr/>
          <p:nvPr/>
        </p:nvSpPr>
        <p:spPr>
          <a:xfrm>
            <a:off x="7920000" y="3760920"/>
            <a:ext cx="2158920" cy="1764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97" name="CustomShape 12"/>
          <p:cNvSpPr/>
          <p:nvPr/>
        </p:nvSpPr>
        <p:spPr>
          <a:xfrm>
            <a:off x="10080720" y="2087640"/>
            <a:ext cx="129312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D</a:t>
            </a:r>
            <a:endParaRPr lang="it-IT" sz="1400" b="0" strike="noStrike" spc="-1">
              <a:latin typeface="Arial"/>
            </a:endParaRPr>
          </a:p>
        </p:txBody>
      </p:sp>
      <p:sp>
        <p:nvSpPr>
          <p:cNvPr id="898" name="CustomShape 13"/>
          <p:cNvSpPr/>
          <p:nvPr/>
        </p:nvSpPr>
        <p:spPr>
          <a:xfrm flipV="1">
            <a:off x="10728360" y="2445840"/>
            <a:ext cx="360" cy="11502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899" name="CustomShape 14"/>
          <p:cNvSpPr/>
          <p:nvPr/>
        </p:nvSpPr>
        <p:spPr>
          <a:xfrm flipV="1">
            <a:off x="7740720" y="2263680"/>
            <a:ext cx="2338200" cy="136332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0">
            <a:scrgbClr r="0" g="0" b="0"/>
          </a:lnRef>
          <a:fillRef idx="0">
            <a:scrgbClr r="0" g="0" b="0"/>
          </a:fillRef>
          <a:effectRef idx="0">
            <a:scrgbClr r="0" g="0" b="0"/>
          </a:effectRef>
          <a:fontRef idx="minor"/>
        </p:style>
      </p:sp>
      <p:sp>
        <p:nvSpPr>
          <p:cNvPr id="900" name="CustomShape 15"/>
          <p:cNvSpPr/>
          <p:nvPr/>
        </p:nvSpPr>
        <p:spPr>
          <a:xfrm flipV="1">
            <a:off x="7921440" y="3903480"/>
            <a:ext cx="2347200" cy="11664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0">
            <a:scrgbClr r="0" g="0" b="0"/>
          </a:lnRef>
          <a:fillRef idx="0">
            <a:scrgbClr r="0" g="0" b="0"/>
          </a:fillRef>
          <a:effectRef idx="0">
            <a:scrgbClr r="0" g="0" b="0"/>
          </a:effectRef>
          <a:fontRef idx="minor"/>
        </p:style>
      </p:sp>
      <p:sp>
        <p:nvSpPr>
          <p:cNvPr id="901" name="CustomShape 16"/>
          <p:cNvSpPr/>
          <p:nvPr/>
        </p:nvSpPr>
        <p:spPr>
          <a:xfrm flipV="1">
            <a:off x="7742160" y="2391480"/>
            <a:ext cx="2526480" cy="2550600"/>
          </a:xfrm>
          <a:custGeom>
            <a:avLst/>
            <a:gdLst/>
            <a:ahLst/>
            <a:cxnLst/>
            <a:rect l="l" t="t" r="r" b="b"/>
            <a:pathLst>
              <a:path w="21600" h="21600">
                <a:moveTo>
                  <a:pt x="0" y="0"/>
                </a:moveTo>
                <a:lnTo>
                  <a:pt x="21600" y="21600"/>
                </a:lnTo>
              </a:path>
            </a:pathLst>
          </a:custGeom>
          <a:noFill/>
          <a:ln>
            <a:solidFill>
              <a:srgbClr val="FF0000"/>
            </a:solidFill>
            <a:tailEnd type="triangle" w="med" len="med"/>
          </a:ln>
        </p:spPr>
        <p:style>
          <a:lnRef idx="0">
            <a:scrgbClr r="0" g="0" b="0"/>
          </a:lnRef>
          <a:fillRef idx="0">
            <a:scrgbClr r="0" g="0" b="0"/>
          </a:fillRef>
          <a:effectRef idx="0">
            <a:scrgbClr r="0" g="0" b="0"/>
          </a:effectRef>
          <a:fontRef idx="minor"/>
        </p:style>
      </p:sp>
      <p:sp>
        <p:nvSpPr>
          <p:cNvPr id="902" name="CustomShape 17"/>
          <p:cNvSpPr/>
          <p:nvPr/>
        </p:nvSpPr>
        <p:spPr>
          <a:xfrm>
            <a:off x="10041120" y="2952000"/>
            <a:ext cx="141264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rdfs:subClassof</a:t>
            </a:r>
            <a:endParaRPr lang="it-IT"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Gerarchie di proprietà</a:t>
            </a:r>
            <a:endParaRPr lang="it-IT" sz="2400" b="0" strike="noStrike" spc="-1">
              <a:latin typeface="Arial"/>
            </a:endParaRPr>
          </a:p>
        </p:txBody>
      </p:sp>
      <p:sp>
        <p:nvSpPr>
          <p:cNvPr id="904" name="CustomShape 2"/>
          <p:cNvSpPr/>
          <p:nvPr/>
        </p:nvSpPr>
        <p:spPr>
          <a:xfrm>
            <a:off x="9255960" y="6216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F2052BC-4253-4E32-8E3D-346579798B74}" type="slidenum">
              <a:rPr lang="it-IT" sz="1600" b="0" strike="noStrike" spc="-1">
                <a:solidFill>
                  <a:srgbClr val="002060"/>
                </a:solidFill>
                <a:latin typeface="Arial"/>
                <a:ea typeface="Arial"/>
              </a:rPr>
              <a:t>57</a:t>
            </a:fld>
            <a:endParaRPr lang="it-IT" sz="1600" b="0" strike="noStrike" spc="-1">
              <a:latin typeface="Arial"/>
            </a:endParaRPr>
          </a:p>
        </p:txBody>
      </p:sp>
      <p:sp>
        <p:nvSpPr>
          <p:cNvPr id="905" name="CustomShape 3"/>
          <p:cNvSpPr/>
          <p:nvPr/>
        </p:nvSpPr>
        <p:spPr>
          <a:xfrm>
            <a:off x="7056360" y="3551400"/>
            <a:ext cx="3741480" cy="641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a:t>
            </a:r>
            <a:r>
              <a:rPr lang="it-IT" sz="1800" b="0" i="1" strike="noStrike" spc="-1" baseline="30000">
                <a:solidFill>
                  <a:srgbClr val="003366"/>
                </a:solidFill>
                <a:latin typeface="Times New Roman"/>
                <a:ea typeface="DejaVu Sans"/>
              </a:rPr>
              <a:t>I</a:t>
            </a:r>
            <a:r>
              <a:rPr lang="it-IT" sz="1800" b="0" strike="noStrike" spc="-1">
                <a:solidFill>
                  <a:srgbClr val="003366"/>
                </a:solidFill>
                <a:latin typeface="Times New Roman"/>
                <a:ea typeface="DejaVu Sans"/>
              </a:rPr>
              <a:t> </a:t>
            </a:r>
            <a:r>
              <a:rPr lang="it-IT" sz="1800" b="0" i="1" strike="noStrike" spc="-1">
                <a:solidFill>
                  <a:srgbClr val="003366"/>
                </a:solidFill>
                <a:latin typeface="Times New Roman"/>
                <a:ea typeface="DejaVu Sans"/>
              </a:rPr>
              <a:t>: &lt;x, y&gt;</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r</a:t>
            </a:r>
            <a:r>
              <a:rPr lang="it-IT" sz="1800" b="0" i="1" strike="noStrike" spc="-1" baseline="30000">
                <a:solidFill>
                  <a:srgbClr val="003366"/>
                </a:solidFill>
                <a:latin typeface="Times New Roman"/>
                <a:ea typeface="DejaVu Sans"/>
              </a:rPr>
              <a:t>I</a:t>
            </a:r>
            <a:r>
              <a:rPr lang="it-IT" sz="1800" b="0" strike="noStrike" spc="-1">
                <a:solidFill>
                  <a:srgbClr val="003366"/>
                </a:solidFill>
                <a:latin typeface="Times New Roman"/>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Times New Roman"/>
                <a:ea typeface="DejaVu Sans"/>
              </a:rPr>
              <a:t> x</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C</a:t>
            </a:r>
            <a:r>
              <a:rPr lang="it-IT" sz="1800" b="0" i="1" strike="noStrike" spc="-1" baseline="30000">
                <a:solidFill>
                  <a:srgbClr val="003366"/>
                </a:solidFill>
                <a:latin typeface="Times New Roman"/>
                <a:ea typeface="DejaVu Sans"/>
              </a:rPr>
              <a:t>I</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x </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a:t>
            </a:r>
            <a:r>
              <a:rPr lang="it-IT" sz="1800" b="0" i="1" strike="noStrike" spc="-1" baseline="30000">
                <a:solidFill>
                  <a:srgbClr val="003366"/>
                </a:solidFill>
                <a:latin typeface="Times New Roman"/>
                <a:ea typeface="DejaVu Sans"/>
              </a:rPr>
              <a:t>I</a:t>
            </a:r>
            <a:r>
              <a:rPr lang="it-IT" sz="1800" b="0" strike="noStrike" spc="-1">
                <a:solidFill>
                  <a:srgbClr val="003366"/>
                </a:solidFill>
                <a:latin typeface="Times New Roman"/>
                <a:ea typeface="DejaVu Sans"/>
              </a:rPr>
              <a:t> </a:t>
            </a:r>
            <a:r>
              <a:rPr lang="it-IT" sz="1800" b="0" i="1" strike="noStrike" spc="-1">
                <a:solidFill>
                  <a:srgbClr val="003366"/>
                </a:solidFill>
                <a:latin typeface="Times New Roman"/>
                <a:ea typeface="DejaVu Sans"/>
              </a:rPr>
              <a:t>: x</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C</a:t>
            </a:r>
            <a:r>
              <a:rPr lang="it-IT" sz="1800" b="0" i="1" strike="noStrike" spc="-1" baseline="30000">
                <a:solidFill>
                  <a:srgbClr val="003366"/>
                </a:solidFill>
                <a:latin typeface="Times New Roman"/>
                <a:ea typeface="DejaVu Sans"/>
              </a:rPr>
              <a:t>I</a:t>
            </a:r>
            <a:r>
              <a:rPr lang="it-IT" sz="1800" b="0" strike="noStrike" spc="-1">
                <a:solidFill>
                  <a:srgbClr val="003366"/>
                </a:solidFill>
                <a:latin typeface="Times New Roman"/>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Times New Roman"/>
                <a:ea typeface="DejaVu Sans"/>
              </a:rPr>
              <a:t> </a:t>
            </a:r>
            <a:r>
              <a:rPr lang="it-IT" sz="1800" b="0" i="1" strike="noStrike" spc="-1">
                <a:solidFill>
                  <a:srgbClr val="003366"/>
                </a:solidFill>
                <a:latin typeface="Times New Roman"/>
                <a:ea typeface="DejaVu Sans"/>
              </a:rPr>
              <a:t>x</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D</a:t>
            </a:r>
            <a:r>
              <a:rPr lang="it-IT" sz="1800" b="0" i="1" strike="noStrike" spc="-1" baseline="30000">
                <a:solidFill>
                  <a:srgbClr val="003366"/>
                </a:solidFill>
                <a:latin typeface="Times New Roman"/>
                <a:ea typeface="DejaVu Sans"/>
              </a:rPr>
              <a:t>I</a:t>
            </a:r>
            <a:endParaRPr lang="it-IT" sz="1800" b="0" strike="noStrike" spc="-1">
              <a:latin typeface="Arial"/>
            </a:endParaRPr>
          </a:p>
        </p:txBody>
      </p:sp>
      <p:sp>
        <p:nvSpPr>
          <p:cNvPr id="906" name="CustomShape 4"/>
          <p:cNvSpPr/>
          <p:nvPr/>
        </p:nvSpPr>
        <p:spPr>
          <a:xfrm>
            <a:off x="8314200" y="1656000"/>
            <a:ext cx="122364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Times New Roman"/>
                <a:ea typeface="DejaVu Sans"/>
              </a:rPr>
              <a:t>C</a:t>
            </a:r>
            <a:endParaRPr lang="it-IT" sz="1400" b="0" strike="noStrike" spc="-1">
              <a:latin typeface="Arial"/>
            </a:endParaRPr>
          </a:p>
        </p:txBody>
      </p:sp>
      <p:sp>
        <p:nvSpPr>
          <p:cNvPr id="907" name="CustomShape 5"/>
          <p:cNvSpPr/>
          <p:nvPr/>
        </p:nvSpPr>
        <p:spPr>
          <a:xfrm>
            <a:off x="9645120" y="1800000"/>
            <a:ext cx="13348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Times New Roman"/>
                <a:ea typeface="DejaVu Sans"/>
              </a:rPr>
              <a:t>rdfs:subClassOf</a:t>
            </a:r>
            <a:endParaRPr lang="it-IT" sz="1400" b="0" strike="noStrike" spc="-1">
              <a:latin typeface="Arial"/>
            </a:endParaRPr>
          </a:p>
        </p:txBody>
      </p:sp>
      <p:sp>
        <p:nvSpPr>
          <p:cNvPr id="908" name="CustomShape 6"/>
          <p:cNvSpPr/>
          <p:nvPr/>
        </p:nvSpPr>
        <p:spPr>
          <a:xfrm>
            <a:off x="10188000" y="2376000"/>
            <a:ext cx="129312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Times New Roman"/>
                <a:ea typeface="DejaVu Sans"/>
              </a:rPr>
              <a:t>D</a:t>
            </a:r>
            <a:endParaRPr lang="it-IT" sz="1400" b="0" strike="noStrike" spc="-1">
              <a:latin typeface="Arial"/>
            </a:endParaRPr>
          </a:p>
        </p:txBody>
      </p:sp>
      <p:sp>
        <p:nvSpPr>
          <p:cNvPr id="909" name="CustomShape 7"/>
          <p:cNvSpPr/>
          <p:nvPr/>
        </p:nvSpPr>
        <p:spPr>
          <a:xfrm>
            <a:off x="6442560" y="2520000"/>
            <a:ext cx="122328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Times New Roman"/>
                <a:ea typeface="DejaVu Sans"/>
              </a:rPr>
              <a:t>r</a:t>
            </a:r>
            <a:endParaRPr lang="it-IT" sz="1400" b="0" strike="noStrike" spc="-1">
              <a:latin typeface="Arial"/>
            </a:endParaRPr>
          </a:p>
        </p:txBody>
      </p:sp>
      <p:sp>
        <p:nvSpPr>
          <p:cNvPr id="910" name="CustomShape 8"/>
          <p:cNvSpPr/>
          <p:nvPr/>
        </p:nvSpPr>
        <p:spPr>
          <a:xfrm>
            <a:off x="8204400" y="2590560"/>
            <a:ext cx="10468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FF3300"/>
                </a:solidFill>
                <a:latin typeface="Times New Roman"/>
                <a:ea typeface="DejaVu Sans"/>
              </a:rPr>
              <a:t>rdfs:domain</a:t>
            </a:r>
            <a:endParaRPr lang="it-IT" sz="1400" b="0" strike="noStrike" spc="-1">
              <a:latin typeface="Arial"/>
            </a:endParaRPr>
          </a:p>
        </p:txBody>
      </p:sp>
      <p:sp>
        <p:nvSpPr>
          <p:cNvPr id="911" name="CustomShape 9"/>
          <p:cNvSpPr/>
          <p:nvPr/>
        </p:nvSpPr>
        <p:spPr>
          <a:xfrm>
            <a:off x="7056000" y="5328000"/>
            <a:ext cx="3561480" cy="3675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a:t>
            </a:r>
            <a:r>
              <a:rPr lang="it-IT" sz="1800" b="0" i="1" strike="noStrike" spc="-1" baseline="30000">
                <a:solidFill>
                  <a:srgbClr val="003366"/>
                </a:solidFill>
                <a:latin typeface="Times New Roman"/>
                <a:ea typeface="DejaVu Sans"/>
              </a:rPr>
              <a:t>I</a:t>
            </a:r>
            <a:r>
              <a:rPr lang="it-IT" sz="1800" b="0" strike="noStrike" spc="-1">
                <a:solidFill>
                  <a:srgbClr val="003366"/>
                </a:solidFill>
                <a:latin typeface="Times New Roman"/>
                <a:ea typeface="DejaVu Sans"/>
              </a:rPr>
              <a:t> </a:t>
            </a:r>
            <a:r>
              <a:rPr lang="it-IT" sz="1800" b="0" i="1" strike="noStrike" spc="-1">
                <a:solidFill>
                  <a:srgbClr val="003366"/>
                </a:solidFill>
                <a:latin typeface="Times New Roman"/>
                <a:ea typeface="DejaVu Sans"/>
              </a:rPr>
              <a:t>: &lt;x, y&gt;</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r</a:t>
            </a:r>
            <a:r>
              <a:rPr lang="it-IT" sz="1800" b="0" i="1" strike="noStrike" spc="-1" baseline="30000">
                <a:solidFill>
                  <a:srgbClr val="003366"/>
                </a:solidFill>
                <a:latin typeface="Times New Roman"/>
                <a:ea typeface="DejaVu Sans"/>
              </a:rPr>
              <a:t>I</a:t>
            </a:r>
            <a:r>
              <a:rPr lang="it-IT" sz="1800" b="0" strike="noStrike" spc="-1">
                <a:solidFill>
                  <a:srgbClr val="003366"/>
                </a:solidFill>
                <a:latin typeface="Times New Roman"/>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Times New Roman"/>
                <a:ea typeface="DejaVu Sans"/>
              </a:rPr>
              <a:t> x</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D</a:t>
            </a:r>
            <a:r>
              <a:rPr lang="it-IT" sz="1800" b="0" i="1" strike="noStrike" spc="-1" baseline="30000">
                <a:solidFill>
                  <a:srgbClr val="003366"/>
                </a:solidFill>
                <a:latin typeface="Times New Roman"/>
                <a:ea typeface="DejaVu Sans"/>
              </a:rPr>
              <a:t>I</a:t>
            </a:r>
            <a:endParaRPr lang="it-IT" sz="1800" b="0" strike="noStrike" spc="-1">
              <a:latin typeface="Arial"/>
            </a:endParaRPr>
          </a:p>
        </p:txBody>
      </p:sp>
      <p:sp>
        <p:nvSpPr>
          <p:cNvPr id="912" name="CustomShape 10"/>
          <p:cNvSpPr/>
          <p:nvPr/>
        </p:nvSpPr>
        <p:spPr>
          <a:xfrm>
            <a:off x="6912000" y="4392000"/>
            <a:ext cx="4029840" cy="641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a:t>
            </a:r>
            <a:r>
              <a:rPr lang="it-IT" sz="1800" b="0" i="1" strike="noStrike" spc="-1" baseline="30000">
                <a:solidFill>
                  <a:srgbClr val="003366"/>
                </a:solidFill>
                <a:latin typeface="Times New Roman"/>
                <a:ea typeface="DejaVu Sans"/>
              </a:rPr>
              <a:t>I</a:t>
            </a:r>
            <a:r>
              <a:rPr lang="it-IT" sz="1800" b="0" strike="noStrike" spc="-1">
                <a:solidFill>
                  <a:srgbClr val="003366"/>
                </a:solidFill>
                <a:latin typeface="Times New Roman"/>
                <a:ea typeface="DejaVu Sans"/>
              </a:rPr>
              <a:t> </a:t>
            </a:r>
            <a:r>
              <a:rPr lang="it-IT" sz="1800" b="0" i="1" strike="noStrike" spc="-1">
                <a:solidFill>
                  <a:srgbClr val="003366"/>
                </a:solidFill>
                <a:latin typeface="Times New Roman"/>
                <a:ea typeface="DejaVu Sans"/>
              </a:rPr>
              <a:t>: (&lt;x, y&gt;</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r</a:t>
            </a:r>
            <a:r>
              <a:rPr lang="it-IT" sz="1800" b="0" i="1" strike="noStrike" spc="-1" baseline="30000">
                <a:solidFill>
                  <a:srgbClr val="003366"/>
                </a:solidFill>
                <a:latin typeface="Times New Roman"/>
                <a:ea typeface="DejaVu Sans"/>
              </a:rPr>
              <a:t>I</a:t>
            </a:r>
            <a:r>
              <a:rPr lang="it-IT" sz="1800" b="0" strike="noStrike" spc="-1">
                <a:solidFill>
                  <a:srgbClr val="003366"/>
                </a:solidFill>
                <a:latin typeface="Times New Roman"/>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Times New Roman"/>
                <a:ea typeface="DejaVu Sans"/>
              </a:rPr>
              <a:t> x</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C</a:t>
            </a:r>
            <a:r>
              <a:rPr lang="it-IT" sz="1800" b="0" i="1" strike="noStrike" spc="-1" baseline="30000">
                <a:solidFill>
                  <a:srgbClr val="003366"/>
                </a:solidFill>
                <a:latin typeface="Times New Roman"/>
                <a:ea typeface="DejaVu Sans"/>
              </a:rPr>
              <a:t>I</a:t>
            </a:r>
            <a:r>
              <a:rPr lang="it-IT" sz="1800" b="0" i="1" strike="noStrike" spc="-1">
                <a:solidFill>
                  <a:srgbClr val="003366"/>
                </a:solidFill>
                <a:latin typeface="Times New Roman"/>
                <a:ea typeface="DejaVu Sans"/>
              </a:rPr>
              <a:t>) </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(x</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C</a:t>
            </a:r>
            <a:r>
              <a:rPr lang="it-IT" sz="1800" b="0" i="1" strike="noStrike" spc="-1" baseline="30000">
                <a:solidFill>
                  <a:srgbClr val="003366"/>
                </a:solidFill>
                <a:latin typeface="Times New Roman"/>
                <a:ea typeface="DejaVu Sans"/>
              </a:rPr>
              <a:t>I</a:t>
            </a:r>
            <a:r>
              <a:rPr lang="it-IT" sz="1800" b="0" strike="noStrike" spc="-1">
                <a:solidFill>
                  <a:srgbClr val="003366"/>
                </a:solidFill>
                <a:latin typeface="Times New Roman"/>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Times New Roman"/>
                <a:ea typeface="DejaVu Sans"/>
              </a:rPr>
              <a:t> y</a:t>
            </a:r>
            <a:r>
              <a:rPr lang="it-IT" sz="1800" b="0" i="1" strike="noStrike" spc="-1">
                <a:solidFill>
                  <a:srgbClr val="003366"/>
                </a:solidFill>
                <a:latin typeface="Symbol"/>
                <a:ea typeface="DejaVu Sans"/>
              </a:rPr>
              <a:t></a:t>
            </a:r>
            <a:r>
              <a:rPr lang="it-IT" sz="1800" b="0" i="1" strike="noStrike" spc="-1">
                <a:solidFill>
                  <a:srgbClr val="003366"/>
                </a:solidFill>
                <a:latin typeface="Times New Roman"/>
                <a:ea typeface="DejaVu Sans"/>
              </a:rPr>
              <a:t> D</a:t>
            </a:r>
            <a:r>
              <a:rPr lang="it-IT" sz="1800" b="0" i="1" strike="noStrike" spc="-1" baseline="30000">
                <a:solidFill>
                  <a:srgbClr val="003366"/>
                </a:solidFill>
                <a:latin typeface="Times New Roman"/>
                <a:ea typeface="DejaVu Sans"/>
              </a:rPr>
              <a:t>I</a:t>
            </a:r>
            <a:r>
              <a:rPr lang="it-IT" sz="1800" b="0" i="1" strike="noStrike" spc="-1">
                <a:solidFill>
                  <a:srgbClr val="003366"/>
                </a:solidFill>
                <a:latin typeface="Times New Roman"/>
                <a:ea typeface="DejaVu Sans"/>
              </a:rPr>
              <a:t>)</a:t>
            </a:r>
            <a:endParaRPr lang="it-IT" sz="1800" b="0" strike="noStrike" spc="-1">
              <a:latin typeface="Arial"/>
            </a:endParaRPr>
          </a:p>
        </p:txBody>
      </p:sp>
      <p:sp>
        <p:nvSpPr>
          <p:cNvPr id="913" name="CustomShape 11"/>
          <p:cNvSpPr/>
          <p:nvPr/>
        </p:nvSpPr>
        <p:spPr>
          <a:xfrm flipV="1">
            <a:off x="7488720" y="1832040"/>
            <a:ext cx="823680" cy="73440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914" name="CustomShape 12"/>
          <p:cNvSpPr/>
          <p:nvPr/>
        </p:nvSpPr>
        <p:spPr>
          <a:xfrm>
            <a:off x="9540000" y="1836360"/>
            <a:ext cx="835920" cy="59040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915" name="CustomShape 13"/>
          <p:cNvSpPr/>
          <p:nvPr/>
        </p:nvSpPr>
        <p:spPr>
          <a:xfrm flipV="1">
            <a:off x="7488720" y="2679480"/>
            <a:ext cx="2887200" cy="1422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916" name="CustomShape 14"/>
          <p:cNvSpPr/>
          <p:nvPr/>
        </p:nvSpPr>
        <p:spPr>
          <a:xfrm>
            <a:off x="6873120" y="1842840"/>
            <a:ext cx="104688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Times New Roman"/>
                <a:ea typeface="DejaVu Sans"/>
              </a:rPr>
              <a:t>rdfs:domain</a:t>
            </a:r>
            <a:endParaRPr lang="it-IT" sz="1400" b="0" strike="noStrike" spc="-1">
              <a:latin typeface="Arial"/>
            </a:endParaRPr>
          </a:p>
        </p:txBody>
      </p:sp>
      <p:sp>
        <p:nvSpPr>
          <p:cNvPr id="917" name="CustomShape 15"/>
          <p:cNvSpPr/>
          <p:nvPr/>
        </p:nvSpPr>
        <p:spPr>
          <a:xfrm>
            <a:off x="1512000" y="3528000"/>
            <a:ext cx="4245840" cy="641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 &lt;x, 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r</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&lt;</a:t>
            </a:r>
            <a:r>
              <a:rPr lang="it-IT" sz="1800" b="0" i="1" strike="noStrike" spc="-1">
                <a:solidFill>
                  <a:srgbClr val="003366"/>
                </a:solidFill>
                <a:latin typeface="Arial"/>
                <a:ea typeface="DejaVu Sans"/>
              </a:rPr>
              <a:t>x, 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s</a:t>
            </a:r>
            <a:r>
              <a:rPr lang="it-IT" sz="1800" b="0" i="1" strike="noStrike" spc="-1" baseline="30000">
                <a:solidFill>
                  <a:srgbClr val="003366"/>
                </a:solidFill>
                <a:latin typeface="Arial"/>
                <a:ea typeface="DejaVu Sans"/>
              </a:rPr>
              <a:t>I</a:t>
            </a:r>
            <a:endParaRPr lang="it-IT" sz="1800" b="0" strike="noStrike" spc="-1">
              <a:latin typeface="Arial"/>
            </a:endParaRPr>
          </a:p>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 &lt;x, 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s</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x</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D</a:t>
            </a:r>
            <a:r>
              <a:rPr lang="it-IT" sz="1800" b="0" i="1" strike="noStrike" spc="-1" baseline="30000">
                <a:solidFill>
                  <a:srgbClr val="003366"/>
                </a:solidFill>
                <a:latin typeface="Arial"/>
                <a:ea typeface="DejaVu Sans"/>
              </a:rPr>
              <a:t>I</a:t>
            </a:r>
            <a:endParaRPr lang="it-IT" sz="1800" b="0" strike="noStrike" spc="-1">
              <a:latin typeface="Arial"/>
            </a:endParaRPr>
          </a:p>
        </p:txBody>
      </p:sp>
      <p:sp>
        <p:nvSpPr>
          <p:cNvPr id="918" name="CustomShape 16"/>
          <p:cNvSpPr/>
          <p:nvPr/>
        </p:nvSpPr>
        <p:spPr>
          <a:xfrm>
            <a:off x="3027960" y="1584000"/>
            <a:ext cx="122364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s</a:t>
            </a:r>
            <a:endParaRPr lang="it-IT" sz="1400" b="0" strike="noStrike" spc="-1">
              <a:latin typeface="Arial"/>
            </a:endParaRPr>
          </a:p>
        </p:txBody>
      </p:sp>
      <p:sp>
        <p:nvSpPr>
          <p:cNvPr id="919" name="CustomShape 17"/>
          <p:cNvSpPr/>
          <p:nvPr/>
        </p:nvSpPr>
        <p:spPr>
          <a:xfrm>
            <a:off x="4395600" y="2017440"/>
            <a:ext cx="111240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rdfs:domain</a:t>
            </a:r>
            <a:endParaRPr lang="it-IT" sz="1400" b="0" strike="noStrike" spc="-1">
              <a:latin typeface="Arial"/>
            </a:endParaRPr>
          </a:p>
        </p:txBody>
      </p:sp>
      <p:sp>
        <p:nvSpPr>
          <p:cNvPr id="920" name="CustomShape 18"/>
          <p:cNvSpPr/>
          <p:nvPr/>
        </p:nvSpPr>
        <p:spPr>
          <a:xfrm>
            <a:off x="4683960" y="2376000"/>
            <a:ext cx="129312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D</a:t>
            </a:r>
            <a:endParaRPr lang="it-IT" sz="1400" b="0" strike="noStrike" spc="-1">
              <a:latin typeface="Arial"/>
            </a:endParaRPr>
          </a:p>
        </p:txBody>
      </p:sp>
      <p:sp>
        <p:nvSpPr>
          <p:cNvPr id="921" name="CustomShape 19"/>
          <p:cNvSpPr/>
          <p:nvPr/>
        </p:nvSpPr>
        <p:spPr>
          <a:xfrm>
            <a:off x="1443960" y="2447640"/>
            <a:ext cx="1223280" cy="358200"/>
          </a:xfrm>
          <a:prstGeom prst="ellipse">
            <a:avLst/>
          </a:prstGeom>
          <a:solidFill>
            <a:srgbClr val="DEE6EF"/>
          </a:solidFill>
          <a:ln w="9360">
            <a:solidFill>
              <a:srgbClr val="003366"/>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lnSpc>
                <a:spcPct val="100000"/>
              </a:lnSpc>
            </a:pPr>
            <a:r>
              <a:rPr lang="it-IT" sz="1400" b="0" strike="noStrike" spc="-1">
                <a:solidFill>
                  <a:srgbClr val="003366"/>
                </a:solidFill>
                <a:latin typeface="Arial"/>
                <a:ea typeface="DejaVu Sans"/>
              </a:rPr>
              <a:t>r</a:t>
            </a:r>
            <a:endParaRPr lang="it-IT" sz="1400" b="0" strike="noStrike" spc="-1">
              <a:latin typeface="Arial"/>
            </a:endParaRPr>
          </a:p>
        </p:txBody>
      </p:sp>
      <p:sp>
        <p:nvSpPr>
          <p:cNvPr id="922" name="CustomShape 20"/>
          <p:cNvSpPr/>
          <p:nvPr/>
        </p:nvSpPr>
        <p:spPr>
          <a:xfrm>
            <a:off x="1224000" y="2016000"/>
            <a:ext cx="168084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003366"/>
                </a:solidFill>
                <a:latin typeface="Arial"/>
                <a:ea typeface="DejaVu Sans"/>
              </a:rPr>
              <a:t>rdfs:subPropertyOf</a:t>
            </a:r>
            <a:endParaRPr lang="it-IT" sz="1400" b="0" strike="noStrike" spc="-1">
              <a:latin typeface="Arial"/>
            </a:endParaRPr>
          </a:p>
        </p:txBody>
      </p:sp>
      <p:sp>
        <p:nvSpPr>
          <p:cNvPr id="923" name="CustomShape 21"/>
          <p:cNvSpPr/>
          <p:nvPr/>
        </p:nvSpPr>
        <p:spPr>
          <a:xfrm>
            <a:off x="2811240" y="2808000"/>
            <a:ext cx="1112400" cy="306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it-IT" sz="1400" b="0" strike="noStrike" spc="-1">
                <a:solidFill>
                  <a:srgbClr val="FF3300"/>
                </a:solidFill>
                <a:latin typeface="Arial"/>
                <a:ea typeface="DejaVu Sans"/>
              </a:rPr>
              <a:t>rdfs:domain</a:t>
            </a:r>
            <a:endParaRPr lang="it-IT" sz="1400" b="0" strike="noStrike" spc="-1">
              <a:latin typeface="Arial"/>
            </a:endParaRPr>
          </a:p>
        </p:txBody>
      </p:sp>
      <p:sp>
        <p:nvSpPr>
          <p:cNvPr id="924" name="CustomShape 22"/>
          <p:cNvSpPr/>
          <p:nvPr/>
        </p:nvSpPr>
        <p:spPr>
          <a:xfrm>
            <a:off x="1728000" y="5319720"/>
            <a:ext cx="3669840" cy="3675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 &lt;x, 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r</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x</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D</a:t>
            </a:r>
            <a:r>
              <a:rPr lang="it-IT" sz="1800" b="0" i="1" strike="noStrike" spc="-1" baseline="30000">
                <a:solidFill>
                  <a:srgbClr val="003366"/>
                </a:solidFill>
                <a:latin typeface="Arial"/>
                <a:ea typeface="DejaVu Sans"/>
              </a:rPr>
              <a:t>I</a:t>
            </a:r>
            <a:endParaRPr lang="it-IT" sz="1800" b="0" strike="noStrike" spc="-1">
              <a:latin typeface="Arial"/>
            </a:endParaRPr>
          </a:p>
        </p:txBody>
      </p:sp>
      <p:sp>
        <p:nvSpPr>
          <p:cNvPr id="925" name="CustomShape 23"/>
          <p:cNvSpPr/>
          <p:nvPr/>
        </p:nvSpPr>
        <p:spPr>
          <a:xfrm>
            <a:off x="1584000" y="4397400"/>
            <a:ext cx="4030200" cy="641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DEE6EF"/>
          </a:solidFill>
          <a:ln w="12600">
            <a:solidFill>
              <a:srgbClr val="003366"/>
            </a:solidFill>
            <a:miter/>
          </a:ln>
        </p:spPr>
        <p:style>
          <a:lnRef idx="0">
            <a:scrgbClr r="0" g="0" b="0"/>
          </a:lnRef>
          <a:fillRef idx="0">
            <a:scrgbClr r="0" g="0" b="0"/>
          </a:fillRef>
          <a:effectRef idx="0">
            <a:scrgbClr r="0" g="0" b="0"/>
          </a:effectRef>
          <a:fontRef idx="minor"/>
        </p:style>
        <p:txBody>
          <a:bodyPr lIns="90000" tIns="46800" rIns="90000" bIns="46800">
            <a:spAutoFit/>
          </a:bodyPr>
          <a:lstStyle/>
          <a:p>
            <a:pPr marL="216000" indent="-213840">
              <a:lnSpc>
                <a:spcPct val="100000"/>
              </a:lnSpc>
              <a:buClr>
                <a:srgbClr val="000000"/>
              </a:buClr>
              <a:buSzPct val="45000"/>
              <a:buFont typeface="Wingdings" charset="2"/>
              <a:buChar char=""/>
            </a:pP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x, y</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 (&lt;x, 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r</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&lt;</a:t>
            </a:r>
            <a:r>
              <a:rPr lang="it-IT" sz="1800" b="0" i="1" strike="noStrike" spc="-1">
                <a:solidFill>
                  <a:srgbClr val="003366"/>
                </a:solidFill>
                <a:latin typeface="Arial"/>
                <a:ea typeface="DejaVu Sans"/>
              </a:rPr>
              <a:t>x, 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s</a:t>
            </a:r>
            <a:r>
              <a:rPr lang="it-IT" sz="1800" b="0" i="1" strike="noStrike" spc="-1" baseline="30000">
                <a:solidFill>
                  <a:srgbClr val="003366"/>
                </a:solidFill>
                <a:latin typeface="Arial"/>
                <a:ea typeface="DejaVu Sans"/>
              </a:rPr>
              <a:t>I</a:t>
            </a:r>
            <a:r>
              <a:rPr lang="it-IT" sz="1800" b="0" i="1" strike="noStrike" spc="-1">
                <a:solidFill>
                  <a:srgbClr val="003366"/>
                </a:solidFill>
                <a:latin typeface="Arial"/>
                <a:ea typeface="DejaVu Sans"/>
              </a:rPr>
              <a:t>) </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(&lt;x, y&gt;</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s</a:t>
            </a:r>
            <a:r>
              <a:rPr lang="it-IT" sz="1800" b="0" i="1" strike="noStrike" spc="-1" baseline="30000">
                <a:solidFill>
                  <a:srgbClr val="003366"/>
                </a:solidFill>
                <a:latin typeface="Arial"/>
                <a:ea typeface="DejaVu Sans"/>
              </a:rPr>
              <a:t>I</a:t>
            </a:r>
            <a:r>
              <a:rPr lang="it-IT" sz="1800" b="0" strike="noStrike" spc="-1">
                <a:solidFill>
                  <a:srgbClr val="003366"/>
                </a:solidFill>
                <a:latin typeface="Arial"/>
                <a:ea typeface="DejaVu Sans"/>
              </a:rPr>
              <a:t> </a:t>
            </a:r>
            <a:r>
              <a:rPr lang="it-IT" sz="1800" b="0" strike="noStrike" spc="-1">
                <a:solidFill>
                  <a:srgbClr val="003366"/>
                </a:solidFill>
                <a:latin typeface="Symbol"/>
                <a:ea typeface="DejaVu Sans"/>
              </a:rPr>
              <a:t></a:t>
            </a:r>
            <a:r>
              <a:rPr lang="it-IT" sz="1800" b="0" strike="noStrike" spc="-1">
                <a:solidFill>
                  <a:srgbClr val="003366"/>
                </a:solidFill>
                <a:latin typeface="Arial"/>
                <a:ea typeface="DejaVu Sans"/>
              </a:rPr>
              <a:t> </a:t>
            </a:r>
            <a:r>
              <a:rPr lang="it-IT" sz="1800" b="0" i="1" strike="noStrike" spc="-1">
                <a:solidFill>
                  <a:srgbClr val="003366"/>
                </a:solidFill>
                <a:latin typeface="Arial"/>
                <a:ea typeface="DejaVu Sans"/>
              </a:rPr>
              <a:t>x</a:t>
            </a:r>
            <a:r>
              <a:rPr lang="it-IT" sz="1800" b="0" i="1" strike="noStrike" spc="-1">
                <a:solidFill>
                  <a:srgbClr val="003366"/>
                </a:solidFill>
                <a:latin typeface="Symbol"/>
                <a:ea typeface="DejaVu Sans"/>
              </a:rPr>
              <a:t></a:t>
            </a:r>
            <a:r>
              <a:rPr lang="it-IT" sz="1800" b="0" i="1" strike="noStrike" spc="-1">
                <a:solidFill>
                  <a:srgbClr val="003366"/>
                </a:solidFill>
                <a:latin typeface="Arial"/>
                <a:ea typeface="DejaVu Sans"/>
              </a:rPr>
              <a:t> D</a:t>
            </a:r>
            <a:r>
              <a:rPr lang="it-IT" sz="1800" b="0" i="1" strike="noStrike" spc="-1" baseline="30000">
                <a:solidFill>
                  <a:srgbClr val="003366"/>
                </a:solidFill>
                <a:latin typeface="Arial"/>
                <a:ea typeface="DejaVu Sans"/>
              </a:rPr>
              <a:t>I</a:t>
            </a:r>
            <a:r>
              <a:rPr lang="it-IT" sz="1800" b="0" i="1" strike="noStrike" spc="-1">
                <a:solidFill>
                  <a:srgbClr val="003366"/>
                </a:solidFill>
                <a:latin typeface="Arial"/>
                <a:ea typeface="DejaVu Sans"/>
              </a:rPr>
              <a:t>)</a:t>
            </a:r>
            <a:endParaRPr lang="it-IT" sz="1800" b="0" strike="noStrike" spc="-1">
              <a:latin typeface="Arial"/>
            </a:endParaRPr>
          </a:p>
        </p:txBody>
      </p:sp>
      <p:sp>
        <p:nvSpPr>
          <p:cNvPr id="926" name="CustomShape 24"/>
          <p:cNvSpPr/>
          <p:nvPr/>
        </p:nvSpPr>
        <p:spPr>
          <a:xfrm flipV="1">
            <a:off x="2490120" y="1762200"/>
            <a:ext cx="536040" cy="73404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927" name="CustomShape 25"/>
          <p:cNvSpPr/>
          <p:nvPr/>
        </p:nvSpPr>
        <p:spPr>
          <a:xfrm>
            <a:off x="4253760" y="1764360"/>
            <a:ext cx="618120" cy="662400"/>
          </a:xfrm>
          <a:custGeom>
            <a:avLst/>
            <a:gdLst/>
            <a:ahLst/>
            <a:cxnLst/>
            <a:rect l="l" t="t" r="r" b="b"/>
            <a:pathLst>
              <a:path w="21600" h="21600">
                <a:moveTo>
                  <a:pt x="0" y="0"/>
                </a:moveTo>
                <a:lnTo>
                  <a:pt x="21600" y="21600"/>
                </a:lnTo>
              </a:path>
            </a:pathLst>
          </a:cu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928" name="CustomShape 26"/>
          <p:cNvSpPr/>
          <p:nvPr/>
        </p:nvSpPr>
        <p:spPr>
          <a:xfrm flipV="1">
            <a:off x="2490120" y="2679480"/>
            <a:ext cx="2381760" cy="6984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Tools</a:t>
            </a:r>
            <a:endParaRPr lang="it-IT" sz="2400" b="0" strike="noStrike" spc="-1">
              <a:latin typeface="Arial"/>
            </a:endParaRPr>
          </a:p>
        </p:txBody>
      </p:sp>
      <p:sp>
        <p:nvSpPr>
          <p:cNvPr id="930"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F192A37-B577-4BDA-8E44-A2A4D2422CE4}" type="slidenum">
              <a:rPr lang="it-IT" sz="1600" b="0" strike="noStrike" spc="-1">
                <a:solidFill>
                  <a:srgbClr val="002060"/>
                </a:solidFill>
                <a:latin typeface="Arial"/>
                <a:ea typeface="Arial"/>
              </a:rPr>
              <a:t>58</a:t>
            </a:fld>
            <a:endParaRPr lang="it-IT" sz="1600" b="0" strike="noStrike" spc="-1">
              <a:latin typeface="Arial"/>
            </a:endParaRPr>
          </a:p>
        </p:txBody>
      </p:sp>
      <p:sp>
        <p:nvSpPr>
          <p:cNvPr id="931"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Sono disponibili molti ragionatori per sistemi semantici.</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RDFS è il linguaggio più semplice (spesso insufficiente)</a:t>
            </a:r>
            <a:endParaRPr lang="it-IT" sz="2000" b="0" strike="noStrike" spc="-1">
              <a:latin typeface="Arial"/>
            </a:endParaRPr>
          </a:p>
          <a:p>
            <a:pPr>
              <a:lnSpc>
                <a:spcPct val="100000"/>
              </a:lnSpc>
              <a:spcBef>
                <a:spcPts val="601"/>
              </a:spcBef>
            </a:pPr>
            <a:endParaRPr lang="it-IT" sz="2000" b="0" strike="noStrike" spc="-1">
              <a:latin typeface="Arial"/>
            </a:endParaRPr>
          </a:p>
        </p:txBody>
      </p:sp>
      <p:pic>
        <p:nvPicPr>
          <p:cNvPr id="932" name="Picture 931"/>
          <p:cNvPicPr/>
          <p:nvPr/>
        </p:nvPicPr>
        <p:blipFill>
          <a:blip r:embed="rId2"/>
          <a:stretch/>
        </p:blipFill>
        <p:spPr>
          <a:xfrm>
            <a:off x="1512000" y="2448000"/>
            <a:ext cx="3975120" cy="3426480"/>
          </a:xfrm>
          <a:prstGeom prst="rect">
            <a:avLst/>
          </a:prstGeom>
          <a:ln>
            <a:noFill/>
          </a:ln>
        </p:spPr>
      </p:pic>
      <p:pic>
        <p:nvPicPr>
          <p:cNvPr id="933" name="Picture 932"/>
          <p:cNvPicPr/>
          <p:nvPr/>
        </p:nvPicPr>
        <p:blipFill>
          <a:blip r:embed="rId3"/>
          <a:stretch/>
        </p:blipFill>
        <p:spPr>
          <a:xfrm>
            <a:off x="7488000" y="5132880"/>
            <a:ext cx="3093840" cy="552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Hands - on</a:t>
            </a:r>
            <a:endParaRPr lang="it-IT" sz="2400" b="0" strike="noStrike" spc="-1">
              <a:latin typeface="Arial"/>
            </a:endParaRPr>
          </a:p>
        </p:txBody>
      </p:sp>
      <p:sp>
        <p:nvSpPr>
          <p:cNvPr id="935"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35CE227-A096-4BF6-9B4D-E2F019315D26}" type="slidenum">
              <a:rPr lang="it-IT" sz="1600" b="0" strike="noStrike" spc="-1">
                <a:solidFill>
                  <a:srgbClr val="002060"/>
                </a:solidFill>
                <a:latin typeface="Arial"/>
                <a:ea typeface="Arial"/>
              </a:rPr>
              <a:t>59</a:t>
            </a:fld>
            <a:endParaRPr lang="it-IT" sz="1600" b="0" strike="noStrike" spc="-1">
              <a:latin typeface="Arial"/>
            </a:endParaRPr>
          </a:p>
        </p:txBody>
      </p:sp>
      <p:sp>
        <p:nvSpPr>
          <p:cNvPr id="936"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Aprire il modello dell’hands on precedente (FOAF)</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Aggiungere un individuo “marco” senza specificare la classe di</a:t>
            </a:r>
            <a:r>
              <a:t/>
            </a:r>
            <a:br/>
            <a:r>
              <a:rPr lang="it-IT" sz="2000" b="0" strike="noStrike" spc="-1">
                <a:solidFill>
                  <a:srgbClr val="000000"/>
                </a:solidFill>
                <a:latin typeface="Calibri"/>
                <a:ea typeface="DejaVu Sans"/>
              </a:rPr>
              <a:t>appartenenza</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Dire che marco è amico di mario</a:t>
            </a:r>
            <a:endParaRPr lang="it-IT" sz="2000" b="0" strike="noStrike" spc="-1">
              <a:latin typeface="Arial"/>
            </a:endParaRPr>
          </a:p>
          <a:p>
            <a:pPr>
              <a:lnSpc>
                <a:spcPct val="100000"/>
              </a:lnSpc>
              <a:spcBef>
                <a:spcPts val="601"/>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Controllare le proprietà ed i tipi di marco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Riverificare le proprietà ed i tipi di marco usando HermIT</a:t>
            </a:r>
            <a:endParaRPr lang="it-IT" sz="2000" b="0" strike="noStrike" spc="-1">
              <a:latin typeface="Arial"/>
            </a:endParaRPr>
          </a:p>
          <a:p>
            <a:pPr>
              <a:lnSpc>
                <a:spcPct val="100000"/>
              </a:lnSpc>
              <a:spcBef>
                <a:spcPts val="601"/>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Perchè marco è stato identificato come foaf:Person? Scrivere gli assiomi coinvolti nel ragionamento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Eliminare l’import dell’ontologia FOAF</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Il risultato cambia?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Perché?</a:t>
            </a:r>
            <a:endParaRPr lang="it-IT" sz="2000" b="0" strike="noStrike" spc="-1">
              <a:latin typeface="Arial"/>
            </a:endParaRPr>
          </a:p>
        </p:txBody>
      </p:sp>
      <p:pic>
        <p:nvPicPr>
          <p:cNvPr id="937" name="Picture 936"/>
          <p:cNvPicPr/>
          <p:nvPr/>
        </p:nvPicPr>
        <p:blipFill>
          <a:blip r:embed="rId2"/>
          <a:stretch/>
        </p:blipFill>
        <p:spPr>
          <a:xfrm>
            <a:off x="8496000" y="334440"/>
            <a:ext cx="3237840" cy="1968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Web of data</a:t>
            </a:r>
            <a:endParaRPr lang="it-IT" sz="2400" b="0" strike="noStrike" spc="-1">
              <a:latin typeface="Arial"/>
            </a:endParaRPr>
          </a:p>
        </p:txBody>
      </p:sp>
      <p:sp>
        <p:nvSpPr>
          <p:cNvPr id="483"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48F27FB-9A6A-4B39-B763-C12C8361DFA4}" type="slidenum">
              <a:rPr lang="it-IT" sz="1600" b="0" strike="noStrike" spc="-1">
                <a:solidFill>
                  <a:srgbClr val="002060"/>
                </a:solidFill>
                <a:latin typeface="Arial"/>
                <a:ea typeface="Arial"/>
              </a:rPr>
              <a:t>6</a:t>
            </a:fld>
            <a:endParaRPr lang="it-IT" sz="1600" b="0" strike="noStrike" spc="-1">
              <a:latin typeface="Arial"/>
            </a:endParaRPr>
          </a:p>
        </p:txBody>
      </p:sp>
      <p:sp>
        <p:nvSpPr>
          <p:cNvPr id="484" name="CustomShape 3"/>
          <p:cNvSpPr/>
          <p:nvPr/>
        </p:nvSpPr>
        <p:spPr>
          <a:xfrm>
            <a:off x="828000" y="2556000"/>
            <a:ext cx="2301840" cy="429840"/>
          </a:xfrm>
          <a:custGeom>
            <a:avLst/>
            <a:gdLst/>
            <a:ahLst/>
            <a:cxn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ns0:marioarrigonineri</a:t>
            </a:r>
            <a:endParaRPr lang="it-IT" sz="1800" b="0" strike="noStrike" spc="-1">
              <a:latin typeface="Arial"/>
            </a:endParaRPr>
          </a:p>
        </p:txBody>
      </p:sp>
      <p:sp>
        <p:nvSpPr>
          <p:cNvPr id="485" name="CustomShape 4"/>
          <p:cNvSpPr/>
          <p:nvPr/>
        </p:nvSpPr>
        <p:spPr>
          <a:xfrm>
            <a:off x="3636000" y="998640"/>
            <a:ext cx="1293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“Mario”</a:t>
            </a:r>
            <a:endParaRPr lang="it-IT" sz="1800" b="0" strike="noStrike" spc="-1">
              <a:latin typeface="Arial"/>
            </a:endParaRPr>
          </a:p>
        </p:txBody>
      </p:sp>
      <p:sp>
        <p:nvSpPr>
          <p:cNvPr id="486" name="CustomShape 5"/>
          <p:cNvSpPr/>
          <p:nvPr/>
        </p:nvSpPr>
        <p:spPr>
          <a:xfrm>
            <a:off x="4140000" y="1908000"/>
            <a:ext cx="1293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“Arrigoni Neri”</a:t>
            </a:r>
            <a:endParaRPr lang="it-IT" sz="1800" b="0" strike="noStrike" spc="-1">
              <a:latin typeface="Arial"/>
            </a:endParaRPr>
          </a:p>
        </p:txBody>
      </p:sp>
      <p:sp>
        <p:nvSpPr>
          <p:cNvPr id="487" name="CustomShape 6"/>
          <p:cNvSpPr/>
          <p:nvPr/>
        </p:nvSpPr>
        <p:spPr>
          <a:xfrm>
            <a:off x="828000" y="4212000"/>
            <a:ext cx="2301840" cy="429840"/>
          </a:xfrm>
          <a:custGeom>
            <a:avLst/>
            <a:gdLst/>
            <a:ahLst/>
            <a:cxn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ns0:book1</a:t>
            </a:r>
            <a:endParaRPr lang="it-IT" sz="1800" b="0" strike="noStrike" spc="-1">
              <a:latin typeface="Arial"/>
            </a:endParaRPr>
          </a:p>
        </p:txBody>
      </p:sp>
      <p:sp>
        <p:nvSpPr>
          <p:cNvPr id="488" name="CustomShape 7"/>
          <p:cNvSpPr/>
          <p:nvPr/>
        </p:nvSpPr>
        <p:spPr>
          <a:xfrm>
            <a:off x="828000" y="5436000"/>
            <a:ext cx="2301840" cy="429840"/>
          </a:xfrm>
          <a:custGeom>
            <a:avLst/>
            <a:gdLst/>
            <a:ahLst/>
            <a:cxn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ns0:c105</a:t>
            </a:r>
            <a:endParaRPr lang="it-IT" sz="1800" b="0" strike="noStrike" spc="-1">
              <a:latin typeface="Arial"/>
            </a:endParaRPr>
          </a:p>
        </p:txBody>
      </p:sp>
      <p:sp>
        <p:nvSpPr>
          <p:cNvPr id="489" name="CustomShape 8"/>
          <p:cNvSpPr/>
          <p:nvPr/>
        </p:nvSpPr>
        <p:spPr>
          <a:xfrm>
            <a:off x="4716000" y="3636000"/>
            <a:ext cx="1725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Microsoft YaHei"/>
              </a:rPr>
              <a:t>“</a:t>
            </a:r>
            <a:r>
              <a:rPr lang="it-IT" sz="2000" b="0" strike="noStrike" spc="-1">
                <a:solidFill>
                  <a:srgbClr val="000000"/>
                </a:solidFill>
                <a:latin typeface="Calibri"/>
                <a:ea typeface="DejaVu Sans"/>
              </a:rPr>
              <a:t>111-123456789</a:t>
            </a:r>
            <a:r>
              <a:rPr lang="it-IT" sz="1800" b="0" strike="noStrike" spc="-1">
                <a:solidFill>
                  <a:srgbClr val="000000"/>
                </a:solidFill>
                <a:latin typeface="Arial"/>
                <a:ea typeface="DejaVu Sans"/>
              </a:rPr>
              <a:t>”</a:t>
            </a:r>
            <a:endParaRPr lang="it-IT" sz="1800" b="0" strike="noStrike" spc="-1">
              <a:latin typeface="Arial"/>
            </a:endParaRPr>
          </a:p>
        </p:txBody>
      </p:sp>
      <p:sp>
        <p:nvSpPr>
          <p:cNvPr id="490" name="CustomShape 9"/>
          <p:cNvSpPr/>
          <p:nvPr/>
        </p:nvSpPr>
        <p:spPr>
          <a:xfrm>
            <a:off x="4415040" y="4860000"/>
            <a:ext cx="18108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alibri"/>
                <a:ea typeface="DejaVu Sans"/>
              </a:rPr>
              <a:t>“Introduzione al Semantic Web”</a:t>
            </a:r>
            <a:endParaRPr lang="it-IT" sz="2000" b="0" strike="noStrike" spc="-1">
              <a:latin typeface="Arial"/>
            </a:endParaRPr>
          </a:p>
        </p:txBody>
      </p:sp>
      <p:sp>
        <p:nvSpPr>
          <p:cNvPr id="491" name="CustomShape 10"/>
          <p:cNvSpPr/>
          <p:nvPr/>
        </p:nvSpPr>
        <p:spPr>
          <a:xfrm>
            <a:off x="9216000" y="3816000"/>
            <a:ext cx="2301840" cy="429840"/>
          </a:xfrm>
          <a:custGeom>
            <a:avLst/>
            <a:gdLst/>
            <a:ahLst/>
            <a:cxn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n1:b1345</a:t>
            </a:r>
            <a:endParaRPr lang="it-IT" sz="1800" b="0" strike="noStrike" spc="-1">
              <a:latin typeface="Arial"/>
            </a:endParaRPr>
          </a:p>
        </p:txBody>
      </p:sp>
      <p:sp>
        <p:nvSpPr>
          <p:cNvPr id="492" name="CustomShape 11"/>
          <p:cNvSpPr/>
          <p:nvPr/>
        </p:nvSpPr>
        <p:spPr>
          <a:xfrm>
            <a:off x="6336000" y="2808000"/>
            <a:ext cx="1725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Microsoft YaHei"/>
              </a:rPr>
              <a:t>“</a:t>
            </a:r>
            <a:r>
              <a:rPr lang="it-IT" sz="2000" b="0" strike="noStrike" spc="-1">
                <a:solidFill>
                  <a:srgbClr val="000000"/>
                </a:solidFill>
                <a:latin typeface="Calibri"/>
                <a:ea typeface="DejaVu Sans"/>
              </a:rPr>
              <a:t>111-123456789</a:t>
            </a:r>
            <a:r>
              <a:rPr lang="it-IT" sz="1800" b="0" strike="noStrike" spc="-1">
                <a:solidFill>
                  <a:srgbClr val="000000"/>
                </a:solidFill>
                <a:latin typeface="Arial"/>
                <a:ea typeface="DejaVu Sans"/>
              </a:rPr>
              <a:t>”</a:t>
            </a:r>
            <a:endParaRPr lang="it-IT" sz="1800" b="0" strike="noStrike" spc="-1">
              <a:latin typeface="Arial"/>
            </a:endParaRPr>
          </a:p>
        </p:txBody>
      </p:sp>
      <p:sp>
        <p:nvSpPr>
          <p:cNvPr id="493" name="CustomShape 12"/>
          <p:cNvSpPr/>
          <p:nvPr/>
        </p:nvSpPr>
        <p:spPr>
          <a:xfrm>
            <a:off x="7704000" y="5616000"/>
            <a:ext cx="1725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“EUR29.99”</a:t>
            </a:r>
            <a:endParaRPr lang="it-IT" sz="1800" b="0" strike="noStrike" spc="-1">
              <a:latin typeface="Arial"/>
            </a:endParaRPr>
          </a:p>
        </p:txBody>
      </p:sp>
      <p:sp>
        <p:nvSpPr>
          <p:cNvPr id="494" name="CustomShape 13"/>
          <p:cNvSpPr/>
          <p:nvPr/>
        </p:nvSpPr>
        <p:spPr>
          <a:xfrm>
            <a:off x="8640000" y="1440000"/>
            <a:ext cx="717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Microsoft YaHei"/>
              </a:rPr>
              <a:t>“</a:t>
            </a:r>
            <a:r>
              <a:rPr lang="it-IT" sz="2000" b="0" strike="noStrike" spc="-1">
                <a:solidFill>
                  <a:srgbClr val="000000"/>
                </a:solidFill>
                <a:latin typeface="Calibri"/>
                <a:ea typeface="Microsoft YaHei"/>
              </a:rPr>
              <a:t>4.5</a:t>
            </a:r>
            <a:r>
              <a:rPr lang="it-IT" sz="1800" b="0" strike="noStrike" spc="-1">
                <a:solidFill>
                  <a:srgbClr val="000000"/>
                </a:solidFill>
                <a:latin typeface="Arial"/>
                <a:ea typeface="DejaVu Sans"/>
              </a:rPr>
              <a:t>”</a:t>
            </a:r>
            <a:endParaRPr lang="it-IT" sz="1800" b="0" strike="noStrike" spc="-1">
              <a:latin typeface="Arial"/>
            </a:endParaRPr>
          </a:p>
        </p:txBody>
      </p:sp>
      <p:sp>
        <p:nvSpPr>
          <p:cNvPr id="495" name="CustomShape 14"/>
          <p:cNvSpPr/>
          <p:nvPr/>
        </p:nvSpPr>
        <p:spPr>
          <a:xfrm>
            <a:off x="8208000" y="792000"/>
            <a:ext cx="1725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Da “SEMANTIC AMAZON”</a:t>
            </a:r>
            <a:endParaRPr lang="it-IT" sz="1800" b="0" strike="noStrike" spc="-1">
              <a:latin typeface="Arial"/>
            </a:endParaRPr>
          </a:p>
        </p:txBody>
      </p:sp>
      <p:sp>
        <p:nvSpPr>
          <p:cNvPr id="496" name="CustomShape 15"/>
          <p:cNvSpPr/>
          <p:nvPr/>
        </p:nvSpPr>
        <p:spPr>
          <a:xfrm flipV="1">
            <a:off x="1979640" y="1406520"/>
            <a:ext cx="1655280" cy="91332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Ns0:name</a:t>
            </a:r>
            <a:endParaRPr lang="it-IT" sz="1800" b="0" strike="noStrike" spc="-1">
              <a:latin typeface="Arial"/>
            </a:endParaRPr>
          </a:p>
          <a:p>
            <a:pPr algn="ctr">
              <a:lnSpc>
                <a:spcPct val="100000"/>
              </a:lnSpc>
            </a:pPr>
            <a:endParaRPr lang="it-IT" sz="1800" b="0" strike="noStrike" spc="-1">
              <a:latin typeface="Arial"/>
            </a:endParaRPr>
          </a:p>
          <a:p>
            <a:pPr algn="ctr">
              <a:lnSpc>
                <a:spcPct val="100000"/>
              </a:lnSpc>
            </a:pPr>
            <a:r>
              <a:rPr lang="it-IT" sz="1800" b="0" strike="noStrike" spc="-1">
                <a:solidFill>
                  <a:srgbClr val="000000"/>
                </a:solidFill>
                <a:latin typeface="Arial"/>
                <a:ea typeface="DejaVu Sans"/>
              </a:rPr>
              <a:t>Ns0:surname</a:t>
            </a:r>
            <a:endParaRPr lang="it-IT" sz="1800" b="0" strike="noStrike" spc="-1">
              <a:latin typeface="Arial"/>
            </a:endParaRPr>
          </a:p>
        </p:txBody>
      </p:sp>
      <p:sp>
        <p:nvSpPr>
          <p:cNvPr id="497" name="CustomShape 16"/>
          <p:cNvSpPr/>
          <p:nvPr/>
        </p:nvSpPr>
        <p:spPr>
          <a:xfrm flipV="1">
            <a:off x="1979640" y="2084760"/>
            <a:ext cx="2159280" cy="46728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sp>
      <p:sp>
        <p:nvSpPr>
          <p:cNvPr id="498" name="CustomShape 17"/>
          <p:cNvSpPr/>
          <p:nvPr/>
        </p:nvSpPr>
        <p:spPr>
          <a:xfrm>
            <a:off x="1979640" y="1771920"/>
            <a:ext cx="360" cy="365544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Ns0:author-of</a:t>
            </a:r>
            <a:endParaRPr lang="it-IT" sz="1800" b="0" strike="noStrike" spc="-1">
              <a:latin typeface="Arial"/>
            </a:endParaRPr>
          </a:p>
        </p:txBody>
      </p:sp>
      <p:sp>
        <p:nvSpPr>
          <p:cNvPr id="499" name="CustomShape 18"/>
          <p:cNvSpPr/>
          <p:nvPr/>
        </p:nvSpPr>
        <p:spPr>
          <a:xfrm>
            <a:off x="1979640" y="3486240"/>
            <a:ext cx="360" cy="31068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Ns0:used-in</a:t>
            </a:r>
            <a:endParaRPr lang="it-IT" sz="1800" b="0" strike="noStrike" spc="-1">
              <a:latin typeface="Arial"/>
            </a:endParaRPr>
          </a:p>
        </p:txBody>
      </p:sp>
      <p:sp>
        <p:nvSpPr>
          <p:cNvPr id="500" name="CustomShape 19"/>
          <p:cNvSpPr/>
          <p:nvPr/>
        </p:nvSpPr>
        <p:spPr>
          <a:xfrm flipV="1">
            <a:off x="3131280" y="3935520"/>
            <a:ext cx="1583640" cy="36468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Ns0:ISBN</a:t>
            </a:r>
            <a:endParaRPr lang="it-IT" sz="1800" b="0" strike="noStrike" spc="-1">
              <a:latin typeface="Arial"/>
            </a:endParaRPr>
          </a:p>
        </p:txBody>
      </p:sp>
      <p:sp>
        <p:nvSpPr>
          <p:cNvPr id="501" name="CustomShape 20"/>
          <p:cNvSpPr/>
          <p:nvPr/>
        </p:nvSpPr>
        <p:spPr>
          <a:xfrm>
            <a:off x="3131280" y="4712760"/>
            <a:ext cx="1282680" cy="3636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Ns0:title</a:t>
            </a:r>
            <a:endParaRPr lang="it-IT" sz="1800" b="0" strike="noStrike" spc="-1">
              <a:latin typeface="Arial"/>
            </a:endParaRPr>
          </a:p>
        </p:txBody>
      </p:sp>
      <p:sp>
        <p:nvSpPr>
          <p:cNvPr id="502" name="CustomShape 21"/>
          <p:cNvSpPr/>
          <p:nvPr/>
        </p:nvSpPr>
        <p:spPr>
          <a:xfrm flipH="1" flipV="1">
            <a:off x="8061840" y="3187800"/>
            <a:ext cx="1151640" cy="6390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Ns1:isbn_num</a:t>
            </a:r>
            <a:endParaRPr lang="it-IT" sz="1800" b="0" strike="noStrike" spc="-1">
              <a:latin typeface="Arial"/>
            </a:endParaRPr>
          </a:p>
        </p:txBody>
      </p:sp>
      <p:sp>
        <p:nvSpPr>
          <p:cNvPr id="503" name="CustomShape 22"/>
          <p:cNvSpPr/>
          <p:nvPr/>
        </p:nvSpPr>
        <p:spPr>
          <a:xfrm flipH="1" flipV="1">
            <a:off x="9357840" y="2395440"/>
            <a:ext cx="1007280" cy="6390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Ns1:rank</a:t>
            </a:r>
            <a:endParaRPr lang="it-IT" sz="1800" b="0" strike="noStrike" spc="-1">
              <a:latin typeface="Arial"/>
            </a:endParaRPr>
          </a:p>
        </p:txBody>
      </p:sp>
      <p:sp>
        <p:nvSpPr>
          <p:cNvPr id="504" name="CustomShape 23"/>
          <p:cNvSpPr/>
          <p:nvPr/>
        </p:nvSpPr>
        <p:spPr>
          <a:xfrm flipH="1">
            <a:off x="9429840" y="4701960"/>
            <a:ext cx="935280" cy="6390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Ns1:price</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492"/>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493"/>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494"/>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Hands – on query tab</a:t>
            </a:r>
            <a:endParaRPr lang="it-IT" sz="2400" b="0" strike="noStrike" spc="-1">
              <a:latin typeface="Arial"/>
            </a:endParaRPr>
          </a:p>
        </p:txBody>
      </p:sp>
      <p:sp>
        <p:nvSpPr>
          <p:cNvPr id="939"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2C30CBC-38A1-4216-953B-49DD1974673B}" type="slidenum">
              <a:rPr lang="it-IT" sz="1600" b="0" strike="noStrike" spc="-1">
                <a:solidFill>
                  <a:srgbClr val="002060"/>
                </a:solidFill>
                <a:latin typeface="Arial"/>
                <a:ea typeface="Arial"/>
              </a:rPr>
              <a:t>60</a:t>
            </a:fld>
            <a:endParaRPr lang="it-IT" sz="1600" b="0" strike="noStrike" spc="-1">
              <a:latin typeface="Arial"/>
            </a:endParaRPr>
          </a:p>
        </p:txBody>
      </p:sp>
      <p:sp>
        <p:nvSpPr>
          <p:cNvPr id="940"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Aprire tab DL-Query</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 sintassi si basa sull Manchester Syntax</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https://www.w3.org/TR/owl2-manchester-syntax/</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u="sng" strike="noStrike" spc="-1">
                <a:solidFill>
                  <a:srgbClr val="0000FF"/>
                </a:solidFill>
                <a:uFillTx/>
                <a:latin typeface="Calibri"/>
                <a:ea typeface="DejaVu Sans"/>
                <a:hlinkClick r:id="rId2"/>
              </a:rPr>
              <a:t>https://ontology101tutorial.readthedocs.io/en/latest/DL_QueryTab.html</a:t>
            </a:r>
            <a:endParaRPr lang="it-IT" sz="2000" b="0" strike="noStrike" spc="-1">
              <a:latin typeface="Arial"/>
            </a:endParaRPr>
          </a:p>
          <a:p>
            <a:pPr>
              <a:lnSpc>
                <a:spcPct val="100000"/>
              </a:lnSpc>
              <a:spcBef>
                <a:spcPts val="601"/>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Ricercare tutte le persone che conoscono almeno un’altra persona</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Ricercare tutte le persone che conoscono soltanto persone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Raffinare il modello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Mario è Italiano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Ricercare tutte le persone che conoscono almeno un italiano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Ricercare tutte le persone che conoscono soltanto italiani</a:t>
            </a:r>
            <a:endParaRPr lang="it-IT" sz="2000" b="0" strike="noStrike" spc="-1">
              <a:latin typeface="Arial"/>
            </a:endParaRPr>
          </a:p>
        </p:txBody>
      </p:sp>
      <p:pic>
        <p:nvPicPr>
          <p:cNvPr id="941" name="Picture 940"/>
          <p:cNvPicPr/>
          <p:nvPr/>
        </p:nvPicPr>
        <p:blipFill>
          <a:blip r:embed="rId3"/>
          <a:stretch/>
        </p:blipFill>
        <p:spPr>
          <a:xfrm>
            <a:off x="8640000" y="216000"/>
            <a:ext cx="3237840" cy="1968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888840" y="1274400"/>
            <a:ext cx="10411560" cy="629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gn="ctr">
              <a:lnSpc>
                <a:spcPct val="100000"/>
              </a:lnSpc>
            </a:pPr>
            <a:r>
              <a:rPr lang="it-IT" sz="2800" b="1" strike="noStrike" spc="-1">
                <a:solidFill>
                  <a:srgbClr val="FFFFFF"/>
                </a:solidFill>
                <a:latin typeface="Arial"/>
                <a:ea typeface="Arial"/>
              </a:rPr>
              <a:t>Master Artificial Intelligence &amp; Machine Learning</a:t>
            </a:r>
            <a:endParaRPr lang="it-IT" sz="2800" b="0" strike="noStrike" spc="-1">
              <a:latin typeface="Arial"/>
            </a:endParaRPr>
          </a:p>
        </p:txBody>
      </p:sp>
      <p:sp>
        <p:nvSpPr>
          <p:cNvPr id="943" name="CustomShape 2"/>
          <p:cNvSpPr/>
          <p:nvPr/>
        </p:nvSpPr>
        <p:spPr>
          <a:xfrm>
            <a:off x="3543840" y="2527920"/>
            <a:ext cx="5140080" cy="939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479"/>
              </a:spcBef>
            </a:pPr>
            <a:r>
              <a:rPr lang="it-IT" sz="2400" b="1" strike="noStrike" spc="-1">
                <a:solidFill>
                  <a:srgbClr val="FFFFFF"/>
                </a:solidFill>
                <a:latin typeface="Arial"/>
                <a:ea typeface="Arial"/>
              </a:rPr>
              <a:t>Corso «Tecnologie semantiche»</a:t>
            </a:r>
            <a:endParaRPr lang="it-IT" sz="2400" b="0" strike="noStrike" spc="-1">
              <a:latin typeface="Arial"/>
            </a:endParaRPr>
          </a:p>
          <a:p>
            <a:pPr algn="ctr">
              <a:lnSpc>
                <a:spcPct val="100000"/>
              </a:lnSpc>
              <a:spcBef>
                <a:spcPts val="400"/>
              </a:spcBef>
            </a:pPr>
            <a:r>
              <a:rPr lang="it-IT" sz="2000" b="0" strike="noStrike" spc="-1">
                <a:solidFill>
                  <a:srgbClr val="FFFFFF"/>
                </a:solidFill>
                <a:latin typeface="Arial"/>
                <a:ea typeface="Arial"/>
              </a:rPr>
              <a:t>Marco Colombetti e Mario Arrigoni Neri</a:t>
            </a:r>
            <a:endParaRPr lang="it-IT" sz="2000" b="0" strike="noStrike" spc="-1">
              <a:latin typeface="Arial"/>
            </a:endParaRPr>
          </a:p>
        </p:txBody>
      </p:sp>
      <p:sp>
        <p:nvSpPr>
          <p:cNvPr id="944" name="CustomShape 3"/>
          <p:cNvSpPr/>
          <p:nvPr/>
        </p:nvSpPr>
        <p:spPr>
          <a:xfrm>
            <a:off x="5267880" y="758160"/>
            <a:ext cx="1653840" cy="28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spcBef>
                <a:spcPts val="360"/>
              </a:spcBef>
            </a:pPr>
            <a:r>
              <a:rPr lang="it-IT" sz="1800" b="0" strike="noStrike" spc="-1">
                <a:solidFill>
                  <a:srgbClr val="FFFFFF"/>
                </a:solidFill>
                <a:latin typeface="Arial"/>
                <a:ea typeface="Arial"/>
              </a:rPr>
              <a:t>01.07.2019</a:t>
            </a:r>
            <a:endParaRPr lang="it-IT" sz="1800" b="0" strike="noStrike" spc="-1">
              <a:latin typeface="Arial"/>
            </a:endParaRPr>
          </a:p>
        </p:txBody>
      </p:sp>
      <p:sp>
        <p:nvSpPr>
          <p:cNvPr id="945" name="CustomShape 4"/>
          <p:cNvSpPr/>
          <p:nvPr/>
        </p:nvSpPr>
        <p:spPr>
          <a:xfrm>
            <a:off x="481320" y="3934800"/>
            <a:ext cx="11223000" cy="1146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720"/>
              </a:spcBef>
            </a:pPr>
            <a:r>
              <a:rPr lang="it-IT" sz="3600" b="1" strike="noStrike" spc="-1">
                <a:solidFill>
                  <a:srgbClr val="FFFFFF"/>
                </a:solidFill>
                <a:latin typeface="Arial"/>
                <a:ea typeface="Arial"/>
              </a:rPr>
              <a:t>3.  Jena API</a:t>
            </a:r>
            <a:endParaRPr lang="it-IT" sz="3600" b="0" strike="noStrike" spc="-1">
              <a:latin typeface="Arial"/>
            </a:endParaRPr>
          </a:p>
          <a:p>
            <a:pPr algn="ctr">
              <a:lnSpc>
                <a:spcPct val="100000"/>
              </a:lnSpc>
              <a:spcBef>
                <a:spcPts val="479"/>
              </a:spcBef>
            </a:pPr>
            <a:r>
              <a:rPr lang="it-IT" sz="2400" b="0" strike="noStrike" spc="-1">
                <a:solidFill>
                  <a:srgbClr val="FFFFFF"/>
                </a:solidFill>
                <a:latin typeface="Arial"/>
                <a:ea typeface="Arial"/>
              </a:rPr>
              <a:t>Mario Arrigoni Neri</a:t>
            </a:r>
            <a:endParaRPr lang="it-IT"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JENA API per RDF</a:t>
            </a:r>
            <a:endParaRPr lang="it-IT" sz="2400" b="0" strike="noStrike" spc="-1">
              <a:latin typeface="Arial"/>
            </a:endParaRPr>
          </a:p>
        </p:txBody>
      </p:sp>
      <p:sp>
        <p:nvSpPr>
          <p:cNvPr id="947"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F55817C-5D8E-44EE-AAD1-41A2C64D851E}" type="slidenum">
              <a:rPr lang="it-IT" sz="1600" b="0" strike="noStrike" spc="-1">
                <a:solidFill>
                  <a:srgbClr val="002060"/>
                </a:solidFill>
                <a:latin typeface="Arial"/>
                <a:ea typeface="Arial"/>
              </a:rPr>
              <a:t>62</a:t>
            </a:fld>
            <a:endParaRPr lang="it-IT" sz="1600" b="0" strike="noStrike" spc="-1">
              <a:latin typeface="Arial"/>
            </a:endParaRPr>
          </a:p>
        </p:txBody>
      </p:sp>
      <p:sp>
        <p:nvSpPr>
          <p:cNvPr id="948"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Una delle prime API sviluppate per accedere a modelli semantici</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Principalmente opera in RDF / RDFS</a:t>
            </a:r>
            <a:r>
              <a:t/>
            </a:r>
            <a:br/>
            <a:r>
              <a:t/>
            </a:r>
            <a:br/>
            <a:r>
              <a:t/>
            </a:r>
            <a:br/>
            <a:r>
              <a:t/>
            </a:r>
            <a:br/>
            <a:r>
              <a:t/>
            </a:r>
            <a:br/>
            <a:r>
              <a:rPr lang="it-IT" sz="2000" b="0" strike="noStrike" spc="-1">
                <a:solidFill>
                  <a:srgbClr val="000000"/>
                </a:solidFill>
                <a:latin typeface="Calibri"/>
                <a:ea typeface="DejaVu Sans"/>
              </a:rPr>
              <a:t> </a:t>
            </a:r>
            <a:endParaRPr lang="it-IT" sz="2000" b="0" strike="noStrike" spc="-1">
              <a:latin typeface="Arial"/>
            </a:endParaRPr>
          </a:p>
          <a:p>
            <a:pPr>
              <a:lnSpc>
                <a:spcPct val="100000"/>
              </a:lnSpc>
              <a:spcBef>
                <a:spcPts val="601"/>
              </a:spcBef>
            </a:pPr>
            <a:r>
              <a:t/>
            </a:r>
            <a:br/>
            <a:r>
              <a:t/>
            </a:r>
            <a:br/>
            <a:r>
              <a:t/>
            </a:r>
            <a:br/>
            <a:r>
              <a:t/>
            </a:r>
            <a:br/>
            <a:r>
              <a:t/>
            </a:r>
            <a:br/>
            <a:r>
              <a:t/>
            </a:r>
            <a:b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Sviluppata inizialmente negli HP-Labs, poi contribuita alla Apache foundation</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u="sng" strike="noStrike" spc="-1">
                <a:solidFill>
                  <a:srgbClr val="000000"/>
                </a:solidFill>
                <a:uFillTx/>
                <a:latin typeface="Calibri"/>
                <a:ea typeface="DejaVu Sans"/>
              </a:rPr>
              <a:t>https://jena.apache.org/</a:t>
            </a:r>
            <a:endParaRPr lang="it-IT" sz="2000" b="0" strike="noStrike" spc="-1">
              <a:latin typeface="Arial"/>
            </a:endParaRPr>
          </a:p>
          <a:p>
            <a:pPr>
              <a:lnSpc>
                <a:spcPct val="100000"/>
              </a:lnSpc>
              <a:spcBef>
                <a:spcPts val="601"/>
              </a:spcBef>
            </a:pPr>
            <a:endParaRPr lang="it-IT" sz="2000" b="0" strike="noStrike" spc="-1">
              <a:latin typeface="Arial"/>
            </a:endParaRPr>
          </a:p>
        </p:txBody>
      </p:sp>
      <p:pic>
        <p:nvPicPr>
          <p:cNvPr id="949" name="Picture 948"/>
          <p:cNvPicPr/>
          <p:nvPr/>
        </p:nvPicPr>
        <p:blipFill>
          <a:blip r:embed="rId2"/>
          <a:stretch/>
        </p:blipFill>
        <p:spPr>
          <a:xfrm>
            <a:off x="2520000" y="2592000"/>
            <a:ext cx="1551960" cy="1452960"/>
          </a:xfrm>
          <a:prstGeom prst="rect">
            <a:avLst/>
          </a:prstGeom>
          <a:ln>
            <a:noFill/>
          </a:ln>
        </p:spPr>
      </p:pic>
      <p:sp>
        <p:nvSpPr>
          <p:cNvPr id="950" name="CustomShape 4"/>
          <p:cNvSpPr/>
          <p:nvPr/>
        </p:nvSpPr>
        <p:spPr>
          <a:xfrm>
            <a:off x="6469920" y="1818360"/>
            <a:ext cx="5479920" cy="313884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dependency</a:t>
            </a:r>
            <a:r>
              <a:rPr lang="it-IT" sz="2000" b="0" strike="noStrike" spc="-1">
                <a:solidFill>
                  <a:srgbClr val="008080"/>
                </a:solidFill>
                <a:latin typeface="Consolas"/>
                <a:ea typeface="Consolas"/>
              </a:rPr>
              <a:t>&gt;</a:t>
            </a:r>
            <a:endParaRPr lang="it-IT" sz="2000" b="0" strike="noStrike" spc="-1">
              <a:latin typeface="Arial"/>
            </a:endParaRPr>
          </a:p>
          <a:p>
            <a:pPr>
              <a:lnSpc>
                <a:spcPct val="100000"/>
              </a:lnSpc>
            </a:pPr>
            <a:r>
              <a:rPr lang="it-IT" sz="2000" b="0" strike="noStrike" spc="-1">
                <a:solidFill>
                  <a:srgbClr val="008080"/>
                </a:solidFill>
                <a:latin typeface="Consolas"/>
                <a:ea typeface="Consolas"/>
              </a:rPr>
              <a:t>	&lt;</a:t>
            </a:r>
            <a:r>
              <a:rPr lang="it-IT" sz="2000" b="0" strike="noStrike" spc="-1">
                <a:solidFill>
                  <a:srgbClr val="3F7F7F"/>
                </a:solidFill>
                <a:latin typeface="Consolas"/>
                <a:ea typeface="Consolas"/>
              </a:rPr>
              <a:t>groupId</a:t>
            </a:r>
            <a:r>
              <a:rPr lang="it-IT" sz="2000" b="0" strike="noStrike" spc="-1">
                <a:solidFill>
                  <a:srgbClr val="008080"/>
                </a:solidFill>
                <a:latin typeface="Consolas"/>
                <a:ea typeface="Consolas"/>
              </a:rPr>
              <a:t>&gt;</a:t>
            </a:r>
            <a:r>
              <a:rPr lang="it-IT" sz="2000" b="0" strike="noStrike" spc="-1">
                <a:solidFill>
                  <a:srgbClr val="000000"/>
                </a:solidFill>
                <a:latin typeface="Consolas"/>
                <a:ea typeface="Consolas"/>
              </a:rPr>
              <a:t>org.apache.jena</a:t>
            </a: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groupId</a:t>
            </a:r>
            <a:r>
              <a:rPr lang="it-IT" sz="2000" b="0" strike="noStrike" spc="-1">
                <a:solidFill>
                  <a:srgbClr val="008080"/>
                </a:solidFill>
                <a:latin typeface="Consolas"/>
                <a:ea typeface="Consolas"/>
              </a:rPr>
              <a:t>&gt;</a:t>
            </a:r>
            <a:endParaRPr lang="it-IT" sz="2000" b="0" strike="noStrike" spc="-1">
              <a:latin typeface="Arial"/>
            </a:endParaRPr>
          </a:p>
          <a:p>
            <a:pPr>
              <a:lnSpc>
                <a:spcPct val="100000"/>
              </a:lnSpc>
            </a:pPr>
            <a:r>
              <a:rPr lang="it-IT" sz="2000" b="0" strike="noStrike" spc="-1">
                <a:solidFill>
                  <a:srgbClr val="008080"/>
                </a:solidFill>
                <a:latin typeface="Consolas"/>
                <a:ea typeface="Consolas"/>
              </a:rPr>
              <a:t>	&lt;</a:t>
            </a:r>
            <a:r>
              <a:rPr lang="it-IT" sz="2000" b="0" strike="noStrike" spc="-1">
                <a:solidFill>
                  <a:srgbClr val="3F7F7F"/>
                </a:solidFill>
                <a:latin typeface="Consolas"/>
                <a:ea typeface="Consolas"/>
              </a:rPr>
              <a:t>artifactId</a:t>
            </a:r>
            <a:r>
              <a:rPr lang="it-IT" sz="2000" b="0" strike="noStrike" spc="-1">
                <a:solidFill>
                  <a:srgbClr val="008080"/>
                </a:solidFill>
                <a:latin typeface="Consolas"/>
                <a:ea typeface="Consolas"/>
              </a:rPr>
              <a:t>&gt;</a:t>
            </a:r>
            <a:r>
              <a:rPr lang="it-IT" sz="2000" b="0" strike="noStrike" spc="-1">
                <a:solidFill>
                  <a:srgbClr val="000000"/>
                </a:solidFill>
                <a:latin typeface="Consolas"/>
                <a:ea typeface="Consolas"/>
              </a:rPr>
              <a:t>jena-core</a:t>
            </a: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artifactId</a:t>
            </a:r>
            <a:r>
              <a:rPr lang="it-IT" sz="2000" b="0" strike="noStrike" spc="-1">
                <a:solidFill>
                  <a:srgbClr val="008080"/>
                </a:solidFill>
                <a:latin typeface="Consolas"/>
                <a:ea typeface="Consolas"/>
              </a:rPr>
              <a:t>&gt;</a:t>
            </a:r>
            <a:endParaRPr lang="it-IT" sz="2000" b="0" strike="noStrike" spc="-1">
              <a:latin typeface="Arial"/>
            </a:endParaRPr>
          </a:p>
          <a:p>
            <a:pPr>
              <a:lnSpc>
                <a:spcPct val="100000"/>
              </a:lnSpc>
            </a:pPr>
            <a:r>
              <a:rPr lang="it-IT" sz="2000" b="0" strike="noStrike" spc="-1">
                <a:solidFill>
                  <a:srgbClr val="008080"/>
                </a:solidFill>
                <a:latin typeface="Consolas"/>
                <a:ea typeface="Consolas"/>
              </a:rPr>
              <a:t>	&lt;</a:t>
            </a:r>
            <a:r>
              <a:rPr lang="it-IT" sz="2000" b="0" strike="noStrike" spc="-1">
                <a:solidFill>
                  <a:srgbClr val="3F7F7F"/>
                </a:solidFill>
                <a:latin typeface="Consolas"/>
                <a:ea typeface="Consolas"/>
              </a:rPr>
              <a:t>version</a:t>
            </a:r>
            <a:r>
              <a:rPr lang="it-IT" sz="2000" b="0" strike="noStrike" spc="-1">
                <a:solidFill>
                  <a:srgbClr val="008080"/>
                </a:solidFill>
                <a:latin typeface="Consolas"/>
                <a:ea typeface="Consolas"/>
              </a:rPr>
              <a:t>&gt;</a:t>
            </a:r>
            <a:r>
              <a:rPr lang="it-IT" sz="2000" b="0" strike="noStrike" spc="-1">
                <a:solidFill>
                  <a:srgbClr val="000000"/>
                </a:solidFill>
                <a:latin typeface="Consolas"/>
                <a:ea typeface="Consolas"/>
              </a:rPr>
              <a:t>3.12.0</a:t>
            </a: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version</a:t>
            </a:r>
            <a:r>
              <a:rPr lang="it-IT" sz="2000" b="0" strike="noStrike" spc="-1">
                <a:solidFill>
                  <a:srgbClr val="008080"/>
                </a:solidFill>
                <a:latin typeface="Consolas"/>
                <a:ea typeface="Consolas"/>
              </a:rPr>
              <a:t>&gt;</a:t>
            </a:r>
            <a:endParaRPr lang="it-IT" sz="2000" b="0" strike="noStrike" spc="-1">
              <a:latin typeface="Arial"/>
            </a:endParaRPr>
          </a:p>
          <a:p>
            <a:pPr>
              <a:lnSpc>
                <a:spcPct val="100000"/>
              </a:lnSpc>
            </a:pP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dependency</a:t>
            </a:r>
            <a:r>
              <a:rPr lang="it-IT" sz="2000" b="0" strike="noStrike" spc="-1">
                <a:solidFill>
                  <a:srgbClr val="008080"/>
                </a:solidFill>
                <a:latin typeface="Consolas"/>
                <a:ea typeface="Consolas"/>
              </a:rPr>
              <a:t>&gt;</a:t>
            </a:r>
            <a:endParaRPr lang="it-IT" sz="2000" b="0" strike="noStrike" spc="-1">
              <a:latin typeface="Arial"/>
            </a:endParaRPr>
          </a:p>
          <a:p>
            <a:pPr>
              <a:lnSpc>
                <a:spcPct val="100000"/>
              </a:lnSpc>
            </a:pP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dependency</a:t>
            </a:r>
            <a:r>
              <a:rPr lang="it-IT" sz="2000" b="0" strike="noStrike" spc="-1">
                <a:solidFill>
                  <a:srgbClr val="008080"/>
                </a:solidFill>
                <a:latin typeface="Consolas"/>
                <a:ea typeface="Consolas"/>
              </a:rPr>
              <a:t>&gt;</a:t>
            </a:r>
            <a:endParaRPr lang="it-IT" sz="2000" b="0" strike="noStrike" spc="-1">
              <a:latin typeface="Arial"/>
            </a:endParaRPr>
          </a:p>
          <a:p>
            <a:pPr>
              <a:lnSpc>
                <a:spcPct val="100000"/>
              </a:lnSpc>
            </a:pPr>
            <a:r>
              <a:rPr lang="it-IT" sz="2000" b="0" strike="noStrike" spc="-1">
                <a:solidFill>
                  <a:srgbClr val="008080"/>
                </a:solidFill>
                <a:latin typeface="Consolas"/>
                <a:ea typeface="Consolas"/>
              </a:rPr>
              <a:t>	&lt;</a:t>
            </a:r>
            <a:r>
              <a:rPr lang="it-IT" sz="2000" b="0" strike="noStrike" spc="-1">
                <a:solidFill>
                  <a:srgbClr val="3F7F7F"/>
                </a:solidFill>
                <a:latin typeface="Consolas"/>
                <a:ea typeface="Consolas"/>
              </a:rPr>
              <a:t>groupId</a:t>
            </a:r>
            <a:r>
              <a:rPr lang="it-IT" sz="2000" b="0" strike="noStrike" spc="-1">
                <a:solidFill>
                  <a:srgbClr val="008080"/>
                </a:solidFill>
                <a:latin typeface="Consolas"/>
                <a:ea typeface="Consolas"/>
              </a:rPr>
              <a:t>&gt;</a:t>
            </a:r>
            <a:r>
              <a:rPr lang="it-IT" sz="2000" b="0" strike="noStrike" spc="-1">
                <a:solidFill>
                  <a:srgbClr val="000000"/>
                </a:solidFill>
                <a:latin typeface="Consolas"/>
                <a:ea typeface="Consolas"/>
              </a:rPr>
              <a:t>org.apache.jena</a:t>
            </a: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groupId</a:t>
            </a:r>
            <a:r>
              <a:rPr lang="it-IT" sz="2000" b="0" strike="noStrike" spc="-1">
                <a:solidFill>
                  <a:srgbClr val="008080"/>
                </a:solidFill>
                <a:latin typeface="Consolas"/>
                <a:ea typeface="Consolas"/>
              </a:rPr>
              <a:t>&gt;</a:t>
            </a:r>
            <a:endParaRPr lang="it-IT" sz="2000" b="0" strike="noStrike" spc="-1">
              <a:latin typeface="Arial"/>
            </a:endParaRPr>
          </a:p>
          <a:p>
            <a:pPr>
              <a:lnSpc>
                <a:spcPct val="100000"/>
              </a:lnSpc>
            </a:pPr>
            <a:r>
              <a:rPr lang="it-IT" sz="2000" b="0" strike="noStrike" spc="-1">
                <a:solidFill>
                  <a:srgbClr val="008080"/>
                </a:solidFill>
                <a:latin typeface="Consolas"/>
                <a:ea typeface="Consolas"/>
              </a:rPr>
              <a:t>	&lt;</a:t>
            </a:r>
            <a:r>
              <a:rPr lang="it-IT" sz="2000" b="0" strike="noStrike" spc="-1">
                <a:solidFill>
                  <a:srgbClr val="3F7F7F"/>
                </a:solidFill>
                <a:latin typeface="Consolas"/>
                <a:ea typeface="Consolas"/>
              </a:rPr>
              <a:t>artifactId</a:t>
            </a:r>
            <a:r>
              <a:rPr lang="it-IT" sz="2000" b="0" strike="noStrike" spc="-1">
                <a:solidFill>
                  <a:srgbClr val="008080"/>
                </a:solidFill>
                <a:latin typeface="Consolas"/>
                <a:ea typeface="Consolas"/>
              </a:rPr>
              <a:t>&gt;</a:t>
            </a:r>
            <a:r>
              <a:rPr lang="it-IT" sz="2000" b="0" strike="noStrike" spc="-1">
                <a:solidFill>
                  <a:srgbClr val="000000"/>
                </a:solidFill>
                <a:latin typeface="Consolas"/>
                <a:ea typeface="Consolas"/>
              </a:rPr>
              <a:t>jena-arq</a:t>
            </a: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artifactId</a:t>
            </a:r>
            <a:r>
              <a:rPr lang="it-IT" sz="2000" b="0" strike="noStrike" spc="-1">
                <a:solidFill>
                  <a:srgbClr val="008080"/>
                </a:solidFill>
                <a:latin typeface="Consolas"/>
                <a:ea typeface="Consolas"/>
              </a:rPr>
              <a:t>&gt;</a:t>
            </a:r>
            <a:endParaRPr lang="it-IT" sz="2000" b="0" strike="noStrike" spc="-1">
              <a:latin typeface="Arial"/>
            </a:endParaRPr>
          </a:p>
          <a:p>
            <a:pPr>
              <a:lnSpc>
                <a:spcPct val="100000"/>
              </a:lnSpc>
            </a:pPr>
            <a:r>
              <a:rPr lang="it-IT" sz="2000" b="0" strike="noStrike" spc="-1">
                <a:solidFill>
                  <a:srgbClr val="008080"/>
                </a:solidFill>
                <a:latin typeface="Consolas"/>
                <a:ea typeface="Consolas"/>
              </a:rPr>
              <a:t>	&lt;</a:t>
            </a:r>
            <a:r>
              <a:rPr lang="it-IT" sz="2000" b="0" strike="noStrike" spc="-1">
                <a:solidFill>
                  <a:srgbClr val="3F7F7F"/>
                </a:solidFill>
                <a:latin typeface="Consolas"/>
                <a:ea typeface="Consolas"/>
              </a:rPr>
              <a:t>version</a:t>
            </a:r>
            <a:r>
              <a:rPr lang="it-IT" sz="2000" b="0" strike="noStrike" spc="-1">
                <a:solidFill>
                  <a:srgbClr val="008080"/>
                </a:solidFill>
                <a:latin typeface="Consolas"/>
                <a:ea typeface="Consolas"/>
              </a:rPr>
              <a:t>&gt;</a:t>
            </a:r>
            <a:r>
              <a:rPr lang="it-IT" sz="2000" b="0" strike="noStrike" spc="-1">
                <a:solidFill>
                  <a:srgbClr val="000000"/>
                </a:solidFill>
                <a:latin typeface="Consolas"/>
                <a:ea typeface="Consolas"/>
              </a:rPr>
              <a:t>3.12.0</a:t>
            </a: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version</a:t>
            </a:r>
            <a:r>
              <a:rPr lang="it-IT" sz="2000" b="0" strike="noStrike" spc="-1">
                <a:solidFill>
                  <a:srgbClr val="008080"/>
                </a:solidFill>
                <a:latin typeface="Consolas"/>
                <a:ea typeface="Consolas"/>
              </a:rPr>
              <a:t>&gt;</a:t>
            </a:r>
            <a:endParaRPr lang="it-IT" sz="2000" b="0" strike="noStrike" spc="-1">
              <a:latin typeface="Arial"/>
            </a:endParaRPr>
          </a:p>
          <a:p>
            <a:pPr>
              <a:lnSpc>
                <a:spcPct val="100000"/>
              </a:lnSpc>
            </a:pPr>
            <a:r>
              <a:rPr lang="it-IT" sz="2000" b="0" strike="noStrike" spc="-1">
                <a:solidFill>
                  <a:srgbClr val="008080"/>
                </a:solidFill>
                <a:latin typeface="Consolas"/>
                <a:ea typeface="Consolas"/>
              </a:rPr>
              <a:t>&lt;/</a:t>
            </a:r>
            <a:r>
              <a:rPr lang="it-IT" sz="2000" b="0" strike="noStrike" spc="-1">
                <a:solidFill>
                  <a:srgbClr val="3F7F7F"/>
                </a:solidFill>
                <a:latin typeface="Consolas"/>
                <a:ea typeface="Consolas"/>
              </a:rPr>
              <a:t>dependency</a:t>
            </a:r>
            <a:r>
              <a:rPr lang="it-IT" sz="2000" b="0" strike="noStrike" spc="-1">
                <a:solidFill>
                  <a:srgbClr val="008080"/>
                </a:solidFill>
                <a:latin typeface="Consolas"/>
                <a:ea typeface="Consolas"/>
              </a:rPr>
              <a:t>&gt;</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Creare e stampare un modello</a:t>
            </a:r>
            <a:endParaRPr lang="it-IT" sz="2400" b="0" strike="noStrike" spc="-1">
              <a:latin typeface="Arial"/>
            </a:endParaRPr>
          </a:p>
        </p:txBody>
      </p:sp>
      <p:sp>
        <p:nvSpPr>
          <p:cNvPr id="95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BF48E33-DFC3-45D1-A685-57543FA7C2AC}" type="slidenum">
              <a:rPr lang="it-IT" sz="1600" b="0" strike="noStrike" spc="-1">
                <a:solidFill>
                  <a:srgbClr val="002060"/>
                </a:solidFill>
                <a:latin typeface="Arial"/>
                <a:ea typeface="Arial"/>
              </a:rPr>
              <a:t>63</a:t>
            </a:fld>
            <a:endParaRPr lang="it-IT" sz="1600" b="0" strike="noStrike" spc="-1">
              <a:latin typeface="Arial"/>
            </a:endParaRPr>
          </a:p>
        </p:txBody>
      </p:sp>
      <p:sp>
        <p:nvSpPr>
          <p:cNvPr id="953" name="CustomShape 3"/>
          <p:cNvSpPr/>
          <p:nvPr/>
        </p:nvSpPr>
        <p:spPr>
          <a:xfrm>
            <a:off x="1872000" y="1584000"/>
            <a:ext cx="8565840" cy="328500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	</a:t>
            </a:r>
            <a:r>
              <a:rPr lang="it-IT" sz="1500" b="1" strike="noStrike" spc="-1">
                <a:solidFill>
                  <a:srgbClr val="7F0055"/>
                </a:solidFill>
                <a:latin typeface="Consolas"/>
                <a:ea typeface="Consolas"/>
              </a:rPr>
              <a:t>public</a:t>
            </a:r>
            <a:r>
              <a:rPr lang="it-IT" sz="1500" b="0" strike="noStrike" spc="-1">
                <a:solidFill>
                  <a:srgbClr val="000000"/>
                </a:solidFill>
                <a:latin typeface="Consolas"/>
                <a:ea typeface="Consolas"/>
              </a:rPr>
              <a:t> </a:t>
            </a:r>
            <a:r>
              <a:rPr lang="it-IT" sz="1500" b="1" strike="noStrike" spc="-1">
                <a:solidFill>
                  <a:srgbClr val="7F0055"/>
                </a:solidFill>
                <a:latin typeface="Consolas"/>
                <a:ea typeface="Consolas"/>
              </a:rPr>
              <a:t>static</a:t>
            </a:r>
            <a:r>
              <a:rPr lang="it-IT" sz="1500" b="0" strike="noStrike" spc="-1">
                <a:solidFill>
                  <a:srgbClr val="000000"/>
                </a:solidFill>
                <a:latin typeface="Consolas"/>
                <a:ea typeface="Consolas"/>
              </a:rPr>
              <a:t> </a:t>
            </a:r>
            <a:r>
              <a:rPr lang="it-IT" sz="1500" b="1" strike="noStrike" spc="-1">
                <a:solidFill>
                  <a:srgbClr val="7F0055"/>
                </a:solidFill>
                <a:latin typeface="Consolas"/>
                <a:ea typeface="Consolas"/>
              </a:rPr>
              <a:t>void</a:t>
            </a:r>
            <a:r>
              <a:rPr lang="it-IT" sz="1500" b="0" strike="noStrike" spc="-1">
                <a:solidFill>
                  <a:srgbClr val="000000"/>
                </a:solidFill>
                <a:latin typeface="Consolas"/>
                <a:ea typeface="Consolas"/>
              </a:rPr>
              <a:t> main(String[] </a:t>
            </a:r>
            <a:r>
              <a:rPr lang="it-IT" sz="1500" b="0" strike="noStrike" spc="-1">
                <a:solidFill>
                  <a:srgbClr val="6A3E3E"/>
                </a:solidFill>
                <a:latin typeface="Consolas"/>
                <a:ea typeface="Consolas"/>
              </a:rPr>
              <a:t>args</a:t>
            </a:r>
            <a:r>
              <a:rPr lang="it-IT" sz="1500" b="0" strike="noStrike" spc="-1">
                <a:solidFill>
                  <a:srgbClr val="000000"/>
                </a:solidFill>
                <a:latin typeface="Consolas"/>
                <a:ea typeface="Consolas"/>
              </a:rPr>
              <a:t>) {</a:t>
            </a:r>
            <a:endParaRPr lang="it-IT" sz="1500" b="0" strike="noStrike" spc="-1">
              <a:latin typeface="Arial"/>
            </a:endParaRPr>
          </a:p>
          <a:p>
            <a:pPr>
              <a:lnSpc>
                <a:spcPct val="100000"/>
              </a:lnSpc>
            </a:pPr>
            <a:endParaRPr lang="it-IT" sz="1500" b="0" strike="noStrike" spc="-1">
              <a:latin typeface="Arial"/>
            </a:endParaRPr>
          </a:p>
          <a:p>
            <a:pPr>
              <a:lnSpc>
                <a:spcPct val="100000"/>
              </a:lnSpc>
            </a:pPr>
            <a:r>
              <a:rPr lang="it-IT" sz="1500" b="0" strike="noStrike" spc="-1">
                <a:solidFill>
                  <a:srgbClr val="000000"/>
                </a:solidFill>
                <a:latin typeface="Consolas"/>
                <a:ea typeface="Consolas"/>
              </a:rPr>
              <a:t>		String </a:t>
            </a:r>
            <a:r>
              <a:rPr lang="it-IT" sz="1500" b="0" strike="noStrike" spc="-1">
                <a:solidFill>
                  <a:srgbClr val="6A3E3E"/>
                </a:solidFill>
                <a:latin typeface="Consolas"/>
                <a:ea typeface="Consolas"/>
              </a:rPr>
              <a:t>url</a:t>
            </a:r>
            <a:r>
              <a:rPr lang="it-IT" sz="1500" b="0" strike="noStrike" spc="-1">
                <a:solidFill>
                  <a:srgbClr val="000000"/>
                </a:solidFill>
                <a:latin typeface="Consolas"/>
                <a:ea typeface="Consolas"/>
              </a:rPr>
              <a:t> = </a:t>
            </a:r>
            <a:r>
              <a:rPr lang="it-IT" sz="1500" b="0" strike="noStrike" spc="-1">
                <a:solidFill>
                  <a:srgbClr val="2A00FF"/>
                </a:solidFill>
                <a:latin typeface="Consolas"/>
                <a:ea typeface="Consolas"/>
              </a:rPr>
              <a:t>"http://www.test.it#"</a:t>
            </a:r>
            <a:r>
              <a:rPr lang="it-IT" sz="1500" b="0" strike="noStrike" spc="-1">
                <a:solidFill>
                  <a:srgbClr val="000000"/>
                </a:solidFill>
                <a:latin typeface="Consolas"/>
                <a:ea typeface="Consolas"/>
              </a:rPr>
              <a: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Model </a:t>
            </a:r>
            <a:r>
              <a:rPr lang="it-IT" sz="1500" b="0" strike="noStrike" spc="-1">
                <a:solidFill>
                  <a:srgbClr val="6A3E3E"/>
                </a:solidFill>
                <a:latin typeface="Consolas"/>
                <a:ea typeface="Consolas"/>
              </a:rPr>
              <a:t>model</a:t>
            </a:r>
            <a:r>
              <a:rPr lang="it-IT" sz="1500" b="0" strike="noStrike" spc="-1">
                <a:solidFill>
                  <a:srgbClr val="000000"/>
                </a:solidFill>
                <a:latin typeface="Consolas"/>
                <a:ea typeface="Consolas"/>
              </a:rPr>
              <a:t> = ModelFactory.</a:t>
            </a:r>
            <a:r>
              <a:rPr lang="it-IT" sz="1500" b="0" i="1" strike="noStrike" spc="-1">
                <a:solidFill>
                  <a:srgbClr val="000000"/>
                </a:solidFill>
                <a:latin typeface="Consolas"/>
                <a:ea typeface="Consolas"/>
              </a:rPr>
              <a:t>createDefaultModel</a:t>
            </a:r>
            <a:r>
              <a:rPr lang="it-IT" sz="1500" b="0" strike="noStrike" spc="-1">
                <a:solidFill>
                  <a:srgbClr val="000000"/>
                </a:solidFill>
                <a:latin typeface="Consolas"/>
                <a:ea typeface="Consolas"/>
              </a:rPr>
              <a: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r>
              <a:rPr lang="it-IT" sz="1500" b="0" strike="noStrike" spc="-1">
                <a:solidFill>
                  <a:srgbClr val="6A3E3E"/>
                </a:solidFill>
                <a:latin typeface="Consolas"/>
                <a:ea typeface="Consolas"/>
              </a:rPr>
              <a:t>model</a:t>
            </a:r>
            <a:r>
              <a:rPr lang="it-IT" sz="1500" b="0" strike="noStrike" spc="-1">
                <a:solidFill>
                  <a:srgbClr val="000000"/>
                </a:solidFill>
                <a:latin typeface="Consolas"/>
                <a:ea typeface="Consolas"/>
              </a:rPr>
              <a:t>.setNsPrefix(</a:t>
            </a:r>
            <a:r>
              <a:rPr lang="it-IT" sz="1500" b="0" strike="noStrike" spc="-1">
                <a:solidFill>
                  <a:srgbClr val="2A00FF"/>
                </a:solidFill>
                <a:latin typeface="Consolas"/>
                <a:ea typeface="Consolas"/>
              </a:rPr>
              <a:t>"rdfs"</a:t>
            </a:r>
            <a:r>
              <a:rPr lang="it-IT" sz="1500" b="0" strike="noStrike" spc="-1">
                <a:solidFill>
                  <a:srgbClr val="000000"/>
                </a:solidFill>
                <a:latin typeface="Consolas"/>
                <a:ea typeface="Consolas"/>
              </a:rPr>
              <a:t>, RDFS.</a:t>
            </a:r>
            <a:r>
              <a:rPr lang="it-IT" sz="1500" b="0" i="1" strike="noStrike" spc="-1">
                <a:solidFill>
                  <a:srgbClr val="000000"/>
                </a:solidFill>
                <a:latin typeface="Consolas"/>
                <a:ea typeface="Consolas"/>
              </a:rPr>
              <a:t>getURI</a:t>
            </a:r>
            <a:r>
              <a:rPr lang="it-IT" sz="1500" b="0" strike="noStrike" spc="-1">
                <a:solidFill>
                  <a:srgbClr val="000000"/>
                </a:solidFill>
                <a:latin typeface="Consolas"/>
                <a:ea typeface="Consolas"/>
              </a:rPr>
              <a: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r>
              <a:rPr lang="it-IT" sz="1500" b="0" strike="noStrike" spc="-1">
                <a:solidFill>
                  <a:srgbClr val="6A3E3E"/>
                </a:solidFill>
                <a:latin typeface="Consolas"/>
                <a:ea typeface="Consolas"/>
              </a:rPr>
              <a:t>model</a:t>
            </a:r>
            <a:r>
              <a:rPr lang="it-IT" sz="1500" b="0" strike="noStrike" spc="-1">
                <a:solidFill>
                  <a:srgbClr val="000000"/>
                </a:solidFill>
                <a:latin typeface="Consolas"/>
                <a:ea typeface="Consolas"/>
              </a:rPr>
              <a:t>.setNsPrefix(</a:t>
            </a:r>
            <a:r>
              <a:rPr lang="it-IT" sz="1500" b="0" strike="noStrike" spc="-1">
                <a:solidFill>
                  <a:srgbClr val="2A00FF"/>
                </a:solidFill>
                <a:latin typeface="Consolas"/>
                <a:ea typeface="Consolas"/>
              </a:rPr>
              <a:t>"test"</a:t>
            </a:r>
            <a:r>
              <a:rPr lang="it-IT" sz="1500" b="0" strike="noStrike" spc="-1">
                <a:solidFill>
                  <a:srgbClr val="000000"/>
                </a:solidFill>
                <a:latin typeface="Consolas"/>
                <a:ea typeface="Consolas"/>
              </a:rPr>
              <a:t>, </a:t>
            </a:r>
            <a:r>
              <a:rPr lang="it-IT" sz="1500" b="0" strike="noStrike" spc="-1">
                <a:solidFill>
                  <a:srgbClr val="6A3E3E"/>
                </a:solidFill>
                <a:latin typeface="Consolas"/>
                <a:ea typeface="Consolas"/>
              </a:rPr>
              <a:t>url</a:t>
            </a:r>
            <a:r>
              <a:rPr lang="it-IT" sz="1500" b="0" strike="noStrike" spc="-1">
                <a:solidFill>
                  <a:srgbClr val="000000"/>
                </a:solidFill>
                <a:latin typeface="Consolas"/>
                <a:ea typeface="Consolas"/>
              </a:rPr>
              <a: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Resource </a:t>
            </a:r>
            <a:r>
              <a:rPr lang="it-IT" sz="1500" b="0" strike="noStrike" spc="-1">
                <a:solidFill>
                  <a:srgbClr val="6A3E3E"/>
                </a:solidFill>
                <a:latin typeface="Consolas"/>
                <a:ea typeface="Consolas"/>
              </a:rPr>
              <a:t>subject</a:t>
            </a:r>
            <a:r>
              <a:rPr lang="it-IT" sz="1500" b="0" strike="noStrike" spc="-1">
                <a:solidFill>
                  <a:srgbClr val="000000"/>
                </a:solidFill>
                <a:latin typeface="Consolas"/>
                <a:ea typeface="Consolas"/>
              </a:rPr>
              <a:t> = </a:t>
            </a:r>
            <a:r>
              <a:rPr lang="it-IT" sz="1500" b="0" strike="noStrike" spc="-1">
                <a:solidFill>
                  <a:srgbClr val="6A3E3E"/>
                </a:solidFill>
                <a:latin typeface="Consolas"/>
                <a:ea typeface="Consolas"/>
              </a:rPr>
              <a:t>model</a:t>
            </a:r>
            <a:r>
              <a:rPr lang="it-IT" sz="1500" b="0" strike="noStrike" spc="-1">
                <a:solidFill>
                  <a:srgbClr val="000000"/>
                </a:solidFill>
                <a:latin typeface="Consolas"/>
                <a:ea typeface="Consolas"/>
              </a:rPr>
              <a:t>.createResource(</a:t>
            </a:r>
            <a:r>
              <a:rPr lang="it-IT" sz="1500" b="0" strike="noStrike" spc="-1">
                <a:solidFill>
                  <a:srgbClr val="6A3E3E"/>
                </a:solidFill>
                <a:latin typeface="Consolas"/>
                <a:ea typeface="Consolas"/>
              </a:rPr>
              <a:t>url</a:t>
            </a:r>
            <a:r>
              <a:rPr lang="it-IT" sz="1500" b="0" strike="noStrike" spc="-1">
                <a:solidFill>
                  <a:srgbClr val="000000"/>
                </a:solidFill>
                <a:latin typeface="Consolas"/>
                <a:ea typeface="Consolas"/>
              </a:rPr>
              <a:t> + </a:t>
            </a:r>
            <a:r>
              <a:rPr lang="it-IT" sz="1500" b="0" strike="noStrike" spc="-1">
                <a:solidFill>
                  <a:srgbClr val="2A00FF"/>
                </a:solidFill>
                <a:latin typeface="Consolas"/>
                <a:ea typeface="Consolas"/>
              </a:rPr>
              <a:t>"marioarrigonineri"</a:t>
            </a:r>
            <a:r>
              <a:rPr lang="it-IT" sz="1500" b="0" strike="noStrike" spc="-1">
                <a:solidFill>
                  <a:srgbClr val="000000"/>
                </a:solidFill>
                <a:latin typeface="Consolas"/>
                <a:ea typeface="Consolas"/>
              </a:rPr>
              <a: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r>
              <a:rPr lang="it-IT" sz="1500" b="0" strike="noStrike" spc="-1">
                <a:solidFill>
                  <a:srgbClr val="6A3E3E"/>
                </a:solidFill>
                <a:latin typeface="Consolas"/>
                <a:ea typeface="Consolas"/>
              </a:rPr>
              <a:t>subject</a:t>
            </a:r>
            <a:r>
              <a:rPr lang="it-IT" sz="1500" b="0" strike="noStrike" spc="-1">
                <a:solidFill>
                  <a:srgbClr val="000000"/>
                </a:solidFill>
                <a:latin typeface="Consolas"/>
                <a:ea typeface="Consolas"/>
              </a:rPr>
              <a:t>.addProperty(RDF.</a:t>
            </a:r>
            <a:r>
              <a:rPr lang="it-IT" sz="1500" b="1" i="1" strike="noStrike" spc="-1">
                <a:solidFill>
                  <a:srgbClr val="0000C0"/>
                </a:solidFill>
                <a:latin typeface="Consolas"/>
                <a:ea typeface="Consolas"/>
              </a:rPr>
              <a:t>type</a:t>
            </a:r>
            <a:r>
              <a:rPr lang="it-IT" sz="1500" b="0" strike="noStrike" spc="-1">
                <a:solidFill>
                  <a:srgbClr val="000000"/>
                </a:solidFill>
                <a:latin typeface="Consolas"/>
                <a:ea typeface="Consolas"/>
              </a:rPr>
              <a:t>, FOAF.</a:t>
            </a:r>
            <a:r>
              <a:rPr lang="it-IT" sz="1500" b="1" i="1" strike="noStrike" spc="-1">
                <a:solidFill>
                  <a:srgbClr val="0000C0"/>
                </a:solidFill>
                <a:latin typeface="Consolas"/>
                <a:ea typeface="Consolas"/>
              </a:rPr>
              <a:t>Agent</a:t>
            </a:r>
            <a:r>
              <a:rPr lang="it-IT" sz="1500" b="0" strike="noStrike" spc="-1">
                <a:solidFill>
                  <a:srgbClr val="000000"/>
                </a:solidFill>
                <a:latin typeface="Consolas"/>
                <a:ea typeface="Consolas"/>
              </a:rPr>
              <a: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r>
              <a:rPr lang="it-IT" sz="1500" b="0" strike="noStrike" spc="-1">
                <a:solidFill>
                  <a:srgbClr val="6A3E3E"/>
                </a:solidFill>
                <a:latin typeface="Consolas"/>
                <a:ea typeface="Consolas"/>
              </a:rPr>
              <a:t>subject</a:t>
            </a:r>
            <a:r>
              <a:rPr lang="it-IT" sz="1500" b="0" strike="noStrike" spc="-1">
                <a:solidFill>
                  <a:srgbClr val="000000"/>
                </a:solidFill>
                <a:latin typeface="Consolas"/>
                <a:ea typeface="Consolas"/>
              </a:rPr>
              <a:t>.addProperty(FOAF.</a:t>
            </a:r>
            <a:r>
              <a:rPr lang="it-IT" sz="1500" b="1" i="1" strike="noStrike" spc="-1">
                <a:solidFill>
                  <a:srgbClr val="0000C0"/>
                </a:solidFill>
                <a:latin typeface="Consolas"/>
                <a:ea typeface="Consolas"/>
              </a:rPr>
              <a:t>firstName</a:t>
            </a:r>
            <a:r>
              <a:rPr lang="it-IT" sz="1500" b="0" strike="noStrike" spc="-1">
                <a:solidFill>
                  <a:srgbClr val="000000"/>
                </a:solidFill>
                <a:latin typeface="Consolas"/>
                <a:ea typeface="Consolas"/>
              </a:rPr>
              <a:t>, </a:t>
            </a:r>
            <a:r>
              <a:rPr lang="it-IT" sz="1500" b="0" strike="noStrike" spc="-1">
                <a:solidFill>
                  <a:srgbClr val="2A00FF"/>
                </a:solidFill>
                <a:latin typeface="Consolas"/>
                <a:ea typeface="Consolas"/>
              </a:rPr>
              <a:t>"Mario"</a:t>
            </a:r>
            <a:r>
              <a:rPr lang="it-IT" sz="1500" b="0" strike="noStrike" spc="-1">
                <a:solidFill>
                  <a:srgbClr val="000000"/>
                </a:solidFill>
                <a:latin typeface="Consolas"/>
                <a:ea typeface="Consolas"/>
              </a:rPr>
              <a: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r>
              <a:rPr lang="it-IT" sz="1500" b="0" strike="noStrike" spc="-1">
                <a:solidFill>
                  <a:srgbClr val="6A3E3E"/>
                </a:solidFill>
                <a:latin typeface="Consolas"/>
                <a:ea typeface="Consolas"/>
              </a:rPr>
              <a:t>subject</a:t>
            </a:r>
            <a:r>
              <a:rPr lang="it-IT" sz="1500" b="0" strike="noStrike" spc="-1">
                <a:solidFill>
                  <a:srgbClr val="000000"/>
                </a:solidFill>
                <a:latin typeface="Consolas"/>
                <a:ea typeface="Consolas"/>
              </a:rPr>
              <a:t>.addProperty(FOAF.</a:t>
            </a:r>
            <a:r>
              <a:rPr lang="it-IT" sz="1500" b="1" i="1" strike="noStrike" spc="-1">
                <a:solidFill>
                  <a:srgbClr val="0000C0"/>
                </a:solidFill>
                <a:latin typeface="Consolas"/>
                <a:ea typeface="Consolas"/>
              </a:rPr>
              <a:t>lastName</a:t>
            </a:r>
            <a:r>
              <a:rPr lang="it-IT" sz="1500" b="0" strike="noStrike" spc="-1">
                <a:solidFill>
                  <a:srgbClr val="000000"/>
                </a:solidFill>
                <a:latin typeface="Consolas"/>
                <a:ea typeface="Consolas"/>
              </a:rPr>
              <a:t>, </a:t>
            </a:r>
            <a:r>
              <a:rPr lang="it-IT" sz="1500" b="0" strike="noStrike" spc="-1">
                <a:solidFill>
                  <a:srgbClr val="2A00FF"/>
                </a:solidFill>
                <a:latin typeface="Consolas"/>
                <a:ea typeface="Consolas"/>
              </a:rPr>
              <a:t>"Arrigoni Neri"</a:t>
            </a:r>
            <a:r>
              <a:rPr lang="it-IT" sz="1500" b="0" strike="noStrike" spc="-1">
                <a:solidFill>
                  <a:srgbClr val="000000"/>
                </a:solidFill>
                <a:latin typeface="Consolas"/>
                <a:ea typeface="Consolas"/>
              </a:rPr>
              <a: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r>
              <a:rPr lang="it-IT" sz="1500" b="0" strike="noStrike" spc="-1">
                <a:solidFill>
                  <a:srgbClr val="6A3E3E"/>
                </a:solidFill>
                <a:latin typeface="Consolas"/>
                <a:ea typeface="Consolas"/>
              </a:rPr>
              <a:t>model</a:t>
            </a:r>
            <a:r>
              <a:rPr lang="it-IT" sz="1500" b="0" strike="noStrike" spc="-1">
                <a:solidFill>
                  <a:srgbClr val="000000"/>
                </a:solidFill>
                <a:latin typeface="Consolas"/>
                <a:ea typeface="Consolas"/>
              </a:rPr>
              <a:t>.write(System.</a:t>
            </a:r>
            <a:r>
              <a:rPr lang="it-IT" sz="1500" b="1" i="1" strike="noStrike" spc="-1">
                <a:solidFill>
                  <a:srgbClr val="0000C0"/>
                </a:solidFill>
                <a:latin typeface="Consolas"/>
                <a:ea typeface="Consolas"/>
              </a:rPr>
              <a:t>out</a:t>
            </a:r>
            <a:r>
              <a:rPr lang="it-IT" sz="1500" b="0" strike="noStrike" spc="-1">
                <a:solidFill>
                  <a:srgbClr val="000000"/>
                </a:solidFill>
                <a:latin typeface="Consolas"/>
                <a:ea typeface="Consolas"/>
              </a:rPr>
              <a:t>);</a:t>
            </a:r>
            <a:endParaRPr lang="it-IT" sz="1500" b="0" strike="noStrike" spc="-1">
              <a:latin typeface="Arial"/>
            </a:endParaRPr>
          </a:p>
          <a:p>
            <a:pPr>
              <a:lnSpc>
                <a:spcPct val="100000"/>
              </a:lnSpc>
            </a:pP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endParaRPr lang="it-IT"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Leggere un file</a:t>
            </a:r>
            <a:endParaRPr lang="it-IT" sz="2400" b="0" strike="noStrike" spc="-1">
              <a:latin typeface="Arial"/>
            </a:endParaRPr>
          </a:p>
        </p:txBody>
      </p:sp>
      <p:sp>
        <p:nvSpPr>
          <p:cNvPr id="955"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9B7146C-B2C1-43F4-BBEB-721DDA84EF15}" type="slidenum">
              <a:rPr lang="it-IT" sz="1600" b="0" strike="noStrike" spc="-1">
                <a:solidFill>
                  <a:srgbClr val="002060"/>
                </a:solidFill>
                <a:latin typeface="Arial"/>
                <a:ea typeface="Arial"/>
              </a:rPr>
              <a:t>64</a:t>
            </a:fld>
            <a:endParaRPr lang="it-IT" sz="1600" b="0" strike="noStrike" spc="-1">
              <a:latin typeface="Arial"/>
            </a:endParaRPr>
          </a:p>
        </p:txBody>
      </p:sp>
      <p:sp>
        <p:nvSpPr>
          <p:cNvPr id="956" name="CustomShape 3"/>
          <p:cNvSpPr/>
          <p:nvPr/>
        </p:nvSpPr>
        <p:spPr>
          <a:xfrm>
            <a:off x="1872000" y="1584000"/>
            <a:ext cx="9069840" cy="344376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	</a:t>
            </a:r>
            <a:r>
              <a:rPr lang="it-IT" sz="2000" b="1" strike="noStrike" spc="-1">
                <a:solidFill>
                  <a:srgbClr val="7F0055"/>
                </a:solidFill>
                <a:latin typeface="Consolas"/>
                <a:ea typeface="Consolas"/>
              </a:rPr>
              <a:t>public</a:t>
            </a:r>
            <a:r>
              <a:rPr lang="it-IT" sz="2000" b="0" strike="noStrike" spc="-1">
                <a:solidFill>
                  <a:srgbClr val="000000"/>
                </a:solidFill>
                <a:latin typeface="Consolas"/>
                <a:ea typeface="Consolas"/>
              </a:rPr>
              <a:t> </a:t>
            </a:r>
            <a:r>
              <a:rPr lang="it-IT" sz="2000" b="1" strike="noStrike" spc="-1">
                <a:solidFill>
                  <a:srgbClr val="7F0055"/>
                </a:solidFill>
                <a:latin typeface="Consolas"/>
                <a:ea typeface="Consolas"/>
              </a:rPr>
              <a:t>static</a:t>
            </a:r>
            <a:r>
              <a:rPr lang="it-IT" sz="2000" b="0" strike="noStrike" spc="-1">
                <a:solidFill>
                  <a:srgbClr val="000000"/>
                </a:solidFill>
                <a:latin typeface="Consolas"/>
                <a:ea typeface="Consolas"/>
              </a:rPr>
              <a:t> </a:t>
            </a:r>
            <a:r>
              <a:rPr lang="it-IT" sz="2000" b="1" strike="noStrike" spc="-1">
                <a:solidFill>
                  <a:srgbClr val="7F0055"/>
                </a:solidFill>
                <a:latin typeface="Consolas"/>
                <a:ea typeface="Consolas"/>
              </a:rPr>
              <a:t>void</a:t>
            </a:r>
            <a:r>
              <a:rPr lang="it-IT" sz="2000" b="0" strike="noStrike" spc="-1">
                <a:solidFill>
                  <a:srgbClr val="000000"/>
                </a:solidFill>
                <a:latin typeface="Consolas"/>
                <a:ea typeface="Consolas"/>
              </a:rPr>
              <a:t> main(String[] </a:t>
            </a:r>
            <a:r>
              <a:rPr lang="it-IT" sz="2000" b="0" strike="noStrike" spc="-1">
                <a:solidFill>
                  <a:srgbClr val="6A3E3E"/>
                </a:solidFill>
                <a:latin typeface="Consolas"/>
                <a:ea typeface="Consolas"/>
              </a:rPr>
              <a:t>args</a:t>
            </a:r>
            <a:r>
              <a:rPr lang="it-IT" sz="2000" b="0" strike="noStrike" spc="-1">
                <a:solidFill>
                  <a:srgbClr val="000000"/>
                </a:solidFill>
                <a:latin typeface="Consolas"/>
                <a:ea typeface="Consolas"/>
              </a:rPr>
              <a:t>) {</a:t>
            </a:r>
            <a:endParaRPr lang="it-IT" sz="2000" b="0" strike="noStrike" spc="-1">
              <a:latin typeface="Arial"/>
            </a:endParaRPr>
          </a:p>
          <a:p>
            <a:pPr>
              <a:lnSpc>
                <a:spcPct val="100000"/>
              </a:lnSpc>
            </a:pPr>
            <a:endParaRPr lang="it-IT" sz="2000" b="0" strike="noStrike" spc="-1">
              <a:latin typeface="Arial"/>
            </a:endParaRPr>
          </a:p>
          <a:p>
            <a:pPr>
              <a:lnSpc>
                <a:spcPct val="100000"/>
              </a:lnSpc>
            </a:pPr>
            <a:r>
              <a:rPr lang="it-IT" sz="2000" b="0" strike="noStrike" spc="-1">
                <a:solidFill>
                  <a:srgbClr val="000000"/>
                </a:solidFill>
                <a:latin typeface="Consolas"/>
                <a:ea typeface="Consolas"/>
              </a:rPr>
              <a:t>		String </a:t>
            </a:r>
            <a:r>
              <a:rPr lang="it-IT" sz="2000" b="0" strike="noStrike" spc="-1">
                <a:solidFill>
                  <a:srgbClr val="6A3E3E"/>
                </a:solidFill>
                <a:latin typeface="Consolas"/>
                <a:ea typeface="Consolas"/>
              </a:rPr>
              <a:t>url</a:t>
            </a:r>
            <a:r>
              <a:rPr lang="it-IT" sz="2000" b="0" strike="noStrike" spc="-1">
                <a:solidFill>
                  <a:srgbClr val="000000"/>
                </a:solidFill>
                <a:latin typeface="Consolas"/>
                <a:ea typeface="Consolas"/>
              </a:rPr>
              <a:t> = </a:t>
            </a:r>
            <a:r>
              <a:rPr lang="it-IT" sz="2000" b="0" strike="noStrike" spc="-1">
                <a:solidFill>
                  <a:srgbClr val="2A00FF"/>
                </a:solidFill>
                <a:latin typeface="Consolas"/>
                <a:ea typeface="Consolas"/>
              </a:rPr>
              <a:t>"http://www.test.it#"</a:t>
            </a:r>
            <a:r>
              <a:rPr lang="it-IT" sz="2000" b="0" strike="noStrike" spc="-1">
                <a:solidFill>
                  <a:srgbClr val="000000"/>
                </a:solidFill>
                <a:latin typeface="Consolas"/>
                <a:ea typeface="Consolas"/>
              </a:rPr>
              <a: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Model </a:t>
            </a:r>
            <a:r>
              <a:rPr lang="it-IT" sz="2000" b="0" strike="noStrike" spc="-1">
                <a:solidFill>
                  <a:srgbClr val="6A3E3E"/>
                </a:solidFill>
                <a:latin typeface="Consolas"/>
                <a:ea typeface="Consolas"/>
              </a:rPr>
              <a:t>model</a:t>
            </a:r>
            <a:r>
              <a:rPr lang="it-IT" sz="2000" b="0" strike="noStrike" spc="-1">
                <a:solidFill>
                  <a:srgbClr val="000000"/>
                </a:solidFill>
                <a:latin typeface="Consolas"/>
                <a:ea typeface="Consolas"/>
              </a:rPr>
              <a:t> = ModelFactory.</a:t>
            </a:r>
            <a:r>
              <a:rPr lang="it-IT" sz="2000" b="0" i="1" strike="noStrike" spc="-1">
                <a:solidFill>
                  <a:srgbClr val="000000"/>
                </a:solidFill>
                <a:latin typeface="Consolas"/>
                <a:ea typeface="Consolas"/>
              </a:rPr>
              <a:t>createDefaultModel</a:t>
            </a:r>
            <a:r>
              <a:rPr lang="it-IT" sz="2000" b="0" strike="noStrike" spc="-1">
                <a:solidFill>
                  <a:srgbClr val="000000"/>
                </a:solidFill>
                <a:latin typeface="Consolas"/>
                <a:ea typeface="Consolas"/>
              </a:rPr>
              <a: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a:t>
            </a:r>
            <a:r>
              <a:rPr lang="it-IT" sz="2000" b="0" strike="noStrike" spc="-1">
                <a:solidFill>
                  <a:srgbClr val="6A3E3E"/>
                </a:solidFill>
                <a:latin typeface="Consolas"/>
                <a:ea typeface="Consolas"/>
              </a:rPr>
              <a:t>model</a:t>
            </a:r>
            <a:r>
              <a:rPr lang="it-IT" sz="2000" b="0" strike="noStrike" spc="-1">
                <a:solidFill>
                  <a:srgbClr val="000000"/>
                </a:solidFill>
                <a:latin typeface="Consolas"/>
                <a:ea typeface="Consolas"/>
              </a:rPr>
              <a:t>.setNsPrefix(</a:t>
            </a:r>
            <a:r>
              <a:rPr lang="it-IT" sz="2000" b="0" strike="noStrike" spc="-1">
                <a:solidFill>
                  <a:srgbClr val="2A00FF"/>
                </a:solidFill>
                <a:latin typeface="Consolas"/>
                <a:ea typeface="Consolas"/>
              </a:rPr>
              <a:t>"rdfs"</a:t>
            </a:r>
            <a:r>
              <a:rPr lang="it-IT" sz="2000" b="0" strike="noStrike" spc="-1">
                <a:solidFill>
                  <a:srgbClr val="000000"/>
                </a:solidFill>
                <a:latin typeface="Consolas"/>
                <a:ea typeface="Consolas"/>
              </a:rPr>
              <a:t>, RDFS.</a:t>
            </a:r>
            <a:r>
              <a:rPr lang="it-IT" sz="2000" b="0" i="1" strike="noStrike" spc="-1">
                <a:solidFill>
                  <a:srgbClr val="000000"/>
                </a:solidFill>
                <a:latin typeface="Consolas"/>
                <a:ea typeface="Consolas"/>
              </a:rPr>
              <a:t>getURI</a:t>
            </a:r>
            <a:r>
              <a:rPr lang="it-IT" sz="2000" b="0" strike="noStrike" spc="-1">
                <a:solidFill>
                  <a:srgbClr val="000000"/>
                </a:solidFill>
                <a:latin typeface="Consolas"/>
                <a:ea typeface="Consolas"/>
              </a:rPr>
              <a: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a:t>
            </a:r>
            <a:r>
              <a:rPr lang="it-IT" sz="2000" b="0" strike="noStrike" spc="-1">
                <a:solidFill>
                  <a:srgbClr val="6A3E3E"/>
                </a:solidFill>
                <a:latin typeface="Consolas"/>
                <a:ea typeface="Consolas"/>
              </a:rPr>
              <a:t>model</a:t>
            </a:r>
            <a:r>
              <a:rPr lang="it-IT" sz="2000" b="0" strike="noStrike" spc="-1">
                <a:solidFill>
                  <a:srgbClr val="000000"/>
                </a:solidFill>
                <a:latin typeface="Consolas"/>
                <a:ea typeface="Consolas"/>
              </a:rPr>
              <a:t>.setNsPrefix(</a:t>
            </a:r>
            <a:r>
              <a:rPr lang="it-IT" sz="2000" b="0" strike="noStrike" spc="-1">
                <a:solidFill>
                  <a:srgbClr val="2A00FF"/>
                </a:solidFill>
                <a:latin typeface="Consolas"/>
                <a:ea typeface="Consolas"/>
              </a:rPr>
              <a:t>"test"</a:t>
            </a:r>
            <a:r>
              <a:rPr lang="it-IT" sz="2000" b="0" strike="noStrike" spc="-1">
                <a:solidFill>
                  <a:srgbClr val="000000"/>
                </a:solidFill>
                <a:latin typeface="Consolas"/>
                <a:ea typeface="Consolas"/>
              </a:rPr>
              <a:t>, </a:t>
            </a:r>
            <a:r>
              <a:rPr lang="it-IT" sz="2000" b="0" strike="noStrike" spc="-1">
                <a:solidFill>
                  <a:srgbClr val="6A3E3E"/>
                </a:solidFill>
                <a:latin typeface="Consolas"/>
                <a:ea typeface="Consolas"/>
              </a:rPr>
              <a:t>url</a:t>
            </a:r>
            <a:r>
              <a:rPr lang="it-IT" sz="2000" b="0" strike="noStrike" spc="-1">
                <a:solidFill>
                  <a:srgbClr val="000000"/>
                </a:solidFill>
                <a:latin typeface="Consolas"/>
                <a:ea typeface="Consolas"/>
              </a:rPr>
              <a:t>);		</a:t>
            </a:r>
            <a:endParaRPr lang="it-IT" sz="2000" b="0" strike="noStrike" spc="-1">
              <a:latin typeface="Arial"/>
            </a:endParaRPr>
          </a:p>
          <a:p>
            <a:pPr>
              <a:lnSpc>
                <a:spcPct val="100000"/>
              </a:lnSpc>
            </a:pPr>
            <a:endParaRPr lang="it-IT" sz="2000" b="0" strike="noStrike" spc="-1">
              <a:latin typeface="Arial"/>
            </a:endParaRPr>
          </a:p>
          <a:p>
            <a:pPr>
              <a:lnSpc>
                <a:spcPct val="100000"/>
              </a:lnSpc>
            </a:pPr>
            <a:r>
              <a:rPr lang="it-IT" sz="2000" b="0" strike="noStrike" spc="-1">
                <a:solidFill>
                  <a:srgbClr val="000000"/>
                </a:solidFill>
                <a:latin typeface="Consolas"/>
                <a:ea typeface="Consolas"/>
              </a:rPr>
              <a:t>		</a:t>
            </a:r>
            <a:r>
              <a:rPr lang="it-IT" sz="2000" b="0" strike="noStrike" spc="-1">
                <a:solidFill>
                  <a:srgbClr val="6A3E3E"/>
                </a:solidFill>
                <a:latin typeface="Consolas"/>
                <a:ea typeface="Consolas"/>
              </a:rPr>
              <a:t>model</a:t>
            </a:r>
            <a:r>
              <a:rPr lang="it-IT" sz="2000" b="0" strike="noStrike" spc="-1">
                <a:solidFill>
                  <a:srgbClr val="000000"/>
                </a:solidFill>
                <a:latin typeface="Consolas"/>
                <a:ea typeface="Consolas"/>
              </a:rPr>
              <a:t>.read(</a:t>
            </a:r>
            <a:r>
              <a:rPr lang="it-IT" sz="2000" b="0" strike="noStrike" spc="-1">
                <a:solidFill>
                  <a:srgbClr val="2A00FF"/>
                </a:solidFill>
                <a:latin typeface="Consolas"/>
                <a:ea typeface="Consolas"/>
              </a:rPr>
              <a:t>"http://dbpedia.org/data/Vasco_Rossi.ttl"</a:t>
            </a:r>
            <a:r>
              <a:rPr lang="it-IT" sz="2000" b="0" strike="noStrike" spc="-1">
                <a:solidFill>
                  <a:srgbClr val="000000"/>
                </a:solidFill>
                <a:latin typeface="Consolas"/>
                <a:ea typeface="Consolas"/>
              </a:rPr>
              <a: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a:t>
            </a:r>
            <a:r>
              <a:rPr lang="it-IT" sz="2000" b="0" strike="noStrike" spc="-1">
                <a:solidFill>
                  <a:srgbClr val="6A3E3E"/>
                </a:solidFill>
                <a:latin typeface="Consolas"/>
                <a:ea typeface="Consolas"/>
              </a:rPr>
              <a:t>model</a:t>
            </a:r>
            <a:r>
              <a:rPr lang="it-IT" sz="2000" b="0" strike="noStrike" spc="-1">
                <a:solidFill>
                  <a:srgbClr val="000000"/>
                </a:solidFill>
                <a:latin typeface="Consolas"/>
                <a:ea typeface="Consolas"/>
              </a:rPr>
              <a:t>.write(System.</a:t>
            </a:r>
            <a:r>
              <a:rPr lang="it-IT" sz="2000" b="1" i="1" strike="noStrike" spc="-1">
                <a:solidFill>
                  <a:srgbClr val="0000C0"/>
                </a:solidFill>
                <a:latin typeface="Consolas"/>
                <a:ea typeface="Consolas"/>
              </a:rPr>
              <a:t>out</a:t>
            </a:r>
            <a:r>
              <a:rPr lang="it-IT" sz="2000" b="0" strike="noStrike" spc="-1">
                <a:solidFill>
                  <a:srgbClr val="000000"/>
                </a:solidFill>
                <a:latin typeface="Consolas"/>
                <a:ea typeface="Consolas"/>
              </a:rPr>
              <a:t>);</a:t>
            </a:r>
            <a:endParaRPr lang="it-IT" sz="2000" b="0" strike="noStrike" spc="-1">
              <a:latin typeface="Arial"/>
            </a:endParaRPr>
          </a:p>
          <a:p>
            <a:pPr>
              <a:lnSpc>
                <a:spcPct val="100000"/>
              </a:lnSpc>
            </a:pPr>
            <a:endParaRPr lang="it-IT" sz="2000" b="0" strike="noStrike" spc="-1">
              <a:latin typeface="Arial"/>
            </a:endParaRPr>
          </a:p>
          <a:p>
            <a:pPr>
              <a:lnSpc>
                <a:spcPct val="100000"/>
              </a:lnSpc>
            </a:pPr>
            <a:r>
              <a:rPr lang="it-IT" sz="2000" b="0" strike="noStrike" spc="-1">
                <a:solidFill>
                  <a:srgbClr val="000000"/>
                </a:solidFill>
                <a:latin typeface="Consolas"/>
                <a:ea typeface="Consolas"/>
              </a:rPr>
              <a:t>	}</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Estrarre triple da un modello</a:t>
            </a:r>
            <a:endParaRPr lang="it-IT" sz="2400" b="0" strike="noStrike" spc="-1">
              <a:latin typeface="Arial"/>
            </a:endParaRPr>
          </a:p>
        </p:txBody>
      </p:sp>
      <p:sp>
        <p:nvSpPr>
          <p:cNvPr id="95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98E694D-1AD3-473D-AF1A-0383D002AFE6}" type="slidenum">
              <a:rPr lang="it-IT" sz="1600" b="0" strike="noStrike" spc="-1">
                <a:solidFill>
                  <a:srgbClr val="002060"/>
                </a:solidFill>
                <a:latin typeface="Arial"/>
                <a:ea typeface="Arial"/>
              </a:rPr>
              <a:t>65</a:t>
            </a:fld>
            <a:endParaRPr lang="it-IT" sz="1600" b="0" strike="noStrike" spc="-1">
              <a:latin typeface="Arial"/>
            </a:endParaRPr>
          </a:p>
        </p:txBody>
      </p:sp>
      <p:sp>
        <p:nvSpPr>
          <p:cNvPr id="959" name="CustomShape 3"/>
          <p:cNvSpPr/>
          <p:nvPr/>
        </p:nvSpPr>
        <p:spPr>
          <a:xfrm>
            <a:off x="1872000" y="1584000"/>
            <a:ext cx="9069840" cy="75996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200" b="0" strike="noStrike" spc="-1">
                <a:solidFill>
                  <a:srgbClr val="6A3E3E"/>
                </a:solidFill>
                <a:latin typeface="Consolas"/>
                <a:ea typeface="Consolas"/>
              </a:rPr>
              <a:t>model</a:t>
            </a:r>
            <a:r>
              <a:rPr lang="it-IT" sz="2200" b="0" strike="noStrike" spc="-1">
                <a:solidFill>
                  <a:srgbClr val="000000"/>
                </a:solidFill>
                <a:latin typeface="Consolas"/>
                <a:ea typeface="Consolas"/>
              </a:rPr>
              <a:t>.listStatements(</a:t>
            </a:r>
            <a:r>
              <a:rPr lang="it-IT" sz="2200" b="0" strike="noStrike" spc="-1">
                <a:solidFill>
                  <a:srgbClr val="6A3E3E"/>
                </a:solidFill>
                <a:latin typeface="Consolas"/>
                <a:ea typeface="Consolas"/>
              </a:rPr>
              <a:t>subject</a:t>
            </a:r>
            <a:r>
              <a:rPr lang="it-IT" sz="2200" b="0" strike="noStrike" spc="-1">
                <a:solidFill>
                  <a:srgbClr val="000000"/>
                </a:solidFill>
                <a:latin typeface="Consolas"/>
                <a:ea typeface="Consolas"/>
              </a:rPr>
              <a:t>, RDF.</a:t>
            </a:r>
            <a:r>
              <a:rPr lang="it-IT" sz="2200" b="1" i="1" strike="noStrike" spc="-1">
                <a:solidFill>
                  <a:srgbClr val="0000C0"/>
                </a:solidFill>
                <a:latin typeface="Consolas"/>
                <a:ea typeface="Consolas"/>
              </a:rPr>
              <a:t>type</a:t>
            </a:r>
            <a:r>
              <a:rPr lang="it-IT" sz="2200" b="0" strike="noStrike" spc="-1">
                <a:solidFill>
                  <a:srgbClr val="000000"/>
                </a:solidFill>
                <a:latin typeface="Consolas"/>
                <a:ea typeface="Consolas"/>
              </a:rPr>
              <a:t>,(RDFNode)</a:t>
            </a:r>
            <a:r>
              <a:rPr lang="it-IT" sz="2200" b="1" strike="noStrike" spc="-1">
                <a:solidFill>
                  <a:srgbClr val="7F0055"/>
                </a:solidFill>
                <a:latin typeface="Consolas"/>
                <a:ea typeface="Consolas"/>
              </a:rPr>
              <a:t>null</a:t>
            </a:r>
            <a:r>
              <a:rPr lang="it-IT" sz="2200" b="0" strike="noStrike" spc="-1">
                <a:solidFill>
                  <a:srgbClr val="000000"/>
                </a:solidFill>
                <a:latin typeface="Consolas"/>
                <a:ea typeface="Consolas"/>
              </a:rPr>
              <a:t>).</a:t>
            </a:r>
            <a:endParaRPr lang="it-IT" sz="2200" b="0" strike="noStrike" spc="-1">
              <a:latin typeface="Arial"/>
            </a:endParaRPr>
          </a:p>
          <a:p>
            <a:pPr>
              <a:lnSpc>
                <a:spcPct val="100000"/>
              </a:lnSpc>
            </a:pPr>
            <a:r>
              <a:rPr lang="it-IT" sz="2200" b="0" strike="noStrike" spc="-1">
                <a:solidFill>
                  <a:srgbClr val="000000"/>
                </a:solidFill>
                <a:latin typeface="Consolas"/>
                <a:ea typeface="Consolas"/>
              </a:rPr>
              <a:t>		forEachRemaining(</a:t>
            </a:r>
            <a:r>
              <a:rPr lang="it-IT" sz="2200" b="0" strike="noStrike" spc="-1">
                <a:solidFill>
                  <a:srgbClr val="6A3E3E"/>
                </a:solidFill>
                <a:latin typeface="Consolas"/>
                <a:ea typeface="Consolas"/>
              </a:rPr>
              <a:t>s</a:t>
            </a:r>
            <a:r>
              <a:rPr lang="it-IT" sz="2200" b="0" strike="noStrike" spc="-1">
                <a:solidFill>
                  <a:srgbClr val="000000"/>
                </a:solidFill>
                <a:latin typeface="Consolas"/>
                <a:ea typeface="Consolas"/>
              </a:rPr>
              <a:t>-&gt;System.</a:t>
            </a:r>
            <a:r>
              <a:rPr lang="it-IT" sz="2200" b="1" i="1" strike="noStrike" spc="-1">
                <a:solidFill>
                  <a:srgbClr val="0000C0"/>
                </a:solidFill>
                <a:latin typeface="Consolas"/>
                <a:ea typeface="Consolas"/>
              </a:rPr>
              <a:t>out</a:t>
            </a:r>
            <a:r>
              <a:rPr lang="it-IT" sz="2200" b="0" strike="noStrike" spc="-1">
                <a:solidFill>
                  <a:srgbClr val="000000"/>
                </a:solidFill>
                <a:latin typeface="Consolas"/>
                <a:ea typeface="Consolas"/>
              </a:rPr>
              <a:t>.println(</a:t>
            </a:r>
            <a:r>
              <a:rPr lang="it-IT" sz="2200" b="0" strike="noStrike" spc="-1">
                <a:solidFill>
                  <a:srgbClr val="6A3E3E"/>
                </a:solidFill>
                <a:latin typeface="Consolas"/>
                <a:ea typeface="Consolas"/>
              </a:rPr>
              <a:t>s</a:t>
            </a:r>
            <a:r>
              <a:rPr lang="it-IT" sz="2200" b="0" strike="noStrike" spc="-1">
                <a:solidFill>
                  <a:srgbClr val="000000"/>
                </a:solidFill>
                <a:latin typeface="Consolas"/>
                <a:ea typeface="Consolas"/>
              </a:rPr>
              <a:t>));</a:t>
            </a:r>
            <a:endParaRPr lang="it-IT" sz="2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Hands – on</a:t>
            </a:r>
            <a:endParaRPr lang="it-IT" sz="2400" b="0" strike="noStrike" spc="-1">
              <a:latin typeface="Arial"/>
            </a:endParaRPr>
          </a:p>
        </p:txBody>
      </p:sp>
      <p:sp>
        <p:nvSpPr>
          <p:cNvPr id="961"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5A584C4-C224-4720-8653-2D755033F117}" type="slidenum">
              <a:rPr lang="it-IT" sz="1600" b="0" strike="noStrike" spc="-1">
                <a:solidFill>
                  <a:srgbClr val="002060"/>
                </a:solidFill>
                <a:latin typeface="Arial"/>
                <a:ea typeface="Arial"/>
              </a:rPr>
              <a:t>66</a:t>
            </a:fld>
            <a:endParaRPr lang="it-IT" sz="1600" b="0" strike="noStrike" spc="-1">
              <a:latin typeface="Arial"/>
            </a:endParaRPr>
          </a:p>
        </p:txBody>
      </p:sp>
      <p:sp>
        <p:nvSpPr>
          <p:cNvPr id="962"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Creare il proprio FOAF</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u="sng" strike="noStrike" spc="-1">
                <a:solidFill>
                  <a:srgbClr val="0000FF"/>
                </a:solidFill>
                <a:uFillTx/>
                <a:latin typeface="Calibri"/>
                <a:ea typeface="DejaVu Sans"/>
                <a:hlinkClick r:id="rId2"/>
              </a:rPr>
              <a:t>http://www.ldodds.com/foaf/foaf-a-matic</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Realizzare un programma che: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Carica il file in memoria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Stampa a video il nome proprio di tutte le persone presenti</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Modificare il file (es: con Protege) in modo da: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Importare l’ontologia FOAF</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Definire un nuovo metadato </a:t>
            </a:r>
            <a:r>
              <a:rPr lang="it-IT" sz="2000" b="0" u="sng" strike="noStrike" spc="-1">
                <a:solidFill>
                  <a:srgbClr val="0000FF"/>
                </a:solidFill>
                <a:uFillTx/>
                <a:latin typeface="Calibri"/>
                <a:ea typeface="DejaVu Sans"/>
                <a:hlinkClick r:id="rId3"/>
              </a:rPr>
              <a:t>http://www.test.it#nomeproprio</a:t>
            </a:r>
            <a:r>
              <a:rPr lang="it-IT" sz="2000" b="0" strike="noStrike" spc="-1">
                <a:solidFill>
                  <a:srgbClr val="000000"/>
                </a:solidFill>
                <a:latin typeface="Calibri"/>
                <a:ea typeface="DejaVu Sans"/>
              </a:rPr>
              <a:t> equivalente al firstName di FOAF</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Usare il nuovo metadato al posto dell’originale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Il programma che interroga il modello estrae ancora il nome? Perchè?</a:t>
            </a:r>
            <a:endParaRPr lang="it-IT" sz="2000" b="0" strike="noStrike" spc="-1">
              <a:latin typeface="Arial"/>
            </a:endParaRPr>
          </a:p>
        </p:txBody>
      </p:sp>
      <p:pic>
        <p:nvPicPr>
          <p:cNvPr id="963" name="Picture 962"/>
          <p:cNvPicPr/>
          <p:nvPr/>
        </p:nvPicPr>
        <p:blipFill>
          <a:blip r:embed="rId4"/>
          <a:stretch/>
        </p:blipFill>
        <p:spPr>
          <a:xfrm>
            <a:off x="8640000" y="216000"/>
            <a:ext cx="3237840" cy="1968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Jena Reasoning</a:t>
            </a:r>
            <a:endParaRPr lang="it-IT" sz="2400" b="0" strike="noStrike" spc="-1">
              <a:latin typeface="Arial"/>
            </a:endParaRPr>
          </a:p>
        </p:txBody>
      </p:sp>
      <p:sp>
        <p:nvSpPr>
          <p:cNvPr id="965"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96704BD-4A5A-491E-9905-F07D7F6EB6CE}" type="slidenum">
              <a:rPr lang="it-IT" sz="1600" b="0" strike="noStrike" spc="-1">
                <a:solidFill>
                  <a:srgbClr val="002060"/>
                </a:solidFill>
                <a:latin typeface="Arial"/>
                <a:ea typeface="Arial"/>
              </a:rPr>
              <a:t>67</a:t>
            </a:fld>
            <a:endParaRPr lang="it-IT" sz="1600" b="0" strike="noStrike" spc="-1">
              <a:latin typeface="Arial"/>
            </a:endParaRPr>
          </a:p>
        </p:txBody>
      </p:sp>
      <p:sp>
        <p:nvSpPr>
          <p:cNvPr id="966"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7000"/>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Jena supporta diversi ragionatori “out of the box”</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RDFS reasoning</a:t>
            </a:r>
            <a:r>
              <a:t/>
            </a:r>
            <a:b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OWL Reasoning</a:t>
            </a:r>
            <a:r>
              <a:t/>
            </a:r>
            <a:br/>
            <a:r>
              <a:t/>
            </a:r>
            <a:br/>
            <a:r>
              <a:t/>
            </a:r>
            <a:b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RULE based reasoning</a:t>
            </a:r>
            <a:r>
              <a:t/>
            </a:r>
            <a:br/>
            <a:r>
              <a:t/>
            </a:r>
            <a:br/>
            <a:r>
              <a:t/>
            </a:r>
            <a:br/>
            <a:r>
              <a:t/>
            </a:r>
            <a:b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CUSTOM</a:t>
            </a:r>
            <a:endParaRPr lang="it-IT" sz="2000" b="0" strike="noStrike" spc="-1">
              <a:latin typeface="Arial"/>
            </a:endParaRPr>
          </a:p>
        </p:txBody>
      </p:sp>
      <p:pic>
        <p:nvPicPr>
          <p:cNvPr id="967" name="Picture 966"/>
          <p:cNvPicPr/>
          <p:nvPr/>
        </p:nvPicPr>
        <p:blipFill>
          <a:blip r:embed="rId2"/>
          <a:stretch/>
        </p:blipFill>
        <p:spPr>
          <a:xfrm>
            <a:off x="7706520" y="1348200"/>
            <a:ext cx="4142880" cy="2321640"/>
          </a:xfrm>
          <a:prstGeom prst="rect">
            <a:avLst/>
          </a:prstGeom>
          <a:ln>
            <a:noFill/>
          </a:ln>
        </p:spPr>
      </p:pic>
      <p:sp>
        <p:nvSpPr>
          <p:cNvPr id="968" name="CustomShape 4"/>
          <p:cNvSpPr/>
          <p:nvPr/>
        </p:nvSpPr>
        <p:spPr>
          <a:xfrm>
            <a:off x="1008000" y="2304000"/>
            <a:ext cx="6474240" cy="36396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InfModel inf = ModelFactory.createRDFSModel(rdfsExample); </a:t>
            </a:r>
            <a:endParaRPr lang="it-IT" sz="1800" b="0" strike="noStrike" spc="-1">
              <a:latin typeface="Arial"/>
            </a:endParaRPr>
          </a:p>
        </p:txBody>
      </p:sp>
      <p:sp>
        <p:nvSpPr>
          <p:cNvPr id="969" name="CustomShape 5"/>
          <p:cNvSpPr/>
          <p:nvPr/>
        </p:nvSpPr>
        <p:spPr>
          <a:xfrm>
            <a:off x="1080000" y="4581360"/>
            <a:ext cx="7877880" cy="91260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String ruleSrc = "[rule1: (?a eg:p ?b) (?b eg:p ?c) -&gt; (?a eg:p ?c)]";</a:t>
            </a:r>
            <a:endParaRPr lang="it-IT" sz="1800" b="0" strike="noStrike" spc="-1">
              <a:latin typeface="Arial"/>
            </a:endParaRPr>
          </a:p>
          <a:p>
            <a:pPr>
              <a:lnSpc>
                <a:spcPct val="100000"/>
              </a:lnSpc>
            </a:pPr>
            <a:r>
              <a:rPr lang="it-IT" sz="1800" b="0" strike="noStrike" spc="-1">
                <a:solidFill>
                  <a:srgbClr val="000000"/>
                </a:solidFill>
                <a:latin typeface="Arial"/>
                <a:ea typeface="DejaVu Sans"/>
              </a:rPr>
              <a:t>List rules = Rule.parseRules(ruleSrc);</a:t>
            </a:r>
            <a:endParaRPr lang="it-IT" sz="1800" b="0" strike="noStrike" spc="-1">
              <a:latin typeface="Arial"/>
            </a:endParaRPr>
          </a:p>
          <a:p>
            <a:pPr>
              <a:lnSpc>
                <a:spcPct val="100000"/>
              </a:lnSpc>
            </a:pPr>
            <a:r>
              <a:rPr lang="it-IT" sz="1800" b="0" strike="noStrike" spc="-1">
                <a:solidFill>
                  <a:srgbClr val="000000"/>
                </a:solidFill>
                <a:latin typeface="Arial"/>
                <a:ea typeface="DejaVu Sans"/>
              </a:rPr>
              <a:t>Reasoner reasoner = new GenericRuleReasoner(rules)</a:t>
            </a:r>
            <a:endParaRPr lang="it-IT" sz="1800" b="0" strike="noStrike" spc="-1">
              <a:latin typeface="Arial"/>
            </a:endParaRPr>
          </a:p>
        </p:txBody>
      </p:sp>
      <p:sp>
        <p:nvSpPr>
          <p:cNvPr id="970" name="CustomShape 6"/>
          <p:cNvSpPr/>
          <p:nvPr/>
        </p:nvSpPr>
        <p:spPr>
          <a:xfrm>
            <a:off x="1064160" y="3168000"/>
            <a:ext cx="6998760" cy="91260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Reasoner reasoner = ReasonerRegistry.getOWLReasoner();</a:t>
            </a:r>
            <a:endParaRPr lang="it-IT" sz="1800" b="0" strike="noStrike" spc="-1">
              <a:latin typeface="Arial"/>
            </a:endParaRPr>
          </a:p>
          <a:p>
            <a:pPr>
              <a:lnSpc>
                <a:spcPct val="100000"/>
              </a:lnSpc>
            </a:pPr>
            <a:r>
              <a:rPr lang="it-IT" sz="1800" b="0" strike="noStrike" spc="-1">
                <a:solidFill>
                  <a:srgbClr val="000000"/>
                </a:solidFill>
                <a:latin typeface="Arial"/>
                <a:ea typeface="DejaVu Sans"/>
              </a:rPr>
              <a:t>reasoner = reasoner.bindSchema(schema);</a:t>
            </a:r>
            <a:endParaRPr lang="it-IT" sz="1800" b="0" strike="noStrike" spc="-1">
              <a:latin typeface="Arial"/>
            </a:endParaRPr>
          </a:p>
          <a:p>
            <a:pPr>
              <a:lnSpc>
                <a:spcPct val="100000"/>
              </a:lnSpc>
            </a:pPr>
            <a:r>
              <a:rPr lang="it-IT" sz="1800" b="0" strike="noStrike" spc="-1">
                <a:solidFill>
                  <a:srgbClr val="000000"/>
                </a:solidFill>
                <a:latin typeface="Arial"/>
                <a:ea typeface="DejaVu Sans"/>
              </a:rPr>
              <a:t>InfModel infmodel = ModelFactory.createInfModel(reasoner, data);</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Hands – on</a:t>
            </a:r>
            <a:endParaRPr lang="it-IT" sz="2400" b="0" strike="noStrike" spc="-1">
              <a:latin typeface="Arial"/>
            </a:endParaRPr>
          </a:p>
        </p:txBody>
      </p:sp>
      <p:sp>
        <p:nvSpPr>
          <p:cNvPr id="97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9F6D43D-4FE2-43FF-9537-3D8F886477E2}" type="slidenum">
              <a:rPr lang="it-IT" sz="1600" b="0" strike="noStrike" spc="-1">
                <a:solidFill>
                  <a:srgbClr val="002060"/>
                </a:solidFill>
                <a:latin typeface="Arial"/>
                <a:ea typeface="Arial"/>
              </a:rPr>
              <a:t>68</a:t>
            </a:fld>
            <a:endParaRPr lang="it-IT" sz="1600" b="0" strike="noStrike" spc="-1">
              <a:latin typeface="Arial"/>
            </a:endParaRPr>
          </a:p>
        </p:txBody>
      </p:sp>
      <p:sp>
        <p:nvSpPr>
          <p:cNvPr id="973"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Partire dal progetto precedente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Configurare il programma per utilizzare il reasoner RDFS</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Ripetere le interrogazioni</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Cosa è cambiato ? Perché ?</a:t>
            </a:r>
            <a:endParaRPr lang="it-IT" sz="2000" b="0" strike="noStrike" spc="-1">
              <a:latin typeface="Arial"/>
            </a:endParaRPr>
          </a:p>
        </p:txBody>
      </p:sp>
      <p:pic>
        <p:nvPicPr>
          <p:cNvPr id="974" name="Picture 973"/>
          <p:cNvPicPr/>
          <p:nvPr/>
        </p:nvPicPr>
        <p:blipFill>
          <a:blip r:embed="rId2"/>
          <a:stretch/>
        </p:blipFill>
        <p:spPr>
          <a:xfrm>
            <a:off x="8640000" y="216000"/>
            <a:ext cx="3237840" cy="1968120"/>
          </a:xfrm>
          <a:prstGeom prst="rect">
            <a:avLst/>
          </a:prstGeom>
          <a:ln>
            <a:noFill/>
          </a:ln>
        </p:spPr>
      </p:pic>
      <p:sp>
        <p:nvSpPr>
          <p:cNvPr id="975" name="CustomShape 4"/>
          <p:cNvSpPr/>
          <p:nvPr/>
        </p:nvSpPr>
        <p:spPr>
          <a:xfrm>
            <a:off x="4968000" y="4621320"/>
            <a:ext cx="512388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Arial"/>
                <a:ea typeface="DejaVu Sans"/>
              </a:rPr>
              <a:t>https://jena.apache.org/documentation/inference/</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CustomShape 1"/>
          <p:cNvSpPr/>
          <p:nvPr/>
        </p:nvSpPr>
        <p:spPr>
          <a:xfrm>
            <a:off x="888840" y="1274400"/>
            <a:ext cx="10411560" cy="629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gn="ctr">
              <a:lnSpc>
                <a:spcPct val="100000"/>
              </a:lnSpc>
            </a:pPr>
            <a:r>
              <a:rPr lang="it-IT" sz="2800" b="1" strike="noStrike" spc="-1">
                <a:solidFill>
                  <a:srgbClr val="FFFFFF"/>
                </a:solidFill>
                <a:latin typeface="Arial"/>
                <a:ea typeface="Arial"/>
              </a:rPr>
              <a:t>Master Artificial Intelligence &amp; Machine Learning</a:t>
            </a:r>
            <a:endParaRPr lang="it-IT" sz="2800" b="0" strike="noStrike" spc="-1">
              <a:latin typeface="Arial"/>
            </a:endParaRPr>
          </a:p>
        </p:txBody>
      </p:sp>
      <p:sp>
        <p:nvSpPr>
          <p:cNvPr id="977" name="CustomShape 2"/>
          <p:cNvSpPr/>
          <p:nvPr/>
        </p:nvSpPr>
        <p:spPr>
          <a:xfrm>
            <a:off x="3543840" y="2527920"/>
            <a:ext cx="5140080" cy="939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479"/>
              </a:spcBef>
            </a:pPr>
            <a:r>
              <a:rPr lang="it-IT" sz="2400" b="1" strike="noStrike" spc="-1">
                <a:solidFill>
                  <a:srgbClr val="FFFFFF"/>
                </a:solidFill>
                <a:latin typeface="Arial"/>
                <a:ea typeface="Arial"/>
              </a:rPr>
              <a:t>Corso «Tecnologie semantiche»</a:t>
            </a:r>
            <a:endParaRPr lang="it-IT" sz="2400" b="0" strike="noStrike" spc="-1">
              <a:latin typeface="Arial"/>
            </a:endParaRPr>
          </a:p>
          <a:p>
            <a:pPr algn="ctr">
              <a:lnSpc>
                <a:spcPct val="100000"/>
              </a:lnSpc>
              <a:spcBef>
                <a:spcPts val="400"/>
              </a:spcBef>
            </a:pPr>
            <a:r>
              <a:rPr lang="it-IT" sz="2000" b="0" strike="noStrike" spc="-1">
                <a:solidFill>
                  <a:srgbClr val="FFFFFF"/>
                </a:solidFill>
                <a:latin typeface="Arial"/>
                <a:ea typeface="Arial"/>
              </a:rPr>
              <a:t>Marco Colombetti e Mario Arrigoni Neri</a:t>
            </a:r>
            <a:endParaRPr lang="it-IT" sz="2000" b="0" strike="noStrike" spc="-1">
              <a:latin typeface="Arial"/>
            </a:endParaRPr>
          </a:p>
        </p:txBody>
      </p:sp>
      <p:sp>
        <p:nvSpPr>
          <p:cNvPr id="978" name="CustomShape 3"/>
          <p:cNvSpPr/>
          <p:nvPr/>
        </p:nvSpPr>
        <p:spPr>
          <a:xfrm>
            <a:off x="5267880" y="758160"/>
            <a:ext cx="1653840" cy="28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spcBef>
                <a:spcPts val="360"/>
              </a:spcBef>
            </a:pPr>
            <a:r>
              <a:rPr lang="it-IT" sz="1800" b="0" strike="noStrike" spc="-1">
                <a:solidFill>
                  <a:srgbClr val="FFFFFF"/>
                </a:solidFill>
                <a:latin typeface="Arial"/>
                <a:ea typeface="Arial"/>
              </a:rPr>
              <a:t>01.07.2019</a:t>
            </a:r>
            <a:endParaRPr lang="it-IT" sz="1800" b="0" strike="noStrike" spc="-1">
              <a:latin typeface="Arial"/>
            </a:endParaRPr>
          </a:p>
        </p:txBody>
      </p:sp>
      <p:sp>
        <p:nvSpPr>
          <p:cNvPr id="979" name="CustomShape 4"/>
          <p:cNvSpPr/>
          <p:nvPr/>
        </p:nvSpPr>
        <p:spPr>
          <a:xfrm>
            <a:off x="481320" y="3934800"/>
            <a:ext cx="11223000" cy="1146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720"/>
              </a:spcBef>
            </a:pPr>
            <a:r>
              <a:rPr lang="it-IT" sz="3600" b="1" strike="noStrike" spc="-1">
                <a:solidFill>
                  <a:srgbClr val="FFFFFF"/>
                </a:solidFill>
                <a:latin typeface="Arial"/>
                <a:ea typeface="Arial"/>
              </a:rPr>
              <a:t>4.  Modelli RDF Persistenti</a:t>
            </a:r>
            <a:endParaRPr lang="it-IT" sz="3600" b="0" strike="noStrike" spc="-1">
              <a:latin typeface="Arial"/>
            </a:endParaRPr>
          </a:p>
          <a:p>
            <a:pPr algn="ctr">
              <a:lnSpc>
                <a:spcPct val="100000"/>
              </a:lnSpc>
              <a:spcBef>
                <a:spcPts val="479"/>
              </a:spcBef>
            </a:pPr>
            <a:r>
              <a:rPr lang="it-IT" sz="2400" b="0" strike="noStrike" spc="-1">
                <a:solidFill>
                  <a:srgbClr val="FFFFFF"/>
                </a:solidFill>
                <a:latin typeface="Arial"/>
                <a:ea typeface="Arial"/>
              </a:rPr>
              <a:t>Mario Arrigoni Neri</a:t>
            </a:r>
            <a:endParaRPr lang="it-IT"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Task per l’integrazione della conoscenza</a:t>
            </a:r>
            <a:endParaRPr lang="it-IT" sz="2400" b="0" strike="noStrike" spc="-1">
              <a:latin typeface="Arial"/>
            </a:endParaRPr>
          </a:p>
        </p:txBody>
      </p:sp>
      <p:sp>
        <p:nvSpPr>
          <p:cNvPr id="506" name="CustomShape 2"/>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Riconoscere che </a:t>
            </a:r>
            <a:r>
              <a:rPr lang="it-IT" sz="2000" b="0" u="sng" strike="noStrike" spc="-1">
                <a:solidFill>
                  <a:srgbClr val="000000"/>
                </a:solidFill>
                <a:uFillTx/>
                <a:latin typeface="Calibri"/>
                <a:ea typeface="DejaVu Sans"/>
              </a:rPr>
              <a:t>ns0:ISBN</a:t>
            </a:r>
            <a:r>
              <a:rPr lang="it-IT" sz="2000" b="0" strike="noStrike" spc="-1">
                <a:solidFill>
                  <a:srgbClr val="000000"/>
                </a:solidFill>
                <a:latin typeface="Calibri"/>
                <a:ea typeface="DejaVu Sans"/>
              </a:rPr>
              <a:t> ed </a:t>
            </a:r>
            <a:r>
              <a:rPr lang="it-IT" sz="2000" b="0" u="sng" strike="noStrike" spc="-1">
                <a:solidFill>
                  <a:srgbClr val="000000"/>
                </a:solidFill>
                <a:uFillTx/>
                <a:latin typeface="Calibri"/>
                <a:ea typeface="DejaVu Sans"/>
              </a:rPr>
              <a:t>sn1:isbn</a:t>
            </a:r>
            <a:r>
              <a:rPr lang="it-IT" sz="2000" b="0" strike="noStrike" spc="-1">
                <a:solidFill>
                  <a:srgbClr val="000000"/>
                </a:solidFill>
                <a:latin typeface="Calibri"/>
                <a:ea typeface="DejaVu Sans"/>
              </a:rPr>
              <a:t> sono la stessa cosa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O meglio che il primo è una </a:t>
            </a:r>
            <a:r>
              <a:rPr lang="it-IT" sz="2000" b="0" u="sng" strike="noStrike" spc="-1">
                <a:solidFill>
                  <a:srgbClr val="000000"/>
                </a:solidFill>
                <a:uFillTx/>
                <a:latin typeface="Calibri"/>
                <a:ea typeface="DejaVu Sans"/>
              </a:rPr>
              <a:t>specializzazione</a:t>
            </a:r>
            <a:r>
              <a:rPr lang="it-IT" sz="2000" b="0" strike="noStrike" spc="-1">
                <a:solidFill>
                  <a:srgbClr val="000000"/>
                </a:solidFill>
                <a:latin typeface="Calibri"/>
                <a:ea typeface="DejaVu Sans"/>
              </a:rPr>
              <a:t> del secondo</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Sapere dove e come recuperare informazioni basate sull’isbn</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 conoscenza </a:t>
            </a:r>
            <a:r>
              <a:rPr lang="it-IT" sz="2000" b="0" u="sng" strike="noStrike" spc="-1">
                <a:solidFill>
                  <a:srgbClr val="000000"/>
                </a:solidFill>
                <a:uFillTx/>
                <a:latin typeface="Calibri"/>
                <a:ea typeface="DejaVu Sans"/>
              </a:rPr>
              <a:t>procedurale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Sapere che l’ISBN è </a:t>
            </a:r>
            <a:r>
              <a:rPr lang="it-IT" sz="2000" b="0" u="sng" strike="noStrike" spc="-1">
                <a:solidFill>
                  <a:srgbClr val="000000"/>
                </a:solidFill>
                <a:uFillTx/>
                <a:latin typeface="Calibri"/>
                <a:ea typeface="DejaVu Sans"/>
              </a:rPr>
              <a:t>univoco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Derivare (da quanto sopra) l’identità tra </a:t>
            </a:r>
            <a:r>
              <a:rPr lang="it-IT" sz="2000" b="0" u="sng" strike="noStrike" spc="-1">
                <a:solidFill>
                  <a:srgbClr val="000000"/>
                </a:solidFill>
                <a:uFillTx/>
                <a:latin typeface="Calibri"/>
                <a:ea typeface="DejaVu Sans"/>
              </a:rPr>
              <a:t>ns0:book1 </a:t>
            </a:r>
            <a:r>
              <a:rPr lang="it-IT" sz="2000" b="0" strike="noStrike" spc="-1">
                <a:solidFill>
                  <a:srgbClr val="000000"/>
                </a:solidFill>
                <a:latin typeface="Calibri"/>
                <a:ea typeface="DejaVu Sans"/>
              </a:rPr>
              <a:t>ed </a:t>
            </a:r>
            <a:r>
              <a:rPr lang="it-IT" sz="2000" b="0" u="sng" strike="noStrike" spc="-1">
                <a:solidFill>
                  <a:srgbClr val="000000"/>
                </a:solidFill>
                <a:uFillTx/>
                <a:latin typeface="Calibri"/>
                <a:ea typeface="DejaVu Sans"/>
              </a:rPr>
              <a:t>ns1:b1345</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Utilizzo specializzato delle singole informazioni</a:t>
            </a:r>
            <a:endParaRPr lang="it-IT" sz="2000" b="0" strike="noStrike" spc="-1">
              <a:latin typeface="Arial"/>
            </a:endParaRPr>
          </a:p>
          <a:p>
            <a:pPr marL="1728000" lvl="3" indent="-213840">
              <a:lnSpc>
                <a:spcPct val="100000"/>
              </a:lnSpc>
              <a:spcBef>
                <a:spcPts val="567"/>
              </a:spcBef>
              <a:buClr>
                <a:srgbClr val="000000"/>
              </a:buClr>
              <a:buSzPct val="75000"/>
              <a:buFont typeface="Symbol"/>
              <a:buChar char=""/>
            </a:pPr>
            <a:r>
              <a:rPr lang="it-IT" sz="2000" b="0" strike="noStrike" spc="-1">
                <a:solidFill>
                  <a:srgbClr val="000000"/>
                </a:solidFill>
                <a:latin typeface="Calibri"/>
                <a:ea typeface="DejaVu Sans"/>
              </a:rPr>
              <a:t>→ regole di arricchimento domain dependent</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Svolgere il compito in modo generale</a:t>
            </a:r>
            <a:endParaRPr lang="it-IT" sz="2000" b="0" strike="noStrike" spc="-1">
              <a:latin typeface="Arial"/>
            </a:endParaRPr>
          </a:p>
          <a:p>
            <a:pPr marL="1728000" lvl="3" indent="-213840">
              <a:lnSpc>
                <a:spcPct val="100000"/>
              </a:lnSpc>
              <a:spcBef>
                <a:spcPts val="567"/>
              </a:spcBef>
              <a:buClr>
                <a:srgbClr val="000000"/>
              </a:buClr>
              <a:buSzPct val="75000"/>
              <a:buFont typeface="Symbol"/>
              <a:buChar char=""/>
            </a:pPr>
            <a:r>
              <a:rPr lang="it-IT" sz="2000" b="0" strike="noStrike" spc="-1">
                <a:solidFill>
                  <a:srgbClr val="000000"/>
                </a:solidFill>
                <a:latin typeface="Calibri"/>
                <a:ea typeface="DejaVu Sans"/>
              </a:rPr>
              <a:t>→ reasoning</a:t>
            </a:r>
            <a:endParaRPr lang="it-IT" sz="2000" b="0" strike="noStrike" spc="-1">
              <a:latin typeface="Arial"/>
            </a:endParaRPr>
          </a:p>
          <a:p>
            <a:pPr>
              <a:lnSpc>
                <a:spcPct val="100000"/>
              </a:lnSpc>
              <a:spcBef>
                <a:spcPts val="850"/>
              </a:spcBef>
            </a:pPr>
            <a:endParaRPr lang="it-IT" sz="2000" b="0" strike="noStrike" spc="-1">
              <a:latin typeface="Arial"/>
            </a:endParaRPr>
          </a:p>
        </p:txBody>
      </p:sp>
      <p:sp>
        <p:nvSpPr>
          <p:cNvPr id="507" name="CustomShape 3"/>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4B84BA2-236B-4119-9D75-F6BDDB4B9EF7}" type="slidenum">
              <a:rPr lang="it-IT" sz="1600" b="0" strike="noStrike" spc="-1">
                <a:solidFill>
                  <a:srgbClr val="002060"/>
                </a:solidFill>
                <a:latin typeface="Arial"/>
                <a:ea typeface="Arial"/>
              </a:rPr>
              <a:t>7</a:t>
            </a:fld>
            <a:endParaRPr lang="it-IT"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Persistenza su DB vs strutture ad hoc</a:t>
            </a:r>
            <a:endParaRPr lang="it-IT" sz="2400" b="0" strike="noStrike" spc="-1">
              <a:latin typeface="Arial"/>
            </a:endParaRPr>
          </a:p>
        </p:txBody>
      </p:sp>
      <p:sp>
        <p:nvSpPr>
          <p:cNvPr id="981"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31C4864-DE1C-4EA6-B288-6D9ABE795A56}" type="slidenum">
              <a:rPr lang="it-IT" sz="1600" b="0" strike="noStrike" spc="-1">
                <a:solidFill>
                  <a:srgbClr val="002060"/>
                </a:solidFill>
                <a:latin typeface="Arial"/>
                <a:ea typeface="Arial"/>
              </a:rPr>
              <a:t>70</a:t>
            </a:fld>
            <a:endParaRPr lang="it-IT" sz="1600" b="0" strike="noStrike" spc="-1">
              <a:latin typeface="Arial"/>
            </a:endParaRPr>
          </a:p>
        </p:txBody>
      </p:sp>
      <p:pic>
        <p:nvPicPr>
          <p:cNvPr id="982" name="Picture 981"/>
          <p:cNvPicPr/>
          <p:nvPr/>
        </p:nvPicPr>
        <p:blipFill>
          <a:blip r:embed="rId2"/>
          <a:stretch/>
        </p:blipFill>
        <p:spPr>
          <a:xfrm>
            <a:off x="3384000" y="895680"/>
            <a:ext cx="5768640" cy="5583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Jena SDB</a:t>
            </a:r>
            <a:endParaRPr lang="it-IT" sz="2400" b="0" strike="noStrike" spc="-1">
              <a:latin typeface="Arial"/>
            </a:endParaRPr>
          </a:p>
        </p:txBody>
      </p:sp>
      <p:sp>
        <p:nvSpPr>
          <p:cNvPr id="984"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B4A8FD0-6261-4160-B594-7EE5735EED4E}" type="slidenum">
              <a:rPr lang="it-IT" sz="1600" b="0" strike="noStrike" spc="-1">
                <a:solidFill>
                  <a:srgbClr val="002060"/>
                </a:solidFill>
                <a:latin typeface="Arial"/>
                <a:ea typeface="Arial"/>
              </a:rPr>
              <a:t>71</a:t>
            </a:fld>
            <a:endParaRPr lang="it-IT" sz="1600" b="0" strike="noStrike" spc="-1">
              <a:latin typeface="Arial"/>
            </a:endParaRPr>
          </a:p>
        </p:txBody>
      </p:sp>
      <p:sp>
        <p:nvSpPr>
          <p:cNvPr id="985" name="CustomShape 3"/>
          <p:cNvSpPr/>
          <p:nvPr/>
        </p:nvSpPr>
        <p:spPr>
          <a:xfrm>
            <a:off x="384840" y="867240"/>
            <a:ext cx="6695640" cy="237240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		&lt;dependency&gt;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&lt;groupId&gt;org.apache.jena&lt;/groupId&gt;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&lt;artifactId&gt;jena-sdb&lt;/artifactId&gt;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&lt;version&gt;3.12.0&lt;/version&gt;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&lt;/dependency&gt;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&lt;dependency&gt;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&lt;groupId&gt;mysql&lt;/groupId&gt;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&lt;artifactId&gt;mysql-connector-java&lt;/artifactId&gt;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&lt;version&gt;5.1.47&lt;/version&gt;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&lt;/dependency&gt;</a:t>
            </a:r>
            <a:endParaRPr lang="it-IT" sz="1500" b="0" strike="noStrike" spc="-1">
              <a:latin typeface="Arial"/>
            </a:endParaRPr>
          </a:p>
        </p:txBody>
      </p:sp>
      <p:sp>
        <p:nvSpPr>
          <p:cNvPr id="986" name="CustomShape 4"/>
          <p:cNvSpPr/>
          <p:nvPr/>
        </p:nvSpPr>
        <p:spPr>
          <a:xfrm>
            <a:off x="1008000" y="3384000"/>
            <a:ext cx="9719640" cy="214416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StoreDesc storeDesc = new StoreDesc(LayoutType.LayoutTripleNodesHash, DatabaseType.MySQL);</a:t>
            </a:r>
            <a:endParaRPr lang="it-IT" sz="1500" b="0" strike="noStrike" spc="-1">
              <a:latin typeface="Arial"/>
            </a:endParaRPr>
          </a:p>
          <a:p>
            <a:pPr>
              <a:lnSpc>
                <a:spcPct val="100000"/>
              </a:lnSpc>
            </a:pPr>
            <a:r>
              <a:rPr lang="it-IT" sz="1500" b="0" strike="noStrike" spc="-1">
                <a:solidFill>
                  <a:srgbClr val="000000"/>
                </a:solidFill>
                <a:latin typeface="Consolas"/>
                <a:ea typeface="Consolas"/>
              </a:rPr>
              <a:t>JDBC.loadDriverMySQL();</a:t>
            </a:r>
            <a:endParaRPr lang="it-IT" sz="1500" b="0" strike="noStrike" spc="-1">
              <a:latin typeface="Arial"/>
            </a:endParaRPr>
          </a:p>
          <a:p>
            <a:pPr>
              <a:lnSpc>
                <a:spcPct val="100000"/>
              </a:lnSpc>
            </a:pPr>
            <a:r>
              <a:rPr lang="it-IT" sz="1500" b="0" strike="noStrike" spc="-1">
                <a:solidFill>
                  <a:srgbClr val="000000"/>
                </a:solidFill>
                <a:latin typeface="Consolas"/>
                <a:ea typeface="Consolas"/>
              </a:rPr>
              <a:t>String jdbcURL = "jdbc:mysql://localhost/jenatest";</a:t>
            </a:r>
            <a:endParaRPr lang="it-IT" sz="1500" b="0" strike="noStrike" spc="-1">
              <a:latin typeface="Arial"/>
            </a:endParaRPr>
          </a:p>
          <a:p>
            <a:pPr>
              <a:lnSpc>
                <a:spcPct val="100000"/>
              </a:lnSpc>
            </a:pPr>
            <a:r>
              <a:rPr lang="it-IT" sz="1500" b="0" strike="noStrike" spc="-1">
                <a:solidFill>
                  <a:srgbClr val="000000"/>
                </a:solidFill>
                <a:latin typeface="Consolas"/>
                <a:ea typeface="Consolas"/>
              </a:rPr>
              <a:t>SDBConnection conn = new SDBConnection(jdbcURL, "test", "test");</a:t>
            </a:r>
            <a:endParaRPr lang="it-IT" sz="1500" b="0" strike="noStrike" spc="-1">
              <a:latin typeface="Arial"/>
            </a:endParaRPr>
          </a:p>
          <a:p>
            <a:pPr>
              <a:lnSpc>
                <a:spcPct val="100000"/>
              </a:lnSpc>
            </a:pPr>
            <a:r>
              <a:rPr lang="it-IT" sz="1500" b="0" strike="noStrike" spc="-1">
                <a:solidFill>
                  <a:srgbClr val="000000"/>
                </a:solidFill>
                <a:latin typeface="Consolas"/>
                <a:ea typeface="Consolas"/>
              </a:rPr>
              <a:t>Store store = SDBFactory.connectStore(conn, storeDesc);</a:t>
            </a:r>
            <a:endParaRPr lang="it-IT" sz="1500" b="0" strike="noStrike" spc="-1">
              <a:latin typeface="Arial"/>
            </a:endParaRPr>
          </a:p>
          <a:p>
            <a:pPr>
              <a:lnSpc>
                <a:spcPct val="100000"/>
              </a:lnSpc>
            </a:pPr>
            <a:endParaRPr lang="it-IT" sz="1500" b="0" strike="noStrike" spc="-1">
              <a:latin typeface="Arial"/>
            </a:endParaRPr>
          </a:p>
          <a:p>
            <a:pPr>
              <a:lnSpc>
                <a:spcPct val="100000"/>
              </a:lnSpc>
            </a:pPr>
            <a:r>
              <a:rPr lang="it-IT" sz="1500" b="0" strike="noStrike" spc="-1">
                <a:solidFill>
                  <a:srgbClr val="000000"/>
                </a:solidFill>
                <a:latin typeface="Consolas"/>
                <a:ea typeface="Consolas"/>
              </a:rPr>
              <a:t>store.getTableFormatter().create();</a:t>
            </a:r>
            <a:endParaRPr lang="it-IT" sz="1500" b="0" strike="noStrike" spc="-1">
              <a:latin typeface="Arial"/>
            </a:endParaRPr>
          </a:p>
          <a:p>
            <a:pPr>
              <a:lnSpc>
                <a:spcPct val="100000"/>
              </a:lnSpc>
            </a:pPr>
            <a:r>
              <a:rPr lang="it-IT" sz="1500" b="0" strike="noStrike" spc="-1">
                <a:solidFill>
                  <a:srgbClr val="000000"/>
                </a:solidFill>
                <a:latin typeface="Consolas"/>
                <a:ea typeface="Consolas"/>
              </a:rPr>
              <a:t>Dataset ds = SDBFactory.connectDataset(store);</a:t>
            </a:r>
            <a:endParaRPr lang="it-IT" sz="1500" b="0" strike="noStrike" spc="-1">
              <a:latin typeface="Arial"/>
            </a:endParaRPr>
          </a:p>
          <a:p>
            <a:pPr>
              <a:lnSpc>
                <a:spcPct val="100000"/>
              </a:lnSpc>
            </a:pPr>
            <a:r>
              <a:rPr lang="it-IT" sz="1500" b="0" strike="noStrike" spc="-1">
                <a:solidFill>
                  <a:srgbClr val="000000"/>
                </a:solidFill>
                <a:latin typeface="Consolas"/>
                <a:ea typeface="Consolas"/>
              </a:rPr>
              <a:t>Model m2 = ds.getDefaultModel();</a:t>
            </a:r>
            <a:endParaRPr lang="it-IT"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Jena TDB</a:t>
            </a:r>
            <a:endParaRPr lang="it-IT" sz="2400" b="0" strike="noStrike" spc="-1">
              <a:latin typeface="Arial"/>
            </a:endParaRPr>
          </a:p>
        </p:txBody>
      </p:sp>
      <p:sp>
        <p:nvSpPr>
          <p:cNvPr id="988"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F4DFF1C-A2A9-448B-89C5-6DE2B761E7C2}" type="slidenum">
              <a:rPr lang="it-IT" sz="1600" b="0" strike="noStrike" spc="-1">
                <a:solidFill>
                  <a:srgbClr val="002060"/>
                </a:solidFill>
                <a:latin typeface="Arial"/>
                <a:ea typeface="Arial"/>
              </a:rPr>
              <a:t>72</a:t>
            </a:fld>
            <a:endParaRPr lang="it-IT" sz="1600" b="0" strike="noStrike" spc="-1">
              <a:latin typeface="Arial"/>
            </a:endParaRPr>
          </a:p>
        </p:txBody>
      </p:sp>
      <p:sp>
        <p:nvSpPr>
          <p:cNvPr id="989" name="CustomShape 3"/>
          <p:cNvSpPr/>
          <p:nvPr/>
        </p:nvSpPr>
        <p:spPr>
          <a:xfrm>
            <a:off x="936000" y="1587960"/>
            <a:ext cx="6695640" cy="237204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		&lt;dependency&gt;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&lt;groupId&gt;org.apache.jena&lt;/groupId&gt;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&lt;artifactId&gt;jena-tdb&lt;/artifactId&gt;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&lt;version&gt;3.12.0&lt;/version&gt;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&lt;/dependency&gt;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&lt;dependency&gt;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&lt;groupId&gt;mysql&lt;/groupId&gt;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&lt;artifactId&gt;mysql-connector-java&lt;/artifactId&gt;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&lt;version&gt;5.1.47&lt;/version&gt;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&lt;/dependency&gt;</a:t>
            </a:r>
            <a:endParaRPr lang="it-IT" sz="1500" b="0" strike="noStrike" spc="-1">
              <a:latin typeface="Arial"/>
            </a:endParaRPr>
          </a:p>
        </p:txBody>
      </p:sp>
      <p:sp>
        <p:nvSpPr>
          <p:cNvPr id="990" name="CustomShape 4"/>
          <p:cNvSpPr/>
          <p:nvPr/>
        </p:nvSpPr>
        <p:spPr>
          <a:xfrm>
            <a:off x="1008000" y="4384440"/>
            <a:ext cx="9719640" cy="123120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	String directory = "/dataset";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Dataset dataset = TDBFactory.createDataset(directory);</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dataset.begin(ReadWrite.WRITE);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m2 = dataset.getDefaultModel();</a:t>
            </a:r>
            <a:endParaRPr lang="it-IT" sz="1500" b="0" strike="noStrike" spc="-1">
              <a:latin typeface="Arial"/>
            </a:endParaRPr>
          </a:p>
          <a:p>
            <a:pPr>
              <a:lnSpc>
                <a:spcPct val="100000"/>
              </a:lnSpc>
            </a:pPr>
            <a:r>
              <a:rPr lang="it-IT" sz="1500" b="0" strike="noStrike" spc="-1">
                <a:solidFill>
                  <a:srgbClr val="000000"/>
                </a:solidFill>
                <a:latin typeface="Consolas"/>
                <a:ea typeface="Consolas"/>
              </a:rPr>
              <a:t>	m2.add(model);</a:t>
            </a:r>
            <a:endParaRPr lang="it-IT"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D2R</a:t>
            </a:r>
            <a:endParaRPr lang="it-IT" sz="2400" b="0" strike="noStrike" spc="-1">
              <a:latin typeface="Arial"/>
            </a:endParaRPr>
          </a:p>
        </p:txBody>
      </p:sp>
      <p:sp>
        <p:nvSpPr>
          <p:cNvPr id="99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93DAEBF-7EB2-43F5-9B42-41C84B5186A6}" type="slidenum">
              <a:rPr lang="it-IT" sz="1600" b="0" strike="noStrike" spc="-1">
                <a:solidFill>
                  <a:srgbClr val="002060"/>
                </a:solidFill>
                <a:latin typeface="Arial"/>
                <a:ea typeface="Arial"/>
              </a:rPr>
              <a:t>73</a:t>
            </a:fld>
            <a:endParaRPr lang="it-IT" sz="1600" b="0" strike="noStrike" spc="-1">
              <a:latin typeface="Arial"/>
            </a:endParaRPr>
          </a:p>
        </p:txBody>
      </p:sp>
      <p:pic>
        <p:nvPicPr>
          <p:cNvPr id="993" name="Picture 992"/>
          <p:cNvPicPr/>
          <p:nvPr/>
        </p:nvPicPr>
        <p:blipFill>
          <a:blip r:embed="rId2"/>
          <a:stretch/>
        </p:blipFill>
        <p:spPr>
          <a:xfrm>
            <a:off x="3015360" y="1142280"/>
            <a:ext cx="6056280" cy="3393360"/>
          </a:xfrm>
          <a:prstGeom prst="rect">
            <a:avLst/>
          </a:prstGeom>
          <a:ln>
            <a:noFill/>
          </a:ln>
        </p:spPr>
      </p:pic>
      <p:sp>
        <p:nvSpPr>
          <p:cNvPr id="994" name="TextShape 3"/>
          <p:cNvSpPr txBox="1"/>
          <p:nvPr/>
        </p:nvSpPr>
        <p:spPr>
          <a:xfrm>
            <a:off x="4896000" y="5184000"/>
            <a:ext cx="2171160" cy="346680"/>
          </a:xfrm>
          <a:prstGeom prst="rect">
            <a:avLst/>
          </a:prstGeom>
          <a:noFill/>
          <a:ln>
            <a:noFill/>
          </a:ln>
        </p:spPr>
        <p:txBody>
          <a:bodyPr lIns="90000" tIns="45000" rIns="90000" bIns="45000">
            <a:spAutoFit/>
          </a:bodyPr>
          <a:lstStyle/>
          <a:p>
            <a:r>
              <a:rPr lang="it-IT" sz="1800" b="0" strike="noStrike" spc="-1">
                <a:latin typeface="Arial"/>
              </a:rPr>
              <a:t>http://tiny.cc/3zzp9y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D2R</a:t>
            </a:r>
            <a:endParaRPr lang="it-IT" sz="2400" b="0" strike="noStrike" spc="-1">
              <a:latin typeface="Arial"/>
            </a:endParaRPr>
          </a:p>
        </p:txBody>
      </p:sp>
      <p:sp>
        <p:nvSpPr>
          <p:cNvPr id="99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3FD15C7-3AD8-490B-A8BB-F2D67B7D4542}" type="slidenum">
              <a:rPr lang="it-IT" sz="1600" b="0" strike="noStrike" spc="-1">
                <a:solidFill>
                  <a:srgbClr val="002060"/>
                </a:solidFill>
                <a:latin typeface="Arial"/>
                <a:ea typeface="Arial"/>
              </a:rPr>
              <a:t>74</a:t>
            </a:fld>
            <a:endParaRPr lang="it-IT" sz="1600" b="0" strike="noStrike" spc="-1">
              <a:latin typeface="Arial"/>
            </a:endParaRPr>
          </a:p>
        </p:txBody>
      </p:sp>
      <p:sp>
        <p:nvSpPr>
          <p:cNvPr id="997" name="CustomShape 3"/>
          <p:cNvSpPr/>
          <p:nvPr/>
        </p:nvSpPr>
        <p:spPr>
          <a:xfrm>
            <a:off x="1008000" y="1008000"/>
            <a:ext cx="7631640" cy="145944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map:database a d2rq:Database;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d2rq:jdbcDriver "com.mysql.jdbc.Driver";</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d2rq:jdbcDSN "jdbc:mysql://127.0.0.1/iswc?autoReconnect=true";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d2rq:username "test";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d2rq:password "test";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jdbc:keepAlive "3600".</a:t>
            </a:r>
            <a:endParaRPr lang="it-IT" sz="1500" b="0" strike="noStrike" spc="-1">
              <a:latin typeface="Arial"/>
            </a:endParaRPr>
          </a:p>
        </p:txBody>
      </p:sp>
      <p:sp>
        <p:nvSpPr>
          <p:cNvPr id="998" name="CustomShape 4"/>
          <p:cNvSpPr/>
          <p:nvPr/>
        </p:nvSpPr>
        <p:spPr>
          <a:xfrm>
            <a:off x="936000" y="2664000"/>
            <a:ext cx="7487640" cy="237240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 Table conferences</a:t>
            </a:r>
            <a:endParaRPr lang="it-IT" sz="1500" b="0" strike="noStrike" spc="-1">
              <a:latin typeface="Arial"/>
            </a:endParaRPr>
          </a:p>
          <a:p>
            <a:pPr>
              <a:lnSpc>
                <a:spcPct val="100000"/>
              </a:lnSpc>
            </a:pPr>
            <a:r>
              <a:rPr lang="it-IT" sz="1500" b="0" strike="noStrike" spc="-1">
                <a:solidFill>
                  <a:srgbClr val="000000"/>
                </a:solidFill>
                <a:latin typeface="Consolas"/>
                <a:ea typeface="Consolas"/>
              </a:rPr>
              <a:t>map:Conferences a d2rq:ClassMap;</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d2rq:dataStorage map:database;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d2rq:uriPattern "conferences/@@conferences.ConfID@@";</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d2rq:class iswc:Conference;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 Some unrelated properties to test class definitions</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d2rq:classDefinitionLabel "conference";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d2rq:classDefinitionComment "A conference";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d2rq:additionalClassDefinitionProperty map:conferenceSubClassOf.</a:t>
            </a:r>
            <a:endParaRPr lang="it-IT" sz="1500" b="0" strike="noStrike" spc="-1">
              <a:latin typeface="Arial"/>
            </a:endParaRPr>
          </a:p>
        </p:txBody>
      </p:sp>
      <p:sp>
        <p:nvSpPr>
          <p:cNvPr id="999" name="CustomShape 5"/>
          <p:cNvSpPr/>
          <p:nvPr/>
        </p:nvSpPr>
        <p:spPr>
          <a:xfrm>
            <a:off x="2952000" y="3672000"/>
            <a:ext cx="8495640" cy="214416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map:conferences_Name a d2rq:PropertyBridge;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d2rq:belongsToClassMap map:Conferences;</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d2rq:property rdfs:label;</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d2rq:column "conferences.Name";</a:t>
            </a:r>
            <a:endParaRPr lang="it-IT" sz="1500" b="0" strike="noStrike" spc="-1">
              <a:latin typeface="Arial"/>
            </a:endParaRPr>
          </a:p>
          <a:p>
            <a:pPr>
              <a:lnSpc>
                <a:spcPct val="100000"/>
              </a:lnSpc>
            </a:pPr>
            <a:endParaRPr lang="it-IT" sz="1500" b="0" strike="noStrike" spc="-1">
              <a:latin typeface="Arial"/>
            </a:endParaRPr>
          </a:p>
          <a:p>
            <a:pPr>
              <a:lnSpc>
                <a:spcPct val="100000"/>
              </a:lnSpc>
            </a:pPr>
            <a:r>
              <a:rPr lang="it-IT" sz="1500" b="0" strike="noStrike" spc="-1">
                <a:solidFill>
                  <a:srgbClr val="000000"/>
                </a:solidFill>
                <a:latin typeface="Consolas"/>
                <a:ea typeface="Consolas"/>
              </a:rPr>
              <a:t>	# Some properties to test property definitions</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d2rq:propertyDefinitionLabel "label";</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d2rq:propertyDefinitionComment "A human-readable name for the subject.";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d2rq:additionalPropertyDefinitionProperty map:labelDomain.</a:t>
            </a:r>
            <a:endParaRPr lang="it-IT" sz="1500" b="0" strike="noStrike" spc="-1">
              <a:latin typeface="Arial"/>
            </a:endParaRPr>
          </a:p>
        </p:txBody>
      </p:sp>
      <p:sp>
        <p:nvSpPr>
          <p:cNvPr id="1000" name="CustomShape 6"/>
          <p:cNvSpPr/>
          <p:nvPr/>
        </p:nvSpPr>
        <p:spPr>
          <a:xfrm>
            <a:off x="1656000" y="5945400"/>
            <a:ext cx="8495640" cy="31824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		ModelD2RQ mm = new ModelD2RQ("file:/mapping_iswc.ttl");</a:t>
            </a:r>
            <a:endParaRPr lang="it-IT"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9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RML</a:t>
            </a:r>
            <a:endParaRPr lang="it-IT" sz="2400" b="0" strike="noStrike" spc="-1">
              <a:latin typeface="Arial"/>
            </a:endParaRPr>
          </a:p>
        </p:txBody>
      </p:sp>
      <p:sp>
        <p:nvSpPr>
          <p:cNvPr id="100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238A94B-9B52-4C04-BAE2-AB054961D3A0}" type="slidenum">
              <a:rPr lang="it-IT" sz="1600" b="0" strike="noStrike" spc="-1">
                <a:solidFill>
                  <a:srgbClr val="002060"/>
                </a:solidFill>
                <a:latin typeface="Arial"/>
                <a:ea typeface="Arial"/>
              </a:rPr>
              <a:t>75</a:t>
            </a:fld>
            <a:endParaRPr lang="it-IT" sz="1600" b="0" strike="noStrike" spc="-1">
              <a:latin typeface="Arial"/>
            </a:endParaRPr>
          </a:p>
        </p:txBody>
      </p:sp>
      <p:pic>
        <p:nvPicPr>
          <p:cNvPr id="1003" name="Picture 1002"/>
          <p:cNvPicPr/>
          <p:nvPr/>
        </p:nvPicPr>
        <p:blipFill>
          <a:blip r:embed="rId2"/>
          <a:stretch/>
        </p:blipFill>
        <p:spPr>
          <a:xfrm>
            <a:off x="936000" y="1671120"/>
            <a:ext cx="5134320" cy="3728520"/>
          </a:xfrm>
          <a:prstGeom prst="rect">
            <a:avLst/>
          </a:prstGeom>
          <a:ln>
            <a:noFill/>
          </a:ln>
        </p:spPr>
      </p:pic>
      <p:sp>
        <p:nvSpPr>
          <p:cNvPr id="1004" name="CustomShape 3"/>
          <p:cNvSpPr/>
          <p:nvPr/>
        </p:nvSpPr>
        <p:spPr>
          <a:xfrm>
            <a:off x="7342920" y="3037320"/>
            <a:ext cx="345384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latin typeface="Arial"/>
              </a:rPr>
              <a:t>http://rml.io/RML_examples.html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RML</a:t>
            </a:r>
            <a:endParaRPr lang="it-IT" sz="2400" b="0" strike="noStrike" spc="-1">
              <a:latin typeface="Arial"/>
            </a:endParaRPr>
          </a:p>
        </p:txBody>
      </p:sp>
      <p:sp>
        <p:nvSpPr>
          <p:cNvPr id="100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AAD72D7-0385-45C0-BED4-39769CA6E018}" type="slidenum">
              <a:rPr lang="it-IT" sz="1600" b="0" strike="noStrike" spc="-1">
                <a:solidFill>
                  <a:srgbClr val="002060"/>
                </a:solidFill>
                <a:latin typeface="Arial"/>
                <a:ea typeface="Arial"/>
              </a:rPr>
              <a:t>76</a:t>
            </a:fld>
            <a:endParaRPr lang="it-IT" sz="1600" b="0" strike="noStrike" spc="-1">
              <a:latin typeface="Arial"/>
            </a:endParaRPr>
          </a:p>
        </p:txBody>
      </p:sp>
      <p:sp>
        <p:nvSpPr>
          <p:cNvPr id="1007" name="CustomShape 3"/>
          <p:cNvSpPr/>
          <p:nvPr/>
        </p:nvSpPr>
        <p:spPr>
          <a:xfrm>
            <a:off x="2016000" y="309240"/>
            <a:ext cx="8495640" cy="625248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@prefix rr: &lt;http://www.w3.org/ns/r2rml#&gt;.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@prefix rml: &lt;http://semweb.mmlab.be/ns/rml#&gt;.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@prefix ql: &lt;http://semweb.mmlab.be/ns/ql#&gt;.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@prefix transit: &lt;http://vocab.org/transit/terms/&gt;.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@prefix xsd: &lt;http://www.w3.org/2001/XMLSchema#&gt;.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@prefix wgs84_pos: &lt;http://www.w3.org/2003/01/geo/wgs84_pos#&gt;.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&lt;#AirportMapping&gt;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rml:logicalSource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rml:source "http://www.example.com/Airport.csv"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rml:referenceFormulation ql:CSV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rr:subjectMap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rr:template "http://airport.example.com/{id}";</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rr:class transit:Stop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rr:predicateObjectMap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rr:predicate transit:route;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rr:objectMap [rml:reference "stop"; rr:datatype xsd:int]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rr:predicateObjectMap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rr:predicate wgs84_pos:lat;</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rr:objectMap [rml:reference "latitude"]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rr:predicateObjectMap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rr:predicate wgs84_pos:long;</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rr:objectMap [rml:reference "longitude"]</a:t>
            </a:r>
            <a:endParaRPr lang="it-IT" sz="1500" b="0" strike="noStrike" spc="-1">
              <a:latin typeface="Arial"/>
            </a:endParaRPr>
          </a:p>
          <a:p>
            <a:pPr>
              <a:lnSpc>
                <a:spcPct val="100000"/>
              </a:lnSpc>
            </a:pPr>
            <a:r>
              <a:rPr lang="it-IT" sz="1500" b="0" strike="noStrike" spc="-1">
                <a:solidFill>
                  <a:srgbClr val="000000"/>
                </a:solidFill>
                <a:latin typeface="Consolas"/>
                <a:ea typeface="Consolas"/>
              </a:rPr>
              <a:t>  ].</a:t>
            </a:r>
            <a:endParaRPr lang="it-IT" sz="1500" b="0" strike="noStrike" spc="-1">
              <a:latin typeface="Arial"/>
            </a:endParaRPr>
          </a:p>
        </p:txBody>
      </p:sp>
      <p:sp>
        <p:nvSpPr>
          <p:cNvPr id="1008" name="CustomShape 4"/>
          <p:cNvSpPr/>
          <p:nvPr/>
        </p:nvSpPr>
        <p:spPr>
          <a:xfrm>
            <a:off x="360000" y="3400920"/>
            <a:ext cx="3455640" cy="774720"/>
          </a:xfrm>
          <a:prstGeom prst="rect">
            <a:avLst/>
          </a:prstGeom>
          <a:solidFill>
            <a:srgbClr val="DDE8CB"/>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id, stop, latitude, longitude </a:t>
            </a:r>
            <a:endParaRPr lang="it-IT" sz="1500" b="0" strike="noStrike" spc="-1">
              <a:latin typeface="Arial"/>
            </a:endParaRPr>
          </a:p>
          <a:p>
            <a:pPr>
              <a:lnSpc>
                <a:spcPct val="100000"/>
              </a:lnSpc>
            </a:pPr>
            <a:endParaRPr lang="it-IT" sz="1500" b="0" strike="noStrike" spc="-1">
              <a:latin typeface="Arial"/>
            </a:endParaRPr>
          </a:p>
          <a:p>
            <a:pPr>
              <a:lnSpc>
                <a:spcPct val="100000"/>
              </a:lnSpc>
            </a:pPr>
            <a:r>
              <a:rPr lang="it-IT" sz="1500" b="0" strike="noStrike" spc="-1">
                <a:solidFill>
                  <a:srgbClr val="000000"/>
                </a:solidFill>
                <a:latin typeface="Consolas"/>
                <a:ea typeface="Consolas"/>
              </a:rPr>
              <a:t>6523, 25, 50.901389, 4.484444</a:t>
            </a:r>
            <a:endParaRPr lang="it-IT" sz="1500" b="0" strike="noStrike" spc="-1">
              <a:latin typeface="Arial"/>
            </a:endParaRPr>
          </a:p>
        </p:txBody>
      </p:sp>
      <p:sp>
        <p:nvSpPr>
          <p:cNvPr id="1009" name="CustomShape 5"/>
          <p:cNvSpPr/>
          <p:nvPr/>
        </p:nvSpPr>
        <p:spPr>
          <a:xfrm>
            <a:off x="4680000" y="2823480"/>
            <a:ext cx="6839640" cy="2144160"/>
          </a:xfrm>
          <a:prstGeom prst="rect">
            <a:avLst/>
          </a:prstGeom>
          <a:solidFill>
            <a:srgbClr val="F6F9D4"/>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@prefix rdf: &lt;http://www.w3.org/1999/02/22-rdf-syntax-ns#&gt;.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@prefix transit: &lt;http://vocab.org/transit/terms/&gt;.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@prefix xsd: &lt;http://www.w3.org/2001/XMLSchema#&gt;.</a:t>
            </a:r>
            <a:endParaRPr lang="it-IT" sz="1500" b="0" strike="noStrike" spc="-1">
              <a:latin typeface="Arial"/>
            </a:endParaRPr>
          </a:p>
          <a:p>
            <a:pPr>
              <a:lnSpc>
                <a:spcPct val="100000"/>
              </a:lnSpc>
            </a:pPr>
            <a:r>
              <a:rPr lang="it-IT" sz="1500" b="0" strike="noStrike" spc="-1">
                <a:solidFill>
                  <a:srgbClr val="000000"/>
                </a:solidFill>
                <a:latin typeface="Consolas"/>
                <a:ea typeface="Consolas"/>
              </a:rPr>
              <a:t>@prefix wgs84_pos: &lt;http://www.w3.org/2003/01/geo/wgs84_pos#&gt;.</a:t>
            </a:r>
            <a:endParaRPr lang="it-IT" sz="1500" b="0" strike="noStrike" spc="-1">
              <a:latin typeface="Arial"/>
            </a:endParaRPr>
          </a:p>
          <a:p>
            <a:pPr>
              <a:lnSpc>
                <a:spcPct val="100000"/>
              </a:lnSpc>
            </a:pPr>
            <a:endParaRPr lang="it-IT" sz="1500" b="0" strike="noStrike" spc="-1">
              <a:latin typeface="Arial"/>
            </a:endParaRPr>
          </a:p>
          <a:p>
            <a:pPr>
              <a:lnSpc>
                <a:spcPct val="100000"/>
              </a:lnSpc>
            </a:pPr>
            <a:r>
              <a:rPr lang="it-IT" sz="1500" b="0" strike="noStrike" spc="-1">
                <a:solidFill>
                  <a:srgbClr val="000000"/>
                </a:solidFill>
                <a:latin typeface="Consolas"/>
                <a:ea typeface="Consolas"/>
              </a:rPr>
              <a:t>&lt;http://airport.example.com/6523&gt; rdf:type transit:Stop.</a:t>
            </a:r>
            <a:endParaRPr lang="it-IT" sz="1500" b="0" strike="noStrike" spc="-1">
              <a:latin typeface="Arial"/>
            </a:endParaRPr>
          </a:p>
          <a:p>
            <a:pPr>
              <a:lnSpc>
                <a:spcPct val="100000"/>
              </a:lnSpc>
            </a:pPr>
            <a:r>
              <a:rPr lang="it-IT" sz="1500" b="0" strike="noStrike" spc="-1">
                <a:solidFill>
                  <a:srgbClr val="000000"/>
                </a:solidFill>
                <a:latin typeface="Consolas"/>
                <a:ea typeface="Consolas"/>
              </a:rPr>
              <a:t>&lt;http://airport.example.com/6523&gt; transit:route "25"^^xsd:int.</a:t>
            </a:r>
            <a:endParaRPr lang="it-IT" sz="1500" b="0" strike="noStrike" spc="-1">
              <a:latin typeface="Arial"/>
            </a:endParaRPr>
          </a:p>
          <a:p>
            <a:pPr>
              <a:lnSpc>
                <a:spcPct val="100000"/>
              </a:lnSpc>
            </a:pPr>
            <a:r>
              <a:rPr lang="it-IT" sz="1500" b="0" strike="noStrike" spc="-1">
                <a:solidFill>
                  <a:srgbClr val="000000"/>
                </a:solidFill>
                <a:latin typeface="Consolas"/>
                <a:ea typeface="Consolas"/>
              </a:rPr>
              <a:t>&lt;http://airport.example.com/6523&gt; wgs84_pos:lat "50.901389".</a:t>
            </a:r>
            <a:endParaRPr lang="it-IT" sz="1500" b="0" strike="noStrike" spc="-1">
              <a:latin typeface="Arial"/>
            </a:endParaRPr>
          </a:p>
          <a:p>
            <a:pPr>
              <a:lnSpc>
                <a:spcPct val="100000"/>
              </a:lnSpc>
            </a:pPr>
            <a:r>
              <a:rPr lang="it-IT" sz="1500" b="0" strike="noStrike" spc="-1">
                <a:solidFill>
                  <a:srgbClr val="000000"/>
                </a:solidFill>
                <a:latin typeface="Consolas"/>
                <a:ea typeface="Consolas"/>
              </a:rPr>
              <a:t>&lt;http://airport.example.com/6523&gt; wgs84_pos:long "4.484444".</a:t>
            </a:r>
            <a:endParaRPr lang="it-IT" sz="1500" b="0" strike="noStrike" spc="-1">
              <a:latin typeface="Arial"/>
            </a:endParaRPr>
          </a:p>
        </p:txBody>
      </p:sp>
      <p:sp>
        <p:nvSpPr>
          <p:cNvPr id="1010" name="CustomShape 6"/>
          <p:cNvSpPr/>
          <p:nvPr/>
        </p:nvSpPr>
        <p:spPr>
          <a:xfrm>
            <a:off x="4896000" y="5513400"/>
            <a:ext cx="7127640" cy="318240"/>
          </a:xfrm>
          <a:prstGeom prst="rect">
            <a:avLst/>
          </a:prstGeom>
          <a:solidFill>
            <a:srgbClr val="FFD8CE"/>
          </a:solidFill>
          <a:ln>
            <a:solidFill>
              <a:srgbClr val="FF0000"/>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java -jar rmlmapper-4.4.1-r96.jar -m people.ttl -o model.ttl</a:t>
            </a:r>
            <a:endParaRPr lang="it-IT"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0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CustomShape 1"/>
          <p:cNvSpPr/>
          <p:nvPr/>
        </p:nvSpPr>
        <p:spPr>
          <a:xfrm>
            <a:off x="888840" y="1274400"/>
            <a:ext cx="10411560" cy="629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gn="ctr">
              <a:lnSpc>
                <a:spcPct val="100000"/>
              </a:lnSpc>
            </a:pPr>
            <a:r>
              <a:rPr lang="it-IT" sz="2800" b="1" strike="noStrike" spc="-1">
                <a:solidFill>
                  <a:srgbClr val="FFFFFF"/>
                </a:solidFill>
                <a:latin typeface="Arial"/>
                <a:ea typeface="Arial"/>
              </a:rPr>
              <a:t>Master Artificial Intelligence &amp; Machine Learning</a:t>
            </a:r>
            <a:endParaRPr lang="it-IT" sz="2800" b="0" strike="noStrike" spc="-1">
              <a:latin typeface="Arial"/>
            </a:endParaRPr>
          </a:p>
        </p:txBody>
      </p:sp>
      <p:sp>
        <p:nvSpPr>
          <p:cNvPr id="1012" name="CustomShape 2"/>
          <p:cNvSpPr/>
          <p:nvPr/>
        </p:nvSpPr>
        <p:spPr>
          <a:xfrm>
            <a:off x="3543840" y="2527920"/>
            <a:ext cx="5140080" cy="939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479"/>
              </a:spcBef>
            </a:pPr>
            <a:r>
              <a:rPr lang="it-IT" sz="2400" b="1" strike="noStrike" spc="-1">
                <a:solidFill>
                  <a:srgbClr val="FFFFFF"/>
                </a:solidFill>
                <a:latin typeface="Arial"/>
                <a:ea typeface="Arial"/>
              </a:rPr>
              <a:t>Corso «Tecnologie semantiche»</a:t>
            </a:r>
            <a:endParaRPr lang="it-IT" sz="2400" b="0" strike="noStrike" spc="-1">
              <a:latin typeface="Arial"/>
            </a:endParaRPr>
          </a:p>
          <a:p>
            <a:pPr algn="ctr">
              <a:lnSpc>
                <a:spcPct val="100000"/>
              </a:lnSpc>
              <a:spcBef>
                <a:spcPts val="400"/>
              </a:spcBef>
            </a:pPr>
            <a:r>
              <a:rPr lang="it-IT" sz="2000" b="0" strike="noStrike" spc="-1">
                <a:solidFill>
                  <a:srgbClr val="FFFFFF"/>
                </a:solidFill>
                <a:latin typeface="Arial"/>
                <a:ea typeface="Arial"/>
              </a:rPr>
              <a:t>Marco Colombetti e Mario Arrigoni Neri</a:t>
            </a:r>
            <a:endParaRPr lang="it-IT" sz="2000" b="0" strike="noStrike" spc="-1">
              <a:latin typeface="Arial"/>
            </a:endParaRPr>
          </a:p>
        </p:txBody>
      </p:sp>
      <p:sp>
        <p:nvSpPr>
          <p:cNvPr id="1013" name="CustomShape 3"/>
          <p:cNvSpPr/>
          <p:nvPr/>
        </p:nvSpPr>
        <p:spPr>
          <a:xfrm>
            <a:off x="5267880" y="758160"/>
            <a:ext cx="1653840" cy="28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spcBef>
                <a:spcPts val="360"/>
              </a:spcBef>
            </a:pPr>
            <a:r>
              <a:rPr lang="it-IT" sz="1800" b="0" strike="noStrike" spc="-1">
                <a:solidFill>
                  <a:srgbClr val="FFFFFF"/>
                </a:solidFill>
                <a:latin typeface="Arial"/>
                <a:ea typeface="Arial"/>
              </a:rPr>
              <a:t>01.07.2019</a:t>
            </a:r>
            <a:endParaRPr lang="it-IT" sz="1800" b="0" strike="noStrike" spc="-1">
              <a:latin typeface="Arial"/>
            </a:endParaRPr>
          </a:p>
        </p:txBody>
      </p:sp>
      <p:sp>
        <p:nvSpPr>
          <p:cNvPr id="1014" name="CustomShape 4"/>
          <p:cNvSpPr/>
          <p:nvPr/>
        </p:nvSpPr>
        <p:spPr>
          <a:xfrm>
            <a:off x="481320" y="3934800"/>
            <a:ext cx="11223000" cy="1146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720"/>
              </a:spcBef>
            </a:pPr>
            <a:r>
              <a:rPr lang="it-IT" sz="3600" b="1" strike="noStrike" spc="-1">
                <a:solidFill>
                  <a:srgbClr val="FFFFFF"/>
                </a:solidFill>
                <a:latin typeface="Arial"/>
                <a:ea typeface="Arial"/>
              </a:rPr>
              <a:t>5.  SPAR-QL</a:t>
            </a:r>
            <a:endParaRPr lang="it-IT" sz="3600" b="0" strike="noStrike" spc="-1">
              <a:latin typeface="Arial"/>
            </a:endParaRPr>
          </a:p>
          <a:p>
            <a:pPr algn="ctr">
              <a:lnSpc>
                <a:spcPct val="100000"/>
              </a:lnSpc>
              <a:spcBef>
                <a:spcPts val="479"/>
              </a:spcBef>
            </a:pPr>
            <a:r>
              <a:rPr lang="it-IT" sz="2400" b="0" strike="noStrike" spc="-1">
                <a:solidFill>
                  <a:srgbClr val="FFFFFF"/>
                </a:solidFill>
                <a:latin typeface="Arial"/>
                <a:ea typeface="Arial"/>
              </a:rPr>
              <a:t>Mario Arrigoni Neri</a:t>
            </a:r>
            <a:endParaRPr lang="it-IT"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SPARQL + JENA</a:t>
            </a:r>
            <a:endParaRPr lang="it-IT" sz="2400" b="0" strike="noStrike" spc="-1">
              <a:latin typeface="Arial"/>
            </a:endParaRPr>
          </a:p>
        </p:txBody>
      </p:sp>
      <p:sp>
        <p:nvSpPr>
          <p:cNvPr id="101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834C398-713C-4A57-BFA5-90B11E7520C5}" type="slidenum">
              <a:rPr lang="it-IT" sz="1600" b="0" strike="noStrike" spc="-1">
                <a:solidFill>
                  <a:srgbClr val="002060"/>
                </a:solidFill>
                <a:latin typeface="Arial"/>
                <a:ea typeface="Arial"/>
              </a:rPr>
              <a:t>78</a:t>
            </a:fld>
            <a:endParaRPr lang="it-IT" sz="1600" b="0" strike="noStrike" spc="-1">
              <a:latin typeface="Arial"/>
            </a:endParaRPr>
          </a:p>
        </p:txBody>
      </p:sp>
      <p:sp>
        <p:nvSpPr>
          <p:cNvPr id="1017" name="CustomShape 3"/>
          <p:cNvSpPr/>
          <p:nvPr/>
        </p:nvSpPr>
        <p:spPr>
          <a:xfrm>
            <a:off x="1008000" y="1780200"/>
            <a:ext cx="9359640" cy="123120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500" b="0" strike="noStrike" spc="-1">
                <a:solidFill>
                  <a:srgbClr val="000000"/>
                </a:solidFill>
                <a:latin typeface="Consolas"/>
                <a:ea typeface="Consolas"/>
              </a:rPr>
              <a:t>	String q = "select * where {?name ?prop ?o}";</a:t>
            </a:r>
            <a:endParaRPr lang="it-IT" sz="1500" b="0" strike="noStrike" spc="-1">
              <a:latin typeface="Arial"/>
            </a:endParaRPr>
          </a:p>
          <a:p>
            <a:pPr>
              <a:lnSpc>
                <a:spcPct val="100000"/>
              </a:lnSpc>
            </a:pPr>
            <a:r>
              <a:rPr lang="it-IT" sz="1500" b="0" strike="noStrike" spc="-1">
                <a:solidFill>
                  <a:srgbClr val="000000"/>
                </a:solidFill>
                <a:latin typeface="Consolas"/>
                <a:ea typeface="Consolas"/>
              </a:rPr>
              <a:t>	QuerySolutionMap initialBinding = new QuerySolutionMap();</a:t>
            </a:r>
            <a:endParaRPr lang="it-IT" sz="1500" b="0" strike="noStrike" spc="-1">
              <a:latin typeface="Arial"/>
            </a:endParaRPr>
          </a:p>
          <a:p>
            <a:pPr>
              <a:lnSpc>
                <a:spcPct val="100000"/>
              </a:lnSpc>
            </a:pPr>
            <a:r>
              <a:rPr lang="it-IT" sz="1500" b="0" strike="noStrike" spc="-1">
                <a:solidFill>
                  <a:srgbClr val="000000"/>
                </a:solidFill>
                <a:latin typeface="Consolas"/>
                <a:ea typeface="Consolas"/>
              </a:rPr>
              <a:t>	initialBinding.add("name", …); </a:t>
            </a:r>
            <a:endParaRPr lang="it-IT" sz="1500" b="0" strike="noStrike" spc="-1">
              <a:latin typeface="Arial"/>
            </a:endParaRPr>
          </a:p>
          <a:p>
            <a:pPr>
              <a:lnSpc>
                <a:spcPct val="100000"/>
              </a:lnSpc>
            </a:pPr>
            <a:r>
              <a:rPr lang="it-IT" sz="1500" b="0" strike="noStrike" spc="-1">
                <a:solidFill>
                  <a:srgbClr val="000000"/>
                </a:solidFill>
                <a:latin typeface="Consolas"/>
                <a:ea typeface="Consolas"/>
              </a:rPr>
              <a:t>	QueryExecution qe = QueryExecutionFactory.create(q, dataset, initialBinding);</a:t>
            </a:r>
            <a:endParaRPr lang="it-IT" sz="1500" b="0" strike="noStrike" spc="-1">
              <a:latin typeface="Arial"/>
            </a:endParaRPr>
          </a:p>
          <a:p>
            <a:pPr>
              <a:lnSpc>
                <a:spcPct val="100000"/>
              </a:lnSpc>
            </a:pPr>
            <a:r>
              <a:rPr lang="it-IT" sz="1500" b="0" strike="noStrike" spc="-1">
                <a:solidFill>
                  <a:srgbClr val="000000"/>
                </a:solidFill>
                <a:latin typeface="Consolas"/>
                <a:ea typeface="Consolas"/>
              </a:rPr>
              <a:t>	ResultSet rs = qe.execSelect();</a:t>
            </a:r>
            <a:endParaRPr lang="it-IT" sz="1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SPARQL endpoint e triple stores</a:t>
            </a:r>
            <a:endParaRPr lang="it-IT" sz="2400" b="0" strike="noStrike" spc="-1">
              <a:latin typeface="Arial"/>
            </a:endParaRPr>
          </a:p>
        </p:txBody>
      </p:sp>
      <p:sp>
        <p:nvSpPr>
          <p:cNvPr id="1019"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EAAB180-7363-4C11-81EB-43B72D687D8B}" type="slidenum">
              <a:rPr lang="it-IT" sz="1600" b="0" strike="noStrike" spc="-1">
                <a:solidFill>
                  <a:srgbClr val="002060"/>
                </a:solidFill>
                <a:latin typeface="Arial"/>
                <a:ea typeface="Arial"/>
              </a:rPr>
              <a:t>79</a:t>
            </a:fld>
            <a:endParaRPr lang="it-IT" sz="1600" b="0" strike="noStrike" spc="-1">
              <a:latin typeface="Arial"/>
            </a:endParaRPr>
          </a:p>
        </p:txBody>
      </p:sp>
      <p:pic>
        <p:nvPicPr>
          <p:cNvPr id="1020" name="Picture 1019"/>
          <p:cNvPicPr/>
          <p:nvPr/>
        </p:nvPicPr>
        <p:blipFill>
          <a:blip r:embed="rId2"/>
          <a:stretch/>
        </p:blipFill>
        <p:spPr>
          <a:xfrm>
            <a:off x="2088000" y="888840"/>
            <a:ext cx="7451640" cy="5438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Sem-LinkedIn</a:t>
            </a:r>
            <a:endParaRPr lang="it-IT" sz="2400" b="0" strike="noStrike" spc="-1">
              <a:latin typeface="Arial"/>
            </a:endParaRPr>
          </a:p>
        </p:txBody>
      </p:sp>
      <p:sp>
        <p:nvSpPr>
          <p:cNvPr id="509"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8ED4784-F5DF-4C59-9B7D-BD5A8C804ECC}" type="slidenum">
              <a:rPr lang="it-IT" sz="1600" b="0" strike="noStrike" spc="-1">
                <a:solidFill>
                  <a:srgbClr val="002060"/>
                </a:solidFill>
                <a:latin typeface="Arial"/>
                <a:ea typeface="Arial"/>
              </a:rPr>
              <a:t>8</a:t>
            </a:fld>
            <a:endParaRPr lang="it-IT" sz="1600" b="0" strike="noStrike" spc="-1">
              <a:latin typeface="Arial"/>
            </a:endParaRPr>
          </a:p>
        </p:txBody>
      </p:sp>
      <p:sp>
        <p:nvSpPr>
          <p:cNvPr id="510" name="CustomShape 3"/>
          <p:cNvSpPr/>
          <p:nvPr/>
        </p:nvSpPr>
        <p:spPr>
          <a:xfrm>
            <a:off x="828000" y="2556000"/>
            <a:ext cx="2301840" cy="429840"/>
          </a:xfrm>
          <a:custGeom>
            <a:avLst/>
            <a:gdLst/>
            <a:ahLst/>
            <a:cxn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ns0:marioarrigonineri</a:t>
            </a:r>
            <a:endParaRPr lang="it-IT" sz="1800" b="0" strike="noStrike" spc="-1">
              <a:latin typeface="Arial"/>
            </a:endParaRPr>
          </a:p>
        </p:txBody>
      </p:sp>
      <p:sp>
        <p:nvSpPr>
          <p:cNvPr id="511" name="CustomShape 4"/>
          <p:cNvSpPr/>
          <p:nvPr/>
        </p:nvSpPr>
        <p:spPr>
          <a:xfrm>
            <a:off x="8208000" y="792000"/>
            <a:ext cx="1725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Da “SEMANTIC LinkedIn”</a:t>
            </a:r>
            <a:endParaRPr lang="it-IT" sz="1800" b="0" strike="noStrike" spc="-1">
              <a:latin typeface="Arial"/>
            </a:endParaRPr>
          </a:p>
        </p:txBody>
      </p:sp>
      <p:sp>
        <p:nvSpPr>
          <p:cNvPr id="512" name="CustomShape 5"/>
          <p:cNvSpPr/>
          <p:nvPr/>
        </p:nvSpPr>
        <p:spPr>
          <a:xfrm>
            <a:off x="8640000" y="2592000"/>
            <a:ext cx="2301840" cy="429840"/>
          </a:xfrm>
          <a:custGeom>
            <a:avLst/>
            <a:gdLst/>
            <a:ahLst/>
            <a:cxn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ldin:marioarrigonineri</a:t>
            </a:r>
            <a:endParaRPr lang="it-IT" sz="1800" b="0" strike="noStrike" spc="-1">
              <a:latin typeface="Arial"/>
            </a:endParaRPr>
          </a:p>
        </p:txBody>
      </p:sp>
      <p:sp>
        <p:nvSpPr>
          <p:cNvPr id="513" name="CustomShape 6"/>
          <p:cNvSpPr/>
          <p:nvPr/>
        </p:nvSpPr>
        <p:spPr>
          <a:xfrm>
            <a:off x="4680000" y="2592000"/>
            <a:ext cx="2445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“m.arrigoni@polimiit”</a:t>
            </a:r>
            <a:endParaRPr lang="it-IT" sz="1800" b="0" strike="noStrike" spc="-1">
              <a:latin typeface="Arial"/>
            </a:endParaRPr>
          </a:p>
        </p:txBody>
      </p:sp>
      <p:sp>
        <p:nvSpPr>
          <p:cNvPr id="514" name="CustomShape 7"/>
          <p:cNvSpPr/>
          <p:nvPr/>
        </p:nvSpPr>
        <p:spPr>
          <a:xfrm>
            <a:off x="8568000" y="1584000"/>
            <a:ext cx="2445840" cy="357840"/>
          </a:xfrm>
          <a:prstGeom prst="rect">
            <a:avLst/>
          </a:prstGeom>
          <a:solidFill>
            <a:srgbClr val="FFFFFF"/>
          </a:solidFill>
          <a:ln>
            <a:solidFill>
              <a:srgbClr val="FFFFFF"/>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“http://www.polimi.it”</a:t>
            </a:r>
            <a:endParaRPr lang="it-IT" sz="1800" b="0" strike="noStrike" spc="-1">
              <a:latin typeface="Arial"/>
            </a:endParaRPr>
          </a:p>
        </p:txBody>
      </p:sp>
      <p:sp>
        <p:nvSpPr>
          <p:cNvPr id="515" name="CustomShape 8"/>
          <p:cNvSpPr/>
          <p:nvPr/>
        </p:nvSpPr>
        <p:spPr>
          <a:xfrm>
            <a:off x="8568000" y="4392000"/>
            <a:ext cx="2301840" cy="429840"/>
          </a:xfrm>
          <a:custGeom>
            <a:avLst/>
            <a:gdLst/>
            <a:ahLst/>
            <a:cxn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ldin:marcocolombetti</a:t>
            </a:r>
            <a:endParaRPr lang="it-IT" sz="1800" b="0" strike="noStrike" spc="-1">
              <a:latin typeface="Arial"/>
            </a:endParaRPr>
          </a:p>
        </p:txBody>
      </p:sp>
      <p:sp>
        <p:nvSpPr>
          <p:cNvPr id="516" name="CustomShape 9"/>
          <p:cNvSpPr/>
          <p:nvPr/>
        </p:nvSpPr>
        <p:spPr>
          <a:xfrm>
            <a:off x="6480000" y="5400000"/>
            <a:ext cx="2301840" cy="429840"/>
          </a:xfrm>
          <a:custGeom>
            <a:avLst/>
            <a:gdLst/>
            <a:ahLst/>
            <a:cxnLst/>
            <a:rect l="l" t="t" r="r" b="b"/>
            <a:pathLst>
              <a:path w="6402" h="1202">
                <a:moveTo>
                  <a:pt x="200" y="0"/>
                </a:moveTo>
                <a:cubicBezTo>
                  <a:pt x="100" y="0"/>
                  <a:pt x="0" y="100"/>
                  <a:pt x="0" y="200"/>
                </a:cubicBezTo>
                <a:lnTo>
                  <a:pt x="0" y="1000"/>
                </a:lnTo>
                <a:cubicBezTo>
                  <a:pt x="0" y="1100"/>
                  <a:pt x="100" y="1201"/>
                  <a:pt x="200" y="1201"/>
                </a:cubicBezTo>
                <a:lnTo>
                  <a:pt x="6200" y="1201"/>
                </a:lnTo>
                <a:cubicBezTo>
                  <a:pt x="6300" y="1201"/>
                  <a:pt x="6401" y="1100"/>
                  <a:pt x="6401" y="1000"/>
                </a:cubicBezTo>
                <a:lnTo>
                  <a:pt x="6401" y="200"/>
                </a:lnTo>
                <a:cubicBezTo>
                  <a:pt x="6401" y="100"/>
                  <a:pt x="6300" y="0"/>
                  <a:pt x="6200" y="0"/>
                </a:cubicBezTo>
                <a:lnTo>
                  <a:pt x="200" y="0"/>
                </a:lnTo>
              </a:path>
            </a:pathLst>
          </a:custGeom>
          <a:solidFill>
            <a:srgbClr val="FFFFF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it-IT" sz="1800" b="0" strike="noStrike" spc="-1">
                <a:solidFill>
                  <a:srgbClr val="000000"/>
                </a:solidFill>
                <a:latin typeface="Arial"/>
                <a:ea typeface="DejaVu Sans"/>
              </a:rPr>
              <a:t>ldin:milan</a:t>
            </a:r>
            <a:endParaRPr lang="it-IT" sz="1800" b="0" strike="noStrike" spc="-1">
              <a:latin typeface="Arial"/>
            </a:endParaRPr>
          </a:p>
        </p:txBody>
      </p:sp>
      <p:sp>
        <p:nvSpPr>
          <p:cNvPr id="517" name="CustomShape 10"/>
          <p:cNvSpPr/>
          <p:nvPr/>
        </p:nvSpPr>
        <p:spPr>
          <a:xfrm flipH="1">
            <a:off x="9718200" y="1742400"/>
            <a:ext cx="70920" cy="393084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Lin:works-with</a:t>
            </a:r>
            <a:endParaRPr lang="it-IT" sz="1800" b="0" strike="noStrike" spc="-1">
              <a:latin typeface="Arial"/>
            </a:endParaRPr>
          </a:p>
        </p:txBody>
      </p:sp>
      <p:sp>
        <p:nvSpPr>
          <p:cNvPr id="518" name="CustomShape 11"/>
          <p:cNvSpPr/>
          <p:nvPr/>
        </p:nvSpPr>
        <p:spPr>
          <a:xfrm flipH="1">
            <a:off x="7630200" y="3784320"/>
            <a:ext cx="1007280" cy="6390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Lin:lives-in</a:t>
            </a:r>
            <a:endParaRPr lang="it-IT" sz="1800" b="0" strike="noStrike" spc="-1">
              <a:latin typeface="Arial"/>
            </a:endParaRPr>
          </a:p>
        </p:txBody>
      </p:sp>
      <p:sp>
        <p:nvSpPr>
          <p:cNvPr id="519" name="CustomShape 12"/>
          <p:cNvSpPr/>
          <p:nvPr/>
        </p:nvSpPr>
        <p:spPr>
          <a:xfrm flipV="1">
            <a:off x="9791640" y="-111600"/>
            <a:ext cx="360" cy="47538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Lin:work_homepage</a:t>
            </a:r>
            <a:endParaRPr lang="it-IT" sz="1800" b="0" strike="noStrike" spc="-1">
              <a:latin typeface="Arial"/>
            </a:endParaRPr>
          </a:p>
        </p:txBody>
      </p:sp>
      <p:sp>
        <p:nvSpPr>
          <p:cNvPr id="520" name="CustomShape 13"/>
          <p:cNvSpPr/>
          <p:nvPr/>
        </p:nvSpPr>
        <p:spPr>
          <a:xfrm flipH="1" flipV="1">
            <a:off x="7125840" y="2467440"/>
            <a:ext cx="1511640" cy="6390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Lin:emailaddr</a:t>
            </a:r>
            <a:endParaRPr lang="it-IT" sz="1800" b="0" strike="noStrike" spc="-1">
              <a:latin typeface="Arial"/>
            </a:endParaRPr>
          </a:p>
        </p:txBody>
      </p:sp>
      <p:sp>
        <p:nvSpPr>
          <p:cNvPr id="521" name="CustomShape 14"/>
          <p:cNvSpPr/>
          <p:nvPr/>
        </p:nvSpPr>
        <p:spPr>
          <a:xfrm>
            <a:off x="3131280" y="2589840"/>
            <a:ext cx="1547640" cy="363600"/>
          </a:xfrm>
          <a:prstGeom prst="curvedConnector3">
            <a:avLst>
              <a:gd name="adj1" fmla="val 50000"/>
            </a:avLst>
          </a:prstGeom>
          <a:noFill/>
          <a:ln>
            <a:solidFill>
              <a:srgbClr val="3465A4"/>
            </a:solidFill>
            <a:tailEnd type="triangle" w="med" len="med"/>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pPr>
            <a:r>
              <a:rPr lang="it-IT" sz="1800" b="0" strike="noStrike" spc="-1">
                <a:solidFill>
                  <a:srgbClr val="000000"/>
                </a:solidFill>
                <a:latin typeface="Arial"/>
                <a:ea typeface="DejaVu Sans"/>
              </a:rPr>
              <a:t>Ns0:email</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ustomShape 1"/>
          <p:cNvSpPr/>
          <p:nvPr/>
        </p:nvSpPr>
        <p:spPr>
          <a:xfrm>
            <a:off x="888840" y="1274400"/>
            <a:ext cx="10411560" cy="629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gn="ctr">
              <a:lnSpc>
                <a:spcPct val="100000"/>
              </a:lnSpc>
            </a:pPr>
            <a:r>
              <a:rPr lang="it-IT" sz="2800" b="1" strike="noStrike" spc="-1">
                <a:solidFill>
                  <a:srgbClr val="FFFFFF"/>
                </a:solidFill>
                <a:latin typeface="Arial"/>
                <a:ea typeface="Arial"/>
              </a:rPr>
              <a:t>Master Artificial Intelligence &amp; Machine Learning</a:t>
            </a:r>
            <a:endParaRPr lang="it-IT" sz="2800" b="0" strike="noStrike" spc="-1">
              <a:latin typeface="Arial"/>
            </a:endParaRPr>
          </a:p>
        </p:txBody>
      </p:sp>
      <p:sp>
        <p:nvSpPr>
          <p:cNvPr id="1022" name="CustomShape 2"/>
          <p:cNvSpPr/>
          <p:nvPr/>
        </p:nvSpPr>
        <p:spPr>
          <a:xfrm>
            <a:off x="3543840" y="2527920"/>
            <a:ext cx="5140080" cy="939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479"/>
              </a:spcBef>
            </a:pPr>
            <a:r>
              <a:rPr lang="it-IT" sz="2400" b="1" strike="noStrike" spc="-1">
                <a:solidFill>
                  <a:srgbClr val="FFFFFF"/>
                </a:solidFill>
                <a:latin typeface="Arial"/>
                <a:ea typeface="Arial"/>
              </a:rPr>
              <a:t>Corso «Tecnologie semantiche»</a:t>
            </a:r>
            <a:endParaRPr lang="it-IT" sz="2400" b="0" strike="noStrike" spc="-1">
              <a:latin typeface="Arial"/>
            </a:endParaRPr>
          </a:p>
          <a:p>
            <a:pPr algn="ctr">
              <a:lnSpc>
                <a:spcPct val="100000"/>
              </a:lnSpc>
              <a:spcBef>
                <a:spcPts val="400"/>
              </a:spcBef>
            </a:pPr>
            <a:r>
              <a:rPr lang="it-IT" sz="2000" b="0" strike="noStrike" spc="-1">
                <a:solidFill>
                  <a:srgbClr val="FFFFFF"/>
                </a:solidFill>
                <a:latin typeface="Arial"/>
                <a:ea typeface="Arial"/>
              </a:rPr>
              <a:t>Marco Colombetti e Mario Arrigoni Neri</a:t>
            </a:r>
            <a:endParaRPr lang="it-IT" sz="2000" b="0" strike="noStrike" spc="-1">
              <a:latin typeface="Arial"/>
            </a:endParaRPr>
          </a:p>
        </p:txBody>
      </p:sp>
      <p:sp>
        <p:nvSpPr>
          <p:cNvPr id="1023" name="CustomShape 3"/>
          <p:cNvSpPr/>
          <p:nvPr/>
        </p:nvSpPr>
        <p:spPr>
          <a:xfrm>
            <a:off x="5267880" y="758160"/>
            <a:ext cx="1653840" cy="28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spcBef>
                <a:spcPts val="360"/>
              </a:spcBef>
            </a:pPr>
            <a:r>
              <a:rPr lang="it-IT" sz="1800" b="0" strike="noStrike" spc="-1">
                <a:solidFill>
                  <a:srgbClr val="FFFFFF"/>
                </a:solidFill>
                <a:latin typeface="Arial"/>
                <a:ea typeface="Arial"/>
              </a:rPr>
              <a:t>01.07.2019</a:t>
            </a:r>
            <a:endParaRPr lang="it-IT" sz="1800" b="0" strike="noStrike" spc="-1">
              <a:latin typeface="Arial"/>
            </a:endParaRPr>
          </a:p>
        </p:txBody>
      </p:sp>
      <p:sp>
        <p:nvSpPr>
          <p:cNvPr id="1024" name="CustomShape 4"/>
          <p:cNvSpPr/>
          <p:nvPr/>
        </p:nvSpPr>
        <p:spPr>
          <a:xfrm>
            <a:off x="481320" y="3934800"/>
            <a:ext cx="11223000" cy="1146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720"/>
              </a:spcBef>
            </a:pPr>
            <a:r>
              <a:rPr lang="it-IT" sz="3600" b="1" strike="noStrike" spc="-1">
                <a:solidFill>
                  <a:srgbClr val="FFFFFF"/>
                </a:solidFill>
                <a:latin typeface="Arial"/>
                <a:ea typeface="Arial"/>
              </a:rPr>
              <a:t>6.  Microformat ed RDFa</a:t>
            </a:r>
            <a:endParaRPr lang="it-IT" sz="3600" b="0" strike="noStrike" spc="-1">
              <a:latin typeface="Arial"/>
            </a:endParaRPr>
          </a:p>
          <a:p>
            <a:pPr algn="ctr">
              <a:lnSpc>
                <a:spcPct val="100000"/>
              </a:lnSpc>
              <a:spcBef>
                <a:spcPts val="479"/>
              </a:spcBef>
            </a:pPr>
            <a:r>
              <a:rPr lang="it-IT" sz="2400" b="0" strike="noStrike" spc="-1">
                <a:solidFill>
                  <a:srgbClr val="FFFFFF"/>
                </a:solidFill>
                <a:latin typeface="Arial"/>
                <a:ea typeface="Arial"/>
              </a:rPr>
              <a:t>Mario Arrigoni Neri</a:t>
            </a:r>
            <a:endParaRPr lang="it-IT"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 ed il Semantic Web</a:t>
            </a:r>
            <a:endParaRPr lang="it-IT" sz="2400" b="0" strike="noStrike" spc="-1">
              <a:latin typeface="Arial"/>
            </a:endParaRPr>
          </a:p>
        </p:txBody>
      </p:sp>
      <p:sp>
        <p:nvSpPr>
          <p:cNvPr id="102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F8DE229-FAE1-49C6-891D-A2EA8230832C}" type="slidenum">
              <a:rPr lang="it-IT" sz="1600" b="0" strike="noStrike" spc="-1">
                <a:solidFill>
                  <a:srgbClr val="002060"/>
                </a:solidFill>
                <a:latin typeface="Arial"/>
                <a:ea typeface="Arial"/>
              </a:rPr>
              <a:t>81</a:t>
            </a:fld>
            <a:endParaRPr lang="it-IT" sz="1600" b="0" strike="noStrike" spc="-1">
              <a:latin typeface="Arial"/>
            </a:endParaRPr>
          </a:p>
        </p:txBody>
      </p:sp>
      <p:sp>
        <p:nvSpPr>
          <p:cNvPr id="1027"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L’obiettivo del semantic web è di rendere le risprse sulla rete comprensibili da parte degli agenti artificiali</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Per ogni documento web potremmo creare una serie di triple RDF che ne descrivono il significato in modo processabile dalla macchina</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Servirebbe però un modo per collegare un modello RDF alla risorsa (semantic markup).. esiste un modo più semplice?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Gli elementi dei </a:t>
            </a:r>
            <a:r>
              <a:rPr lang="it-IT" sz="2000" b="0" u="sng" strike="noStrike" spc="-1">
                <a:solidFill>
                  <a:srgbClr val="000000"/>
                </a:solidFill>
                <a:uFillTx/>
                <a:latin typeface="Calibri"/>
                <a:ea typeface="DejaVu Sans"/>
              </a:rPr>
              <a:t>Microformat</a:t>
            </a:r>
            <a:r>
              <a:rPr lang="it-IT" sz="2000" b="0" strike="noStrike" spc="-1">
                <a:solidFill>
                  <a:srgbClr val="000000"/>
                </a:solidFill>
                <a:latin typeface="Calibri"/>
                <a:ea typeface="DejaVu Sans"/>
              </a:rPr>
              <a:t> o di </a:t>
            </a:r>
            <a:r>
              <a:rPr lang="it-IT" sz="2000" b="0" u="sng" strike="noStrike" spc="-1">
                <a:solidFill>
                  <a:srgbClr val="000000"/>
                </a:solidFill>
                <a:uFillTx/>
                <a:latin typeface="Calibri"/>
                <a:ea typeface="DejaVu Sans"/>
              </a:rPr>
              <a:t>RDFa</a:t>
            </a:r>
            <a:r>
              <a:rPr lang="it-IT" sz="2000" b="0" strike="noStrike" spc="-1">
                <a:solidFill>
                  <a:srgbClr val="000000"/>
                </a:solidFill>
                <a:latin typeface="Calibri"/>
                <a:ea typeface="DejaVu Sans"/>
              </a:rPr>
              <a:t> possono essere inseriti direttamente all’interno di una pagina XHTML in modo da apportare l’informazione necessaria</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Schema.org</a:t>
            </a:r>
            <a:endParaRPr lang="it-IT" sz="2400" b="0" strike="noStrike" spc="-1">
              <a:latin typeface="Arial"/>
            </a:endParaRPr>
          </a:p>
        </p:txBody>
      </p:sp>
      <p:sp>
        <p:nvSpPr>
          <p:cNvPr id="1029"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705E4AF-EE72-4FC3-BD6E-9FCD8F31E287}" type="slidenum">
              <a:rPr lang="it-IT" sz="1600" b="0" strike="noStrike" spc="-1">
                <a:solidFill>
                  <a:srgbClr val="002060"/>
                </a:solidFill>
                <a:latin typeface="Arial"/>
                <a:ea typeface="Arial"/>
              </a:rPr>
              <a:t>82</a:t>
            </a:fld>
            <a:endParaRPr lang="it-IT" sz="1600" b="0" strike="noStrike" spc="-1">
              <a:latin typeface="Arial"/>
            </a:endParaRPr>
          </a:p>
        </p:txBody>
      </p:sp>
      <p:pic>
        <p:nvPicPr>
          <p:cNvPr id="1030" name="Picture 1029"/>
          <p:cNvPicPr/>
          <p:nvPr/>
        </p:nvPicPr>
        <p:blipFill>
          <a:blip r:embed="rId2"/>
          <a:stretch/>
        </p:blipFill>
        <p:spPr>
          <a:xfrm>
            <a:off x="1564560" y="1045080"/>
            <a:ext cx="9143280" cy="4799880"/>
          </a:xfrm>
          <a:prstGeom prst="rect">
            <a:avLst/>
          </a:prstGeom>
          <a:ln>
            <a:noFill/>
          </a:ln>
        </p:spPr>
      </p:pic>
      <p:sp>
        <p:nvSpPr>
          <p:cNvPr id="1031" name="CustomShape 3"/>
          <p:cNvSpPr/>
          <p:nvPr/>
        </p:nvSpPr>
        <p:spPr>
          <a:xfrm>
            <a:off x="4968000" y="3024000"/>
            <a:ext cx="2231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it-IT" sz="1800" b="0" strike="noStrike" spc="-1">
                <a:latin typeface="Arial"/>
              </a:rPr>
              <a:t>Microdata</a:t>
            </a:r>
          </a:p>
          <a:p>
            <a:pPr algn="ctr">
              <a:lnSpc>
                <a:spcPct val="100000"/>
              </a:lnSpc>
            </a:pPr>
            <a:r>
              <a:rPr lang="it-IT" sz="1800" b="0" strike="noStrike" spc="-1">
                <a:latin typeface="Arial"/>
              </a:rPr>
              <a:t>RDFa</a:t>
            </a:r>
          </a:p>
          <a:p>
            <a:pPr algn="ctr">
              <a:lnSpc>
                <a:spcPct val="100000"/>
              </a:lnSpc>
            </a:pPr>
            <a:r>
              <a:rPr lang="it-IT" sz="1800" b="0" strike="noStrike" spc="-1">
                <a:latin typeface="Arial"/>
              </a:rPr>
              <a:t>JSON-LD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Schema.org</a:t>
            </a:r>
            <a:endParaRPr lang="it-IT" sz="2400" b="0" strike="noStrike" spc="-1">
              <a:latin typeface="Arial"/>
            </a:endParaRPr>
          </a:p>
        </p:txBody>
      </p:sp>
      <p:sp>
        <p:nvSpPr>
          <p:cNvPr id="1033"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EF5063E-2456-47EF-81EC-D92F27747625}" type="slidenum">
              <a:rPr lang="it-IT" sz="1600" b="0" strike="noStrike" spc="-1">
                <a:solidFill>
                  <a:srgbClr val="002060"/>
                </a:solidFill>
                <a:latin typeface="Arial"/>
                <a:ea typeface="Arial"/>
              </a:rPr>
              <a:t>83</a:t>
            </a:fld>
            <a:endParaRPr lang="it-IT" sz="1600" b="0" strike="noStrike" spc="-1">
              <a:latin typeface="Arial"/>
            </a:endParaRPr>
          </a:p>
        </p:txBody>
      </p:sp>
      <p:pic>
        <p:nvPicPr>
          <p:cNvPr id="1034" name="Picture 1033"/>
          <p:cNvPicPr/>
          <p:nvPr/>
        </p:nvPicPr>
        <p:blipFill>
          <a:blip r:embed="rId2"/>
          <a:stretch/>
        </p:blipFill>
        <p:spPr>
          <a:xfrm>
            <a:off x="4413600" y="432000"/>
            <a:ext cx="7610040" cy="5649480"/>
          </a:xfrm>
          <a:prstGeom prst="rect">
            <a:avLst/>
          </a:prstGeom>
          <a:ln>
            <a:noFill/>
          </a:ln>
        </p:spPr>
      </p:pic>
      <p:pic>
        <p:nvPicPr>
          <p:cNvPr id="1035" name="Picture 1034"/>
          <p:cNvPicPr/>
          <p:nvPr/>
        </p:nvPicPr>
        <p:blipFill>
          <a:blip r:embed="rId3"/>
          <a:stretch/>
        </p:blipFill>
        <p:spPr>
          <a:xfrm>
            <a:off x="216000" y="1305360"/>
            <a:ext cx="3809160" cy="4670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RDFa lite</a:t>
            </a:r>
            <a:endParaRPr lang="it-IT" sz="2400" b="0" strike="noStrike" spc="-1">
              <a:latin typeface="Arial"/>
            </a:endParaRPr>
          </a:p>
        </p:txBody>
      </p:sp>
      <p:sp>
        <p:nvSpPr>
          <p:cNvPr id="1037"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AF185EA-52C3-4E39-81B4-39B0E456FD52}" type="slidenum">
              <a:rPr lang="it-IT" sz="1600" b="0" strike="noStrike" spc="-1">
                <a:solidFill>
                  <a:srgbClr val="002060"/>
                </a:solidFill>
                <a:latin typeface="Arial"/>
                <a:ea typeface="Arial"/>
              </a:rPr>
              <a:t>84</a:t>
            </a:fld>
            <a:endParaRPr lang="it-IT" sz="1600" b="0" strike="noStrike" spc="-1">
              <a:latin typeface="Arial"/>
            </a:endParaRPr>
          </a:p>
        </p:txBody>
      </p:sp>
      <p:sp>
        <p:nvSpPr>
          <p:cNvPr id="1038"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Basato su pochi attributi</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Vocab: definisce il vocabolario dei tipi (classi e risorse)</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1800" b="0" strike="noStrike" spc="-1">
                <a:solidFill>
                  <a:srgbClr val="000000"/>
                </a:solidFill>
                <a:latin typeface="Calibri"/>
                <a:ea typeface="DejaVu Sans"/>
              </a:rPr>
              <a:t>about – a URI or CURIE della risorsa a cui si riferisce il metadato</a:t>
            </a:r>
            <a:endParaRPr lang="it-IT" sz="18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1800" b="0" strike="noStrike" spc="-1">
                <a:solidFill>
                  <a:srgbClr val="000000"/>
                </a:solidFill>
                <a:latin typeface="Calibri"/>
                <a:ea typeface="DejaVu Sans"/>
              </a:rPr>
              <a:t>rel / rev – la relazione (o relazio en inversa) con un’altra risorsa</a:t>
            </a:r>
            <a:endParaRPr lang="it-IT" sz="18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1800" b="0" strike="noStrike" spc="-1">
                <a:solidFill>
                  <a:srgbClr val="000000"/>
                </a:solidFill>
                <a:latin typeface="Calibri"/>
                <a:ea typeface="DejaVu Sans"/>
              </a:rPr>
              <a:t>src, href, resource – specifica l’oggetto della tripla</a:t>
            </a:r>
            <a:endParaRPr lang="it-IT" sz="18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1800" b="0" strike="noStrike" spc="-1">
                <a:solidFill>
                  <a:srgbClr val="000000"/>
                </a:solidFill>
                <a:latin typeface="Calibri"/>
                <a:ea typeface="DejaVu Sans"/>
              </a:rPr>
              <a:t>property – la proprietà della risorsa o della risorsa partner</a:t>
            </a:r>
            <a:endParaRPr lang="it-IT" sz="18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1800" b="0" strike="noStrike" spc="-1">
                <a:solidFill>
                  <a:srgbClr val="000000"/>
                </a:solidFill>
                <a:latin typeface="Calibri"/>
                <a:ea typeface="DejaVu Sans"/>
              </a:rPr>
              <a:t>content – attributo opzionale che sofrascrive ell’elemento quando si utilizza l’attributo property</a:t>
            </a:r>
            <a:endParaRPr lang="it-IT" sz="18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1800" b="0" strike="noStrike" spc="-1">
                <a:solidFill>
                  <a:srgbClr val="000000"/>
                </a:solidFill>
                <a:latin typeface="Calibri"/>
                <a:ea typeface="DejaVu Sans"/>
              </a:rPr>
              <a:t>datatype – indica il tipo del testo qua do si usa l’attributo property</a:t>
            </a:r>
            <a:endParaRPr lang="it-IT" sz="18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1800" b="0" strike="noStrike" spc="-1">
                <a:solidFill>
                  <a:srgbClr val="000000"/>
                </a:solidFill>
                <a:latin typeface="Calibri"/>
                <a:ea typeface="DejaVu Sans"/>
              </a:rPr>
              <a:t>typeof – descrive un rdf:type del soggetto.</a:t>
            </a:r>
            <a:endParaRPr lang="it-IT"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RDFa lite</a:t>
            </a:r>
            <a:endParaRPr lang="it-IT" sz="2400" b="0" strike="noStrike" spc="-1">
              <a:latin typeface="Arial"/>
            </a:endParaRPr>
          </a:p>
        </p:txBody>
      </p:sp>
      <p:sp>
        <p:nvSpPr>
          <p:cNvPr id="1040"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D2F81DA-DFE6-455C-8464-4162CD6587DF}" type="slidenum">
              <a:rPr lang="it-IT" sz="1600" b="0" strike="noStrike" spc="-1">
                <a:solidFill>
                  <a:srgbClr val="002060"/>
                </a:solidFill>
                <a:latin typeface="Arial"/>
                <a:ea typeface="Arial"/>
              </a:rPr>
              <a:t>85</a:t>
            </a:fld>
            <a:endParaRPr lang="it-IT" sz="1600" b="0" strike="noStrike" spc="-1">
              <a:latin typeface="Arial"/>
            </a:endParaRPr>
          </a:p>
        </p:txBody>
      </p:sp>
      <p:sp>
        <p:nvSpPr>
          <p:cNvPr id="1041" name="CustomShape 3"/>
          <p:cNvSpPr/>
          <p:nvPr/>
        </p:nvSpPr>
        <p:spPr>
          <a:xfrm>
            <a:off x="793800" y="1209960"/>
            <a:ext cx="10581840" cy="100476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&lt;p vocab="</a:t>
            </a:r>
            <a:r>
              <a:rPr lang="it-IT" sz="2000" b="1" u="sng" strike="noStrike" spc="-1">
                <a:solidFill>
                  <a:srgbClr val="000000"/>
                </a:solidFill>
                <a:uFillTx/>
                <a:latin typeface="Consolas"/>
                <a:ea typeface="Consolas"/>
              </a:rPr>
              <a:t>http://schema.org/</a:t>
            </a:r>
            <a:r>
              <a:rPr lang="it-IT" sz="2000" b="0" strike="noStrike" spc="-1">
                <a:solidFill>
                  <a:srgbClr val="000000"/>
                </a:solidFill>
                <a:latin typeface="Consolas"/>
                <a:ea typeface="Consolas"/>
              </a:rPr>
              <a:t>"&gt;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My name is Manu Sporny and you can give me a ring via 1-800-555-0199.</a:t>
            </a:r>
            <a:endParaRPr lang="it-IT" sz="2000" b="0" strike="noStrike" spc="-1">
              <a:latin typeface="Arial"/>
            </a:endParaRPr>
          </a:p>
          <a:p>
            <a:pPr>
              <a:lnSpc>
                <a:spcPct val="100000"/>
              </a:lnSpc>
            </a:pPr>
            <a:r>
              <a:rPr lang="it-IT" sz="2000" b="0" strike="noStrike" spc="-1">
                <a:solidFill>
                  <a:srgbClr val="000000"/>
                </a:solidFill>
                <a:latin typeface="Consolas"/>
                <a:ea typeface="Consolas"/>
              </a:rPr>
              <a:t>&lt;/p&gt;</a:t>
            </a:r>
            <a:endParaRPr lang="it-IT" sz="2000" b="0" strike="noStrike" spc="-1">
              <a:latin typeface="Arial"/>
            </a:endParaRPr>
          </a:p>
        </p:txBody>
      </p:sp>
      <p:sp>
        <p:nvSpPr>
          <p:cNvPr id="1042" name="CustomShape 4"/>
          <p:cNvSpPr/>
          <p:nvPr/>
        </p:nvSpPr>
        <p:spPr>
          <a:xfrm>
            <a:off x="792000" y="2592000"/>
            <a:ext cx="10581840" cy="100476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&lt;p vocab="http://schema.org/" typeof="</a:t>
            </a:r>
            <a:r>
              <a:rPr lang="it-IT" sz="2000" b="1" u="sng" strike="noStrike" spc="-1">
                <a:solidFill>
                  <a:srgbClr val="000000"/>
                </a:solidFill>
                <a:uFillTx/>
                <a:latin typeface="Consolas"/>
                <a:ea typeface="Consolas"/>
              </a:rPr>
              <a:t>Person</a:t>
            </a:r>
            <a:r>
              <a:rPr lang="it-IT" sz="2000" b="0" strike="noStrike" spc="-1">
                <a:solidFill>
                  <a:srgbClr val="000000"/>
                </a:solidFill>
                <a:latin typeface="Consolas"/>
                <a:ea typeface="Consolas"/>
              </a:rPr>
              <a:t>"&gt;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My name is Manu Sporny and you can give me a ring via 1-800-555-0199.</a:t>
            </a:r>
            <a:endParaRPr lang="it-IT" sz="2000" b="0" strike="noStrike" spc="-1">
              <a:latin typeface="Arial"/>
            </a:endParaRPr>
          </a:p>
          <a:p>
            <a:pPr>
              <a:lnSpc>
                <a:spcPct val="100000"/>
              </a:lnSpc>
            </a:pPr>
            <a:r>
              <a:rPr lang="it-IT" sz="2000" b="0" strike="noStrike" spc="-1">
                <a:solidFill>
                  <a:srgbClr val="000000"/>
                </a:solidFill>
                <a:latin typeface="Consolas"/>
                <a:ea typeface="Consolas"/>
              </a:rPr>
              <a:t>&lt;/p&gt;</a:t>
            </a:r>
            <a:endParaRPr lang="it-IT" sz="2000" b="0" strike="noStrike" spc="-1">
              <a:latin typeface="Arial"/>
            </a:endParaRPr>
          </a:p>
        </p:txBody>
      </p:sp>
      <p:sp>
        <p:nvSpPr>
          <p:cNvPr id="1043" name="CustomShape 5"/>
          <p:cNvSpPr/>
          <p:nvPr/>
        </p:nvSpPr>
        <p:spPr>
          <a:xfrm>
            <a:off x="792000" y="3890880"/>
            <a:ext cx="10581840" cy="222444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&lt;p vocab="http://schema.org/" typeof="Person"&gt;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My name is</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&lt;span property="</a:t>
            </a:r>
            <a:r>
              <a:rPr lang="it-IT" sz="2000" b="1" u="sng" strike="noStrike" spc="-1">
                <a:solidFill>
                  <a:srgbClr val="000000"/>
                </a:solidFill>
                <a:uFillTx/>
                <a:latin typeface="Consolas"/>
                <a:ea typeface="Consolas"/>
              </a:rPr>
              <a:t>name</a:t>
            </a:r>
            <a:r>
              <a:rPr lang="it-IT" sz="2000" b="0" strike="noStrike" spc="-1">
                <a:solidFill>
                  <a:srgbClr val="000000"/>
                </a:solidFill>
                <a:latin typeface="Consolas"/>
                <a:ea typeface="Consolas"/>
              </a:rPr>
              <a:t>"&gt;</a:t>
            </a:r>
            <a:r>
              <a:rPr lang="it-IT" sz="2000" b="1" u="sng" strike="noStrike" spc="-1">
                <a:solidFill>
                  <a:srgbClr val="000000"/>
                </a:solidFill>
                <a:uFillTx/>
                <a:latin typeface="Consolas"/>
                <a:ea typeface="Consolas"/>
              </a:rPr>
              <a:t>Manu Sporny</a:t>
            </a:r>
            <a:r>
              <a:rPr lang="it-IT" sz="2000" b="0" strike="noStrike" spc="-1">
                <a:solidFill>
                  <a:srgbClr val="000000"/>
                </a:solidFill>
                <a:latin typeface="Consolas"/>
                <a:ea typeface="Consolas"/>
              </a:rPr>
              <a:t>&lt;/span&gt;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and you can give me a ring via</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&lt;span property="</a:t>
            </a:r>
            <a:r>
              <a:rPr lang="it-IT" sz="2000" b="1" u="sng" strike="noStrike" spc="-1">
                <a:solidFill>
                  <a:srgbClr val="000000"/>
                </a:solidFill>
                <a:uFillTx/>
                <a:latin typeface="Consolas"/>
                <a:ea typeface="Consolas"/>
              </a:rPr>
              <a:t>telephone</a:t>
            </a:r>
            <a:r>
              <a:rPr lang="it-IT" sz="2000" b="0" strike="noStrike" spc="-1">
                <a:solidFill>
                  <a:srgbClr val="000000"/>
                </a:solidFill>
                <a:latin typeface="Consolas"/>
                <a:ea typeface="Consolas"/>
              </a:rPr>
              <a:t>"&gt;</a:t>
            </a:r>
            <a:r>
              <a:rPr lang="it-IT" sz="2000" b="1" u="sng" strike="noStrike" spc="-1">
                <a:solidFill>
                  <a:srgbClr val="000000"/>
                </a:solidFill>
                <a:uFillTx/>
                <a:latin typeface="Consolas"/>
                <a:ea typeface="Consolas"/>
              </a:rPr>
              <a:t>1-800-555-0199</a:t>
            </a:r>
            <a:r>
              <a:rPr lang="it-IT" sz="2000" b="0" strike="noStrike" spc="-1">
                <a:solidFill>
                  <a:srgbClr val="000000"/>
                </a:solidFill>
                <a:latin typeface="Consolas"/>
                <a:ea typeface="Consolas"/>
              </a:rPr>
              <a:t>&lt;/span&gt;   or visit </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&lt;a property="</a:t>
            </a:r>
            <a:r>
              <a:rPr lang="it-IT" sz="2000" b="1" u="sng" strike="noStrike" spc="-1">
                <a:solidFill>
                  <a:srgbClr val="000000"/>
                </a:solidFill>
                <a:uFillTx/>
                <a:latin typeface="Consolas"/>
                <a:ea typeface="Consolas"/>
              </a:rPr>
              <a:t>url</a:t>
            </a:r>
            <a:r>
              <a:rPr lang="it-IT" sz="2000" b="0" strike="noStrike" spc="-1">
                <a:solidFill>
                  <a:srgbClr val="000000"/>
                </a:solidFill>
                <a:latin typeface="Consolas"/>
                <a:ea typeface="Consolas"/>
              </a:rPr>
              <a:t>" href="http://manu.sporny.org/"&gt;my homepage&lt;/a&gt;.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&lt;/p&gt;</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RDFa lite</a:t>
            </a:r>
            <a:endParaRPr lang="it-IT" sz="2400" b="0" strike="noStrike" spc="-1">
              <a:latin typeface="Arial"/>
            </a:endParaRPr>
          </a:p>
        </p:txBody>
      </p:sp>
      <p:sp>
        <p:nvSpPr>
          <p:cNvPr id="1045"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482D2AF-A662-4FDB-9EB1-23579D1EC3AF}" type="slidenum">
              <a:rPr lang="it-IT" sz="1600" b="0" strike="noStrike" spc="-1">
                <a:solidFill>
                  <a:srgbClr val="002060"/>
                </a:solidFill>
                <a:latin typeface="Arial"/>
                <a:ea typeface="Arial"/>
              </a:rPr>
              <a:t>86</a:t>
            </a:fld>
            <a:endParaRPr lang="it-IT" sz="1600" b="0" strike="noStrike" spc="-1">
              <a:latin typeface="Arial"/>
            </a:endParaRPr>
          </a:p>
        </p:txBody>
      </p:sp>
      <p:sp>
        <p:nvSpPr>
          <p:cNvPr id="1046" name="CustomShape 3"/>
          <p:cNvSpPr/>
          <p:nvPr/>
        </p:nvSpPr>
        <p:spPr>
          <a:xfrm>
            <a:off x="793800" y="943920"/>
            <a:ext cx="10581840" cy="222408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&lt;p vocab="http://schema.org/" resource="</a:t>
            </a:r>
            <a:r>
              <a:rPr lang="it-IT" sz="2000" b="1" u="sng" strike="noStrike" spc="-1">
                <a:solidFill>
                  <a:srgbClr val="000000"/>
                </a:solidFill>
                <a:uFillTx/>
                <a:latin typeface="Consolas"/>
                <a:ea typeface="Consolas"/>
              </a:rPr>
              <a:t>#manu</a:t>
            </a:r>
            <a:r>
              <a:rPr lang="it-IT" sz="2000" b="0" strike="noStrike" spc="-1">
                <a:solidFill>
                  <a:srgbClr val="000000"/>
                </a:solidFill>
                <a:latin typeface="Consolas"/>
                <a:ea typeface="Consolas"/>
              </a:rPr>
              <a:t>" typeof="Person"&gt;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My name is</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&lt;span property="name"&gt;Manu Sporny&lt;/span&gt;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and you can give me a ring via</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&lt;span property="telephone"&gt;1-800-555-0199&lt;/span&gt;.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&lt;img property="image" src="</a:t>
            </a:r>
            <a:r>
              <a:rPr lang="it-IT" sz="2000" b="1" u="sng" strike="noStrike" spc="-1">
                <a:solidFill>
                  <a:srgbClr val="000000"/>
                </a:solidFill>
                <a:uFillTx/>
                <a:latin typeface="Consolas"/>
                <a:ea typeface="Consolas"/>
              </a:rPr>
              <a:t>http://manu.sporny.org/images/manu.png</a:t>
            </a:r>
            <a:r>
              <a:rPr lang="it-IT" sz="2000" b="0" strike="noStrike" spc="-1">
                <a:solidFill>
                  <a:srgbClr val="000000"/>
                </a:solidFill>
                <a:latin typeface="Consolas"/>
                <a:ea typeface="Consolas"/>
              </a:rPr>
              <a:t>" /&gt;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&lt;/p&gt;</a:t>
            </a:r>
            <a:endParaRPr lang="it-IT" sz="2000" b="0" strike="noStrike" spc="-1">
              <a:latin typeface="Arial"/>
            </a:endParaRPr>
          </a:p>
        </p:txBody>
      </p:sp>
      <p:sp>
        <p:nvSpPr>
          <p:cNvPr id="1047" name="CustomShape 4"/>
          <p:cNvSpPr/>
          <p:nvPr/>
        </p:nvSpPr>
        <p:spPr>
          <a:xfrm>
            <a:off x="793800" y="3312000"/>
            <a:ext cx="10581840" cy="283428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&lt;p vocab="http://schema.org/" prefix="ov: http://open.vocab.org/terms/" resource="#manu" typeof="Person"&gt;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My name is   &lt;span property="name"&gt;Manu Sporny&lt;/span&gt;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and you can give me a ring via</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&lt;span property="telephone"&gt;1-800-555-0199&lt;/span&gt;.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&lt;img property="image" src="http://manu.sporny.org/images/manu.png" /&gt;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My favorite animal is the &lt;span property="ov:preferredAnimal"&gt;Liger&lt;/span&gt;.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&lt;/p&gt;</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Altre sintassi</a:t>
            </a:r>
            <a:endParaRPr lang="it-IT" sz="2400" b="0" strike="noStrike" spc="-1">
              <a:latin typeface="Arial"/>
            </a:endParaRPr>
          </a:p>
        </p:txBody>
      </p:sp>
      <p:sp>
        <p:nvSpPr>
          <p:cNvPr id="1049"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417AC44-1A95-46C7-B2F6-191E41513293}" type="slidenum">
              <a:rPr lang="it-IT" sz="1600" b="0" strike="noStrike" spc="-1">
                <a:solidFill>
                  <a:srgbClr val="002060"/>
                </a:solidFill>
                <a:latin typeface="Arial"/>
                <a:ea typeface="Arial"/>
              </a:rPr>
              <a:t>87</a:t>
            </a:fld>
            <a:endParaRPr lang="it-IT" sz="1600" b="0" strike="noStrike" spc="-1">
              <a:latin typeface="Arial"/>
            </a:endParaRPr>
          </a:p>
        </p:txBody>
      </p:sp>
      <p:sp>
        <p:nvSpPr>
          <p:cNvPr id="1050" name="CustomShape 3"/>
          <p:cNvSpPr/>
          <p:nvPr/>
        </p:nvSpPr>
        <p:spPr>
          <a:xfrm>
            <a:off x="1297800" y="905040"/>
            <a:ext cx="9357840" cy="161460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&lt;span class="vcard"&gt;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&lt;a class="fn url" href="http://adactio.com/"&gt;Jeremy Keith&lt;/a&gt;, </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&lt;span class="org vcard"&gt;&lt;a class="url fn org" href="http://clearleft.com"&gt;Clearleft&lt;/a&gt;&lt;/span&gt;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&lt;/span&gt;</a:t>
            </a:r>
            <a:endParaRPr lang="it-IT" sz="2000" b="0" strike="noStrike" spc="-1">
              <a:latin typeface="Arial"/>
            </a:endParaRPr>
          </a:p>
        </p:txBody>
      </p:sp>
      <p:sp>
        <p:nvSpPr>
          <p:cNvPr id="1051" name="CustomShape 4"/>
          <p:cNvSpPr/>
          <p:nvPr/>
        </p:nvSpPr>
        <p:spPr>
          <a:xfrm>
            <a:off x="8785800" y="905040"/>
            <a:ext cx="1797840" cy="394920"/>
          </a:xfrm>
          <a:prstGeom prst="rect">
            <a:avLst/>
          </a:prstGeom>
          <a:solidFill>
            <a:srgbClr val="FF8000"/>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Microformat</a:t>
            </a:r>
            <a:endParaRPr lang="it-IT" sz="2000" b="0" strike="noStrike" spc="-1">
              <a:latin typeface="Arial"/>
            </a:endParaRPr>
          </a:p>
        </p:txBody>
      </p:sp>
      <p:sp>
        <p:nvSpPr>
          <p:cNvPr id="1052" name="CustomShape 5"/>
          <p:cNvSpPr/>
          <p:nvPr/>
        </p:nvSpPr>
        <p:spPr>
          <a:xfrm>
            <a:off x="1873800" y="2693160"/>
            <a:ext cx="9357840" cy="393048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Consolas"/>
                <a:ea typeface="Consolas"/>
              </a:rPr>
              <a:t>&lt;section itemscope itemtype="http://schema.org/Person"&gt;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Hello, my name is &lt;span itemprop="name"&gt;John Doe&lt;/span&gt;,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I am a &lt;span itemprop="jobTitle"&gt;graduate research assistant&lt;/span&gt;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at the &lt;span itemprop="affiliation"&gt;University of Dreams&lt;/span&gt;.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My friends call me &lt;span itemprop="additionalName"&gt;Johnny&lt;/span&gt;.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You can visit my homepage at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&lt;a href="http://www.JohnnyD.com" itemprop="url"&gt;www.JohnnyD.com&lt;/a&gt;.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&lt;section itemprop="address" itemscope itemtype="http://schema.org/PostalAddress"&gt;		I live at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&lt;span itemprop="streetAddress"&gt;1234 Peach Drive&lt;/span&gt;,</a:t>
            </a:r>
            <a:endParaRPr lang="it-IT" sz="1800" b="0" strike="noStrike" spc="-1">
              <a:latin typeface="Arial"/>
            </a:endParaRPr>
          </a:p>
          <a:p>
            <a:pPr>
              <a:lnSpc>
                <a:spcPct val="100000"/>
              </a:lnSpc>
            </a:pPr>
            <a:r>
              <a:rPr lang="it-IT" sz="1800" b="0" strike="noStrike" spc="-1">
                <a:solidFill>
                  <a:srgbClr val="000000"/>
                </a:solidFill>
                <a:latin typeface="Consolas"/>
                <a:ea typeface="Consolas"/>
              </a:rPr>
              <a:t>		&lt;span itemprop="addressLocality"&gt;Warner Robins&lt;/span&gt;,</a:t>
            </a:r>
            <a:endParaRPr lang="it-IT" sz="1800" b="0" strike="noStrike" spc="-1">
              <a:latin typeface="Arial"/>
            </a:endParaRPr>
          </a:p>
          <a:p>
            <a:pPr>
              <a:lnSpc>
                <a:spcPct val="100000"/>
              </a:lnSpc>
            </a:pPr>
            <a:r>
              <a:rPr lang="it-IT" sz="1800" b="0" strike="noStrike" spc="-1">
                <a:solidFill>
                  <a:srgbClr val="000000"/>
                </a:solidFill>
                <a:latin typeface="Consolas"/>
                <a:ea typeface="Consolas"/>
              </a:rPr>
              <a:t>		&lt;span itemprop="addressRegion"&gt;Georgia&lt;/span&gt;.</a:t>
            </a:r>
            <a:endParaRPr lang="it-IT" sz="1800" b="0" strike="noStrike" spc="-1">
              <a:latin typeface="Arial"/>
            </a:endParaRPr>
          </a:p>
          <a:p>
            <a:pPr>
              <a:lnSpc>
                <a:spcPct val="100000"/>
              </a:lnSpc>
            </a:pPr>
            <a:r>
              <a:rPr lang="it-IT" sz="1800" b="0" strike="noStrike" spc="-1">
                <a:solidFill>
                  <a:srgbClr val="000000"/>
                </a:solidFill>
                <a:latin typeface="Consolas"/>
                <a:ea typeface="Consolas"/>
              </a:rPr>
              <a:t>	&lt;/section&gt;</a:t>
            </a:r>
            <a:endParaRPr lang="it-IT" sz="1800" b="0" strike="noStrike" spc="-1">
              <a:latin typeface="Arial"/>
            </a:endParaRPr>
          </a:p>
          <a:p>
            <a:pPr>
              <a:lnSpc>
                <a:spcPct val="100000"/>
              </a:lnSpc>
            </a:pPr>
            <a:r>
              <a:rPr lang="it-IT" sz="1800" b="0" strike="noStrike" spc="-1">
                <a:solidFill>
                  <a:srgbClr val="000000"/>
                </a:solidFill>
                <a:latin typeface="Consolas"/>
                <a:ea typeface="Consolas"/>
              </a:rPr>
              <a:t>&lt;/section&gt;</a:t>
            </a:r>
            <a:endParaRPr lang="it-IT" sz="1800" b="0" strike="noStrike" spc="-1">
              <a:latin typeface="Arial"/>
            </a:endParaRPr>
          </a:p>
        </p:txBody>
      </p:sp>
      <p:sp>
        <p:nvSpPr>
          <p:cNvPr id="1053" name="CustomShape 6"/>
          <p:cNvSpPr/>
          <p:nvPr/>
        </p:nvSpPr>
        <p:spPr>
          <a:xfrm>
            <a:off x="9361800" y="6192000"/>
            <a:ext cx="1797840" cy="394920"/>
          </a:xfrm>
          <a:prstGeom prst="rect">
            <a:avLst/>
          </a:prstGeom>
          <a:solidFill>
            <a:srgbClr val="FF8000"/>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Microdata</a:t>
            </a:r>
            <a:endParaRPr lang="it-IT" sz="2000" b="0" strike="noStrike" spc="-1">
              <a:latin typeface="Arial"/>
            </a:endParaRPr>
          </a:p>
        </p:txBody>
      </p:sp>
      <p:sp>
        <p:nvSpPr>
          <p:cNvPr id="1054" name="CustomShape 7"/>
          <p:cNvSpPr/>
          <p:nvPr/>
        </p:nvSpPr>
        <p:spPr>
          <a:xfrm>
            <a:off x="505800" y="1512000"/>
            <a:ext cx="9357840" cy="393048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1800" b="0" strike="noStrike" spc="-1">
                <a:solidFill>
                  <a:srgbClr val="000000"/>
                </a:solidFill>
                <a:latin typeface="Consolas"/>
                <a:ea typeface="Consolas"/>
              </a:rPr>
              <a:t>{</a:t>
            </a:r>
            <a:endParaRPr lang="it-IT" sz="1800" b="0" strike="noStrike" spc="-1">
              <a:latin typeface="Arial"/>
            </a:endParaRPr>
          </a:p>
          <a:p>
            <a:pPr>
              <a:lnSpc>
                <a:spcPct val="100000"/>
              </a:lnSpc>
            </a:pPr>
            <a:r>
              <a:rPr lang="it-IT" sz="1800" b="0" strike="noStrike" spc="-1">
                <a:solidFill>
                  <a:srgbClr val="000000"/>
                </a:solidFill>
                <a:latin typeface="Consolas"/>
                <a:ea typeface="Consolas"/>
              </a:rPr>
              <a:t>  "@context":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"name": "http://xmlns.com/foaf/0.1/name",</a:t>
            </a:r>
            <a:endParaRPr lang="it-IT" sz="1800" b="0" strike="noStrike" spc="-1">
              <a:latin typeface="Arial"/>
            </a:endParaRPr>
          </a:p>
          <a:p>
            <a:pPr>
              <a:lnSpc>
                <a:spcPct val="100000"/>
              </a:lnSpc>
            </a:pPr>
            <a:r>
              <a:rPr lang="it-IT" sz="1800" b="0" strike="noStrike" spc="-1">
                <a:solidFill>
                  <a:srgbClr val="000000"/>
                </a:solidFill>
                <a:latin typeface="Consolas"/>
                <a:ea typeface="Consolas"/>
              </a:rPr>
              <a:t>    "homepage":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"@id": "http://xmlns.com/foaf/0.1/workplaceHomepage",</a:t>
            </a:r>
            <a:endParaRPr lang="it-IT" sz="1800" b="0" strike="noStrike" spc="-1">
              <a:latin typeface="Arial"/>
            </a:endParaRPr>
          </a:p>
          <a:p>
            <a:pPr>
              <a:lnSpc>
                <a:spcPct val="100000"/>
              </a:lnSpc>
            </a:pPr>
            <a:r>
              <a:rPr lang="it-IT" sz="1800" b="0" strike="noStrike" spc="-1">
                <a:solidFill>
                  <a:srgbClr val="000000"/>
                </a:solidFill>
                <a:latin typeface="Consolas"/>
                <a:ea typeface="Consolas"/>
              </a:rPr>
              <a:t>      "@type": "@id"</a:t>
            </a:r>
            <a:endParaRPr lang="it-IT" sz="1800" b="0" strike="noStrike" spc="-1">
              <a:latin typeface="Arial"/>
            </a:endParaRPr>
          </a:p>
          <a:p>
            <a:pPr>
              <a:lnSpc>
                <a:spcPct val="100000"/>
              </a:lnSpc>
            </a:pPr>
            <a:r>
              <a:rPr lang="it-IT" sz="1800" b="0" strike="noStrike" spc="-1">
                <a:solidFill>
                  <a:srgbClr val="000000"/>
                </a:solidFill>
                <a:latin typeface="Consolas"/>
                <a:ea typeface="Consolas"/>
              </a:rPr>
              <a: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"Person": "http://xmlns.com/foaf/0.1/Person"</a:t>
            </a:r>
            <a:endParaRPr lang="it-IT" sz="1800" b="0" strike="noStrike" spc="-1">
              <a:latin typeface="Arial"/>
            </a:endParaRPr>
          </a:p>
          <a:p>
            <a:pPr>
              <a:lnSpc>
                <a:spcPct val="100000"/>
              </a:lnSpc>
            </a:pPr>
            <a:r>
              <a:rPr lang="it-IT" sz="1800" b="0" strike="noStrike" spc="-1">
                <a:solidFill>
                  <a:srgbClr val="000000"/>
                </a:solidFill>
                <a:latin typeface="Consolas"/>
                <a:ea typeface="Consolas"/>
              </a:rPr>
              <a:t>  },</a:t>
            </a:r>
            <a:endParaRPr lang="it-IT" sz="1800" b="0" strike="noStrike" spc="-1">
              <a:latin typeface="Arial"/>
            </a:endParaRPr>
          </a:p>
          <a:p>
            <a:pPr>
              <a:lnSpc>
                <a:spcPct val="100000"/>
              </a:lnSpc>
            </a:pPr>
            <a:r>
              <a:rPr lang="it-IT" sz="1800" b="0" strike="noStrike" spc="-1">
                <a:solidFill>
                  <a:srgbClr val="000000"/>
                </a:solidFill>
                <a:latin typeface="Consolas"/>
                <a:ea typeface="Consolas"/>
              </a:rPr>
              <a:t>  "@id": "https://me.example.com",</a:t>
            </a:r>
            <a:endParaRPr lang="it-IT" sz="1800" b="0" strike="noStrike" spc="-1">
              <a:latin typeface="Arial"/>
            </a:endParaRPr>
          </a:p>
          <a:p>
            <a:pPr>
              <a:lnSpc>
                <a:spcPct val="100000"/>
              </a:lnSpc>
            </a:pPr>
            <a:r>
              <a:rPr lang="it-IT" sz="1800" b="0" strike="noStrike" spc="-1">
                <a:solidFill>
                  <a:srgbClr val="000000"/>
                </a:solidFill>
                <a:latin typeface="Consolas"/>
                <a:ea typeface="Consolas"/>
              </a:rPr>
              <a:t>  "@type": "Person",</a:t>
            </a:r>
            <a:endParaRPr lang="it-IT" sz="1800" b="0" strike="noStrike" spc="-1">
              <a:latin typeface="Arial"/>
            </a:endParaRPr>
          </a:p>
          <a:p>
            <a:pPr>
              <a:lnSpc>
                <a:spcPct val="100000"/>
              </a:lnSpc>
            </a:pPr>
            <a:r>
              <a:rPr lang="it-IT" sz="1800" b="0" strike="noStrike" spc="-1">
                <a:solidFill>
                  <a:srgbClr val="000000"/>
                </a:solidFill>
                <a:latin typeface="Consolas"/>
                <a:ea typeface="Consolas"/>
              </a:rPr>
              <a:t>  "name": "John Smith",</a:t>
            </a:r>
            <a:endParaRPr lang="it-IT" sz="1800" b="0" strike="noStrike" spc="-1">
              <a:latin typeface="Arial"/>
            </a:endParaRPr>
          </a:p>
          <a:p>
            <a:pPr>
              <a:lnSpc>
                <a:spcPct val="100000"/>
              </a:lnSpc>
            </a:pPr>
            <a:r>
              <a:rPr lang="it-IT" sz="1800" b="0" strike="noStrike" spc="-1">
                <a:solidFill>
                  <a:srgbClr val="000000"/>
                </a:solidFill>
                <a:latin typeface="Consolas"/>
                <a:ea typeface="Consolas"/>
              </a:rPr>
              <a:t>  "homepage": "https://www.example.com/"</a:t>
            </a:r>
            <a:endParaRPr lang="it-IT" sz="1800" b="0" strike="noStrike" spc="-1">
              <a:latin typeface="Arial"/>
            </a:endParaRPr>
          </a:p>
          <a:p>
            <a:pPr>
              <a:lnSpc>
                <a:spcPct val="100000"/>
              </a:lnSpc>
            </a:pPr>
            <a:r>
              <a:rPr lang="it-IT" sz="1800" b="0" strike="noStrike" spc="-1">
                <a:solidFill>
                  <a:srgbClr val="000000"/>
                </a:solidFill>
                <a:latin typeface="Consolas"/>
                <a:ea typeface="Consolas"/>
              </a:rPr>
              <a:t>}</a:t>
            </a:r>
            <a:endParaRPr lang="it-IT" sz="1800" b="0" strike="noStrike" spc="-1">
              <a:latin typeface="Arial"/>
            </a:endParaRPr>
          </a:p>
        </p:txBody>
      </p:sp>
      <p:sp>
        <p:nvSpPr>
          <p:cNvPr id="1055" name="CustomShape 8"/>
          <p:cNvSpPr/>
          <p:nvPr/>
        </p:nvSpPr>
        <p:spPr>
          <a:xfrm>
            <a:off x="7633800" y="1620720"/>
            <a:ext cx="1797840" cy="394920"/>
          </a:xfrm>
          <a:prstGeom prst="rect">
            <a:avLst/>
          </a:prstGeom>
          <a:solidFill>
            <a:srgbClr val="FF8000"/>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JSON-LD</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52"/>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0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054"/>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Applicazioni</a:t>
            </a:r>
            <a:endParaRPr lang="it-IT" sz="2400" b="0" strike="noStrike" spc="-1">
              <a:latin typeface="Arial"/>
            </a:endParaRPr>
          </a:p>
        </p:txBody>
      </p:sp>
      <p:sp>
        <p:nvSpPr>
          <p:cNvPr id="1057"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7AF5921-8170-498D-87F3-45BA7D433117}" type="slidenum">
              <a:rPr lang="it-IT" sz="1600" b="0" strike="noStrike" spc="-1">
                <a:solidFill>
                  <a:srgbClr val="002060"/>
                </a:solidFill>
                <a:latin typeface="Arial"/>
                <a:ea typeface="Arial"/>
              </a:rPr>
              <a:t>88</a:t>
            </a:fld>
            <a:endParaRPr lang="it-IT" sz="1600" b="0" strike="noStrike" spc="-1">
              <a:latin typeface="Arial"/>
            </a:endParaRPr>
          </a:p>
        </p:txBody>
      </p:sp>
      <p:sp>
        <p:nvSpPr>
          <p:cNvPr id="1058"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Google Rich snippets</a:t>
            </a:r>
            <a:r>
              <a:t/>
            </a:r>
            <a:br/>
            <a:r>
              <a:t/>
            </a:r>
            <a:br/>
            <a:r>
              <a:t/>
            </a:r>
            <a:br/>
            <a:r>
              <a:t/>
            </a:r>
            <a:br/>
            <a:r>
              <a:t/>
            </a:r>
            <a:br/>
            <a:r>
              <a:t/>
            </a:r>
            <a:br/>
            <a:r>
              <a:t/>
            </a:r>
            <a:b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Yahoo SearchMonkey ( 2008 - 2010)</a:t>
            </a:r>
            <a:endParaRPr lang="it-IT" sz="2000" b="0" strike="noStrike" spc="-1">
              <a:latin typeface="Arial"/>
            </a:endParaRPr>
          </a:p>
        </p:txBody>
      </p:sp>
      <p:pic>
        <p:nvPicPr>
          <p:cNvPr id="1059" name="Picture 1058"/>
          <p:cNvPicPr/>
          <p:nvPr/>
        </p:nvPicPr>
        <p:blipFill>
          <a:blip r:embed="rId2"/>
          <a:stretch/>
        </p:blipFill>
        <p:spPr>
          <a:xfrm>
            <a:off x="3816000" y="1144440"/>
            <a:ext cx="7486920" cy="1447200"/>
          </a:xfrm>
          <a:prstGeom prst="rect">
            <a:avLst/>
          </a:prstGeom>
          <a:ln>
            <a:noFill/>
          </a:ln>
        </p:spPr>
      </p:pic>
      <p:pic>
        <p:nvPicPr>
          <p:cNvPr id="1060" name="Picture 1059"/>
          <p:cNvPicPr/>
          <p:nvPr/>
        </p:nvPicPr>
        <p:blipFill>
          <a:blip r:embed="rId3"/>
          <a:stretch/>
        </p:blipFill>
        <p:spPr>
          <a:xfrm>
            <a:off x="4032000" y="2664000"/>
            <a:ext cx="4289400" cy="1188000"/>
          </a:xfrm>
          <a:prstGeom prst="rect">
            <a:avLst/>
          </a:prstGeom>
          <a:ln>
            <a:noFill/>
          </a:ln>
        </p:spPr>
      </p:pic>
      <p:pic>
        <p:nvPicPr>
          <p:cNvPr id="1061" name="Picture 1060"/>
          <p:cNvPicPr/>
          <p:nvPr/>
        </p:nvPicPr>
        <p:blipFill>
          <a:blip r:embed="rId4"/>
          <a:stretch/>
        </p:blipFill>
        <p:spPr>
          <a:xfrm>
            <a:off x="2448000" y="4824000"/>
            <a:ext cx="1149840" cy="852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Supporto</a:t>
            </a:r>
            <a:endParaRPr lang="it-IT" sz="2400" b="0" strike="noStrike" spc="-1">
              <a:latin typeface="Arial"/>
            </a:endParaRPr>
          </a:p>
        </p:txBody>
      </p:sp>
      <p:sp>
        <p:nvSpPr>
          <p:cNvPr id="1063"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EDCB7B3-A6CC-4499-BDD3-5DFD39FEF912}" type="slidenum">
              <a:rPr lang="it-IT" sz="1600" b="0" strike="noStrike" spc="-1">
                <a:solidFill>
                  <a:srgbClr val="002060"/>
                </a:solidFill>
                <a:latin typeface="Arial"/>
                <a:ea typeface="Arial"/>
              </a:rPr>
              <a:t>89</a:t>
            </a:fld>
            <a:endParaRPr lang="it-IT" sz="1600" b="0" strike="noStrike" spc="-1">
              <a:latin typeface="Arial"/>
            </a:endParaRPr>
          </a:p>
        </p:txBody>
      </p:sp>
      <p:pic>
        <p:nvPicPr>
          <p:cNvPr id="1064" name="Picture 1063"/>
          <p:cNvPicPr/>
          <p:nvPr/>
        </p:nvPicPr>
        <p:blipFill>
          <a:blip r:embed="rId2"/>
          <a:stretch/>
        </p:blipFill>
        <p:spPr>
          <a:xfrm>
            <a:off x="3003120" y="618120"/>
            <a:ext cx="5348520" cy="5653440"/>
          </a:xfrm>
          <a:prstGeom prst="rect">
            <a:avLst/>
          </a:prstGeom>
          <a:ln>
            <a:noFill/>
          </a:ln>
        </p:spPr>
      </p:pic>
      <p:pic>
        <p:nvPicPr>
          <p:cNvPr id="1065" name="Picture 1064"/>
          <p:cNvPicPr/>
          <p:nvPr/>
        </p:nvPicPr>
        <p:blipFill>
          <a:blip r:embed="rId3"/>
          <a:stretch/>
        </p:blipFill>
        <p:spPr>
          <a:xfrm>
            <a:off x="589680" y="2016000"/>
            <a:ext cx="1713960" cy="1713960"/>
          </a:xfrm>
          <a:prstGeom prst="rect">
            <a:avLst/>
          </a:prstGeom>
          <a:ln>
            <a:noFill/>
          </a:ln>
        </p:spPr>
      </p:pic>
      <p:pic>
        <p:nvPicPr>
          <p:cNvPr id="1066" name="Picture 1065"/>
          <p:cNvPicPr/>
          <p:nvPr/>
        </p:nvPicPr>
        <p:blipFill>
          <a:blip r:embed="rId4"/>
          <a:stretch/>
        </p:blipFill>
        <p:spPr>
          <a:xfrm>
            <a:off x="9792000" y="1311840"/>
            <a:ext cx="1393920" cy="631800"/>
          </a:xfrm>
          <a:prstGeom prst="rect">
            <a:avLst/>
          </a:prstGeom>
          <a:ln>
            <a:noFill/>
          </a:ln>
        </p:spPr>
      </p:pic>
      <p:pic>
        <p:nvPicPr>
          <p:cNvPr id="1067" name="Picture 1066"/>
          <p:cNvPicPr/>
          <p:nvPr/>
        </p:nvPicPr>
        <p:blipFill>
          <a:blip r:embed="rId5"/>
          <a:stretch/>
        </p:blipFill>
        <p:spPr>
          <a:xfrm>
            <a:off x="9936000" y="2104560"/>
            <a:ext cx="1142280" cy="487080"/>
          </a:xfrm>
          <a:prstGeom prst="rect">
            <a:avLst/>
          </a:prstGeom>
          <a:ln>
            <a:noFill/>
          </a:ln>
        </p:spPr>
      </p:pic>
      <p:pic>
        <p:nvPicPr>
          <p:cNvPr id="1068" name="Picture 1067"/>
          <p:cNvPicPr/>
          <p:nvPr/>
        </p:nvPicPr>
        <p:blipFill>
          <a:blip r:embed="rId6"/>
          <a:stretch/>
        </p:blipFill>
        <p:spPr>
          <a:xfrm>
            <a:off x="10006200" y="2952000"/>
            <a:ext cx="1081440" cy="631800"/>
          </a:xfrm>
          <a:prstGeom prst="rect">
            <a:avLst/>
          </a:prstGeom>
          <a:ln>
            <a:noFill/>
          </a:ln>
        </p:spPr>
      </p:pic>
      <p:pic>
        <p:nvPicPr>
          <p:cNvPr id="1069" name="Picture 1068"/>
          <p:cNvPicPr/>
          <p:nvPr/>
        </p:nvPicPr>
        <p:blipFill>
          <a:blip r:embed="rId7"/>
          <a:stretch/>
        </p:blipFill>
        <p:spPr>
          <a:xfrm>
            <a:off x="9936000" y="3888000"/>
            <a:ext cx="1149840" cy="311760"/>
          </a:xfrm>
          <a:prstGeom prst="rect">
            <a:avLst/>
          </a:prstGeom>
          <a:ln>
            <a:noFill/>
          </a:ln>
        </p:spPr>
      </p:pic>
      <p:pic>
        <p:nvPicPr>
          <p:cNvPr id="1070" name="Picture 1069"/>
          <p:cNvPicPr/>
          <p:nvPr/>
        </p:nvPicPr>
        <p:blipFill>
          <a:blip r:embed="rId8"/>
          <a:stretch/>
        </p:blipFill>
        <p:spPr>
          <a:xfrm>
            <a:off x="9937800" y="4393800"/>
            <a:ext cx="1149840" cy="1149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CustomShape 1"/>
          <p:cNvSpPr/>
          <p:nvPr/>
        </p:nvSpPr>
        <p:spPr>
          <a:xfrm>
            <a:off x="384840" y="298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Task per l’integrazione della conoscenza</a:t>
            </a:r>
            <a:endParaRPr lang="it-IT" sz="2400" b="0" strike="noStrike" spc="-1">
              <a:latin typeface="Arial"/>
            </a:endParaRPr>
          </a:p>
        </p:txBody>
      </p:sp>
      <p:sp>
        <p:nvSpPr>
          <p:cNvPr id="523" name="CustomShape 2"/>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Possiamo “insegnare” all’agente che: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Se x ed y hanno la stessa email allora sono la stessa persona</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 ns0:marioarrigonineri sameAs ldin:marioarrigonineri</a:t>
            </a:r>
            <a:endParaRPr lang="it-IT" sz="2000" b="0" strike="noStrike" spc="-1">
              <a:latin typeface="Arial"/>
            </a:endParaRPr>
          </a:p>
          <a:p>
            <a:pPr marL="536400" lvl="1" indent="-283320">
              <a:lnSpc>
                <a:spcPct val="100000"/>
              </a:lnSpc>
              <a:spcBef>
                <a:spcPts val="1134"/>
              </a:spcBef>
              <a:buClr>
                <a:srgbClr val="FF0000"/>
              </a:buClr>
              <a:buFont typeface="System Font Regular"/>
              <a:buChar char="■"/>
            </a:pPr>
            <a:r>
              <a:rPr lang="it-IT" sz="2000" b="0" strike="noStrike" spc="-1">
                <a:solidFill>
                  <a:srgbClr val="000000"/>
                </a:solidFill>
                <a:latin typeface="Calibri"/>
                <a:ea typeface="DejaVu Sans"/>
              </a:rPr>
              <a:t>Quindi otteniamo la fusione del</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Grafo locale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Grafo linkedin</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Grafo amazon</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Possibilità di rispondere a domande che coinvolgono informazioni da fonti diverse</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Quale è la home page del luogo di lavoro di Mario? … esempio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Quanto costa il libro di Mario?</a:t>
            </a:r>
            <a:endParaRPr lang="it-IT" sz="2000" b="0" strike="noStrike" spc="-1">
              <a:latin typeface="Arial"/>
            </a:endParaRPr>
          </a:p>
          <a:p>
            <a:pPr marL="1296000" lvl="2" indent="-285840">
              <a:lnSpc>
                <a:spcPct val="100000"/>
              </a:lnSpc>
              <a:spcBef>
                <a:spcPts val="850"/>
              </a:spcBef>
              <a:buClr>
                <a:srgbClr val="000000"/>
              </a:buClr>
              <a:buSzPct val="45000"/>
              <a:buFont typeface="Wingdings" charset="2"/>
              <a:buChar char=""/>
            </a:pPr>
            <a:r>
              <a:rPr lang="it-IT" sz="2000" b="0" strike="noStrike" spc="-1">
                <a:solidFill>
                  <a:srgbClr val="000000"/>
                </a:solidFill>
                <a:latin typeface="Calibri"/>
                <a:ea typeface="DejaVu Sans"/>
              </a:rPr>
              <a:t>In che città vive Mario?</a:t>
            </a:r>
            <a:endParaRPr lang="it-IT" sz="2000" b="0" strike="noStrike" spc="-1">
              <a:latin typeface="Arial"/>
            </a:endParaRPr>
          </a:p>
        </p:txBody>
      </p:sp>
      <p:sp>
        <p:nvSpPr>
          <p:cNvPr id="524" name="CustomShape 3"/>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DB92293-E97D-430B-8371-EEA96841354F}" type="slidenum">
              <a:rPr lang="it-IT" sz="1600" b="0" strike="noStrike" spc="-1">
                <a:solidFill>
                  <a:srgbClr val="002060"/>
                </a:solidFill>
                <a:latin typeface="Arial"/>
                <a:ea typeface="Arial"/>
              </a:rPr>
              <a:t>9</a:t>
            </a:fld>
            <a:endParaRPr lang="it-IT"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RDFa +  JENA</a:t>
            </a:r>
            <a:endParaRPr lang="it-IT" sz="2400" b="0" strike="noStrike" spc="-1">
              <a:latin typeface="Arial"/>
            </a:endParaRPr>
          </a:p>
        </p:txBody>
      </p:sp>
      <p:sp>
        <p:nvSpPr>
          <p:cNvPr id="107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8BA7CAF-8AB1-46F4-8736-14CD2E875E25}" type="slidenum">
              <a:rPr lang="it-IT" sz="1600" b="0" strike="noStrike" spc="-1">
                <a:solidFill>
                  <a:srgbClr val="002060"/>
                </a:solidFill>
                <a:latin typeface="Arial"/>
                <a:ea typeface="Arial"/>
              </a:rPr>
              <a:t>90</a:t>
            </a:fld>
            <a:endParaRPr lang="it-IT" sz="1600" b="0" strike="noStrike" spc="-1">
              <a:latin typeface="Arial"/>
            </a:endParaRPr>
          </a:p>
        </p:txBody>
      </p:sp>
      <p:sp>
        <p:nvSpPr>
          <p:cNvPr id="1073" name="CustomShape 3"/>
          <p:cNvSpPr/>
          <p:nvPr/>
        </p:nvSpPr>
        <p:spPr>
          <a:xfrm>
            <a:off x="1801800" y="4464000"/>
            <a:ext cx="8781840" cy="100476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		JenaRdfaReader.inject();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Model model = ModelFactory.createDefaultModel();</a:t>
            </a:r>
            <a:endParaRPr lang="it-IT" sz="2000" b="0" strike="noStrike" spc="-1">
              <a:latin typeface="Arial"/>
            </a:endParaRPr>
          </a:p>
          <a:p>
            <a:pPr>
              <a:lnSpc>
                <a:spcPct val="100000"/>
              </a:lnSpc>
            </a:pPr>
            <a:r>
              <a:rPr lang="it-IT" sz="2000" b="0" strike="noStrike" spc="-1">
                <a:solidFill>
                  <a:srgbClr val="000000"/>
                </a:solidFill>
                <a:latin typeface="Consolas"/>
                <a:ea typeface="Consolas"/>
              </a:rPr>
              <a:t>		model.read(new FileReader("/rdfa.xhtml"), "", "RDFA");</a:t>
            </a:r>
            <a:endParaRPr lang="it-IT" sz="2000" b="0" strike="noStrike" spc="-1">
              <a:latin typeface="Arial"/>
            </a:endParaRPr>
          </a:p>
        </p:txBody>
      </p:sp>
      <p:sp>
        <p:nvSpPr>
          <p:cNvPr id="1074" name="CustomShape 4"/>
          <p:cNvSpPr/>
          <p:nvPr/>
        </p:nvSpPr>
        <p:spPr>
          <a:xfrm>
            <a:off x="1513800" y="1656000"/>
            <a:ext cx="6549840" cy="1614600"/>
          </a:xfrm>
          <a:prstGeom prst="rect">
            <a:avLst/>
          </a:prstGeom>
          <a:solidFill>
            <a:srgbClr val="DEE6EF"/>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it-IT" sz="2000" b="0" strike="noStrike" spc="-1">
                <a:solidFill>
                  <a:srgbClr val="000000"/>
                </a:solidFill>
                <a:latin typeface="Consolas"/>
                <a:ea typeface="Consolas"/>
              </a:rPr>
              <a:t>&lt;dependency&gt;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&lt;groupId&gt;org.semarglproject&lt;/groupId&gt;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&lt;artifactId&gt;semargl-jena&lt;/artifactId&gt;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    &lt;version&gt;0.7&lt;/version&gt;</a:t>
            </a:r>
            <a:endParaRPr lang="it-IT" sz="2000" b="0" strike="noStrike" spc="-1">
              <a:latin typeface="Arial"/>
            </a:endParaRPr>
          </a:p>
          <a:p>
            <a:pPr>
              <a:lnSpc>
                <a:spcPct val="100000"/>
              </a:lnSpc>
            </a:pPr>
            <a:r>
              <a:rPr lang="it-IT" sz="2000" b="0" strike="noStrike" spc="-1">
                <a:solidFill>
                  <a:srgbClr val="000000"/>
                </a:solidFill>
                <a:latin typeface="Consolas"/>
                <a:ea typeface="Consolas"/>
              </a:rPr>
              <a:t>&lt;/dependency&gt;</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Hands – on</a:t>
            </a:r>
            <a:endParaRPr lang="it-IT" sz="2400" b="0" strike="noStrike" spc="-1">
              <a:latin typeface="Arial"/>
            </a:endParaRPr>
          </a:p>
        </p:txBody>
      </p:sp>
      <p:sp>
        <p:nvSpPr>
          <p:cNvPr id="107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981EB89-40E3-415C-BCBF-5D4411C1E907}" type="slidenum">
              <a:rPr lang="it-IT" sz="1600" b="0" strike="noStrike" spc="-1">
                <a:solidFill>
                  <a:srgbClr val="002060"/>
                </a:solidFill>
                <a:latin typeface="Arial"/>
                <a:ea typeface="Arial"/>
              </a:rPr>
              <a:t>91</a:t>
            </a:fld>
            <a:endParaRPr lang="it-IT" sz="1600" b="0" strike="noStrike" spc="-1">
              <a:latin typeface="Arial"/>
            </a:endParaRPr>
          </a:p>
        </p:txBody>
      </p:sp>
      <p:sp>
        <p:nvSpPr>
          <p:cNvPr id="1077"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Create una propria pagina web minimale</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Nome, cognome</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Luogo di lavoro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u="sng" strike="noStrike" spc="-1">
                <a:solidFill>
                  <a:srgbClr val="0000FF"/>
                </a:solidFill>
                <a:uFillTx/>
                <a:latin typeface="Calibri"/>
                <a:ea typeface="DejaVu Sans"/>
                <a:hlinkClick r:id="rId2"/>
              </a:rPr>
              <a:t>http://rdfa.info/play/</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Caricare il contenuto html</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Annotare con RDFa</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Caricare il file in Jena e stampare le triple ottenute</a:t>
            </a:r>
            <a:endParaRPr lang="it-IT" sz="2000" b="0" strike="noStrike" spc="-1">
              <a:latin typeface="Arial"/>
            </a:endParaRPr>
          </a:p>
        </p:txBody>
      </p:sp>
      <p:pic>
        <p:nvPicPr>
          <p:cNvPr id="1078" name="Picture 1077"/>
          <p:cNvPicPr/>
          <p:nvPr/>
        </p:nvPicPr>
        <p:blipFill>
          <a:blip r:embed="rId3"/>
          <a:stretch/>
        </p:blipFill>
        <p:spPr>
          <a:xfrm>
            <a:off x="8640000" y="216000"/>
            <a:ext cx="3237840" cy="1968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CustomShape 1"/>
          <p:cNvSpPr/>
          <p:nvPr/>
        </p:nvSpPr>
        <p:spPr>
          <a:xfrm>
            <a:off x="888840" y="1274400"/>
            <a:ext cx="10411560" cy="629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gn="ctr">
              <a:lnSpc>
                <a:spcPct val="100000"/>
              </a:lnSpc>
            </a:pPr>
            <a:r>
              <a:rPr lang="it-IT" sz="2800" b="1" strike="noStrike" spc="-1">
                <a:solidFill>
                  <a:srgbClr val="FFFFFF"/>
                </a:solidFill>
                <a:latin typeface="Arial"/>
                <a:ea typeface="Arial"/>
              </a:rPr>
              <a:t>Master Artificial Intelligence &amp; Machine Learning</a:t>
            </a:r>
            <a:endParaRPr lang="it-IT" sz="2800" b="0" strike="noStrike" spc="-1">
              <a:latin typeface="Arial"/>
            </a:endParaRPr>
          </a:p>
        </p:txBody>
      </p:sp>
      <p:sp>
        <p:nvSpPr>
          <p:cNvPr id="1080" name="CustomShape 2"/>
          <p:cNvSpPr/>
          <p:nvPr/>
        </p:nvSpPr>
        <p:spPr>
          <a:xfrm>
            <a:off x="3543840" y="2527920"/>
            <a:ext cx="5140080" cy="939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479"/>
              </a:spcBef>
            </a:pPr>
            <a:r>
              <a:rPr lang="it-IT" sz="2400" b="1" strike="noStrike" spc="-1">
                <a:solidFill>
                  <a:srgbClr val="FFFFFF"/>
                </a:solidFill>
                <a:latin typeface="Arial"/>
                <a:ea typeface="Arial"/>
              </a:rPr>
              <a:t>Corso «Tecnologie semantiche»</a:t>
            </a:r>
            <a:endParaRPr lang="it-IT" sz="2400" b="0" strike="noStrike" spc="-1">
              <a:latin typeface="Arial"/>
            </a:endParaRPr>
          </a:p>
          <a:p>
            <a:pPr algn="ctr">
              <a:lnSpc>
                <a:spcPct val="100000"/>
              </a:lnSpc>
              <a:spcBef>
                <a:spcPts val="400"/>
              </a:spcBef>
            </a:pPr>
            <a:r>
              <a:rPr lang="it-IT" sz="2000" b="0" strike="noStrike" spc="-1">
                <a:solidFill>
                  <a:srgbClr val="FFFFFF"/>
                </a:solidFill>
                <a:latin typeface="Arial"/>
                <a:ea typeface="Arial"/>
              </a:rPr>
              <a:t>Marco Colombetti e Mario Arrigoni Neri</a:t>
            </a:r>
            <a:endParaRPr lang="it-IT" sz="2000" b="0" strike="noStrike" spc="-1">
              <a:latin typeface="Arial"/>
            </a:endParaRPr>
          </a:p>
        </p:txBody>
      </p:sp>
      <p:sp>
        <p:nvSpPr>
          <p:cNvPr id="1081" name="CustomShape 3"/>
          <p:cNvSpPr/>
          <p:nvPr/>
        </p:nvSpPr>
        <p:spPr>
          <a:xfrm>
            <a:off x="5267880" y="758160"/>
            <a:ext cx="1653840" cy="28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chor="ctr">
            <a:noAutofit/>
          </a:bodyPr>
          <a:lstStyle/>
          <a:p>
            <a:pPr algn="ctr">
              <a:lnSpc>
                <a:spcPct val="100000"/>
              </a:lnSpc>
              <a:spcBef>
                <a:spcPts val="360"/>
              </a:spcBef>
            </a:pPr>
            <a:r>
              <a:rPr lang="it-IT" sz="1800" b="0" strike="noStrike" spc="-1">
                <a:solidFill>
                  <a:srgbClr val="FFFFFF"/>
                </a:solidFill>
                <a:latin typeface="Arial"/>
                <a:ea typeface="Arial"/>
              </a:rPr>
              <a:t>01.07.2019</a:t>
            </a:r>
            <a:endParaRPr lang="it-IT" sz="1800" b="0" strike="noStrike" spc="-1">
              <a:latin typeface="Arial"/>
            </a:endParaRPr>
          </a:p>
        </p:txBody>
      </p:sp>
      <p:sp>
        <p:nvSpPr>
          <p:cNvPr id="1082" name="CustomShape 4"/>
          <p:cNvSpPr/>
          <p:nvPr/>
        </p:nvSpPr>
        <p:spPr>
          <a:xfrm>
            <a:off x="481320" y="3934800"/>
            <a:ext cx="11223000" cy="1146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noAutofit/>
          </a:bodyPr>
          <a:lstStyle/>
          <a:p>
            <a:pPr algn="ctr">
              <a:lnSpc>
                <a:spcPct val="100000"/>
              </a:lnSpc>
              <a:spcBef>
                <a:spcPts val="720"/>
              </a:spcBef>
            </a:pPr>
            <a:r>
              <a:rPr lang="it-IT" sz="3600" b="1" strike="noStrike" spc="-1">
                <a:solidFill>
                  <a:srgbClr val="FFFFFF"/>
                </a:solidFill>
                <a:latin typeface="Arial"/>
                <a:ea typeface="Arial"/>
              </a:rPr>
              <a:t>ELABORATI</a:t>
            </a:r>
            <a:endParaRPr lang="it-IT" sz="3600" b="0" strike="noStrike" spc="-1">
              <a:latin typeface="Arial"/>
            </a:endParaRPr>
          </a:p>
          <a:p>
            <a:pPr algn="ctr">
              <a:lnSpc>
                <a:spcPct val="100000"/>
              </a:lnSpc>
              <a:spcBef>
                <a:spcPts val="479"/>
              </a:spcBef>
            </a:pPr>
            <a:r>
              <a:rPr lang="it-IT" sz="2400" b="0" strike="noStrike" spc="-1">
                <a:solidFill>
                  <a:srgbClr val="FFFFFF"/>
                </a:solidFill>
                <a:latin typeface="Arial"/>
                <a:ea typeface="Arial"/>
              </a:rPr>
              <a:t>Mario Arrigoni Neri</a:t>
            </a:r>
            <a:endParaRPr lang="it-IT"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Introduzione</a:t>
            </a:r>
            <a:endParaRPr lang="it-IT" sz="2400" b="0" strike="noStrike" spc="-1">
              <a:latin typeface="Arial"/>
            </a:endParaRPr>
          </a:p>
        </p:txBody>
      </p:sp>
      <p:sp>
        <p:nvSpPr>
          <p:cNvPr id="1084"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3E18E1E-CA99-49C2-A81D-0DFD7192E2E1}" type="slidenum">
              <a:rPr lang="it-IT" sz="1600" b="0" strike="noStrike" spc="-1">
                <a:solidFill>
                  <a:srgbClr val="002060"/>
                </a:solidFill>
                <a:latin typeface="Arial"/>
                <a:ea typeface="Arial"/>
              </a:rPr>
              <a:t>93</a:t>
            </a:fld>
            <a:endParaRPr lang="it-IT" sz="1600" b="0" strike="noStrike" spc="-1">
              <a:latin typeface="Arial"/>
            </a:endParaRPr>
          </a:p>
        </p:txBody>
      </p:sp>
      <p:sp>
        <p:nvSpPr>
          <p:cNvPr id="1085"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L’elaborato sarà l’elemento essenziale per la valutazione del modulo di modelli semantici</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Potrà essere svolto in gruppi di 2 o 3 persone</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Ogni traccia contiene un approfondimento su una delle tematiche introdotte a lezione</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Dovrà essere consegnato entro la fine di Ottobre.</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 consegna consisterà in:</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Relazione scritta delle fasi di progetto, che giustifichi le scelte operate e presenti i risultati ottenuti</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Codice dell’applicazione (se previsto)</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Breve manuale (mezza pagina) per l’installazione ed il test dell’applicazione</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Tracce proposte dai singoli gruppi sono molto apprezzate</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Componenti degli elaborati</a:t>
            </a:r>
            <a:endParaRPr lang="it-IT" sz="2400" b="0" strike="noStrike" spc="-1">
              <a:latin typeface="Arial"/>
            </a:endParaRPr>
          </a:p>
        </p:txBody>
      </p:sp>
      <p:sp>
        <p:nvSpPr>
          <p:cNvPr id="1087"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6A28EBF-DF89-4DE1-ADBF-4ACFE6ECD2E4}" type="slidenum">
              <a:rPr lang="it-IT" sz="1600" b="0" strike="noStrike" spc="-1">
                <a:solidFill>
                  <a:srgbClr val="002060"/>
                </a:solidFill>
                <a:latin typeface="Arial"/>
                <a:ea typeface="Arial"/>
              </a:rPr>
              <a:t>94</a:t>
            </a:fld>
            <a:endParaRPr lang="it-IT" sz="1600" b="0" strike="noStrike" spc="-1">
              <a:latin typeface="Arial"/>
            </a:endParaRPr>
          </a:p>
        </p:txBody>
      </p:sp>
      <p:sp>
        <p:nvSpPr>
          <p:cNvPr id="1088"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Ogni elaborato prevede tre tipologie di attività</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Knowledge engineering</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Progettare un modello onologico per un particolare dominio di interesse</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Individuare interrogazioni ed esempi utili</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Data linking</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Convertire o annotare un dataset esistente secondo l’ontologia proposta</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Tradurre le interrogazioni identificate in sparql o in codice Jena</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Semantic Web application</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Realizzare una piccola applicazione che fornisca il servizio richiesto</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TRACCIA A : ColorWade</a:t>
            </a:r>
            <a:endParaRPr lang="it-IT" sz="2400" b="0" strike="noStrike" spc="-1">
              <a:latin typeface="Arial"/>
            </a:endParaRPr>
          </a:p>
        </p:txBody>
      </p:sp>
      <p:sp>
        <p:nvSpPr>
          <p:cNvPr id="1090"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A815F47-8E1A-448B-AC2E-DF3AB266F12B}" type="slidenum">
              <a:rPr lang="it-IT" sz="1600" b="0" strike="noStrike" spc="-1">
                <a:solidFill>
                  <a:srgbClr val="002060"/>
                </a:solidFill>
                <a:latin typeface="Arial"/>
                <a:ea typeface="Arial"/>
              </a:rPr>
              <a:t>95</a:t>
            </a:fld>
            <a:endParaRPr lang="it-IT" sz="1600" b="0" strike="noStrike" spc="-1">
              <a:latin typeface="Arial"/>
            </a:endParaRPr>
          </a:p>
        </p:txBody>
      </p:sp>
      <p:sp>
        <p:nvSpPr>
          <p:cNvPr id="1091"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L’applicazione dovrà</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ricevere l’URL di un’immagine</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Estratte i colori e le forme (opzionale) dall’immagine</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Restituire i metadati dell’immagine in formato</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Progetto simile a </a:t>
            </a:r>
            <a:r>
              <a:rPr lang="it-IT" sz="2000" b="0" u="sng" strike="noStrike" spc="-1">
                <a:solidFill>
                  <a:srgbClr val="0000FF"/>
                </a:solidFill>
                <a:uFillTx/>
                <a:latin typeface="Calibri"/>
                <a:ea typeface="DejaVu Sans"/>
                <a:hlinkClick r:id="rId2"/>
              </a:rPr>
              <a:t>https://www.degraeve.com/color-palette/</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Ma con output RDF</a:t>
            </a:r>
            <a:endParaRPr lang="it-IT" sz="2000" b="0" strike="noStrike" spc="-1">
              <a:latin typeface="Arial"/>
            </a:endParaRPr>
          </a:p>
          <a:p>
            <a:pPr>
              <a:lnSpc>
                <a:spcPct val="100000"/>
              </a:lnSpc>
              <a:spcBef>
                <a:spcPts val="601"/>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L’applicazione dovrebbe esporre un endpoint rest in modo da poter essere integrata nei modelli RDF che “parlano” di immagini.</a:t>
            </a:r>
            <a:endParaRPr lang="it-IT" sz="2000" b="0" strike="noStrike" spc="-1">
              <a:latin typeface="Arial"/>
            </a:endParaRPr>
          </a:p>
          <a:p>
            <a:pPr>
              <a:lnSpc>
                <a:spcPct val="100000"/>
              </a:lnSpc>
              <a:spcBef>
                <a:spcPts val="601"/>
              </a:spcBef>
            </a:pP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Realizzare una applicazione java che, letto un modello RDF, lo arricchisce aggiungendo i riferimenti all’estrattore implementato</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TRACCIA B : LinkedContainers</a:t>
            </a:r>
            <a:endParaRPr lang="it-IT" sz="2400" b="0" strike="noStrike" spc="-1">
              <a:latin typeface="Arial"/>
            </a:endParaRPr>
          </a:p>
          <a:p>
            <a:pPr>
              <a:lnSpc>
                <a:spcPct val="100000"/>
              </a:lnSpc>
            </a:pPr>
            <a:endParaRPr lang="it-IT" sz="2400" b="0" strike="noStrike" spc="-1">
              <a:latin typeface="Arial"/>
            </a:endParaRPr>
          </a:p>
        </p:txBody>
      </p:sp>
      <p:sp>
        <p:nvSpPr>
          <p:cNvPr id="1093"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58130C0-FC91-4CDE-A8DE-E292AE6A0FAC}" type="slidenum">
              <a:rPr lang="it-IT" sz="1600" b="0" strike="noStrike" spc="-1">
                <a:solidFill>
                  <a:srgbClr val="002060"/>
                </a:solidFill>
                <a:latin typeface="Arial"/>
                <a:ea typeface="Arial"/>
              </a:rPr>
              <a:t>96</a:t>
            </a:fld>
            <a:endParaRPr lang="it-IT" sz="1600" b="0" strike="noStrike" spc="-1">
              <a:latin typeface="Arial"/>
            </a:endParaRPr>
          </a:p>
        </p:txBody>
      </p:sp>
      <p:sp>
        <p:nvSpPr>
          <p:cNvPr id="1094"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Si converta un docker file in RDF</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L’applciazione riceve un link ad un’immagine docker su DockerHub</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Estrae i dati dell’immagine tramite API e genera un file RDF</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Simile a </a:t>
            </a:r>
            <a:r>
              <a:rPr lang="it-IT" sz="2000" b="0" u="sng" strike="noStrike" spc="-1">
                <a:solidFill>
                  <a:srgbClr val="0000FF"/>
                </a:solidFill>
                <a:uFillTx/>
                <a:latin typeface="Calibri"/>
                <a:ea typeface="DejaVu Sans"/>
                <a:hlinkClick r:id="rId2"/>
              </a:rPr>
              <a:t>https://microbadger.com/images/ubuntu</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Ma con output in Ubuntu</a:t>
            </a:r>
            <a:endParaRPr lang="it-IT" sz="2000" b="0" strike="noStrike" spc="-1">
              <a:latin typeface="Arial"/>
            </a:endParaRPr>
          </a:p>
          <a:p>
            <a:pPr>
              <a:lnSpc>
                <a:spcPct val="100000"/>
              </a:lnSpc>
              <a:spcBef>
                <a:spcPts val="601"/>
              </a:spcBef>
            </a:pP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TRACCIA C : PutArtApart</a:t>
            </a:r>
            <a:endParaRPr lang="it-IT" sz="2400" b="0" strike="noStrike" spc="-1">
              <a:latin typeface="Arial"/>
            </a:endParaRPr>
          </a:p>
          <a:p>
            <a:pPr>
              <a:lnSpc>
                <a:spcPct val="100000"/>
              </a:lnSpc>
            </a:pPr>
            <a:endParaRPr lang="it-IT" sz="2400" b="0" strike="noStrike" spc="-1">
              <a:latin typeface="Arial"/>
            </a:endParaRPr>
          </a:p>
        </p:txBody>
      </p:sp>
      <p:sp>
        <p:nvSpPr>
          <p:cNvPr id="1096"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1AC5C35-6542-45A1-AEFD-E537C18CC530}" type="slidenum">
              <a:rPr lang="it-IT" sz="1600" b="0" strike="noStrike" spc="-1">
                <a:solidFill>
                  <a:srgbClr val="002060"/>
                </a:solidFill>
                <a:latin typeface="Arial"/>
                <a:ea typeface="Arial"/>
              </a:rPr>
              <a:t>97</a:t>
            </a:fld>
            <a:endParaRPr lang="it-IT" sz="1600" b="0" strike="noStrike" spc="-1">
              <a:latin typeface="Arial"/>
            </a:endParaRPr>
          </a:p>
        </p:txBody>
      </p:sp>
      <p:sp>
        <p:nvSpPr>
          <p:cNvPr id="1097"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Realizzare una applicazione che utilizza GoogleMaps e permette di ricercare particolari opere d’arte  nelle vicinanze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Ad esempio, se fossimo a Parigi e cercassimo “Monna Lista” la mappa dovrebbe mostrare la posizione del Louvre</a:t>
            </a:r>
            <a:r>
              <a:t/>
            </a:r>
            <a:b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Le informazioni necessarie possono essere ottenute tramite dbpedia</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 fatta richiesta di definire una opportuna ontologia applicativa</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TRACCIA D : definizione metadati</a:t>
            </a:r>
            <a:endParaRPr lang="it-IT" sz="2400" b="0" strike="noStrike" spc="-1">
              <a:latin typeface="Arial"/>
            </a:endParaRPr>
          </a:p>
          <a:p>
            <a:pPr>
              <a:lnSpc>
                <a:spcPct val="100000"/>
              </a:lnSpc>
            </a:pPr>
            <a:endParaRPr lang="it-IT" sz="2400" b="0" strike="noStrike" spc="-1">
              <a:latin typeface="Arial"/>
            </a:endParaRPr>
          </a:p>
        </p:txBody>
      </p:sp>
      <p:sp>
        <p:nvSpPr>
          <p:cNvPr id="1099"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5947FF8-13F8-45B3-9C5A-6E4000B68C03}" type="slidenum">
              <a:rPr lang="it-IT" sz="1600" b="0" strike="noStrike" spc="-1">
                <a:solidFill>
                  <a:srgbClr val="002060"/>
                </a:solidFill>
                <a:latin typeface="Arial"/>
                <a:ea typeface="Arial"/>
              </a:rPr>
              <a:t>98</a:t>
            </a:fld>
            <a:endParaRPr lang="it-IT" sz="1600" b="0" strike="noStrike" spc="-1">
              <a:latin typeface="Arial"/>
            </a:endParaRPr>
          </a:p>
        </p:txBody>
      </p:sp>
      <p:sp>
        <p:nvSpPr>
          <p:cNvPr id="1100"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Schema.org è un progetto condiviso dai principali motori di ricerca : google, bing, Yahoo!</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Schema.org prescrive particolari workflow per arricchire lo schema con domini custom</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 richiesto di approfondire tali procedure</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Si richiede di modellizzare domini specifici ed aggiungerli alle terminologie di schema.org</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Eventi e streaming dei dati</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Cloud</a:t>
            </a:r>
            <a:endParaRPr lang="it-IT" sz="2000" b="0" strike="noStrike" spc="-1">
              <a:latin typeface="Arial"/>
            </a:endParaRPr>
          </a:p>
          <a:p>
            <a:pPr marL="648000" lvl="2" indent="-215640">
              <a:lnSpc>
                <a:spcPct val="100000"/>
              </a:lnSpc>
              <a:spcBef>
                <a:spcPts val="601"/>
              </a:spcBef>
              <a:buClr>
                <a:srgbClr val="000000"/>
              </a:buClr>
              <a:buSzPct val="45000"/>
              <a:buFont typeface="Wingdings" charset="2"/>
              <a:buChar char=""/>
            </a:pPr>
            <a:r>
              <a:rPr lang="it-IT" sz="2000" b="0" strike="noStrike" spc="-1">
                <a:solidFill>
                  <a:srgbClr val="000000"/>
                </a:solidFill>
                <a:latin typeface="Calibri"/>
                <a:ea typeface="DejaVu Sans"/>
              </a:rPr>
              <a:t>microservizi</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CustomShape 1"/>
          <p:cNvSpPr/>
          <p:nvPr/>
        </p:nvSpPr>
        <p:spPr>
          <a:xfrm>
            <a:off x="384840" y="334440"/>
            <a:ext cx="11439000" cy="59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2400" b="1" strike="noStrike" spc="-1">
                <a:solidFill>
                  <a:srgbClr val="002060"/>
                </a:solidFill>
                <a:latin typeface="Calibri"/>
                <a:ea typeface="DejaVu Sans"/>
              </a:rPr>
              <a:t>TRACCIA E : iscrizione a scuola</a:t>
            </a:r>
            <a:endParaRPr lang="it-IT" sz="2400" b="0" strike="noStrike" spc="-1">
              <a:latin typeface="Arial"/>
            </a:endParaRPr>
          </a:p>
          <a:p>
            <a:pPr>
              <a:lnSpc>
                <a:spcPct val="100000"/>
              </a:lnSpc>
            </a:pPr>
            <a:endParaRPr lang="it-IT" sz="2400" b="0" strike="noStrike" spc="-1">
              <a:latin typeface="Arial"/>
            </a:endParaRPr>
          </a:p>
        </p:txBody>
      </p:sp>
      <p:sp>
        <p:nvSpPr>
          <p:cNvPr id="1102" name="CustomShape 2"/>
          <p:cNvSpPr/>
          <p:nvPr/>
        </p:nvSpPr>
        <p:spPr>
          <a:xfrm>
            <a:off x="11343960" y="6360120"/>
            <a:ext cx="501480" cy="31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720167E-D887-4D2D-AC68-AA41C7D3FB98}" type="slidenum">
              <a:rPr lang="it-IT" sz="1600" b="0" strike="noStrike" spc="-1">
                <a:solidFill>
                  <a:srgbClr val="002060"/>
                </a:solidFill>
                <a:latin typeface="Arial"/>
                <a:ea typeface="Arial"/>
              </a:rPr>
              <a:t>99</a:t>
            </a:fld>
            <a:endParaRPr lang="it-IT" sz="1600" b="0" strike="noStrike" spc="-1">
              <a:latin typeface="Arial"/>
            </a:endParaRPr>
          </a:p>
        </p:txBody>
      </p:sp>
      <p:sp>
        <p:nvSpPr>
          <p:cNvPr id="1103" name="CustomShape 3"/>
          <p:cNvSpPr/>
          <p:nvPr/>
        </p:nvSpPr>
        <p:spPr>
          <a:xfrm>
            <a:off x="384840" y="958320"/>
            <a:ext cx="11320560" cy="506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1800"/>
              </a:spcBef>
            </a:pPr>
            <a:endParaRPr lang="it-IT" sz="18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Si chiede di suggerire ad un genitore le possibili scuole a cui iscrivere il proprio figlio</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Le ricerche dovranno avvenire per posizione e per tipologia di scuola</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 possibile esportare il dataset in formato RDF dagli open data di Regione lombardia</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L’applicazione dovrà interfacciarsi con l’endoint sparql del comune di milano</a:t>
            </a:r>
            <a:r>
              <a:t/>
            </a:r>
            <a:br/>
            <a:r>
              <a:rPr lang="it-IT" sz="2000" b="0" strike="noStrike" spc="-1">
                <a:solidFill>
                  <a:srgbClr val="000000"/>
                </a:solidFill>
                <a:latin typeface="Calibri"/>
                <a:ea typeface="DejaVu Sans"/>
              </a:rPr>
              <a:t> </a:t>
            </a:r>
            <a:endParaRPr lang="it-IT" sz="2000" b="0" strike="noStrike" spc="-1">
              <a:latin typeface="Arial"/>
            </a:endParaRPr>
          </a:p>
          <a:p>
            <a:pPr marL="536400" lvl="1" indent="-283320">
              <a:lnSpc>
                <a:spcPct val="100000"/>
              </a:lnSpc>
              <a:spcBef>
                <a:spcPts val="601"/>
              </a:spcBef>
              <a:buClr>
                <a:srgbClr val="FF0000"/>
              </a:buClr>
              <a:buFont typeface="System Font Regular"/>
              <a:buChar char="■"/>
            </a:pPr>
            <a:r>
              <a:rPr lang="it-IT" sz="2000" b="0" strike="noStrike" spc="-1">
                <a:solidFill>
                  <a:srgbClr val="000000"/>
                </a:solidFill>
                <a:latin typeface="Calibri"/>
                <a:ea typeface="DejaVu Sans"/>
              </a:rPr>
              <a:t>E’ richiesto definire una ontologia applicativa sulla quale formulare le query, che dovrà riconciliare le ontologie di regione e comune</a:t>
            </a:r>
            <a:endParaRPr lang="it-IT"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13879</TotalTime>
  <Words>4283</Words>
  <Application>Microsoft Office PowerPoint</Application>
  <PresentationFormat>Widescreen</PresentationFormat>
  <Paragraphs>1227</Paragraphs>
  <Slides>100</Slides>
  <Notes>0</Notes>
  <HiddenSlides>0</HiddenSlides>
  <MMClips>0</MMClips>
  <ScaleCrop>false</ScaleCrop>
  <HeadingPairs>
    <vt:vector size="6" baseType="variant">
      <vt:variant>
        <vt:lpstr>Fonts Used</vt:lpstr>
      </vt:variant>
      <vt:variant>
        <vt:i4>10</vt:i4>
      </vt:variant>
      <vt:variant>
        <vt:lpstr>Theme</vt:lpstr>
      </vt:variant>
      <vt:variant>
        <vt:i4>11</vt:i4>
      </vt:variant>
      <vt:variant>
        <vt:lpstr>Slide Titles</vt:lpstr>
      </vt:variant>
      <vt:variant>
        <vt:i4>100</vt:i4>
      </vt:variant>
    </vt:vector>
  </HeadingPairs>
  <TitlesOfParts>
    <vt:vector size="121" baseType="lpstr">
      <vt:lpstr>Microsoft YaHei</vt:lpstr>
      <vt:lpstr>Arial</vt:lpstr>
      <vt:lpstr>Calibri</vt:lpstr>
      <vt:lpstr>Consolas</vt:lpstr>
      <vt:lpstr>DejaVu Sans</vt:lpstr>
      <vt:lpstr>Symbol</vt:lpstr>
      <vt:lpstr>System Font Regular</vt:lpstr>
      <vt:lpstr>Times New Roman</vt:lpstr>
      <vt:lpstr>Wingdings</vt:lpstr>
      <vt:lpstr>Wingdings 3</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Area Servizi 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Alessandro Colleoni</dc:creator>
  <dc:description/>
  <cp:lastModifiedBy>Sonia Rizzo</cp:lastModifiedBy>
  <cp:revision>747</cp:revision>
  <dcterms:created xsi:type="dcterms:W3CDTF">2015-05-26T12:27:57Z</dcterms:created>
  <dcterms:modified xsi:type="dcterms:W3CDTF">2019-07-16T08:05:32Z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Area Servizi ICT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33</vt:i4>
  </property>
</Properties>
</file>