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1042" r:id="rId2"/>
    <p:sldId id="1043" r:id="rId3"/>
    <p:sldId id="1044" r:id="rId4"/>
    <p:sldId id="1045" r:id="rId5"/>
    <p:sldId id="1046" r:id="rId6"/>
    <p:sldId id="1047" r:id="rId7"/>
    <p:sldId id="1048" r:id="rId8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A7010-F023-495F-AE32-CE3538F9EF8C}">
          <p14:sldIdLst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enzo" initials="L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2"/>
    <a:srgbClr val="FFFF7F"/>
    <a:srgbClr val="FFFFAF"/>
    <a:srgbClr val="FFFFC4"/>
    <a:srgbClr val="C8E1FA"/>
    <a:srgbClr val="C6DCF5"/>
    <a:srgbClr val="728FA5"/>
    <a:srgbClr val="1A415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28" autoAdjust="0"/>
    <p:restoredTop sz="95245" autoAdjust="0"/>
  </p:normalViewPr>
  <p:slideViewPr>
    <p:cSldViewPr snapToGrid="0" snapToObjects="1">
      <p:cViewPr varScale="1">
        <p:scale>
          <a:sx n="81" d="100"/>
          <a:sy n="81" d="100"/>
        </p:scale>
        <p:origin x="184" y="10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BC384-A8D9-45AB-840E-DA7376BB50A7}" type="datetimeFigureOut">
              <a:rPr lang="it-IT" smtClean="0"/>
              <a:pPr/>
              <a:t>29/06/19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475B-0214-4F63-862C-F606475B582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9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4697" y="298340"/>
            <a:ext cx="11441391" cy="59267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84698" y="958286"/>
            <a:ext cx="11323204" cy="506500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000" baseline="0">
                <a:latin typeface="Calibri" panose="020F0502020204030204" pitchFamily="34" charset="0"/>
              </a:defRPr>
            </a:lvl1pPr>
            <a:lvl2pPr marL="536575" indent="-2857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System Font Regular"/>
              <a:buChar char="■"/>
              <a:defRPr sz="2000" baseline="0">
                <a:latin typeface="Calibri" panose="020F0502020204030204" pitchFamily="34" charset="0"/>
              </a:defRPr>
            </a:lvl2pPr>
            <a:lvl3pPr marL="942975" indent="-26987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System Font Regular"/>
              <a:buChar char="●"/>
              <a:tabLst/>
              <a:defRPr sz="2000" baseline="0">
                <a:latin typeface="Calibri" panose="020F0502020204030204" pitchFamily="34" charset="0"/>
              </a:defRPr>
            </a:lvl3pPr>
            <a:lvl4pPr>
              <a:defRPr sz="2000" baseline="0">
                <a:latin typeface="Calibri" panose="020F0502020204030204" pitchFamily="34" charset="0"/>
              </a:defRPr>
            </a:lvl4pPr>
            <a:lvl5pPr>
              <a:defRPr sz="20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4E5AF1AA-D7CF-6B4E-8490-8DE8F2FDD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4078" y="6360278"/>
            <a:ext cx="504007" cy="318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D666F0-DD52-D045-A24A-46112ABA80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33354AF6-3768-A54F-8114-F40AE96989CC}"/>
              </a:ext>
            </a:extLst>
          </p:cNvPr>
          <p:cNvSpPr/>
          <p:nvPr userDrawn="1"/>
        </p:nvSpPr>
        <p:spPr>
          <a:xfrm>
            <a:off x="384697" y="6486562"/>
            <a:ext cx="2292296" cy="146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1" tIns="19051" rIns="19051" bIns="19051" anchor="b">
            <a:spAutoFit/>
          </a:bodyPr>
          <a:lstStyle>
            <a:lvl1pPr algn="r" defTabSz="457200">
              <a:defRPr sz="10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sz="7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Copyright ©</a:t>
            </a:r>
            <a:r>
              <a:rPr lang="en-US" sz="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7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2019 Marco </a:t>
            </a:r>
            <a:r>
              <a:rPr lang="en-US" sz="7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Colombetti</a:t>
            </a:r>
            <a:r>
              <a:rPr lang="en-US" sz="7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 – all rights reserved </a:t>
            </a:r>
            <a:endParaRPr sz="7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commercial proposal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"/>
          <p:cNvSpPr>
            <a:spLocks noGrp="1"/>
          </p:cNvSpPr>
          <p:nvPr>
            <p:ph type="title" hasCustomPrompt="1"/>
          </p:nvPr>
        </p:nvSpPr>
        <p:spPr>
          <a:xfrm>
            <a:off x="888998" y="2582748"/>
            <a:ext cx="10414001" cy="606051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>
            <a:lvl1pPr algn="ctr" defTabSz="321457">
              <a:lnSpc>
                <a:spcPct val="100000"/>
              </a:lnSpc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Nome </a:t>
            </a:r>
            <a:r>
              <a:rPr lang="en-US" err="1"/>
              <a:t>progetto</a:t>
            </a:r>
            <a:endParaRPr lang="en-US"/>
          </a:p>
        </p:txBody>
      </p:sp>
      <p:sp>
        <p:nvSpPr>
          <p:cNvPr id="17" name="Shape 23"/>
          <p:cNvSpPr>
            <a:spLocks noGrp="1"/>
          </p:cNvSpPr>
          <p:nvPr>
            <p:ph type="body" sz="quarter" idx="13" hasCustomPrompt="1"/>
          </p:nvPr>
        </p:nvSpPr>
        <p:spPr>
          <a:xfrm>
            <a:off x="2862862" y="3323831"/>
            <a:ext cx="6466276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2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err="1"/>
              <a:t>sottotitolo</a:t>
            </a:r>
            <a:endParaRPr lang="en-US"/>
          </a:p>
        </p:txBody>
      </p:sp>
      <p:sp>
        <p:nvSpPr>
          <p:cNvPr id="18" name="Shape 23"/>
          <p:cNvSpPr>
            <a:spLocks noGrp="1"/>
          </p:cNvSpPr>
          <p:nvPr>
            <p:ph type="body" sz="quarter" idx="15" hasCustomPrompt="1"/>
          </p:nvPr>
        </p:nvSpPr>
        <p:spPr>
          <a:xfrm>
            <a:off x="5267909" y="1052736"/>
            <a:ext cx="1656183" cy="29249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 defTabSz="321457">
              <a:buSzTx/>
              <a:buNone/>
              <a:defRPr sz="126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/>
              <a:t>Data</a:t>
            </a:r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3739896" y="19842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127248" y="15819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Shape 23"/>
          <p:cNvSpPr>
            <a:spLocks noGrp="1"/>
          </p:cNvSpPr>
          <p:nvPr>
            <p:ph type="body" sz="quarter" idx="17" hasCustomPrompt="1"/>
          </p:nvPr>
        </p:nvSpPr>
        <p:spPr>
          <a:xfrm>
            <a:off x="4511516" y="4686911"/>
            <a:ext cx="3168968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draft/</a:t>
            </a:r>
            <a:r>
              <a:rPr lang="en-US" err="1"/>
              <a:t>definitiva</a:t>
            </a:r>
            <a:endParaRPr lang="en-US"/>
          </a:p>
        </p:txBody>
      </p:sp>
      <p:sp>
        <p:nvSpPr>
          <p:cNvPr id="11" name="Shape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39916" y="4221088"/>
            <a:ext cx="3112168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Nome </a:t>
            </a:r>
            <a:r>
              <a:rPr lang="en-US" err="1"/>
              <a:t>cliente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993440" y="5503181"/>
            <a:ext cx="4681409" cy="882896"/>
            <a:chOff x="4041648" y="5522231"/>
            <a:chExt cx="4681409" cy="882896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648" y="5522231"/>
              <a:ext cx="1501898" cy="8828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2D9952-1C87-3449-87A5-7AC52FDEEC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9371"/>
            <a:stretch/>
          </p:blipFill>
          <p:spPr>
            <a:xfrm>
              <a:off x="6232689" y="5584168"/>
              <a:ext cx="2490368" cy="675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9444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7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397729"/>
            <a:ext cx="10857936" cy="472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536575" indent="-285750" algn="l" defTabSz="457200" rtl="0" eaLnBrk="1" latinLnBrk="0" hangingPunct="1">
        <a:spcBef>
          <a:spcPct val="20000"/>
        </a:spcBef>
        <a:buClr>
          <a:srgbClr val="728FA5"/>
        </a:buClr>
        <a:buSzPct val="12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andards/semanticweb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99" y="1219773"/>
            <a:ext cx="10414001" cy="631929"/>
          </a:xfrm>
        </p:spPr>
        <p:txBody>
          <a:bodyPr/>
          <a:lstStyle/>
          <a:p>
            <a:r>
              <a:rPr lang="it-IT" sz="2400" b="1" dirty="0"/>
              <a:t>Master Artificial Intelligence &amp; Machine Learning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43765" y="2156305"/>
            <a:ext cx="5142460" cy="942264"/>
          </a:xfrm>
        </p:spPr>
        <p:txBody>
          <a:bodyPr/>
          <a:lstStyle/>
          <a:p>
            <a:r>
              <a:rPr lang="it-IT" sz="2200" b="1" dirty="0"/>
              <a:t>Corso «Tecnologie semantiche»</a:t>
            </a:r>
          </a:p>
          <a:p>
            <a:pPr>
              <a:lnSpc>
                <a:spcPct val="100000"/>
              </a:lnSpc>
            </a:pPr>
            <a:r>
              <a:rPr lang="it-IT" dirty="0"/>
              <a:t>Marco </a:t>
            </a:r>
            <a:r>
              <a:rPr lang="it-IT" dirty="0" err="1"/>
              <a:t>Colombetti</a:t>
            </a:r>
            <a:r>
              <a:rPr lang="it-IT" dirty="0"/>
              <a:t> e Mario </a:t>
            </a:r>
            <a:r>
              <a:rPr lang="it-IT" dirty="0" err="1"/>
              <a:t>Arrigoni</a:t>
            </a:r>
            <a:r>
              <a:rPr lang="it-IT" dirty="0"/>
              <a:t> Neri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67906" y="690028"/>
            <a:ext cx="1656183" cy="292491"/>
          </a:xfrm>
        </p:spPr>
        <p:txBody>
          <a:bodyPr>
            <a:noAutofit/>
          </a:bodyPr>
          <a:lstStyle/>
          <a:p>
            <a:r>
              <a:rPr lang="en-US" sz="1800" dirty="0"/>
              <a:t>01.07.2019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F05F61-F953-C641-BD3F-223DAB5E2EE2}"/>
              </a:ext>
            </a:extLst>
          </p:cNvPr>
          <p:cNvSpPr txBox="1">
            <a:spLocks/>
          </p:cNvSpPr>
          <p:nvPr/>
        </p:nvSpPr>
        <p:spPr>
          <a:xfrm>
            <a:off x="481262" y="3644897"/>
            <a:ext cx="11225463" cy="1148755"/>
          </a:xfrm>
          <a:prstGeom prst="rect">
            <a:avLst/>
          </a:prstGeom>
        </p:spPr>
        <p:txBody>
          <a:bodyPr vert="horz" lIns="45719" tIns="45719" rIns="45719" bIns="45719" rtlCol="0" anchor="t">
            <a:noAutofit/>
          </a:bodyPr>
          <a:lstStyle>
            <a:lvl1pPr marL="0" indent="0" algn="ctr" defTabSz="321457" rtl="0" eaLnBrk="1" latinLnBrk="0" hangingPunct="1">
              <a:spcBef>
                <a:spcPct val="20000"/>
              </a:spcBef>
              <a:buSzTx/>
              <a:buFont typeface="Wingdings" charset="2"/>
              <a:buNone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536575" indent="-285750" algn="l" defTabSz="457200" rtl="0" eaLnBrk="1" latinLnBrk="0" hangingPunct="1">
              <a:spcBef>
                <a:spcPct val="20000"/>
              </a:spcBef>
              <a:buClr>
                <a:srgbClr val="728FA5"/>
              </a:buClr>
              <a:buSzPct val="12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001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800" b="1" dirty="0">
                <a:solidFill>
                  <a:srgbClr val="FFFF7F"/>
                </a:solidFill>
              </a:rPr>
              <a:t>Introduzione al corso </a:t>
            </a:r>
          </a:p>
          <a:p>
            <a:r>
              <a:rPr lang="it-IT" sz="2400" dirty="0">
                <a:solidFill>
                  <a:srgbClr val="FFFF7F"/>
                </a:solidFill>
              </a:rPr>
              <a:t>Marco </a:t>
            </a:r>
            <a:r>
              <a:rPr lang="it-IT" sz="2400" dirty="0" err="1">
                <a:solidFill>
                  <a:srgbClr val="FFFF7F"/>
                </a:solidFill>
              </a:rPr>
              <a:t>Colombetti</a:t>
            </a:r>
            <a:endParaRPr lang="it-IT" sz="2400" dirty="0">
              <a:solidFill>
                <a:srgbClr val="FFF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58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372-9C2A-CD4C-BBFD-6D8C7E8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tecnologie semantiche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C720-4B68-CA47-8783-4E55B85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8" y="958286"/>
            <a:ext cx="11323204" cy="5252014"/>
          </a:xfrm>
        </p:spPr>
        <p:txBody>
          <a:bodyPr/>
          <a:lstStyle/>
          <a:p>
            <a:r>
              <a:rPr lang="it-IT" dirty="0"/>
              <a:t>Qualificare qualcosa come «</a:t>
            </a:r>
            <a:r>
              <a:rPr lang="it-IT" b="1" dirty="0"/>
              <a:t>semantico</a:t>
            </a:r>
            <a:r>
              <a:rPr lang="it-IT" dirty="0"/>
              <a:t>» significa dire che ha essenzialmente a che fare con il </a:t>
            </a:r>
            <a:r>
              <a:rPr lang="it-IT" b="1" dirty="0"/>
              <a:t>significato</a:t>
            </a:r>
          </a:p>
          <a:p>
            <a:r>
              <a:rPr lang="it-IT" dirty="0"/>
              <a:t>Il significato di che cosa?  Nel contesto che ci interessa, il significato dei </a:t>
            </a:r>
            <a:r>
              <a:rPr lang="it-IT" b="1" dirty="0"/>
              <a:t>dati</a:t>
            </a:r>
          </a:p>
          <a:p>
            <a:r>
              <a:rPr lang="it-IT" dirty="0"/>
              <a:t>Il problema del significato dei dati sorge in modo molto evidente nei contesti distribuiti (e in particolare nel web): l’</a:t>
            </a:r>
            <a:r>
              <a:rPr lang="it-IT" b="1" dirty="0"/>
              <a:t>interoperabilità</a:t>
            </a:r>
            <a:r>
              <a:rPr lang="it-IT" dirty="0"/>
              <a:t> delle applicazioni richiede che:</a:t>
            </a:r>
          </a:p>
          <a:p>
            <a:pPr lvl="1"/>
            <a:r>
              <a:rPr lang="it-IT" dirty="0"/>
              <a:t>dati formalmente diversi ma con lo stesso significato siano considerati equivalenti</a:t>
            </a:r>
          </a:p>
          <a:p>
            <a:pPr lvl="1"/>
            <a:r>
              <a:rPr lang="it-IT" dirty="0"/>
              <a:t>dati formalmente uguali ma con significato diverso siano trattati in modo diverso</a:t>
            </a:r>
          </a:p>
          <a:p>
            <a:r>
              <a:rPr lang="it-IT" dirty="0"/>
              <a:t>Le</a:t>
            </a:r>
            <a:r>
              <a:rPr lang="it-IT" b="1" dirty="0"/>
              <a:t> tecnologie semantiche </a:t>
            </a:r>
            <a:r>
              <a:rPr lang="it-IT" dirty="0"/>
              <a:t>hanno l’obiettivo di facilitare proprio questo</a:t>
            </a:r>
          </a:p>
          <a:p>
            <a:r>
              <a:rPr lang="it-IT" dirty="0"/>
              <a:t>Il contesto di applicazione più ovvio di queste tecnologie è il web: per questo motivo si parla anche di </a:t>
            </a:r>
            <a:r>
              <a:rPr lang="it-IT" b="1" dirty="0" err="1"/>
              <a:t>Semantic</a:t>
            </a:r>
            <a:r>
              <a:rPr lang="it-IT" b="1" dirty="0"/>
              <a:t> Web Technology</a:t>
            </a:r>
          </a:p>
          <a:p>
            <a:r>
              <a:rPr lang="it-IT" dirty="0"/>
              <a:t>Il </a:t>
            </a:r>
            <a:r>
              <a:rPr lang="it-IT" b="1" dirty="0" err="1"/>
              <a:t>Semantic</a:t>
            </a:r>
            <a:r>
              <a:rPr lang="it-IT" b="1" dirty="0"/>
              <a:t> Web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https://www.w3.org/standards/semanticweb/</a:t>
            </a:r>
            <a:r>
              <a:rPr lang="it-IT" dirty="0"/>
              <a:t>), detto anche </a:t>
            </a:r>
            <a:r>
              <a:rPr lang="it-IT" b="1" dirty="0"/>
              <a:t>Web of Data</a:t>
            </a:r>
            <a:r>
              <a:rPr lang="it-IT" dirty="0"/>
              <a:t>, è in un certo senso un sottoinsieme del web: il sottoinsieme dei dati il cui significato è </a:t>
            </a:r>
            <a:r>
              <a:rPr lang="it-IT" b="1" dirty="0"/>
              <a:t>direttamente</a:t>
            </a:r>
            <a:r>
              <a:rPr lang="it-IT" dirty="0"/>
              <a:t> </a:t>
            </a:r>
            <a:r>
              <a:rPr lang="it-IT" b="1" dirty="0"/>
              <a:t>accessibile alle macchine</a:t>
            </a:r>
            <a:r>
              <a:rPr lang="it-IT" dirty="0"/>
              <a:t> (</a:t>
            </a:r>
            <a:r>
              <a:rPr lang="it-IT" b="1" dirty="0"/>
              <a:t>machine </a:t>
            </a:r>
            <a:r>
              <a:rPr lang="it-IT" b="1" dirty="0" err="1"/>
              <a:t>readable</a:t>
            </a:r>
            <a:r>
              <a:rPr lang="it-IT" dirty="0"/>
              <a:t>): ma che cosa significa questo veramente?</a:t>
            </a:r>
          </a:p>
        </p:txBody>
      </p:sp>
    </p:spTree>
    <p:extLst>
      <p:ext uri="{BB962C8B-B14F-4D97-AF65-F5344CB8AC3E}">
        <p14:creationId xmlns:p14="http://schemas.microsoft.com/office/powerpoint/2010/main" val="32858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372-9C2A-CD4C-BBFD-6D8C7E8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Materia, forma e contenuto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C720-4B68-CA47-8783-4E55B85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8" y="958286"/>
            <a:ext cx="11323204" cy="5252014"/>
          </a:xfrm>
        </p:spPr>
        <p:txBody>
          <a:bodyPr/>
          <a:lstStyle/>
          <a:p>
            <a:r>
              <a:rPr lang="it-IT" dirty="0"/>
              <a:t>Occorre capire bene alcune cose: </a:t>
            </a:r>
          </a:p>
          <a:p>
            <a:pPr lvl="1"/>
            <a:r>
              <a:rPr lang="it-IT" dirty="0"/>
              <a:t>le macchine (nel senso degli odierni computer) eseguono processi di calcolo esclusivamente in base alla loro </a:t>
            </a:r>
            <a:r>
              <a:rPr lang="it-IT" b="1" dirty="0"/>
              <a:t>materia</a:t>
            </a:r>
            <a:endParaRPr lang="it-IT" dirty="0"/>
          </a:p>
          <a:p>
            <a:pPr marL="533400" lvl="1" indent="0">
              <a:buNone/>
            </a:pPr>
            <a:r>
              <a:rPr lang="it-IT" dirty="0"/>
              <a:t>in ultima analisi, infatti, un processo di calcolo è un </a:t>
            </a:r>
            <a:r>
              <a:rPr lang="it-IT" b="1" dirty="0"/>
              <a:t>processo fisico</a:t>
            </a:r>
            <a:r>
              <a:rPr lang="it-IT" dirty="0"/>
              <a:t> che si svolge nell’hardware del computer</a:t>
            </a:r>
          </a:p>
          <a:p>
            <a:pPr lvl="1"/>
            <a:r>
              <a:rPr lang="it-IT" dirty="0"/>
              <a:t>pensando in termini di software si astrae dalla materia e ci si limita a considerare la </a:t>
            </a:r>
            <a:r>
              <a:rPr lang="it-IT" b="1" dirty="0"/>
              <a:t>forma</a:t>
            </a:r>
            <a:r>
              <a:rPr lang="it-IT" dirty="0"/>
              <a:t>, ovvero la struttura dei dati e le operazioni su di essi </a:t>
            </a:r>
          </a:p>
          <a:p>
            <a:pPr marL="533400" lvl="1" indent="0">
              <a:buNone/>
            </a:pPr>
            <a:r>
              <a:rPr lang="it-IT" dirty="0"/>
              <a:t>questo ci permette vedere un computer come una macchina che </a:t>
            </a:r>
            <a:r>
              <a:rPr lang="it-IT" b="1" dirty="0"/>
              <a:t>elabora dati in base alla loro forma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la ragione per cui decidiamo di eseguire sui dati certe operazioni anziché altre (in altre parole, la ragione per cui riteniamo adeguato un certo programma) dipende invece dal </a:t>
            </a:r>
            <a:r>
              <a:rPr lang="it-IT" b="1" dirty="0"/>
              <a:t>contenuto</a:t>
            </a:r>
            <a:r>
              <a:rPr lang="it-IT" dirty="0"/>
              <a:t>, ovvero da che cosa i dati significano</a:t>
            </a:r>
          </a:p>
          <a:p>
            <a:pPr marL="533400" lvl="1" indent="0">
              <a:buNone/>
            </a:pPr>
            <a:r>
              <a:rPr lang="it-IT" dirty="0"/>
              <a:t>la macchina, tuttavia, non ha alcuna </a:t>
            </a:r>
            <a:r>
              <a:rPr lang="it-IT" b="1" dirty="0"/>
              <a:t>comprensione del significato dei dati</a:t>
            </a:r>
            <a:r>
              <a:rPr lang="it-IT" dirty="0"/>
              <a:t>, che resta confinato nella testa del programmatore</a:t>
            </a:r>
          </a:p>
        </p:txBody>
      </p:sp>
    </p:spTree>
    <p:extLst>
      <p:ext uri="{BB962C8B-B14F-4D97-AF65-F5344CB8AC3E}">
        <p14:creationId xmlns:p14="http://schemas.microsoft.com/office/powerpoint/2010/main" val="3666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5CA6-711B-2E4E-9316-37BD486F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che senso allora certe tecnologie possono essere «semantiche»?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9586-9948-714F-991F-0CE0048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problema che si affronta è di:</a:t>
            </a:r>
          </a:p>
          <a:p>
            <a:pPr lvl="1"/>
            <a:r>
              <a:rPr lang="it-IT" dirty="0"/>
              <a:t>rendere chiara, univoca e e sistematica la relazione fra la </a:t>
            </a:r>
            <a:r>
              <a:rPr lang="it-IT" b="1" dirty="0"/>
              <a:t>forma dei dati </a:t>
            </a:r>
            <a:r>
              <a:rPr lang="it-IT" dirty="0"/>
              <a:t>(cui è sensibile il computer, nel senso chiarito prima) e </a:t>
            </a:r>
            <a:r>
              <a:rPr lang="it-IT" b="1" dirty="0"/>
              <a:t>il loro contenuto</a:t>
            </a:r>
            <a:r>
              <a:rPr lang="it-IT" dirty="0"/>
              <a:t> …</a:t>
            </a:r>
            <a:endParaRPr lang="it-IT" b="1" dirty="0"/>
          </a:p>
          <a:p>
            <a:pPr lvl="1"/>
            <a:r>
              <a:rPr lang="it-IT" dirty="0"/>
              <a:t>… in modo che tale relazione sia il più possibile </a:t>
            </a:r>
            <a:r>
              <a:rPr lang="it-IT" b="1" dirty="0"/>
              <a:t>indipendente dall’applicazione</a:t>
            </a:r>
            <a:r>
              <a:rPr lang="it-IT" dirty="0"/>
              <a:t> …</a:t>
            </a:r>
          </a:p>
          <a:p>
            <a:pPr lvl="1"/>
            <a:r>
              <a:rPr lang="it-IT" dirty="0"/>
              <a:t>… e </a:t>
            </a:r>
            <a:r>
              <a:rPr lang="it-IT" b="1" dirty="0"/>
              <a:t>riconosciuta in modo univoco da un’ampia comunità</a:t>
            </a:r>
            <a:r>
              <a:rPr lang="it-IT" dirty="0"/>
              <a:t> di informatici</a:t>
            </a:r>
          </a:p>
          <a:p>
            <a:r>
              <a:rPr lang="it-IT" dirty="0"/>
              <a:t>Una tecnologia è «semantica» nella misura in cui fornisce una soluzione accettabile a questo problema</a:t>
            </a:r>
          </a:p>
          <a:p>
            <a:r>
              <a:rPr lang="it-IT" dirty="0"/>
              <a:t>Ovviamente, una tecnologia semantica (nel senso detto sopra) deve aspirare a essere uno </a:t>
            </a:r>
            <a:r>
              <a:rPr lang="it-IT" b="1" dirty="0"/>
              <a:t>standard</a:t>
            </a:r>
            <a:r>
              <a:rPr lang="it-IT" dirty="0"/>
              <a:t> all’interno di un certo contesto applicativo, in particolare nel web</a:t>
            </a:r>
          </a:p>
          <a:p>
            <a:r>
              <a:rPr lang="it-IT" dirty="0"/>
              <a:t>Per questo motivo il W3C è in prima linea nello sviluppo delle tecnologie semantiche, proposte come standard per il </a:t>
            </a:r>
            <a:r>
              <a:rPr lang="it-IT" dirty="0" err="1"/>
              <a:t>Semantic</a:t>
            </a:r>
            <a:r>
              <a:rPr lang="it-IT" dirty="0"/>
              <a:t> Web</a:t>
            </a:r>
          </a:p>
          <a:p>
            <a:r>
              <a:rPr lang="it-IT" dirty="0"/>
              <a:t>Presentare i principali standard delle tecnologie semantiche e come utilizzarli è lo scopo di questo corso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04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372-9C2A-CD4C-BBFD-6D8C7E8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corso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C720-4B68-CA47-8783-4E55B85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7" y="1028700"/>
            <a:ext cx="11323204" cy="5558370"/>
          </a:xfrm>
        </p:spPr>
        <p:txBody>
          <a:bodyPr>
            <a:noAutofit/>
          </a:bodyPr>
          <a:lstStyle/>
          <a:p>
            <a:r>
              <a:rPr lang="it-IT" b="1" dirty="0"/>
              <a:t>Modulo 1: lunedì 01.07 ore 9-13 (docente: Marco </a:t>
            </a:r>
            <a:r>
              <a:rPr lang="it-IT" b="1" dirty="0" err="1"/>
              <a:t>Colombetti</a:t>
            </a:r>
            <a:r>
              <a:rPr lang="it-IT" b="1" dirty="0"/>
              <a:t>)</a:t>
            </a:r>
          </a:p>
          <a:p>
            <a:pPr lvl="1"/>
            <a:r>
              <a:rPr lang="it-IT" dirty="0"/>
              <a:t>Conoscenze e loro rappresentazione nei sistemi software. Conoscenze procedurali e dichiarative. Ragionamento automatico. Conoscenze dichiarative e logica. Principali problemi dei sistemi logici. Le reti semantiche. Ragionamento nelle reti semantiche. Il concetto di ontologia.</a:t>
            </a:r>
          </a:p>
          <a:p>
            <a:r>
              <a:rPr lang="it-IT" b="1" dirty="0"/>
              <a:t>Modulo 2: lunedì 01.07 ore 14-18 (docente: Mario </a:t>
            </a:r>
            <a:r>
              <a:rPr lang="it-IT" b="1" dirty="0" err="1"/>
              <a:t>Arrigoni</a:t>
            </a:r>
            <a:r>
              <a:rPr lang="it-IT" b="1" dirty="0"/>
              <a:t> Neri)</a:t>
            </a:r>
          </a:p>
          <a:p>
            <a:pPr lvl="1"/>
            <a:r>
              <a:rPr lang="it-IT" dirty="0"/>
              <a:t>Il </a:t>
            </a:r>
            <a:r>
              <a:rPr lang="it-IT" dirty="0" err="1"/>
              <a:t>Semantic</a:t>
            </a:r>
            <a:r>
              <a:rPr lang="it-IT" dirty="0"/>
              <a:t> Web: componenti, scenari di applicazione, raccomandazioni W3C. </a:t>
            </a:r>
            <a:r>
              <a:rPr lang="it-IT" dirty="0" err="1"/>
              <a:t>ll</a:t>
            </a:r>
            <a:r>
              <a:rPr lang="it-IT" dirty="0"/>
              <a:t> modello RDF. RDF Schema come linguaggio per le ontologie. Serializzazione dei modelli RDF. Come creare e mantenere modelli RDF. Strumenti per l’uso di RDF: editor, Triple </a:t>
            </a:r>
            <a:r>
              <a:rPr lang="it-IT" dirty="0" err="1"/>
              <a:t>Store</a:t>
            </a:r>
            <a:r>
              <a:rPr lang="it-IT" dirty="0"/>
              <a:t>, Jena, </a:t>
            </a:r>
            <a:r>
              <a:rPr lang="it-IT" dirty="0" err="1"/>
              <a:t>AllegroGraph</a:t>
            </a:r>
            <a:r>
              <a:rPr lang="it-IT" dirty="0"/>
              <a:t>. RDF api.</a:t>
            </a:r>
          </a:p>
          <a:p>
            <a:r>
              <a:rPr lang="it-IT" b="1" dirty="0"/>
              <a:t>Modulo 3: lunedì 08.07 ore 9-13 (docente: Marco </a:t>
            </a:r>
            <a:r>
              <a:rPr lang="it-IT" b="1" dirty="0" err="1"/>
              <a:t>Colombetti</a:t>
            </a:r>
            <a:r>
              <a:rPr lang="it-IT" b="1" dirty="0"/>
              <a:t>)</a:t>
            </a:r>
          </a:p>
          <a:p>
            <a:pPr lvl="1"/>
            <a:r>
              <a:rPr lang="it-IT" dirty="0"/>
              <a:t>Le ontologie come modelli semantici: ontologie superiori (domain </a:t>
            </a:r>
            <a:r>
              <a:rPr lang="it-IT" dirty="0" err="1"/>
              <a:t>independent</a:t>
            </a:r>
            <a:r>
              <a:rPr lang="it-IT" dirty="0"/>
              <a:t>), ontologie mediane (domain </a:t>
            </a:r>
            <a:r>
              <a:rPr lang="it-IT" dirty="0" err="1"/>
              <a:t>dependent</a:t>
            </a:r>
            <a:r>
              <a:rPr lang="it-IT" dirty="0"/>
              <a:t>,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), ontologie applicative (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dependent</a:t>
            </a:r>
            <a:r>
              <a:rPr lang="it-IT" dirty="0"/>
              <a:t>). Specifica e sviluppo “in piccolo” di ontologie.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372-9C2A-CD4C-BBFD-6D8C7E8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corso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C720-4B68-CA47-8783-4E55B85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7" y="1028700"/>
            <a:ext cx="11323204" cy="5558370"/>
          </a:xfrm>
        </p:spPr>
        <p:txBody>
          <a:bodyPr>
            <a:noAutofit/>
          </a:bodyPr>
          <a:lstStyle/>
          <a:p>
            <a:r>
              <a:rPr lang="it-IT" b="1" dirty="0"/>
              <a:t>Modulo 4: lunedì 08.07 ore 14-18 (docente: Mario </a:t>
            </a:r>
            <a:r>
              <a:rPr lang="it-IT" b="1" dirty="0" err="1"/>
              <a:t>Arrigoni</a:t>
            </a:r>
            <a:r>
              <a:rPr lang="it-IT" b="1" dirty="0"/>
              <a:t> Neri)</a:t>
            </a:r>
          </a:p>
          <a:p>
            <a:pPr lvl="1"/>
            <a:r>
              <a:rPr lang="it-IT" dirty="0"/>
              <a:t>L’uso concreto di RDF: </a:t>
            </a:r>
            <a:r>
              <a:rPr lang="it-IT" dirty="0" err="1"/>
              <a:t>microformat</a:t>
            </a:r>
            <a:r>
              <a:rPr lang="it-IT" dirty="0"/>
              <a:t>, </a:t>
            </a:r>
            <a:r>
              <a:rPr lang="it-IT" dirty="0" err="1"/>
              <a:t>RDFa</a:t>
            </a:r>
            <a:r>
              <a:rPr lang="it-IT" dirty="0"/>
              <a:t>, </a:t>
            </a:r>
            <a:r>
              <a:rPr lang="it-IT" dirty="0" err="1"/>
              <a:t>GRDDL.L’interrogazione</a:t>
            </a:r>
            <a:r>
              <a:rPr lang="it-IT" dirty="0"/>
              <a:t> di basi di conoscenza in RDF: </a:t>
            </a:r>
            <a:r>
              <a:rPr lang="it-IT" dirty="0" err="1"/>
              <a:t>SparQL</a:t>
            </a:r>
            <a:r>
              <a:rPr lang="it-IT" dirty="0"/>
              <a:t> e </a:t>
            </a:r>
            <a:r>
              <a:rPr lang="it-IT" dirty="0" err="1"/>
              <a:t>SparQL</a:t>
            </a:r>
            <a:r>
              <a:rPr lang="it-IT" dirty="0"/>
              <a:t> 1.1. Esempi di ontologie ontologie per il </a:t>
            </a:r>
            <a:r>
              <a:rPr lang="it-IT" dirty="0" err="1"/>
              <a:t>semantic</a:t>
            </a:r>
            <a:r>
              <a:rPr lang="it-IT" dirty="0"/>
              <a:t> web (ad es. </a:t>
            </a:r>
            <a:r>
              <a:rPr lang="it-IT" dirty="0" err="1"/>
              <a:t>foaf</a:t>
            </a:r>
            <a:r>
              <a:rPr lang="it-IT" dirty="0"/>
              <a:t>). Approccio "</a:t>
            </a:r>
            <a:r>
              <a:rPr lang="it-IT" dirty="0" err="1"/>
              <a:t>follow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nose</a:t>
            </a:r>
            <a:r>
              <a:rPr lang="it-IT" dirty="0"/>
              <a:t>" per l’aggregazione di dati nel </a:t>
            </a:r>
            <a:r>
              <a:rPr lang="it-IT" dirty="0" err="1"/>
              <a:t>Semantic</a:t>
            </a:r>
            <a:r>
              <a:rPr lang="it-IT" dirty="0"/>
              <a:t> Web.</a:t>
            </a:r>
          </a:p>
          <a:p>
            <a:r>
              <a:rPr lang="it-IT" b="1" dirty="0"/>
              <a:t>Modulo 5: lunedì 15.07 ore 9-13 (docente: Mario </a:t>
            </a:r>
            <a:r>
              <a:rPr lang="it-IT" b="1" dirty="0" err="1"/>
              <a:t>Arrigoni</a:t>
            </a:r>
            <a:r>
              <a:rPr lang="it-IT" b="1" dirty="0"/>
              <a:t> Neri)</a:t>
            </a:r>
          </a:p>
          <a:p>
            <a:pPr lvl="1"/>
            <a:r>
              <a:rPr lang="it-IT" dirty="0"/>
              <a:t>Applicazioni specifiche: </a:t>
            </a:r>
            <a:r>
              <a:rPr lang="it-IT" dirty="0" err="1"/>
              <a:t>Semantic</a:t>
            </a:r>
            <a:r>
              <a:rPr lang="it-IT" dirty="0"/>
              <a:t> markup, </a:t>
            </a:r>
            <a:r>
              <a:rPr lang="it-IT" dirty="0" err="1"/>
              <a:t>Rich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e </a:t>
            </a:r>
            <a:r>
              <a:rPr lang="it-IT" dirty="0" err="1"/>
              <a:t>SearchMonkey</a:t>
            </a:r>
            <a:r>
              <a:rPr lang="it-IT" dirty="0"/>
              <a:t>, </a:t>
            </a:r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Wiki</a:t>
            </a:r>
            <a:r>
              <a:rPr lang="it-IT" dirty="0"/>
              <a:t>, </a:t>
            </a:r>
            <a:r>
              <a:rPr lang="it-IT" dirty="0" err="1"/>
              <a:t>DbPedia</a:t>
            </a:r>
            <a:r>
              <a:rPr lang="it-IT" dirty="0"/>
              <a:t>, LOD. Laboratorio: tracce di elaborato, workshop sugli elaborati d'esame.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66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7598-DD1D-B34E-9723-B911AA0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842A-FF25-384B-B19F-C2EA1586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valutazione sarà basata sull’elaborato sviluppato individualmente nel modulo 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164864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12519</TotalTime>
  <Words>810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Regular</vt:lpstr>
      <vt:lpstr>Calibri</vt:lpstr>
      <vt:lpstr>System Font Regular</vt:lpstr>
      <vt:lpstr>Wingdings</vt:lpstr>
      <vt:lpstr>POLI</vt:lpstr>
      <vt:lpstr>Master Artificial Intelligence &amp; Machine Learning</vt:lpstr>
      <vt:lpstr>Le tecnologie semantiche</vt:lpstr>
      <vt:lpstr>Materia, forma e contenuto</vt:lpstr>
      <vt:lpstr>In che senso allora certe tecnologie possono essere «semantiche»?</vt:lpstr>
      <vt:lpstr>Struttura del corso</vt:lpstr>
      <vt:lpstr>Struttura del corso 2</vt:lpstr>
      <vt:lpstr>Valutazione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Colombetti</cp:lastModifiedBy>
  <cp:revision>724</cp:revision>
  <dcterms:created xsi:type="dcterms:W3CDTF">2015-05-26T12:27:57Z</dcterms:created>
  <dcterms:modified xsi:type="dcterms:W3CDTF">2019-06-29T16:41:19Z</dcterms:modified>
</cp:coreProperties>
</file>