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44"/>
  </p:notesMasterIdLst>
  <p:sldIdLst>
    <p:sldId id="1042" r:id="rId2"/>
    <p:sldId id="1054" r:id="rId3"/>
    <p:sldId id="1048" r:id="rId4"/>
    <p:sldId id="852" r:id="rId5"/>
    <p:sldId id="833" r:id="rId6"/>
    <p:sldId id="828" r:id="rId7"/>
    <p:sldId id="831" r:id="rId8"/>
    <p:sldId id="832" r:id="rId9"/>
    <p:sldId id="830" r:id="rId10"/>
    <p:sldId id="834" r:id="rId11"/>
    <p:sldId id="835" r:id="rId12"/>
    <p:sldId id="836" r:id="rId13"/>
    <p:sldId id="837" r:id="rId14"/>
    <p:sldId id="1055" r:id="rId15"/>
    <p:sldId id="838" r:id="rId16"/>
    <p:sldId id="839" r:id="rId17"/>
    <p:sldId id="844" r:id="rId18"/>
    <p:sldId id="848" r:id="rId19"/>
    <p:sldId id="845" r:id="rId20"/>
    <p:sldId id="841" r:id="rId21"/>
    <p:sldId id="840" r:id="rId22"/>
    <p:sldId id="842" r:id="rId23"/>
    <p:sldId id="843" r:id="rId24"/>
    <p:sldId id="846" r:id="rId25"/>
    <p:sldId id="847" r:id="rId26"/>
    <p:sldId id="849" r:id="rId27"/>
    <p:sldId id="1056" r:id="rId28"/>
    <p:sldId id="850" r:id="rId29"/>
    <p:sldId id="854" r:id="rId30"/>
    <p:sldId id="853" r:id="rId31"/>
    <p:sldId id="1044" r:id="rId32"/>
    <p:sldId id="855" r:id="rId33"/>
    <p:sldId id="1045" r:id="rId34"/>
    <p:sldId id="1043" r:id="rId35"/>
    <p:sldId id="1046" r:id="rId36"/>
    <p:sldId id="1047" r:id="rId37"/>
    <p:sldId id="1049" r:id="rId38"/>
    <p:sldId id="856" r:id="rId39"/>
    <p:sldId id="1051" r:id="rId40"/>
    <p:sldId id="1053" r:id="rId41"/>
    <p:sldId id="1050" r:id="rId42"/>
    <p:sldId id="1052" r:id="rId43"/>
  </p:sldIdLst>
  <p:sldSz cx="12192000" cy="6858000"/>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29A7010-F023-495F-AE32-CE3538F9EF8C}">
          <p14:sldIdLst>
            <p14:sldId id="1042"/>
          </p14:sldIdLst>
        </p14:section>
        <p14:section name="Conoscenza e ragionamento" id="{8ABC32E1-B3E4-7640-A994-38DEE5976329}">
          <p14:sldIdLst>
            <p14:sldId id="1054"/>
            <p14:sldId id="1048"/>
            <p14:sldId id="852"/>
            <p14:sldId id="833"/>
            <p14:sldId id="828"/>
            <p14:sldId id="831"/>
            <p14:sldId id="832"/>
            <p14:sldId id="830"/>
            <p14:sldId id="834"/>
            <p14:sldId id="835"/>
            <p14:sldId id="836"/>
            <p14:sldId id="837"/>
          </p14:sldIdLst>
        </p14:section>
        <p14:section name="Ragionamento e logica" id="{AF93CB49-FCF6-4846-8FAF-7175966116F6}">
          <p14:sldIdLst>
            <p14:sldId id="1055"/>
            <p14:sldId id="838"/>
            <p14:sldId id="839"/>
            <p14:sldId id="844"/>
            <p14:sldId id="848"/>
            <p14:sldId id="845"/>
            <p14:sldId id="841"/>
            <p14:sldId id="840"/>
            <p14:sldId id="842"/>
            <p14:sldId id="843"/>
            <p14:sldId id="846"/>
            <p14:sldId id="847"/>
            <p14:sldId id="849"/>
          </p14:sldIdLst>
        </p14:section>
        <p14:section name="Le reti semantiche" id="{07BA9EFC-EEB1-454E-8570-4289A10238DE}">
          <p14:sldIdLst>
            <p14:sldId id="1056"/>
            <p14:sldId id="850"/>
            <p14:sldId id="854"/>
            <p14:sldId id="853"/>
            <p14:sldId id="1044"/>
            <p14:sldId id="855"/>
            <p14:sldId id="1045"/>
            <p14:sldId id="1043"/>
            <p14:sldId id="1046"/>
            <p14:sldId id="1047"/>
            <p14:sldId id="1049"/>
            <p14:sldId id="856"/>
            <p14:sldId id="1051"/>
            <p14:sldId id="1053"/>
            <p14:sldId id="1050"/>
            <p14:sldId id="105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orenzo" initials="LM"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C97"/>
    <a:srgbClr val="002142"/>
    <a:srgbClr val="FFFF7F"/>
    <a:srgbClr val="FFFFAF"/>
    <a:srgbClr val="FFFFC4"/>
    <a:srgbClr val="C8E1FA"/>
    <a:srgbClr val="C6DCF5"/>
    <a:srgbClr val="728FA5"/>
    <a:srgbClr val="1A415D"/>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746" autoAdjust="0"/>
    <p:restoredTop sz="95245" autoAdjust="0"/>
  </p:normalViewPr>
  <p:slideViewPr>
    <p:cSldViewPr snapToGrid="0" snapToObjects="1">
      <p:cViewPr varScale="1">
        <p:scale>
          <a:sx n="89" d="100"/>
          <a:sy n="89" d="100"/>
        </p:scale>
        <p:origin x="192" y="248"/>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8BC384-A8D9-45AB-840E-DA7376BB50A7}" type="datetimeFigureOut">
              <a:rPr lang="it-IT" smtClean="0"/>
              <a:pPr/>
              <a:t>30/06/19</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F8475B-0214-4F63-862C-F606475B5821}" type="slidenum">
              <a:rPr lang="it-IT" smtClean="0"/>
              <a:pPr/>
              <a:t>‹#›</a:t>
            </a:fld>
            <a:endParaRPr lang="it-IT"/>
          </a:p>
        </p:txBody>
      </p:sp>
    </p:spTree>
    <p:extLst>
      <p:ext uri="{BB962C8B-B14F-4D97-AF65-F5344CB8AC3E}">
        <p14:creationId xmlns:p14="http://schemas.microsoft.com/office/powerpoint/2010/main" val="4181193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58669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37656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01530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97231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384697" y="298340"/>
            <a:ext cx="11441391" cy="592670"/>
          </a:xfrm>
        </p:spPr>
        <p:txBody>
          <a:bodyPr>
            <a:normAutofit/>
          </a:bodyPr>
          <a:lstStyle>
            <a:lvl1pPr>
              <a:defRPr sz="2400" baseline="0">
                <a:solidFill>
                  <a:srgbClr val="002060"/>
                </a:solidFill>
                <a:latin typeface="Calibri" panose="020F0502020204030204" pitchFamily="34" charset="0"/>
              </a:defRPr>
            </a:lvl1pPr>
          </a:lstStyle>
          <a:p>
            <a:r>
              <a:rPr lang="it-IT" dirty="0"/>
              <a:t>Fare clic per modificare lo stile del titolo</a:t>
            </a:r>
          </a:p>
        </p:txBody>
      </p:sp>
      <p:sp>
        <p:nvSpPr>
          <p:cNvPr id="3" name="Segnaposto contenuto 2"/>
          <p:cNvSpPr>
            <a:spLocks noGrp="1"/>
          </p:cNvSpPr>
          <p:nvPr>
            <p:ph idx="1" hasCustomPrompt="1"/>
          </p:nvPr>
        </p:nvSpPr>
        <p:spPr>
          <a:xfrm>
            <a:off x="384698" y="958286"/>
            <a:ext cx="11323204" cy="5065008"/>
          </a:xfrm>
        </p:spPr>
        <p:txBody>
          <a:bodyPr>
            <a:normAutofit/>
          </a:bodyPr>
          <a:lstStyle>
            <a:lvl1pPr>
              <a:lnSpc>
                <a:spcPct val="100000"/>
              </a:lnSpc>
              <a:spcBef>
                <a:spcPts val="1800"/>
              </a:spcBef>
              <a:defRPr sz="2000" baseline="0">
                <a:latin typeface="Calibri" panose="020F0502020204030204" pitchFamily="34" charset="0"/>
              </a:defRPr>
            </a:lvl1pPr>
            <a:lvl2pPr marL="536575" indent="-285750">
              <a:lnSpc>
                <a:spcPct val="100000"/>
              </a:lnSpc>
              <a:spcBef>
                <a:spcPts val="600"/>
              </a:spcBef>
              <a:buClr>
                <a:srgbClr val="FF0000"/>
              </a:buClr>
              <a:buSzPct val="100000"/>
              <a:buFont typeface="System Font Regular"/>
              <a:buChar char="■"/>
              <a:defRPr sz="2000" baseline="0">
                <a:latin typeface="Calibri" panose="020F0502020204030204" pitchFamily="34" charset="0"/>
              </a:defRPr>
            </a:lvl2pPr>
            <a:lvl3pPr marL="942975" indent="-269875">
              <a:lnSpc>
                <a:spcPct val="100000"/>
              </a:lnSpc>
              <a:spcBef>
                <a:spcPts val="600"/>
              </a:spcBef>
              <a:buClr>
                <a:srgbClr val="FF0000"/>
              </a:buClr>
              <a:buSzPct val="75000"/>
              <a:buFont typeface="System Font Regular"/>
              <a:buChar char="●"/>
              <a:tabLst/>
              <a:defRPr sz="2000" baseline="0">
                <a:latin typeface="Calibri" panose="020F0502020204030204" pitchFamily="34" charset="0"/>
              </a:defRPr>
            </a:lvl3pPr>
            <a:lvl4pPr>
              <a:defRPr sz="2000" baseline="0">
                <a:latin typeface="Calibri" panose="020F0502020204030204" pitchFamily="34" charset="0"/>
              </a:defRPr>
            </a:lvl4pPr>
            <a:lvl5pPr>
              <a:defRPr sz="2000" baseline="0">
                <a:latin typeface="Calibri" panose="020F0502020204030204" pitchFamily="34" charset="0"/>
              </a:defRPr>
            </a:lvl5pPr>
          </a:lstStyle>
          <a:p>
            <a:pPr lvl="0"/>
            <a:r>
              <a:rPr lang="it-IT" dirty="0"/>
              <a:t>Fare clic per modificare stili del testo dello schema</a:t>
            </a:r>
          </a:p>
          <a:p>
            <a:pPr lvl="1"/>
            <a:r>
              <a:rPr lang="it-IT" dirty="0"/>
              <a:t>Secondo livello</a:t>
            </a:r>
          </a:p>
          <a:p>
            <a:pPr lvl="2"/>
            <a:r>
              <a:rPr lang="it-IT" dirty="0"/>
              <a:t>Terzo livello</a:t>
            </a:r>
          </a:p>
        </p:txBody>
      </p:sp>
      <p:sp>
        <p:nvSpPr>
          <p:cNvPr id="7" name="Slide Number Placeholder 7">
            <a:extLst>
              <a:ext uri="{FF2B5EF4-FFF2-40B4-BE49-F238E27FC236}">
                <a16:creationId xmlns:a16="http://schemas.microsoft.com/office/drawing/2014/main" id="{4E5AF1AA-D7CF-6B4E-8490-8DE8F2FDD06C}"/>
              </a:ext>
            </a:extLst>
          </p:cNvPr>
          <p:cNvSpPr>
            <a:spLocks noGrp="1"/>
          </p:cNvSpPr>
          <p:nvPr>
            <p:ph type="sldNum" sz="quarter" idx="4"/>
          </p:nvPr>
        </p:nvSpPr>
        <p:spPr>
          <a:xfrm>
            <a:off x="11344078" y="6360278"/>
            <a:ext cx="504007" cy="318548"/>
          </a:xfrm>
          <a:prstGeom prst="rect">
            <a:avLst/>
          </a:prstGeom>
        </p:spPr>
        <p:txBody>
          <a:bodyPr vert="horz" lIns="91440" tIns="45720" rIns="91440" bIns="45720" rtlCol="0" anchor="ctr"/>
          <a:lstStyle>
            <a:lvl1pPr algn="r">
              <a:defRPr sz="1600">
                <a:solidFill>
                  <a:srgbClr val="002060"/>
                </a:solidFill>
                <a:latin typeface="Arial" charset="0"/>
                <a:ea typeface="Arial" charset="0"/>
                <a:cs typeface="Arial" charset="0"/>
              </a:defRPr>
            </a:lvl1pPr>
          </a:lstStyle>
          <a:p>
            <a:fld id="{2FD666F0-DD52-D045-A24A-46112ABA80A2}" type="slidenum">
              <a:rPr lang="en-US" smtClean="0"/>
              <a:pPr/>
              <a:t>‹#›</a:t>
            </a:fld>
            <a:endParaRPr lang="en-US" dirty="0"/>
          </a:p>
        </p:txBody>
      </p:sp>
      <p:sp>
        <p:nvSpPr>
          <p:cNvPr id="10" name="Shape 5">
            <a:extLst>
              <a:ext uri="{FF2B5EF4-FFF2-40B4-BE49-F238E27FC236}">
                <a16:creationId xmlns:a16="http://schemas.microsoft.com/office/drawing/2014/main" id="{33354AF6-3768-A54F-8114-F40AE96989CC}"/>
              </a:ext>
            </a:extLst>
          </p:cNvPr>
          <p:cNvSpPr/>
          <p:nvPr userDrawn="1"/>
        </p:nvSpPr>
        <p:spPr>
          <a:xfrm>
            <a:off x="384697" y="6486562"/>
            <a:ext cx="2292296" cy="146196"/>
          </a:xfrm>
          <a:prstGeom prst="rect">
            <a:avLst/>
          </a:prstGeom>
          <a:ln w="3175">
            <a:miter lim="400000"/>
          </a:ln>
          <a:extLst>
            <a:ext uri="{C572A759-6A51-4108-AA02-DFA0A04FC94B}">
              <ma14:wrappingTextBoxFlag xmlns:ma14="http://schemas.microsoft.com/office/mac/drawingml/2011/main" xmlns="" val="1"/>
            </a:ext>
          </a:extLst>
        </p:spPr>
        <p:txBody>
          <a:bodyPr wrap="none" lIns="19051" tIns="19051" rIns="19051" bIns="19051" anchor="b">
            <a:spAutoFit/>
          </a:bodyPr>
          <a:lstStyle>
            <a:lvl1pPr algn="r" defTabSz="457200">
              <a:defRPr sz="1000">
                <a:solidFill>
                  <a:srgbClr val="53585F"/>
                </a:solidFill>
              </a:defRPr>
            </a:lvl1pPr>
          </a:lstStyle>
          <a:p>
            <a:pPr algn="l"/>
            <a:r>
              <a:rPr lang="en-US" sz="700" dirty="0">
                <a:solidFill>
                  <a:srgbClr val="002060"/>
                </a:solidFill>
                <a:latin typeface="Arial" charset="0"/>
                <a:ea typeface="Arial" charset="0"/>
                <a:cs typeface="Arial" charset="0"/>
              </a:rPr>
              <a:t>Copyright ©</a:t>
            </a:r>
            <a:r>
              <a:rPr lang="en-US" sz="400" dirty="0">
                <a:solidFill>
                  <a:srgbClr val="002060"/>
                </a:solidFill>
                <a:latin typeface="Arial" charset="0"/>
                <a:ea typeface="Arial" charset="0"/>
                <a:cs typeface="Arial" charset="0"/>
              </a:rPr>
              <a:t> </a:t>
            </a:r>
            <a:r>
              <a:rPr lang="en-US" sz="700" dirty="0">
                <a:solidFill>
                  <a:srgbClr val="002060"/>
                </a:solidFill>
                <a:latin typeface="Arial" charset="0"/>
                <a:ea typeface="Arial" charset="0"/>
                <a:cs typeface="Arial" charset="0"/>
              </a:rPr>
              <a:t>2019 Marco </a:t>
            </a:r>
            <a:r>
              <a:rPr lang="en-US" sz="700" dirty="0" err="1">
                <a:solidFill>
                  <a:srgbClr val="002060"/>
                </a:solidFill>
                <a:latin typeface="Arial" charset="0"/>
                <a:ea typeface="Arial" charset="0"/>
                <a:cs typeface="Arial" charset="0"/>
              </a:rPr>
              <a:t>Colombetti</a:t>
            </a:r>
            <a:r>
              <a:rPr lang="en-US" sz="700" dirty="0">
                <a:solidFill>
                  <a:srgbClr val="002060"/>
                </a:solidFill>
                <a:latin typeface="Arial" charset="0"/>
                <a:ea typeface="Arial" charset="0"/>
                <a:cs typeface="Arial" charset="0"/>
              </a:rPr>
              <a:t> – all rights reserved </a:t>
            </a:r>
            <a:endParaRPr sz="700" dirty="0">
              <a:solidFill>
                <a:srgbClr val="002060"/>
              </a:solidFill>
              <a:latin typeface="Arial" charset="0"/>
              <a:ea typeface="Arial" charset="0"/>
              <a:cs typeface="Arial" charset="0"/>
            </a:endParaRPr>
          </a:p>
        </p:txBody>
      </p:sp>
    </p:spTree>
    <p:extLst>
      <p:ext uri="{BB962C8B-B14F-4D97-AF65-F5344CB8AC3E}">
        <p14:creationId xmlns:p14="http://schemas.microsoft.com/office/powerpoint/2010/main" val="1258886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Cover commercial proposal">
    <p:bg>
      <p:bgPr>
        <a:solidFill>
          <a:srgbClr val="002060"/>
        </a:solidFill>
        <a:effectLst/>
      </p:bgPr>
    </p:bg>
    <p:spTree>
      <p:nvGrpSpPr>
        <p:cNvPr id="1" name=""/>
        <p:cNvGrpSpPr/>
        <p:nvPr/>
      </p:nvGrpSpPr>
      <p:grpSpPr>
        <a:xfrm>
          <a:off x="0" y="0"/>
          <a:ext cx="0" cy="0"/>
          <a:chOff x="0" y="0"/>
          <a:chExt cx="0" cy="0"/>
        </a:xfrm>
      </p:grpSpPr>
      <p:sp>
        <p:nvSpPr>
          <p:cNvPr id="14" name="Shape 22"/>
          <p:cNvSpPr>
            <a:spLocks noGrp="1"/>
          </p:cNvSpPr>
          <p:nvPr>
            <p:ph type="title" hasCustomPrompt="1"/>
          </p:nvPr>
        </p:nvSpPr>
        <p:spPr>
          <a:xfrm>
            <a:off x="888998" y="2582748"/>
            <a:ext cx="10414001" cy="606051"/>
          </a:xfrm>
          <a:prstGeom prst="rect">
            <a:avLst/>
          </a:prstGeom>
        </p:spPr>
        <p:txBody>
          <a:bodyPr lIns="45719" tIns="45719" rIns="45719" bIns="45719" anchor="b">
            <a:noAutofit/>
          </a:bodyPr>
          <a:lstStyle>
            <a:lvl1pPr algn="ctr" defTabSz="321457">
              <a:lnSpc>
                <a:spcPct val="100000"/>
              </a:lnSpc>
              <a:defRPr sz="4000" b="0" i="0" baseline="0">
                <a:solidFill>
                  <a:schemeClr val="bg1"/>
                </a:solidFill>
                <a:latin typeface="Arial" charset="0"/>
                <a:ea typeface="Arial" charset="0"/>
                <a:cs typeface="Arial" charset="0"/>
              </a:defRPr>
            </a:lvl1pPr>
          </a:lstStyle>
          <a:p>
            <a:r>
              <a:rPr lang="en-US"/>
              <a:t>Nome </a:t>
            </a:r>
            <a:r>
              <a:rPr lang="en-US" err="1"/>
              <a:t>progetto</a:t>
            </a:r>
            <a:endParaRPr lang="en-US"/>
          </a:p>
        </p:txBody>
      </p:sp>
      <p:sp>
        <p:nvSpPr>
          <p:cNvPr id="17" name="Shape 23"/>
          <p:cNvSpPr>
            <a:spLocks noGrp="1"/>
          </p:cNvSpPr>
          <p:nvPr>
            <p:ph type="body" sz="quarter" idx="13" hasCustomPrompt="1"/>
          </p:nvPr>
        </p:nvSpPr>
        <p:spPr>
          <a:xfrm>
            <a:off x="2862862" y="3323831"/>
            <a:ext cx="6466276" cy="398273"/>
          </a:xfrm>
          <a:prstGeom prst="rect">
            <a:avLst/>
          </a:prstGeom>
        </p:spPr>
        <p:txBody>
          <a:bodyPr lIns="45719" tIns="45719" rIns="45719" bIns="45719" anchor="t">
            <a:noAutofit/>
          </a:bodyPr>
          <a:lstStyle>
            <a:lvl1pPr marL="0" indent="0" algn="ctr" defTabSz="321457">
              <a:buSzTx/>
              <a:buNone/>
              <a:defRPr sz="2100" b="0" i="0">
                <a:solidFill>
                  <a:schemeClr val="bg1"/>
                </a:solidFill>
                <a:latin typeface="Arial" charset="0"/>
                <a:ea typeface="Arial" charset="0"/>
                <a:cs typeface="Arial" charset="0"/>
              </a:defRPr>
            </a:lvl1pPr>
          </a:lstStyle>
          <a:p>
            <a:pPr lvl="0"/>
            <a:r>
              <a:rPr lang="en-US" err="1"/>
              <a:t>sottotitolo</a:t>
            </a:r>
            <a:endParaRPr lang="en-US"/>
          </a:p>
        </p:txBody>
      </p:sp>
      <p:sp>
        <p:nvSpPr>
          <p:cNvPr id="18" name="Shape 23"/>
          <p:cNvSpPr>
            <a:spLocks noGrp="1"/>
          </p:cNvSpPr>
          <p:nvPr>
            <p:ph type="body" sz="quarter" idx="15" hasCustomPrompt="1"/>
          </p:nvPr>
        </p:nvSpPr>
        <p:spPr>
          <a:xfrm>
            <a:off x="5267909" y="1052736"/>
            <a:ext cx="1656183" cy="292491"/>
          </a:xfrm>
          <a:prstGeom prst="rect">
            <a:avLst/>
          </a:prstGeom>
        </p:spPr>
        <p:txBody>
          <a:bodyPr lIns="45719" tIns="45719" rIns="45719" bIns="45719" anchor="ctr"/>
          <a:lstStyle>
            <a:lvl1pPr marL="0" indent="0" algn="ctr" defTabSz="321457">
              <a:buSzTx/>
              <a:buNone/>
              <a:defRPr sz="1266">
                <a:solidFill>
                  <a:schemeClr val="bg1"/>
                </a:solidFill>
                <a:latin typeface="Arial" charset="0"/>
                <a:ea typeface="Arial" charset="0"/>
                <a:cs typeface="Arial" charset="0"/>
              </a:defRPr>
            </a:lvl1pPr>
          </a:lstStyle>
          <a:p>
            <a:r>
              <a:rPr lang="it-IT"/>
              <a:t>Data</a:t>
            </a:r>
            <a:endParaRPr/>
          </a:p>
        </p:txBody>
      </p:sp>
      <p:sp>
        <p:nvSpPr>
          <p:cNvPr id="3" name="TextBox 2"/>
          <p:cNvSpPr txBox="1"/>
          <p:nvPr userDrawn="1"/>
        </p:nvSpPr>
        <p:spPr>
          <a:xfrm>
            <a:off x="3739896" y="1984248"/>
            <a:ext cx="914400" cy="914400"/>
          </a:xfrm>
          <a:prstGeom prst="rect">
            <a:avLst/>
          </a:prstGeom>
        </p:spPr>
        <p:txBody>
          <a:bodyPr vert="horz" wrap="none" lIns="91440" tIns="45720" rIns="91440" bIns="45720" rtlCol="0" anchor="t">
            <a:noAutofit/>
          </a:bodyPr>
          <a:lstStyle/>
          <a:p>
            <a:pPr>
              <a:lnSpc>
                <a:spcPct val="100000"/>
              </a:lnSpc>
            </a:pPr>
            <a:endParaRPr lang="it-IT" sz="4000" b="0" i="0" noProof="0">
              <a:solidFill>
                <a:schemeClr val="bg1"/>
              </a:solidFill>
              <a:latin typeface="Arial Regular" charset="0"/>
              <a:ea typeface="Arial Regular" charset="0"/>
              <a:cs typeface="Arial Regular" charset="0"/>
            </a:endParaRPr>
          </a:p>
        </p:txBody>
      </p:sp>
      <p:sp>
        <p:nvSpPr>
          <p:cNvPr id="5" name="TextBox 4"/>
          <p:cNvSpPr txBox="1"/>
          <p:nvPr userDrawn="1"/>
        </p:nvSpPr>
        <p:spPr>
          <a:xfrm>
            <a:off x="3127248" y="1581912"/>
            <a:ext cx="914400" cy="914400"/>
          </a:xfrm>
          <a:prstGeom prst="rect">
            <a:avLst/>
          </a:prstGeom>
        </p:spPr>
        <p:txBody>
          <a:bodyPr vert="horz" wrap="none" lIns="91440" tIns="45720" rIns="91440" bIns="45720" rtlCol="0" anchor="t">
            <a:noAutofit/>
          </a:bodyPr>
          <a:lstStyle/>
          <a:p>
            <a:pPr>
              <a:lnSpc>
                <a:spcPct val="100000"/>
              </a:lnSpc>
            </a:pPr>
            <a:endParaRPr lang="it-IT" sz="4000" b="0" i="0" noProof="0">
              <a:solidFill>
                <a:schemeClr val="bg1"/>
              </a:solidFill>
              <a:latin typeface="Arial Regular" charset="0"/>
              <a:ea typeface="Arial Regular" charset="0"/>
              <a:cs typeface="Arial Regular" charset="0"/>
            </a:endParaRPr>
          </a:p>
        </p:txBody>
      </p:sp>
      <p:sp>
        <p:nvSpPr>
          <p:cNvPr id="10" name="Shape 23"/>
          <p:cNvSpPr>
            <a:spLocks noGrp="1"/>
          </p:cNvSpPr>
          <p:nvPr>
            <p:ph type="body" sz="quarter" idx="17" hasCustomPrompt="1"/>
          </p:nvPr>
        </p:nvSpPr>
        <p:spPr>
          <a:xfrm>
            <a:off x="4511516" y="4686911"/>
            <a:ext cx="3168968" cy="398273"/>
          </a:xfrm>
          <a:prstGeom prst="rect">
            <a:avLst/>
          </a:prstGeom>
        </p:spPr>
        <p:txBody>
          <a:bodyPr lIns="45719" tIns="45719" rIns="45719" bIns="45719" anchor="t">
            <a:noAutofit/>
          </a:bodyPr>
          <a:lstStyle>
            <a:lvl1pPr marL="0" indent="0" algn="ctr" defTabSz="321457">
              <a:buSzTx/>
              <a:buNone/>
              <a:defRPr sz="1800" b="0" i="0">
                <a:solidFill>
                  <a:schemeClr val="bg1"/>
                </a:solidFill>
                <a:latin typeface="Arial" charset="0"/>
                <a:ea typeface="Arial" charset="0"/>
                <a:cs typeface="Arial" charset="0"/>
              </a:defRPr>
            </a:lvl1pPr>
          </a:lstStyle>
          <a:p>
            <a:pPr lvl="0"/>
            <a:r>
              <a:rPr lang="en-US"/>
              <a:t>draft/</a:t>
            </a:r>
            <a:r>
              <a:rPr lang="en-US" err="1"/>
              <a:t>definitiva</a:t>
            </a:r>
            <a:endParaRPr lang="en-US"/>
          </a:p>
        </p:txBody>
      </p:sp>
      <p:sp>
        <p:nvSpPr>
          <p:cNvPr id="11" name="Shape 23"/>
          <p:cNvSpPr>
            <a:spLocks noGrp="1"/>
          </p:cNvSpPr>
          <p:nvPr>
            <p:ph type="body" sz="quarter" idx="18" hasCustomPrompt="1"/>
          </p:nvPr>
        </p:nvSpPr>
        <p:spPr>
          <a:xfrm>
            <a:off x="4539916" y="4221088"/>
            <a:ext cx="3112168" cy="398273"/>
          </a:xfrm>
          <a:prstGeom prst="rect">
            <a:avLst/>
          </a:prstGeom>
        </p:spPr>
        <p:txBody>
          <a:bodyPr lIns="45719" tIns="45719" rIns="45719" bIns="45719" anchor="t">
            <a:noAutofit/>
          </a:bodyPr>
          <a:lstStyle>
            <a:lvl1pPr marL="0" indent="0" algn="ctr" defTabSz="321457">
              <a:buSzTx/>
              <a:buNone/>
              <a:defRPr sz="1800" b="0" i="0">
                <a:solidFill>
                  <a:schemeClr val="bg1"/>
                </a:solidFill>
                <a:latin typeface="Arial" charset="0"/>
                <a:ea typeface="Arial" charset="0"/>
                <a:cs typeface="Arial" charset="0"/>
              </a:defRPr>
            </a:lvl1pPr>
          </a:lstStyle>
          <a:p>
            <a:pPr lvl="0"/>
            <a:r>
              <a:rPr lang="en-US"/>
              <a:t>Nome </a:t>
            </a:r>
            <a:r>
              <a:rPr lang="en-US" err="1"/>
              <a:t>cliente</a:t>
            </a:r>
            <a:endParaRPr lang="en-US"/>
          </a:p>
        </p:txBody>
      </p:sp>
      <p:grpSp>
        <p:nvGrpSpPr>
          <p:cNvPr id="6" name="Group 5"/>
          <p:cNvGrpSpPr/>
          <p:nvPr userDrawn="1"/>
        </p:nvGrpSpPr>
        <p:grpSpPr>
          <a:xfrm>
            <a:off x="3993440" y="5503181"/>
            <a:ext cx="4681409" cy="882896"/>
            <a:chOff x="4041648" y="5522231"/>
            <a:chExt cx="4681409" cy="882896"/>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41648" y="5522231"/>
              <a:ext cx="1501898" cy="882896"/>
            </a:xfrm>
            <a:prstGeom prst="rect">
              <a:avLst/>
            </a:prstGeom>
          </p:spPr>
        </p:pic>
        <p:pic>
          <p:nvPicPr>
            <p:cNvPr id="12" name="Picture 11">
              <a:extLst>
                <a:ext uri="{FF2B5EF4-FFF2-40B4-BE49-F238E27FC236}">
                  <a16:creationId xmlns:a16="http://schemas.microsoft.com/office/drawing/2014/main" id="{022D9952-1C87-3449-87A5-7AC52FDEECD4}"/>
                </a:ext>
              </a:extLst>
            </p:cNvPr>
            <p:cNvPicPr>
              <a:picLocks noChangeAspect="1"/>
            </p:cNvPicPr>
            <p:nvPr userDrawn="1"/>
          </p:nvPicPr>
          <p:blipFill rotWithShape="1">
            <a:blip r:embed="rId3"/>
            <a:srcRect b="29371"/>
            <a:stretch/>
          </p:blipFill>
          <p:spPr>
            <a:xfrm>
              <a:off x="6232689" y="5584168"/>
              <a:ext cx="2490368" cy="675426"/>
            </a:xfrm>
            <a:prstGeom prst="rect">
              <a:avLst/>
            </a:prstGeom>
          </p:spPr>
        </p:pic>
      </p:grpSp>
    </p:spTree>
    <p:extLst>
      <p:ext uri="{BB962C8B-B14F-4D97-AF65-F5344CB8AC3E}">
        <p14:creationId xmlns:p14="http://schemas.microsoft.com/office/powerpoint/2010/main" val="3272944494"/>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384697" y="139166"/>
            <a:ext cx="11441391" cy="840400"/>
          </a:xfrm>
          <a:prstGeom prst="rect">
            <a:avLst/>
          </a:prstGeom>
        </p:spPr>
        <p:txBody>
          <a:bodyPr vert="horz" lIns="91440" tIns="45720" rIns="91440" bIns="45720" rtlCol="0" anchor="t" anchorCtr="0">
            <a:normAutofit/>
          </a:bodyPr>
          <a:lstStyle/>
          <a:p>
            <a:r>
              <a:rPr lang="it-IT" dirty="0"/>
              <a:t>Fare clic per modificare stile</a:t>
            </a:r>
          </a:p>
        </p:txBody>
      </p:sp>
      <p:sp>
        <p:nvSpPr>
          <p:cNvPr id="3" name="Segnaposto testo 2"/>
          <p:cNvSpPr>
            <a:spLocks noGrp="1"/>
          </p:cNvSpPr>
          <p:nvPr>
            <p:ph type="body" idx="1"/>
          </p:nvPr>
        </p:nvSpPr>
        <p:spPr>
          <a:xfrm>
            <a:off x="609600" y="1397729"/>
            <a:ext cx="10857936" cy="4728437"/>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1119611595"/>
      </p:ext>
    </p:extLst>
  </p:cSld>
  <p:clrMap bg1="lt1" tx1="dk1" bg2="lt2" tx2="dk2" accent1="accent1" accent2="accent2" accent3="accent3" accent4="accent4" accent5="accent5" accent6="accent6" hlink="hlink" folHlink="folHlink"/>
  <p:sldLayoutIdLst>
    <p:sldLayoutId id="2147483650" r:id="rId1"/>
    <p:sldLayoutId id="2147483659" r:id="rId2"/>
  </p:sldLayoutIdLst>
  <p:hf hdr="0" ftr="0" dt="0"/>
  <p:txStyles>
    <p:titleStyle>
      <a:lvl1pPr marL="0" indent="0" algn="l" defTabSz="457200" rtl="0" eaLnBrk="1" latinLnBrk="0" hangingPunct="1">
        <a:spcBef>
          <a:spcPct val="0"/>
        </a:spcBef>
        <a:buNone/>
        <a:defRPr sz="2200" b="1" kern="1200">
          <a:solidFill>
            <a:schemeClr val="tx2"/>
          </a:solidFill>
          <a:latin typeface="Arial"/>
          <a:ea typeface="+mj-ea"/>
          <a:cs typeface="Arial"/>
        </a:defRPr>
      </a:lvl1pPr>
    </p:titleStyle>
    <p:bodyStyle>
      <a:lvl1pPr marL="0" indent="0" algn="l" defTabSz="457200" rtl="0" eaLnBrk="1" latinLnBrk="0" hangingPunct="1">
        <a:spcBef>
          <a:spcPct val="20000"/>
        </a:spcBef>
        <a:buFont typeface="Wingdings" charset="2"/>
        <a:buNone/>
        <a:defRPr sz="2200" kern="1200">
          <a:solidFill>
            <a:schemeClr val="tx1"/>
          </a:solidFill>
          <a:latin typeface="Arial"/>
          <a:ea typeface="+mn-ea"/>
          <a:cs typeface="Arial"/>
        </a:defRPr>
      </a:lvl1pPr>
      <a:lvl2pPr marL="536575" indent="-285750" algn="l" defTabSz="457200" rtl="0" eaLnBrk="1" latinLnBrk="0" hangingPunct="1">
        <a:spcBef>
          <a:spcPct val="20000"/>
        </a:spcBef>
        <a:buClr>
          <a:srgbClr val="728FA5"/>
        </a:buClr>
        <a:buSzPct val="120000"/>
        <a:buFont typeface="Wingdings" panose="05000000000000000000" pitchFamily="2" charset="2"/>
        <a:buChar char="§"/>
        <a:defRPr sz="2200" kern="1200">
          <a:solidFill>
            <a:schemeClr val="tx1"/>
          </a:solidFill>
          <a:latin typeface="Arial"/>
          <a:ea typeface="+mn-ea"/>
          <a:cs typeface="Arial"/>
        </a:defRPr>
      </a:lvl2pPr>
      <a:lvl3pPr marL="900113" indent="-228600" algn="l" defTabSz="457200" rtl="0" eaLnBrk="1" latinLnBrk="0" hangingPunct="1">
        <a:spcBef>
          <a:spcPct val="20000"/>
        </a:spcBef>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www.w3.org/TR/owl2-overview/" TargetMode="External"/><Relationship Id="rId2" Type="http://schemas.openxmlformats.org/officeDocument/2006/relationships/hyperlink" Target="https://www.w3.org/TR/owl-features/"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hyperlink" Target="https://www.w3.org/TR/sparql11-query/" TargetMode="External"/><Relationship Id="rId2" Type="http://schemas.openxmlformats.org/officeDocument/2006/relationships/hyperlink" Target="https://www.w3.org/TR/rdf-schema/"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14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88999" y="1219773"/>
            <a:ext cx="10414001" cy="631929"/>
          </a:xfrm>
        </p:spPr>
        <p:txBody>
          <a:bodyPr/>
          <a:lstStyle/>
          <a:p>
            <a:r>
              <a:rPr lang="it-IT" sz="2400" b="1" dirty="0"/>
              <a:t>Master Artificial Intelligence &amp; Machine Learning</a:t>
            </a:r>
            <a:endParaRPr lang="en-US" sz="2400" b="1" dirty="0"/>
          </a:p>
        </p:txBody>
      </p:sp>
      <p:sp>
        <p:nvSpPr>
          <p:cNvPr id="6" name="Text Placeholder 5"/>
          <p:cNvSpPr>
            <a:spLocks noGrp="1"/>
          </p:cNvSpPr>
          <p:nvPr>
            <p:ph type="body" sz="quarter" idx="17"/>
          </p:nvPr>
        </p:nvSpPr>
        <p:spPr>
          <a:xfrm>
            <a:off x="3543765" y="2186785"/>
            <a:ext cx="5142460" cy="942264"/>
          </a:xfrm>
        </p:spPr>
        <p:txBody>
          <a:bodyPr/>
          <a:lstStyle/>
          <a:p>
            <a:r>
              <a:rPr lang="it-IT" sz="2200" b="1" dirty="0"/>
              <a:t>Corso «Tecnologie semantiche»</a:t>
            </a:r>
          </a:p>
          <a:p>
            <a:pPr>
              <a:lnSpc>
                <a:spcPct val="100000"/>
              </a:lnSpc>
            </a:pPr>
            <a:r>
              <a:rPr lang="it-IT" dirty="0"/>
              <a:t>Marco </a:t>
            </a:r>
            <a:r>
              <a:rPr lang="it-IT" dirty="0" err="1"/>
              <a:t>Colombetti</a:t>
            </a:r>
            <a:r>
              <a:rPr lang="it-IT" dirty="0"/>
              <a:t> e Mario </a:t>
            </a:r>
            <a:r>
              <a:rPr lang="it-IT" dirty="0" err="1"/>
              <a:t>Arrigoni</a:t>
            </a:r>
            <a:r>
              <a:rPr lang="it-IT" dirty="0"/>
              <a:t> Neri</a:t>
            </a:r>
          </a:p>
        </p:txBody>
      </p:sp>
      <p:sp>
        <p:nvSpPr>
          <p:cNvPr id="3" name="Text Placeholder 2"/>
          <p:cNvSpPr>
            <a:spLocks noGrp="1"/>
          </p:cNvSpPr>
          <p:nvPr>
            <p:ph type="body" sz="quarter" idx="15"/>
          </p:nvPr>
        </p:nvSpPr>
        <p:spPr>
          <a:xfrm>
            <a:off x="5267906" y="690028"/>
            <a:ext cx="1656183" cy="292491"/>
          </a:xfrm>
        </p:spPr>
        <p:txBody>
          <a:bodyPr>
            <a:noAutofit/>
          </a:bodyPr>
          <a:lstStyle/>
          <a:p>
            <a:r>
              <a:rPr lang="en-US" sz="1800" dirty="0"/>
              <a:t>01.07.2019</a:t>
            </a:r>
          </a:p>
        </p:txBody>
      </p:sp>
      <p:sp>
        <p:nvSpPr>
          <p:cNvPr id="5" name="Text Placeholder 5">
            <a:extLst>
              <a:ext uri="{FF2B5EF4-FFF2-40B4-BE49-F238E27FC236}">
                <a16:creationId xmlns:a16="http://schemas.microsoft.com/office/drawing/2014/main" id="{65F05F61-F953-C641-BD3F-223DAB5E2EE2}"/>
              </a:ext>
            </a:extLst>
          </p:cNvPr>
          <p:cNvSpPr txBox="1">
            <a:spLocks/>
          </p:cNvSpPr>
          <p:nvPr/>
        </p:nvSpPr>
        <p:spPr>
          <a:xfrm>
            <a:off x="481262" y="3675377"/>
            <a:ext cx="11225463" cy="1148755"/>
          </a:xfrm>
          <a:prstGeom prst="rect">
            <a:avLst/>
          </a:prstGeom>
        </p:spPr>
        <p:txBody>
          <a:bodyPr vert="horz" lIns="45719" tIns="45719" rIns="45719" bIns="45719" rtlCol="0" anchor="t">
            <a:noAutofit/>
          </a:bodyPr>
          <a:lstStyle>
            <a:lvl1pPr marL="0" indent="0" algn="ctr" defTabSz="321457" rtl="0" eaLnBrk="1" latinLnBrk="0" hangingPunct="1">
              <a:spcBef>
                <a:spcPct val="20000"/>
              </a:spcBef>
              <a:buSzTx/>
              <a:buFont typeface="Wingdings" charset="2"/>
              <a:buNone/>
              <a:defRPr sz="1800" b="0" i="0" kern="1200">
                <a:solidFill>
                  <a:schemeClr val="bg1"/>
                </a:solidFill>
                <a:latin typeface="Arial" charset="0"/>
                <a:ea typeface="Arial" charset="0"/>
                <a:cs typeface="Arial" charset="0"/>
              </a:defRPr>
            </a:lvl1pPr>
            <a:lvl2pPr marL="536575" indent="-285750" algn="l" defTabSz="457200" rtl="0" eaLnBrk="1" latinLnBrk="0" hangingPunct="1">
              <a:spcBef>
                <a:spcPct val="20000"/>
              </a:spcBef>
              <a:buClr>
                <a:srgbClr val="728FA5"/>
              </a:buClr>
              <a:buSzPct val="120000"/>
              <a:buFont typeface="Wingdings" panose="05000000000000000000" pitchFamily="2" charset="2"/>
              <a:buChar char="§"/>
              <a:defRPr sz="2200" kern="1200">
                <a:solidFill>
                  <a:schemeClr val="tx1"/>
                </a:solidFill>
                <a:latin typeface="Arial"/>
                <a:ea typeface="+mn-ea"/>
                <a:cs typeface="Arial"/>
              </a:defRPr>
            </a:lvl2pPr>
            <a:lvl3pPr marL="900113" indent="-228600" algn="l" defTabSz="457200" rtl="0" eaLnBrk="1" latinLnBrk="0" hangingPunct="1">
              <a:spcBef>
                <a:spcPct val="20000"/>
              </a:spcBef>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it-IT" sz="3800" b="1" dirty="0">
                <a:solidFill>
                  <a:srgbClr val="FFFF7F"/>
                </a:solidFill>
              </a:rPr>
              <a:t>1.  Rappresentazione della conoscenza</a:t>
            </a:r>
          </a:p>
          <a:p>
            <a:r>
              <a:rPr lang="it-IT" sz="2400" dirty="0">
                <a:solidFill>
                  <a:srgbClr val="FFFF7F"/>
                </a:solidFill>
              </a:rPr>
              <a:t>Marco </a:t>
            </a:r>
            <a:r>
              <a:rPr lang="it-IT" sz="2400" dirty="0" err="1">
                <a:solidFill>
                  <a:srgbClr val="FFFF7F"/>
                </a:solidFill>
              </a:rPr>
              <a:t>Colombetti</a:t>
            </a:r>
            <a:endParaRPr lang="it-IT" sz="2400" dirty="0">
              <a:solidFill>
                <a:srgbClr val="FFFF7F"/>
              </a:solidFill>
            </a:endParaRPr>
          </a:p>
        </p:txBody>
      </p:sp>
    </p:spTree>
    <p:extLst>
      <p:ext uri="{BB962C8B-B14F-4D97-AF65-F5344CB8AC3E}">
        <p14:creationId xmlns:p14="http://schemas.microsoft.com/office/powerpoint/2010/main" val="7209588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FC3A7-1231-FE42-A2CC-26AA6D2F3946}"/>
              </a:ext>
            </a:extLst>
          </p:cNvPr>
          <p:cNvSpPr>
            <a:spLocks noGrp="1"/>
          </p:cNvSpPr>
          <p:nvPr>
            <p:ph type="title"/>
          </p:nvPr>
        </p:nvSpPr>
        <p:spPr/>
        <p:txBody>
          <a:bodyPr/>
          <a:lstStyle/>
          <a:p>
            <a:r>
              <a:rPr lang="it-IT" dirty="0"/>
              <a:t>Deduzione</a:t>
            </a:r>
          </a:p>
        </p:txBody>
      </p:sp>
      <p:sp>
        <p:nvSpPr>
          <p:cNvPr id="3" name="Content Placeholder 2">
            <a:extLst>
              <a:ext uri="{FF2B5EF4-FFF2-40B4-BE49-F238E27FC236}">
                <a16:creationId xmlns:a16="http://schemas.microsoft.com/office/drawing/2014/main" id="{487D14CC-4795-2C43-9844-C8C9C1F88E9C}"/>
              </a:ext>
            </a:extLst>
          </p:cNvPr>
          <p:cNvSpPr>
            <a:spLocks noGrp="1"/>
          </p:cNvSpPr>
          <p:nvPr>
            <p:ph idx="1"/>
          </p:nvPr>
        </p:nvSpPr>
        <p:spPr/>
        <p:txBody>
          <a:bodyPr/>
          <a:lstStyle/>
          <a:p>
            <a:r>
              <a:rPr lang="it-IT" dirty="0"/>
              <a:t>La </a:t>
            </a:r>
            <a:r>
              <a:rPr lang="it-IT" b="1" dirty="0"/>
              <a:t>deduzione</a:t>
            </a:r>
            <a:r>
              <a:rPr lang="it-IT" dirty="0"/>
              <a:t> consiste nell’estrarre delle </a:t>
            </a:r>
            <a:r>
              <a:rPr lang="it-IT" b="1" dirty="0"/>
              <a:t>conseguenze logiche</a:t>
            </a:r>
            <a:r>
              <a:rPr lang="it-IT" dirty="0"/>
              <a:t> da un insieme di premesse</a:t>
            </a:r>
            <a:br>
              <a:rPr lang="it-IT" dirty="0"/>
            </a:br>
            <a:r>
              <a:rPr lang="it-IT" dirty="0"/>
              <a:t>«Conseguenza logica» significa che se le premesse sono vere lo sono necessariamente anche le conclusioni</a:t>
            </a:r>
            <a:br>
              <a:rPr lang="it-IT" dirty="0"/>
            </a:br>
            <a:r>
              <a:rPr lang="it-IT" dirty="0"/>
              <a:t>Ad es.:</a:t>
            </a:r>
          </a:p>
          <a:p>
            <a:r>
              <a:rPr lang="it-IT" dirty="0"/>
              <a:t>	premesse:	   Ogni numero pari è divisibile per 2 senza resto</a:t>
            </a:r>
            <a:br>
              <a:rPr lang="it-IT" dirty="0"/>
            </a:br>
            <a:r>
              <a:rPr lang="it-IT" dirty="0"/>
              <a:t>				   17 non è divisibile per 2 senza resto</a:t>
            </a:r>
            <a:br>
              <a:rPr lang="it-IT" dirty="0"/>
            </a:br>
            <a:r>
              <a:rPr lang="it-IT" dirty="0"/>
              <a:t>	conclusione:	   17 non è un numero pari</a:t>
            </a:r>
          </a:p>
          <a:p>
            <a:r>
              <a:rPr lang="it-IT" dirty="0"/>
              <a:t>	premesse:	   Un exclave è un territorio di uno stato che confina unicamente con territori di un</a:t>
            </a:r>
            <a:br>
              <a:rPr lang="it-IT" dirty="0"/>
            </a:br>
            <a:r>
              <a:rPr lang="it-IT" dirty="0"/>
              <a:t>				   diverso stato</a:t>
            </a:r>
            <a:br>
              <a:rPr lang="it-IT" dirty="0"/>
            </a:br>
            <a:r>
              <a:rPr lang="it-IT" dirty="0"/>
              <a:t>				   Campione d’Italia è un territorio della Repubblica italiana </a:t>
            </a:r>
            <a:br>
              <a:rPr lang="it-IT" dirty="0"/>
            </a:br>
            <a:r>
              <a:rPr lang="it-IT" dirty="0"/>
              <a:t>				   La Repubblica italiana è uno stato</a:t>
            </a:r>
            <a:br>
              <a:rPr lang="it-IT" dirty="0"/>
            </a:br>
            <a:r>
              <a:rPr lang="it-IT" dirty="0"/>
              <a:t>				   Campione d’Italia confina unicamente con territori della Confederazione elvetica</a:t>
            </a:r>
            <a:br>
              <a:rPr lang="it-IT" dirty="0"/>
            </a:br>
            <a:r>
              <a:rPr lang="it-IT" dirty="0"/>
              <a:t>				   La Confederazione elvetica è uno stato</a:t>
            </a:r>
            <a:br>
              <a:rPr lang="it-IT" dirty="0"/>
            </a:br>
            <a:r>
              <a:rPr lang="it-IT" dirty="0"/>
              <a:t>				   la Repubblica italiana e la Confederazione elvetica sono entità diverse</a:t>
            </a:r>
            <a:br>
              <a:rPr lang="it-IT" dirty="0"/>
            </a:br>
            <a:r>
              <a:rPr lang="it-IT" dirty="0"/>
              <a:t>	conclusione: 	   Campione d’Italia è un exclave</a:t>
            </a:r>
          </a:p>
          <a:p>
            <a:endParaRPr lang="it-IT" dirty="0"/>
          </a:p>
          <a:p>
            <a:endParaRPr lang="it-IT" dirty="0"/>
          </a:p>
        </p:txBody>
      </p:sp>
      <p:sp>
        <p:nvSpPr>
          <p:cNvPr id="4" name="Slide Number Placeholder 3">
            <a:extLst>
              <a:ext uri="{FF2B5EF4-FFF2-40B4-BE49-F238E27FC236}">
                <a16:creationId xmlns:a16="http://schemas.microsoft.com/office/drawing/2014/main" id="{59C6B123-BC18-D24C-B93F-9936C55E3C94}"/>
              </a:ext>
            </a:extLst>
          </p:cNvPr>
          <p:cNvSpPr>
            <a:spLocks noGrp="1"/>
          </p:cNvSpPr>
          <p:nvPr>
            <p:ph type="sldNum" sz="quarter" idx="4"/>
          </p:nvPr>
        </p:nvSpPr>
        <p:spPr/>
        <p:txBody>
          <a:bodyPr/>
          <a:lstStyle/>
          <a:p>
            <a:fld id="{2FD666F0-DD52-D045-A24A-46112ABA80A2}" type="slidenum">
              <a:rPr lang="en-US" smtClean="0"/>
              <a:pPr/>
              <a:t>9</a:t>
            </a:fld>
            <a:endParaRPr lang="en-US" dirty="0"/>
          </a:p>
        </p:txBody>
      </p:sp>
    </p:spTree>
    <p:extLst>
      <p:ext uri="{BB962C8B-B14F-4D97-AF65-F5344CB8AC3E}">
        <p14:creationId xmlns:p14="http://schemas.microsoft.com/office/powerpoint/2010/main" val="2611245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FC3A7-1231-FE42-A2CC-26AA6D2F3946}"/>
              </a:ext>
            </a:extLst>
          </p:cNvPr>
          <p:cNvSpPr>
            <a:spLocks noGrp="1"/>
          </p:cNvSpPr>
          <p:nvPr>
            <p:ph type="title"/>
          </p:nvPr>
        </p:nvSpPr>
        <p:spPr/>
        <p:txBody>
          <a:bodyPr/>
          <a:lstStyle/>
          <a:p>
            <a:r>
              <a:rPr lang="it-IT" dirty="0"/>
              <a:t>Deduzione 2</a:t>
            </a:r>
          </a:p>
        </p:txBody>
      </p:sp>
      <p:sp>
        <p:nvSpPr>
          <p:cNvPr id="3" name="Content Placeholder 2">
            <a:extLst>
              <a:ext uri="{FF2B5EF4-FFF2-40B4-BE49-F238E27FC236}">
                <a16:creationId xmlns:a16="http://schemas.microsoft.com/office/drawing/2014/main" id="{487D14CC-4795-2C43-9844-C8C9C1F88E9C}"/>
              </a:ext>
            </a:extLst>
          </p:cNvPr>
          <p:cNvSpPr>
            <a:spLocks noGrp="1"/>
          </p:cNvSpPr>
          <p:nvPr>
            <p:ph idx="1"/>
          </p:nvPr>
        </p:nvSpPr>
        <p:spPr/>
        <p:txBody>
          <a:bodyPr>
            <a:normAutofit/>
          </a:bodyPr>
          <a:lstStyle/>
          <a:p>
            <a:r>
              <a:rPr lang="it-IT" dirty="0"/>
              <a:t>Attenzione! una deduzione può essere </a:t>
            </a:r>
            <a:r>
              <a:rPr lang="it-IT" b="1" dirty="0"/>
              <a:t>valida</a:t>
            </a:r>
            <a:r>
              <a:rPr lang="it-IT" dirty="0"/>
              <a:t> anche se le sue premesse sono false </a:t>
            </a:r>
            <a:br>
              <a:rPr lang="it-IT" dirty="0"/>
            </a:br>
            <a:r>
              <a:rPr lang="it-IT" dirty="0"/>
              <a:t>Infatti, perché una deduzione sia valida è sufficiente che sia garantita la verità della conclusione </a:t>
            </a:r>
            <a:r>
              <a:rPr lang="it-IT" b="1" dirty="0"/>
              <a:t>qualora le premesse siano vere</a:t>
            </a:r>
            <a:r>
              <a:rPr lang="it-IT" dirty="0"/>
              <a:t>; ad es. la deduzione seguente è valida anche se le premesse sono false:</a:t>
            </a:r>
          </a:p>
          <a:p>
            <a:r>
              <a:rPr lang="it-IT" dirty="0"/>
              <a:t>	premesse:	   Ogni numero pari è divisibile per 2 senza resto</a:t>
            </a:r>
            <a:br>
              <a:rPr lang="it-IT" dirty="0"/>
            </a:br>
            <a:r>
              <a:rPr lang="it-IT" dirty="0"/>
              <a:t>				   17 è divisibile per 2 senza resto</a:t>
            </a:r>
            <a:br>
              <a:rPr lang="it-IT" dirty="0"/>
            </a:br>
            <a:r>
              <a:rPr lang="it-IT" dirty="0"/>
              <a:t>	conclusione:	   17 è un numero pari</a:t>
            </a:r>
          </a:p>
          <a:p>
            <a:r>
              <a:rPr lang="it-IT" dirty="0"/>
              <a:t>In un caso del genere, tuttavia, la verità della conclusione non è garantita</a:t>
            </a:r>
            <a:br>
              <a:rPr lang="it-IT" dirty="0"/>
            </a:br>
            <a:r>
              <a:rPr lang="it-IT" dirty="0"/>
              <a:t>Può però capitare che anche in presenza di premesse false la conclusione sia vera, ad es.: </a:t>
            </a:r>
          </a:p>
          <a:p>
            <a:r>
              <a:rPr lang="it-IT" dirty="0"/>
              <a:t>	premesse:	   Nessun numero pari è </a:t>
            </a:r>
            <a:r>
              <a:rPr lang="it-IT" dirty="0" err="1"/>
              <a:t>divisibilie</a:t>
            </a:r>
            <a:r>
              <a:rPr lang="it-IT" dirty="0"/>
              <a:t> per 2 senza resto</a:t>
            </a:r>
            <a:br>
              <a:rPr lang="it-IT" dirty="0"/>
            </a:br>
            <a:r>
              <a:rPr lang="it-IT" dirty="0"/>
              <a:t>				   17 è divisibile per 2 senza resto</a:t>
            </a:r>
            <a:br>
              <a:rPr lang="it-IT" dirty="0"/>
            </a:br>
            <a:r>
              <a:rPr lang="it-IT" dirty="0"/>
              <a:t>	conclusione:	   17 non è un numero pari</a:t>
            </a:r>
          </a:p>
          <a:p>
            <a:r>
              <a:rPr lang="it-IT" dirty="0"/>
              <a:t>(Ne segue che la </a:t>
            </a:r>
            <a:r>
              <a:rPr lang="it-IT" b="1" dirty="0"/>
              <a:t>verità della conclusione</a:t>
            </a:r>
            <a:r>
              <a:rPr lang="it-IT" dirty="0"/>
              <a:t> non garantisce la </a:t>
            </a:r>
            <a:r>
              <a:rPr lang="it-IT" b="1" dirty="0"/>
              <a:t>verità delle premesse</a:t>
            </a:r>
            <a:r>
              <a:rPr lang="it-IT" dirty="0"/>
              <a:t>!)</a:t>
            </a:r>
          </a:p>
          <a:p>
            <a:endParaRPr lang="it-IT" dirty="0"/>
          </a:p>
          <a:p>
            <a:endParaRPr lang="it-IT" dirty="0"/>
          </a:p>
          <a:p>
            <a:endParaRPr lang="it-IT" dirty="0"/>
          </a:p>
        </p:txBody>
      </p:sp>
      <p:sp>
        <p:nvSpPr>
          <p:cNvPr id="4" name="Slide Number Placeholder 3">
            <a:extLst>
              <a:ext uri="{FF2B5EF4-FFF2-40B4-BE49-F238E27FC236}">
                <a16:creationId xmlns:a16="http://schemas.microsoft.com/office/drawing/2014/main" id="{681C4AC9-DCBF-2B42-B350-3E5CD6F2A4D1}"/>
              </a:ext>
            </a:extLst>
          </p:cNvPr>
          <p:cNvSpPr>
            <a:spLocks noGrp="1"/>
          </p:cNvSpPr>
          <p:nvPr>
            <p:ph type="sldNum" sz="quarter" idx="4"/>
          </p:nvPr>
        </p:nvSpPr>
        <p:spPr/>
        <p:txBody>
          <a:bodyPr/>
          <a:lstStyle/>
          <a:p>
            <a:fld id="{2FD666F0-DD52-D045-A24A-46112ABA80A2}" type="slidenum">
              <a:rPr lang="en-US" smtClean="0"/>
              <a:pPr/>
              <a:t>10</a:t>
            </a:fld>
            <a:endParaRPr lang="en-US" dirty="0"/>
          </a:p>
        </p:txBody>
      </p:sp>
    </p:spTree>
    <p:extLst>
      <p:ext uri="{BB962C8B-B14F-4D97-AF65-F5344CB8AC3E}">
        <p14:creationId xmlns:p14="http://schemas.microsoft.com/office/powerpoint/2010/main" val="1112915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FC3A7-1231-FE42-A2CC-26AA6D2F3946}"/>
              </a:ext>
            </a:extLst>
          </p:cNvPr>
          <p:cNvSpPr>
            <a:spLocks noGrp="1"/>
          </p:cNvSpPr>
          <p:nvPr>
            <p:ph type="title"/>
          </p:nvPr>
        </p:nvSpPr>
        <p:spPr/>
        <p:txBody>
          <a:bodyPr/>
          <a:lstStyle/>
          <a:p>
            <a:r>
              <a:rPr lang="it-IT" dirty="0"/>
              <a:t>Abduzione</a:t>
            </a:r>
          </a:p>
        </p:txBody>
      </p:sp>
      <p:sp>
        <p:nvSpPr>
          <p:cNvPr id="3" name="Content Placeholder 2">
            <a:extLst>
              <a:ext uri="{FF2B5EF4-FFF2-40B4-BE49-F238E27FC236}">
                <a16:creationId xmlns:a16="http://schemas.microsoft.com/office/drawing/2014/main" id="{487D14CC-4795-2C43-9844-C8C9C1F88E9C}"/>
              </a:ext>
            </a:extLst>
          </p:cNvPr>
          <p:cNvSpPr>
            <a:spLocks noGrp="1"/>
          </p:cNvSpPr>
          <p:nvPr>
            <p:ph idx="1"/>
          </p:nvPr>
        </p:nvSpPr>
        <p:spPr/>
        <p:txBody>
          <a:bodyPr/>
          <a:lstStyle/>
          <a:p>
            <a:r>
              <a:rPr lang="it-IT" dirty="0"/>
              <a:t>L’</a:t>
            </a:r>
            <a:r>
              <a:rPr lang="it-IT" b="1" dirty="0"/>
              <a:t>abduzione</a:t>
            </a:r>
            <a:r>
              <a:rPr lang="it-IT" dirty="0"/>
              <a:t> è un ragionamento che cerca di spiegare certi fatti osservati ipotizzando delle cause o delle ragioni; ad es.</a:t>
            </a:r>
          </a:p>
          <a:p>
            <a:r>
              <a:rPr lang="it-IT" dirty="0"/>
              <a:t>	premesse:	   Filippo stamattina stava benone</a:t>
            </a:r>
            <a:br>
              <a:rPr lang="it-IT" dirty="0"/>
            </a:br>
            <a:r>
              <a:rPr lang="it-IT" dirty="0"/>
              <a:t>				   Stasera Filippo ha mal di testa, dolori alle ossa e febbre a 38.5</a:t>
            </a:r>
            <a:br>
              <a:rPr lang="it-IT" dirty="0"/>
            </a:br>
            <a:r>
              <a:rPr lang="it-IT" dirty="0"/>
              <a:t>				   Siamo a gennaio   </a:t>
            </a:r>
            <a:br>
              <a:rPr lang="it-IT" dirty="0"/>
            </a:br>
            <a:r>
              <a:rPr lang="it-IT" dirty="0"/>
              <a:t>				   (… </a:t>
            </a:r>
            <a:r>
              <a:rPr lang="it-IT" i="1" dirty="0"/>
              <a:t>conoscenze mediche sull’influenza</a:t>
            </a:r>
            <a:r>
              <a:rPr lang="it-IT" dirty="0"/>
              <a:t> …)</a:t>
            </a:r>
            <a:br>
              <a:rPr lang="it-IT" dirty="0"/>
            </a:br>
            <a:r>
              <a:rPr lang="it-IT" dirty="0"/>
              <a:t>	conclusione:	   Plausibilmente, Filippo si è beccato l’influenza</a:t>
            </a:r>
          </a:p>
          <a:p>
            <a:r>
              <a:rPr lang="it-IT" dirty="0"/>
              <a:t>L’abduzione è tipica del </a:t>
            </a:r>
            <a:r>
              <a:rPr lang="it-IT" b="1" dirty="0"/>
              <a:t>ragionamento diagnostico</a:t>
            </a:r>
            <a:r>
              <a:rPr lang="it-IT" dirty="0"/>
              <a:t> (diagnosi medica, diagnosi dei guasti in un impianto industriale, ecc.)</a:t>
            </a:r>
          </a:p>
          <a:p>
            <a:r>
              <a:rPr lang="it-IT" dirty="0"/>
              <a:t>Le conclusioni di un ragionamento abduttivo ben condotto sono tipicamente plausibili, ma la loro verità non è garantita neanche quando tutte le premesse sono vere </a:t>
            </a:r>
          </a:p>
          <a:p>
            <a:endParaRPr lang="it-IT" dirty="0"/>
          </a:p>
          <a:p>
            <a:endParaRPr lang="it-IT" dirty="0"/>
          </a:p>
          <a:p>
            <a:endParaRPr lang="it-IT" dirty="0"/>
          </a:p>
        </p:txBody>
      </p:sp>
      <p:sp>
        <p:nvSpPr>
          <p:cNvPr id="4" name="Slide Number Placeholder 3">
            <a:extLst>
              <a:ext uri="{FF2B5EF4-FFF2-40B4-BE49-F238E27FC236}">
                <a16:creationId xmlns:a16="http://schemas.microsoft.com/office/drawing/2014/main" id="{E9FAE689-D507-AB43-ADD5-9B2348108A96}"/>
              </a:ext>
            </a:extLst>
          </p:cNvPr>
          <p:cNvSpPr>
            <a:spLocks noGrp="1"/>
          </p:cNvSpPr>
          <p:nvPr>
            <p:ph type="sldNum" sz="quarter" idx="4"/>
          </p:nvPr>
        </p:nvSpPr>
        <p:spPr/>
        <p:txBody>
          <a:bodyPr/>
          <a:lstStyle/>
          <a:p>
            <a:fld id="{2FD666F0-DD52-D045-A24A-46112ABA80A2}" type="slidenum">
              <a:rPr lang="en-US" smtClean="0"/>
              <a:pPr/>
              <a:t>11</a:t>
            </a:fld>
            <a:endParaRPr lang="en-US" dirty="0"/>
          </a:p>
        </p:txBody>
      </p:sp>
    </p:spTree>
    <p:extLst>
      <p:ext uri="{BB962C8B-B14F-4D97-AF65-F5344CB8AC3E}">
        <p14:creationId xmlns:p14="http://schemas.microsoft.com/office/powerpoint/2010/main" val="1415184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FC3A7-1231-FE42-A2CC-26AA6D2F3946}"/>
              </a:ext>
            </a:extLst>
          </p:cNvPr>
          <p:cNvSpPr>
            <a:spLocks noGrp="1"/>
          </p:cNvSpPr>
          <p:nvPr>
            <p:ph type="title"/>
          </p:nvPr>
        </p:nvSpPr>
        <p:spPr/>
        <p:txBody>
          <a:bodyPr/>
          <a:lstStyle/>
          <a:p>
            <a:r>
              <a:rPr lang="it-IT" dirty="0"/>
              <a:t>Induzione</a:t>
            </a:r>
          </a:p>
        </p:txBody>
      </p:sp>
      <p:sp>
        <p:nvSpPr>
          <p:cNvPr id="3" name="Content Placeholder 2">
            <a:extLst>
              <a:ext uri="{FF2B5EF4-FFF2-40B4-BE49-F238E27FC236}">
                <a16:creationId xmlns:a16="http://schemas.microsoft.com/office/drawing/2014/main" id="{487D14CC-4795-2C43-9844-C8C9C1F88E9C}"/>
              </a:ext>
            </a:extLst>
          </p:cNvPr>
          <p:cNvSpPr>
            <a:spLocks noGrp="1"/>
          </p:cNvSpPr>
          <p:nvPr>
            <p:ph idx="1"/>
          </p:nvPr>
        </p:nvSpPr>
        <p:spPr>
          <a:xfrm>
            <a:off x="384698" y="958286"/>
            <a:ext cx="11323204" cy="5065008"/>
          </a:xfrm>
        </p:spPr>
        <p:txBody>
          <a:bodyPr/>
          <a:lstStyle/>
          <a:p>
            <a:r>
              <a:rPr lang="it-IT" dirty="0"/>
              <a:t>L’</a:t>
            </a:r>
            <a:r>
              <a:rPr lang="it-IT" b="1" dirty="0"/>
              <a:t>induzione</a:t>
            </a:r>
            <a:r>
              <a:rPr lang="it-IT" dirty="0"/>
              <a:t> è un ragionamento che porta a formulare una regola generale a partire da un numero sufficientemente ampio di casi specifici  </a:t>
            </a:r>
          </a:p>
          <a:p>
            <a:r>
              <a:rPr lang="it-IT" dirty="0"/>
              <a:t>	premesse:	   Ho fatto diversi viaggi in Scozia in agosto e ha sempre piovuto un po’ ogni giorno </a:t>
            </a:r>
            <a:br>
              <a:rPr lang="it-IT" dirty="0"/>
            </a:br>
            <a:r>
              <a:rPr lang="it-IT" dirty="0"/>
              <a:t>	conclusione:	   In Scozia in agosto è altamente probabile che piova almeno un po’ durante la giornata</a:t>
            </a:r>
          </a:p>
          <a:p>
            <a:r>
              <a:rPr lang="it-IT" dirty="0"/>
              <a:t>I ragionamenti di tipo induttivo sono fondamentali nel </a:t>
            </a:r>
            <a:r>
              <a:rPr lang="it-IT" b="1" dirty="0"/>
              <a:t>data </a:t>
            </a:r>
            <a:r>
              <a:rPr lang="it-IT" b="1" dirty="0" err="1"/>
              <a:t>mining</a:t>
            </a:r>
            <a:r>
              <a:rPr lang="it-IT" dirty="0"/>
              <a:t> e nel </a:t>
            </a:r>
            <a:r>
              <a:rPr lang="it-IT" b="1" dirty="0"/>
              <a:t>machine </a:t>
            </a:r>
            <a:r>
              <a:rPr lang="it-IT" b="1" dirty="0" err="1"/>
              <a:t>learning</a:t>
            </a:r>
            <a:endParaRPr lang="it-IT" b="1" dirty="0"/>
          </a:p>
          <a:p>
            <a:r>
              <a:rPr lang="it-IT" dirty="0"/>
              <a:t>Le conclusioni di un ragionamento induttivo ben condotto possono essere altamente probabili, ma la loro verità non è garantita neanche quando tutte le premesse sono vere </a:t>
            </a:r>
          </a:p>
          <a:p>
            <a:endParaRPr lang="it-IT" dirty="0"/>
          </a:p>
          <a:p>
            <a:endParaRPr lang="it-IT" dirty="0"/>
          </a:p>
          <a:p>
            <a:endParaRPr lang="it-IT" dirty="0"/>
          </a:p>
        </p:txBody>
      </p:sp>
      <p:sp>
        <p:nvSpPr>
          <p:cNvPr id="4" name="Slide Number Placeholder 3">
            <a:extLst>
              <a:ext uri="{FF2B5EF4-FFF2-40B4-BE49-F238E27FC236}">
                <a16:creationId xmlns:a16="http://schemas.microsoft.com/office/drawing/2014/main" id="{FE9C05CA-BBD5-EB4C-9218-9916B2FD507B}"/>
              </a:ext>
            </a:extLst>
          </p:cNvPr>
          <p:cNvSpPr>
            <a:spLocks noGrp="1"/>
          </p:cNvSpPr>
          <p:nvPr>
            <p:ph type="sldNum" sz="quarter" idx="4"/>
          </p:nvPr>
        </p:nvSpPr>
        <p:spPr/>
        <p:txBody>
          <a:bodyPr/>
          <a:lstStyle/>
          <a:p>
            <a:fld id="{2FD666F0-DD52-D045-A24A-46112ABA80A2}" type="slidenum">
              <a:rPr lang="en-US" smtClean="0"/>
              <a:pPr/>
              <a:t>12</a:t>
            </a:fld>
            <a:endParaRPr lang="en-US" dirty="0"/>
          </a:p>
        </p:txBody>
      </p:sp>
    </p:spTree>
    <p:extLst>
      <p:ext uri="{BB962C8B-B14F-4D97-AF65-F5344CB8AC3E}">
        <p14:creationId xmlns:p14="http://schemas.microsoft.com/office/powerpoint/2010/main" val="2703928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4C97"/>
        </a:solidFill>
        <a:effectLst/>
      </p:bgPr>
    </p:bg>
    <p:spTree>
      <p:nvGrpSpPr>
        <p:cNvPr id="1" name=""/>
        <p:cNvGrpSpPr/>
        <p:nvPr/>
      </p:nvGrpSpPr>
      <p:grpSpPr>
        <a:xfrm>
          <a:off x="0" y="0"/>
          <a:ext cx="0" cy="0"/>
          <a:chOff x="0" y="0"/>
          <a:chExt cx="0" cy="0"/>
        </a:xfrm>
      </p:grpSpPr>
      <p:sp>
        <p:nvSpPr>
          <p:cNvPr id="5" name="Text Placeholder 5">
            <a:extLst>
              <a:ext uri="{FF2B5EF4-FFF2-40B4-BE49-F238E27FC236}">
                <a16:creationId xmlns:a16="http://schemas.microsoft.com/office/drawing/2014/main" id="{65F05F61-F953-C641-BD3F-223DAB5E2EE2}"/>
              </a:ext>
            </a:extLst>
          </p:cNvPr>
          <p:cNvSpPr txBox="1">
            <a:spLocks/>
          </p:cNvSpPr>
          <p:nvPr/>
        </p:nvSpPr>
        <p:spPr>
          <a:xfrm>
            <a:off x="483268" y="3118166"/>
            <a:ext cx="11225463" cy="682311"/>
          </a:xfrm>
          <a:prstGeom prst="rect">
            <a:avLst/>
          </a:prstGeom>
        </p:spPr>
        <p:txBody>
          <a:bodyPr vert="horz" lIns="45719" tIns="45719" rIns="45719" bIns="45719" rtlCol="0" anchor="t">
            <a:noAutofit/>
          </a:bodyPr>
          <a:lstStyle>
            <a:lvl1pPr marL="0" indent="0" algn="ctr" defTabSz="321457" rtl="0" eaLnBrk="1" latinLnBrk="0" hangingPunct="1">
              <a:spcBef>
                <a:spcPct val="20000"/>
              </a:spcBef>
              <a:buSzTx/>
              <a:buFont typeface="Wingdings" charset="2"/>
              <a:buNone/>
              <a:defRPr sz="1800" b="0" i="0" kern="1200">
                <a:solidFill>
                  <a:schemeClr val="bg1"/>
                </a:solidFill>
                <a:latin typeface="Arial" charset="0"/>
                <a:ea typeface="Arial" charset="0"/>
                <a:cs typeface="Arial" charset="0"/>
              </a:defRPr>
            </a:lvl1pPr>
            <a:lvl2pPr marL="536575" indent="-285750" algn="l" defTabSz="457200" rtl="0" eaLnBrk="1" latinLnBrk="0" hangingPunct="1">
              <a:spcBef>
                <a:spcPct val="20000"/>
              </a:spcBef>
              <a:buClr>
                <a:srgbClr val="728FA5"/>
              </a:buClr>
              <a:buSzPct val="120000"/>
              <a:buFont typeface="Wingdings" panose="05000000000000000000" pitchFamily="2" charset="2"/>
              <a:buChar char="§"/>
              <a:defRPr sz="2200" kern="1200">
                <a:solidFill>
                  <a:schemeClr val="tx1"/>
                </a:solidFill>
                <a:latin typeface="Arial"/>
                <a:ea typeface="+mn-ea"/>
                <a:cs typeface="Arial"/>
              </a:defRPr>
            </a:lvl2pPr>
            <a:lvl3pPr marL="900113" indent="-228600" algn="l" defTabSz="457200" rtl="0" eaLnBrk="1" latinLnBrk="0" hangingPunct="1">
              <a:spcBef>
                <a:spcPct val="20000"/>
              </a:spcBef>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it-IT" sz="3200" b="1" dirty="0"/>
              <a:t>1.2  Ragionamento e logica</a:t>
            </a:r>
          </a:p>
        </p:txBody>
      </p:sp>
    </p:spTree>
    <p:extLst>
      <p:ext uri="{BB962C8B-B14F-4D97-AF65-F5344CB8AC3E}">
        <p14:creationId xmlns:p14="http://schemas.microsoft.com/office/powerpoint/2010/main" val="196217078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DC0E4-EF50-8C4D-A0BA-F0217EE381F9}"/>
              </a:ext>
            </a:extLst>
          </p:cNvPr>
          <p:cNvSpPr>
            <a:spLocks noGrp="1"/>
          </p:cNvSpPr>
          <p:nvPr>
            <p:ph type="title"/>
          </p:nvPr>
        </p:nvSpPr>
        <p:spPr/>
        <p:txBody>
          <a:bodyPr/>
          <a:lstStyle/>
          <a:p>
            <a:r>
              <a:rPr lang="it-IT" dirty="0"/>
              <a:t>La logica (formale)</a:t>
            </a:r>
          </a:p>
        </p:txBody>
      </p:sp>
      <p:sp>
        <p:nvSpPr>
          <p:cNvPr id="3" name="Content Placeholder 2">
            <a:extLst>
              <a:ext uri="{FF2B5EF4-FFF2-40B4-BE49-F238E27FC236}">
                <a16:creationId xmlns:a16="http://schemas.microsoft.com/office/drawing/2014/main" id="{3BCFEB0B-6591-BF4B-B0DF-536E60A9F3BF}"/>
              </a:ext>
            </a:extLst>
          </p:cNvPr>
          <p:cNvSpPr>
            <a:spLocks noGrp="1"/>
          </p:cNvSpPr>
          <p:nvPr>
            <p:ph idx="1"/>
          </p:nvPr>
        </p:nvSpPr>
        <p:spPr/>
        <p:txBody>
          <a:bodyPr>
            <a:normAutofit/>
          </a:bodyPr>
          <a:lstStyle/>
          <a:p>
            <a:r>
              <a:rPr lang="it-IT" dirty="0"/>
              <a:t>In questo corso ci occuperemo soltanto del ragionamento </a:t>
            </a:r>
            <a:r>
              <a:rPr lang="it-IT" b="1" dirty="0"/>
              <a:t>deduttivo</a:t>
            </a:r>
          </a:p>
          <a:p>
            <a:r>
              <a:rPr lang="it-IT" dirty="0"/>
              <a:t>Questo tipo di ragionamento è studiato dalla </a:t>
            </a:r>
            <a:r>
              <a:rPr lang="it-IT" b="1" dirty="0"/>
              <a:t>logica</a:t>
            </a:r>
            <a:r>
              <a:rPr lang="it-IT" dirty="0"/>
              <a:t>, una disciplina che</a:t>
            </a:r>
            <a:r>
              <a:rPr lang="it-IT" b="1" dirty="0"/>
              <a:t> </a:t>
            </a:r>
            <a:r>
              <a:rPr lang="it-IT" dirty="0"/>
              <a:t>nel mondo occidentale si è sviluppata già nella Grecia antica</a:t>
            </a:r>
          </a:p>
          <a:p>
            <a:r>
              <a:rPr lang="it-IT" dirty="0"/>
              <a:t>A noi però interessa la </a:t>
            </a:r>
            <a:r>
              <a:rPr lang="it-IT" b="1" dirty="0"/>
              <a:t>logica moderna</a:t>
            </a:r>
            <a:r>
              <a:rPr lang="it-IT" dirty="0"/>
              <a:t>, detta anche </a:t>
            </a:r>
            <a:r>
              <a:rPr lang="it-IT" b="1" dirty="0"/>
              <a:t>logica matematica</a:t>
            </a:r>
            <a:r>
              <a:rPr lang="it-IT" dirty="0"/>
              <a:t> o </a:t>
            </a:r>
            <a:r>
              <a:rPr lang="it-IT" b="1" dirty="0"/>
              <a:t>logica formale </a:t>
            </a:r>
            <a:r>
              <a:rPr lang="it-IT" dirty="0"/>
              <a:t>o </a:t>
            </a:r>
            <a:r>
              <a:rPr lang="it-IT" b="1" dirty="0"/>
              <a:t>logica simbolica</a:t>
            </a:r>
          </a:p>
          <a:p>
            <a:r>
              <a:rPr lang="it-IT" dirty="0"/>
              <a:t>La possibilità di creare una logica completamente formale era già stata chiaramente intuita dal filosofo e matematico </a:t>
            </a:r>
            <a:r>
              <a:rPr lang="it-IT" dirty="0" err="1"/>
              <a:t>Gottfried</a:t>
            </a:r>
            <a:r>
              <a:rPr lang="it-IT" dirty="0"/>
              <a:t> </a:t>
            </a:r>
            <a:r>
              <a:rPr lang="it-IT" dirty="0" err="1"/>
              <a:t>Leibniz</a:t>
            </a:r>
            <a:r>
              <a:rPr lang="it-IT" dirty="0"/>
              <a:t> nel XVII secolo</a:t>
            </a:r>
          </a:p>
          <a:p>
            <a:r>
              <a:rPr lang="it-IT" dirty="0"/>
              <a:t>Tuttavia, la logica formale ha iniziato a essere sviluppata in modo sistematico nel XIX secolo, grazie soprattutto ai lavori di</a:t>
            </a:r>
          </a:p>
          <a:p>
            <a:pPr lvl="1"/>
            <a:r>
              <a:rPr lang="it-IT" dirty="0"/>
              <a:t>George </a:t>
            </a:r>
            <a:r>
              <a:rPr lang="it-IT" dirty="0" err="1"/>
              <a:t>Boole</a:t>
            </a:r>
            <a:r>
              <a:rPr lang="it-IT" dirty="0"/>
              <a:t> (prima metà del secolo XIX): come calcolare i valori di verità di enunciati logici (le «espressioni booleane» ben note agli informatici)</a:t>
            </a:r>
          </a:p>
          <a:p>
            <a:pPr lvl="1"/>
            <a:r>
              <a:rPr lang="it-IT" dirty="0" err="1"/>
              <a:t>Gottlob</a:t>
            </a:r>
            <a:r>
              <a:rPr lang="it-IT" dirty="0"/>
              <a:t> </a:t>
            </a:r>
            <a:r>
              <a:rPr lang="it-IT" dirty="0" err="1"/>
              <a:t>Frege</a:t>
            </a:r>
            <a:r>
              <a:rPr lang="it-IT" dirty="0"/>
              <a:t> (seconda metà del secolo XIX): come eseguire deduzioni in modo puramente formale</a:t>
            </a:r>
          </a:p>
          <a:p>
            <a:endParaRPr lang="it-IT" dirty="0"/>
          </a:p>
        </p:txBody>
      </p:sp>
      <p:sp>
        <p:nvSpPr>
          <p:cNvPr id="4" name="Slide Number Placeholder 3">
            <a:extLst>
              <a:ext uri="{FF2B5EF4-FFF2-40B4-BE49-F238E27FC236}">
                <a16:creationId xmlns:a16="http://schemas.microsoft.com/office/drawing/2014/main" id="{1BA39747-5BD3-0C49-A232-E3D7E65FA566}"/>
              </a:ext>
            </a:extLst>
          </p:cNvPr>
          <p:cNvSpPr>
            <a:spLocks noGrp="1"/>
          </p:cNvSpPr>
          <p:nvPr>
            <p:ph type="sldNum" sz="quarter" idx="4"/>
          </p:nvPr>
        </p:nvSpPr>
        <p:spPr/>
        <p:txBody>
          <a:bodyPr/>
          <a:lstStyle/>
          <a:p>
            <a:fld id="{2FD666F0-DD52-D045-A24A-46112ABA80A2}" type="slidenum">
              <a:rPr lang="en-US" smtClean="0"/>
              <a:pPr/>
              <a:t>14</a:t>
            </a:fld>
            <a:endParaRPr lang="en-US" dirty="0"/>
          </a:p>
        </p:txBody>
      </p:sp>
    </p:spTree>
    <p:extLst>
      <p:ext uri="{BB962C8B-B14F-4D97-AF65-F5344CB8AC3E}">
        <p14:creationId xmlns:p14="http://schemas.microsoft.com/office/powerpoint/2010/main" val="3849971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3AD33-E3C0-D54F-B7CA-C5E4CB59FE05}"/>
              </a:ext>
            </a:extLst>
          </p:cNvPr>
          <p:cNvSpPr>
            <a:spLocks noGrp="1"/>
          </p:cNvSpPr>
          <p:nvPr>
            <p:ph type="title"/>
          </p:nvPr>
        </p:nvSpPr>
        <p:spPr/>
        <p:txBody>
          <a:bodyPr/>
          <a:lstStyle/>
          <a:p>
            <a:r>
              <a:rPr lang="it-IT" dirty="0"/>
              <a:t>L’obiettivo della logica</a:t>
            </a:r>
          </a:p>
        </p:txBody>
      </p:sp>
      <p:sp>
        <p:nvSpPr>
          <p:cNvPr id="3" name="Content Placeholder 2">
            <a:extLst>
              <a:ext uri="{FF2B5EF4-FFF2-40B4-BE49-F238E27FC236}">
                <a16:creationId xmlns:a16="http://schemas.microsoft.com/office/drawing/2014/main" id="{9F62B84E-BCF2-C948-8A63-D0FF130F37E0}"/>
              </a:ext>
            </a:extLst>
          </p:cNvPr>
          <p:cNvSpPr>
            <a:spLocks noGrp="1"/>
          </p:cNvSpPr>
          <p:nvPr>
            <p:ph idx="1"/>
          </p:nvPr>
        </p:nvSpPr>
        <p:spPr/>
        <p:txBody>
          <a:bodyPr>
            <a:normAutofit/>
          </a:bodyPr>
          <a:lstStyle/>
          <a:p>
            <a:r>
              <a:rPr lang="it-IT" dirty="0"/>
              <a:t>Il principale obiettivo della logica (formale) è l’automazione del ragionamento: ovvero, la riduzione del ragionamento a un puro processo di manipolazione di simboli, eseguibile almeno in linea di principio in modo completamente automatico</a:t>
            </a:r>
          </a:p>
          <a:p>
            <a:r>
              <a:rPr lang="it-IT" dirty="0"/>
              <a:t>Un compito della logica è quindi la formulazione di </a:t>
            </a:r>
            <a:r>
              <a:rPr lang="it-IT" b="1" dirty="0"/>
              <a:t>procedure di ragionamento</a:t>
            </a:r>
            <a:r>
              <a:rPr lang="it-IT" dirty="0"/>
              <a:t> (detti anche «calcoli logici» o «procedure di prova»), intese come algoritmi che consentono di manipolare enunciati logici unicamente in base alla loro </a:t>
            </a:r>
            <a:r>
              <a:rPr lang="it-IT" b="1" dirty="0"/>
              <a:t>forma</a:t>
            </a:r>
            <a:r>
              <a:rPr lang="it-IT" dirty="0"/>
              <a:t> (ovvero sintassi, struttura), ma </a:t>
            </a:r>
            <a:r>
              <a:rPr lang="it-IT" b="1" dirty="0"/>
              <a:t>conservandone la verità</a:t>
            </a:r>
            <a:r>
              <a:rPr lang="it-IT" dirty="0"/>
              <a:t> (ovvero, ricavando conclusioni vere quando le premesse sono vere)</a:t>
            </a:r>
          </a:p>
          <a:p>
            <a:r>
              <a:rPr lang="it-IT" dirty="0"/>
              <a:t>Le procedure di ragionamento sono costituite da </a:t>
            </a:r>
            <a:r>
              <a:rPr lang="it-IT" b="1" dirty="0"/>
              <a:t>regole di ragionamento</a:t>
            </a:r>
            <a:r>
              <a:rPr lang="it-IT" dirty="0"/>
              <a:t> (o regole d’inferenza, o regole di deduzione) che possono essere applicate ad enunciati, trasformandoli in altri enunciati</a:t>
            </a:r>
          </a:p>
          <a:p>
            <a:endParaRPr lang="it-IT" dirty="0"/>
          </a:p>
        </p:txBody>
      </p:sp>
      <p:sp>
        <p:nvSpPr>
          <p:cNvPr id="4" name="Slide Number Placeholder 3">
            <a:extLst>
              <a:ext uri="{FF2B5EF4-FFF2-40B4-BE49-F238E27FC236}">
                <a16:creationId xmlns:a16="http://schemas.microsoft.com/office/drawing/2014/main" id="{6283AD0C-9FB7-864A-932D-0D73AE95D22E}"/>
              </a:ext>
            </a:extLst>
          </p:cNvPr>
          <p:cNvSpPr>
            <a:spLocks noGrp="1"/>
          </p:cNvSpPr>
          <p:nvPr>
            <p:ph type="sldNum" sz="quarter" idx="4"/>
          </p:nvPr>
        </p:nvSpPr>
        <p:spPr/>
        <p:txBody>
          <a:bodyPr/>
          <a:lstStyle/>
          <a:p>
            <a:fld id="{2FD666F0-DD52-D045-A24A-46112ABA80A2}" type="slidenum">
              <a:rPr lang="en-US" smtClean="0"/>
              <a:pPr/>
              <a:t>15</a:t>
            </a:fld>
            <a:endParaRPr lang="en-US" dirty="0"/>
          </a:p>
        </p:txBody>
      </p:sp>
    </p:spTree>
    <p:extLst>
      <p:ext uri="{BB962C8B-B14F-4D97-AF65-F5344CB8AC3E}">
        <p14:creationId xmlns:p14="http://schemas.microsoft.com/office/powerpoint/2010/main" val="3665935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3AD33-E3C0-D54F-B7CA-C5E4CB59FE05}"/>
              </a:ext>
            </a:extLst>
          </p:cNvPr>
          <p:cNvSpPr>
            <a:spLocks noGrp="1"/>
          </p:cNvSpPr>
          <p:nvPr>
            <p:ph type="title"/>
          </p:nvPr>
        </p:nvSpPr>
        <p:spPr>
          <a:xfrm>
            <a:off x="384697" y="298340"/>
            <a:ext cx="11441391" cy="592670"/>
          </a:xfrm>
        </p:spPr>
        <p:txBody>
          <a:bodyPr/>
          <a:lstStyle/>
          <a:p>
            <a:r>
              <a:rPr lang="it-IT" dirty="0"/>
              <a:t>Un esempio di ragionamento</a:t>
            </a:r>
          </a:p>
        </p:txBody>
      </p:sp>
      <p:sp>
        <p:nvSpPr>
          <p:cNvPr id="3" name="Content Placeholder 2">
            <a:extLst>
              <a:ext uri="{FF2B5EF4-FFF2-40B4-BE49-F238E27FC236}">
                <a16:creationId xmlns:a16="http://schemas.microsoft.com/office/drawing/2014/main" id="{9F62B84E-BCF2-C948-8A63-D0FF130F37E0}"/>
              </a:ext>
            </a:extLst>
          </p:cNvPr>
          <p:cNvSpPr>
            <a:spLocks noGrp="1"/>
          </p:cNvSpPr>
          <p:nvPr>
            <p:ph idx="1"/>
          </p:nvPr>
        </p:nvSpPr>
        <p:spPr/>
        <p:txBody>
          <a:bodyPr>
            <a:normAutofit/>
          </a:bodyPr>
          <a:lstStyle/>
          <a:p>
            <a:r>
              <a:rPr lang="it-IT" dirty="0"/>
              <a:t>Consideriamo il semplice ragionamento</a:t>
            </a:r>
          </a:p>
          <a:p>
            <a:r>
              <a:rPr lang="it-IT" dirty="0"/>
              <a:t>	Le balene sono mammiferi</a:t>
            </a:r>
            <a:br>
              <a:rPr lang="it-IT" dirty="0"/>
            </a:br>
            <a:r>
              <a:rPr lang="it-IT" dirty="0"/>
              <a:t>	Moby Dick è una balena</a:t>
            </a:r>
            <a:br>
              <a:rPr lang="it-IT" dirty="0"/>
            </a:br>
            <a:r>
              <a:rPr lang="it-IT" dirty="0"/>
              <a:t>	Quindi Moby Dick è un mammifero</a:t>
            </a:r>
          </a:p>
          <a:p>
            <a:r>
              <a:rPr lang="it-IT" dirty="0"/>
              <a:t>Utilizzando le convenzioni formali della logica predicativa del primo ordine (First Order </a:t>
            </a:r>
            <a:r>
              <a:rPr lang="it-IT" dirty="0" err="1"/>
              <a:t>Logic</a:t>
            </a:r>
            <a:r>
              <a:rPr lang="it-IT" dirty="0"/>
              <a:t>, FOL), questo ragionamento viene formalizzato nel modo seguente</a:t>
            </a:r>
          </a:p>
          <a:p>
            <a:r>
              <a:rPr lang="it-IT" i="1" dirty="0"/>
              <a:t>	n.	enunciato formale							regola utilizzata</a:t>
            </a:r>
          </a:p>
          <a:p>
            <a:pPr marL="250825" lvl="1" indent="0">
              <a:buNone/>
            </a:pPr>
            <a:r>
              <a:rPr lang="it-IT" dirty="0"/>
              <a:t>	1.	∀x (Balena(x) ⟶ Mammifero(x))				introduzione di una premessa</a:t>
            </a:r>
            <a:br>
              <a:rPr lang="it-IT" dirty="0"/>
            </a:br>
            <a:r>
              <a:rPr lang="it-IT" dirty="0"/>
              <a:t>	2.	Balena(</a:t>
            </a:r>
            <a:r>
              <a:rPr lang="it-IT" dirty="0" err="1"/>
              <a:t>MobyDick</a:t>
            </a:r>
            <a:r>
              <a:rPr lang="it-IT" dirty="0"/>
              <a:t>)							introduzione di una premessa</a:t>
            </a:r>
            <a:br>
              <a:rPr lang="it-IT" dirty="0"/>
            </a:br>
            <a:r>
              <a:rPr lang="it-IT" dirty="0"/>
              <a:t>	3.	Balena(</a:t>
            </a:r>
            <a:r>
              <a:rPr lang="it-IT" dirty="0" err="1"/>
              <a:t>MobyDick</a:t>
            </a:r>
            <a:r>
              <a:rPr lang="it-IT" dirty="0"/>
              <a:t>) ⟶ Mammifero(</a:t>
            </a:r>
            <a:r>
              <a:rPr lang="it-IT" dirty="0" err="1"/>
              <a:t>MobyDick</a:t>
            </a:r>
            <a:r>
              <a:rPr lang="it-IT" dirty="0"/>
              <a:t>)	eliminazione di ∀, applicata a 1 </a:t>
            </a:r>
            <a:br>
              <a:rPr lang="it-IT" dirty="0"/>
            </a:br>
            <a:r>
              <a:rPr lang="it-IT" dirty="0"/>
              <a:t>													(con sostituzione x = </a:t>
            </a:r>
            <a:r>
              <a:rPr lang="it-IT" dirty="0" err="1"/>
              <a:t>MobyDick</a:t>
            </a:r>
            <a:r>
              <a:rPr lang="it-IT" dirty="0"/>
              <a:t>)</a:t>
            </a:r>
            <a:br>
              <a:rPr lang="it-IT" dirty="0"/>
            </a:br>
            <a:r>
              <a:rPr lang="it-IT" dirty="0"/>
              <a:t>	4.	Mammifero(</a:t>
            </a:r>
            <a:r>
              <a:rPr lang="it-IT" dirty="0" err="1"/>
              <a:t>MobyDick</a:t>
            </a:r>
            <a:r>
              <a:rPr lang="it-IT" dirty="0"/>
              <a:t>)						eliminazione di ⟶, applicata a 2 e 3</a:t>
            </a:r>
          </a:p>
        </p:txBody>
      </p:sp>
      <p:sp>
        <p:nvSpPr>
          <p:cNvPr id="4" name="Slide Number Placeholder 3">
            <a:extLst>
              <a:ext uri="{FF2B5EF4-FFF2-40B4-BE49-F238E27FC236}">
                <a16:creationId xmlns:a16="http://schemas.microsoft.com/office/drawing/2014/main" id="{92E5ACBC-95F4-924C-91B2-9B11C7CB4576}"/>
              </a:ext>
            </a:extLst>
          </p:cNvPr>
          <p:cNvSpPr>
            <a:spLocks noGrp="1"/>
          </p:cNvSpPr>
          <p:nvPr>
            <p:ph type="sldNum" sz="quarter" idx="4"/>
          </p:nvPr>
        </p:nvSpPr>
        <p:spPr/>
        <p:txBody>
          <a:bodyPr/>
          <a:lstStyle/>
          <a:p>
            <a:fld id="{2FD666F0-DD52-D045-A24A-46112ABA80A2}" type="slidenum">
              <a:rPr lang="en-US" smtClean="0"/>
              <a:pPr/>
              <a:t>16</a:t>
            </a:fld>
            <a:endParaRPr lang="en-US" dirty="0"/>
          </a:p>
        </p:txBody>
      </p:sp>
    </p:spTree>
    <p:extLst>
      <p:ext uri="{BB962C8B-B14F-4D97-AF65-F5344CB8AC3E}">
        <p14:creationId xmlns:p14="http://schemas.microsoft.com/office/powerpoint/2010/main" val="3249772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7E8AA-1DCF-4C46-8BE2-3AC4BFB5E886}"/>
              </a:ext>
            </a:extLst>
          </p:cNvPr>
          <p:cNvSpPr>
            <a:spLocks noGrp="1"/>
          </p:cNvSpPr>
          <p:nvPr>
            <p:ph type="title"/>
          </p:nvPr>
        </p:nvSpPr>
        <p:spPr/>
        <p:txBody>
          <a:bodyPr/>
          <a:lstStyle/>
          <a:p>
            <a:r>
              <a:rPr lang="it-IT" dirty="0"/>
              <a:t>KB e logica</a:t>
            </a:r>
          </a:p>
        </p:txBody>
      </p:sp>
      <p:sp>
        <p:nvSpPr>
          <p:cNvPr id="3" name="Content Placeholder 2">
            <a:extLst>
              <a:ext uri="{FF2B5EF4-FFF2-40B4-BE49-F238E27FC236}">
                <a16:creationId xmlns:a16="http://schemas.microsoft.com/office/drawing/2014/main" id="{D633C529-E667-2C46-B79F-409F338A818F}"/>
              </a:ext>
            </a:extLst>
          </p:cNvPr>
          <p:cNvSpPr>
            <a:spLocks noGrp="1"/>
          </p:cNvSpPr>
          <p:nvPr>
            <p:ph idx="1"/>
          </p:nvPr>
        </p:nvSpPr>
        <p:spPr>
          <a:noFill/>
        </p:spPr>
        <p:txBody>
          <a:bodyPr/>
          <a:lstStyle/>
          <a:p>
            <a:r>
              <a:rPr lang="it-IT" dirty="0"/>
              <a:t>Come si può utilizzare la logica per realizzare una KB?</a:t>
            </a:r>
          </a:p>
          <a:p>
            <a:pPr lvl="1"/>
            <a:r>
              <a:rPr lang="it-IT" dirty="0"/>
              <a:t>le conoscenze relative a un dominio vengono rappresentate con enunciati logici e assunte come premesse per il ragionamento (le premesse in questo caso si chiamano </a:t>
            </a:r>
            <a:r>
              <a:rPr lang="it-IT" b="1" dirty="0"/>
              <a:t>assiomi</a:t>
            </a:r>
            <a:r>
              <a:rPr lang="it-IT" dirty="0"/>
              <a:t>)</a:t>
            </a:r>
          </a:p>
          <a:p>
            <a:pPr lvl="1"/>
            <a:r>
              <a:rPr lang="it-IT" dirty="0"/>
              <a:t>una «</a:t>
            </a:r>
            <a:r>
              <a:rPr lang="it-IT" dirty="0" err="1"/>
              <a:t>query</a:t>
            </a:r>
            <a:r>
              <a:rPr lang="it-IT" dirty="0"/>
              <a:t>» alla KB viene formulata come un enunciato </a:t>
            </a:r>
          </a:p>
          <a:p>
            <a:pPr lvl="1"/>
            <a:r>
              <a:rPr lang="it-IT" dirty="0"/>
              <a:t>si utilizza il ragionamento per ricavare la risposta alla </a:t>
            </a:r>
            <a:r>
              <a:rPr lang="it-IT" dirty="0" err="1"/>
              <a:t>query</a:t>
            </a:r>
            <a:endParaRPr lang="it-IT" dirty="0"/>
          </a:p>
        </p:txBody>
      </p:sp>
      <p:sp>
        <p:nvSpPr>
          <p:cNvPr id="4" name="Slide Number Placeholder 3">
            <a:extLst>
              <a:ext uri="{FF2B5EF4-FFF2-40B4-BE49-F238E27FC236}">
                <a16:creationId xmlns:a16="http://schemas.microsoft.com/office/drawing/2014/main" id="{ECCFEE2F-ED87-BD44-89CF-F64C421390AF}"/>
              </a:ext>
            </a:extLst>
          </p:cNvPr>
          <p:cNvSpPr>
            <a:spLocks noGrp="1"/>
          </p:cNvSpPr>
          <p:nvPr>
            <p:ph type="sldNum" sz="quarter" idx="4"/>
          </p:nvPr>
        </p:nvSpPr>
        <p:spPr/>
        <p:txBody>
          <a:bodyPr/>
          <a:lstStyle/>
          <a:p>
            <a:fld id="{2FD666F0-DD52-D045-A24A-46112ABA80A2}" type="slidenum">
              <a:rPr lang="en-US" smtClean="0"/>
              <a:pPr/>
              <a:t>17</a:t>
            </a:fld>
            <a:endParaRPr lang="en-US" dirty="0"/>
          </a:p>
        </p:txBody>
      </p:sp>
    </p:spTree>
    <p:extLst>
      <p:ext uri="{BB962C8B-B14F-4D97-AF65-F5344CB8AC3E}">
        <p14:creationId xmlns:p14="http://schemas.microsoft.com/office/powerpoint/2010/main" val="2089383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51D10-63B1-0D4B-9E5B-04724FDFD273}"/>
              </a:ext>
            </a:extLst>
          </p:cNvPr>
          <p:cNvSpPr>
            <a:spLocks noGrp="1"/>
          </p:cNvSpPr>
          <p:nvPr>
            <p:ph type="title"/>
          </p:nvPr>
        </p:nvSpPr>
        <p:spPr/>
        <p:txBody>
          <a:bodyPr/>
          <a:lstStyle/>
          <a:p>
            <a:r>
              <a:rPr lang="it-IT" dirty="0"/>
              <a:t>Sistemi logici</a:t>
            </a:r>
          </a:p>
        </p:txBody>
      </p:sp>
      <p:sp>
        <p:nvSpPr>
          <p:cNvPr id="3" name="Content Placeholder 2">
            <a:extLst>
              <a:ext uri="{FF2B5EF4-FFF2-40B4-BE49-F238E27FC236}">
                <a16:creationId xmlns:a16="http://schemas.microsoft.com/office/drawing/2014/main" id="{32165DEC-4D6E-A647-84E5-0482FE383903}"/>
              </a:ext>
            </a:extLst>
          </p:cNvPr>
          <p:cNvSpPr>
            <a:spLocks noGrp="1"/>
          </p:cNvSpPr>
          <p:nvPr>
            <p:ph idx="1"/>
          </p:nvPr>
        </p:nvSpPr>
        <p:spPr/>
        <p:txBody>
          <a:bodyPr/>
          <a:lstStyle/>
          <a:p>
            <a:r>
              <a:rPr lang="it-IT" dirty="0"/>
              <a:t>Ci piacerebbe disporre di procedure di ragionamento che possano riprodurre qualunque ragionamento umano valido, condotto con enunciati qualsiasi (questa presumibilmente era la visione di </a:t>
            </a:r>
            <a:r>
              <a:rPr lang="it-IT" dirty="0" err="1"/>
              <a:t>Leibniz</a:t>
            </a:r>
            <a:r>
              <a:rPr lang="it-IT" dirty="0"/>
              <a:t>…)</a:t>
            </a:r>
          </a:p>
          <a:p>
            <a:r>
              <a:rPr lang="it-IT" dirty="0"/>
              <a:t>Oggi si ritiene che questo non sia possibile; ciò che si può fare, invece, è sviluppare </a:t>
            </a:r>
            <a:r>
              <a:rPr lang="it-IT" b="1" dirty="0"/>
              <a:t>sistemi logici particolari</a:t>
            </a:r>
            <a:r>
              <a:rPr lang="it-IT" dirty="0"/>
              <a:t>, che operano su enunciati che utilizzano un repertorio limitato e ben definito di termini linguistici</a:t>
            </a:r>
          </a:p>
          <a:p>
            <a:r>
              <a:rPr lang="it-IT" dirty="0"/>
              <a:t>Alcuni tipi di sistemi logici molto studiati sono: la logica </a:t>
            </a:r>
            <a:r>
              <a:rPr lang="it-IT" b="1" dirty="0"/>
              <a:t>proposizionale</a:t>
            </a:r>
            <a:r>
              <a:rPr lang="it-IT" dirty="0"/>
              <a:t>; la logica </a:t>
            </a:r>
            <a:r>
              <a:rPr lang="it-IT" b="1" dirty="0"/>
              <a:t>predicativa del primo ordine</a:t>
            </a:r>
            <a:r>
              <a:rPr lang="it-IT" dirty="0"/>
              <a:t> (First Order </a:t>
            </a:r>
            <a:r>
              <a:rPr lang="it-IT" dirty="0" err="1"/>
              <a:t>Logic</a:t>
            </a:r>
            <a:r>
              <a:rPr lang="it-IT" dirty="0"/>
              <a:t>, </a:t>
            </a:r>
            <a:r>
              <a:rPr lang="it-IT" b="1" dirty="0"/>
              <a:t>FOL</a:t>
            </a:r>
            <a:r>
              <a:rPr lang="it-IT" dirty="0"/>
              <a:t>); le logiche </a:t>
            </a:r>
            <a:r>
              <a:rPr lang="it-IT" b="1" dirty="0"/>
              <a:t>modali</a:t>
            </a:r>
            <a:r>
              <a:rPr lang="it-IT" dirty="0"/>
              <a:t>; le logiche </a:t>
            </a:r>
            <a:r>
              <a:rPr lang="it-IT" b="1" dirty="0"/>
              <a:t>temporali</a:t>
            </a:r>
            <a:r>
              <a:rPr lang="it-IT" dirty="0"/>
              <a:t>; le logiche </a:t>
            </a:r>
            <a:r>
              <a:rPr lang="it-IT" b="1" dirty="0"/>
              <a:t>dinamiche</a:t>
            </a:r>
            <a:r>
              <a:rPr lang="it-IT" dirty="0"/>
              <a:t>; le logiche </a:t>
            </a:r>
            <a:r>
              <a:rPr lang="it-IT" b="1" dirty="0"/>
              <a:t>descrittive</a:t>
            </a:r>
            <a:r>
              <a:rPr lang="it-IT" dirty="0"/>
              <a:t> (</a:t>
            </a:r>
            <a:r>
              <a:rPr lang="it-IT" dirty="0" err="1"/>
              <a:t>Description</a:t>
            </a:r>
            <a:r>
              <a:rPr lang="it-IT" dirty="0"/>
              <a:t> </a:t>
            </a:r>
            <a:r>
              <a:rPr lang="it-IT" dirty="0" err="1"/>
              <a:t>Logic</a:t>
            </a:r>
            <a:r>
              <a:rPr lang="it-IT" dirty="0"/>
              <a:t>, </a:t>
            </a:r>
            <a:r>
              <a:rPr lang="it-IT" b="1" dirty="0"/>
              <a:t>DL</a:t>
            </a:r>
            <a:r>
              <a:rPr lang="it-IT" dirty="0"/>
              <a:t>)</a:t>
            </a:r>
          </a:p>
          <a:p>
            <a:r>
              <a:rPr lang="it-IT" dirty="0"/>
              <a:t>Ciascun sistema logico è definito da tre componenti:</a:t>
            </a:r>
          </a:p>
          <a:p>
            <a:pPr lvl="1"/>
            <a:r>
              <a:rPr lang="it-IT" dirty="0"/>
              <a:t>un </a:t>
            </a:r>
            <a:r>
              <a:rPr lang="it-IT" b="1" dirty="0"/>
              <a:t>linguaggio formale</a:t>
            </a:r>
            <a:r>
              <a:rPr lang="it-IT" dirty="0"/>
              <a:t>, in cui scrivere gli enunciati</a:t>
            </a:r>
          </a:p>
          <a:p>
            <a:pPr lvl="1"/>
            <a:r>
              <a:rPr lang="it-IT" dirty="0"/>
              <a:t>una </a:t>
            </a:r>
            <a:r>
              <a:rPr lang="it-IT" b="1" dirty="0"/>
              <a:t>semantica formale</a:t>
            </a:r>
            <a:r>
              <a:rPr lang="it-IT" dirty="0"/>
              <a:t>, che specifica le condizioni sotto cui un enunciato è vero o falso</a:t>
            </a:r>
          </a:p>
          <a:p>
            <a:pPr lvl="1"/>
            <a:r>
              <a:rPr lang="it-IT" dirty="0"/>
              <a:t>una </a:t>
            </a:r>
            <a:r>
              <a:rPr lang="it-IT" b="1" dirty="0"/>
              <a:t>procedura di ragionamento</a:t>
            </a:r>
            <a:r>
              <a:rPr lang="it-IT" dirty="0"/>
              <a:t>, per derivare enunciati da altri enunciati </a:t>
            </a:r>
          </a:p>
        </p:txBody>
      </p:sp>
      <p:sp>
        <p:nvSpPr>
          <p:cNvPr id="4" name="Slide Number Placeholder 3">
            <a:extLst>
              <a:ext uri="{FF2B5EF4-FFF2-40B4-BE49-F238E27FC236}">
                <a16:creationId xmlns:a16="http://schemas.microsoft.com/office/drawing/2014/main" id="{FCE15FA9-2FF0-FA49-98F5-B7F2144D4D0F}"/>
              </a:ext>
            </a:extLst>
          </p:cNvPr>
          <p:cNvSpPr>
            <a:spLocks noGrp="1"/>
          </p:cNvSpPr>
          <p:nvPr>
            <p:ph type="sldNum" sz="quarter" idx="4"/>
          </p:nvPr>
        </p:nvSpPr>
        <p:spPr/>
        <p:txBody>
          <a:bodyPr/>
          <a:lstStyle/>
          <a:p>
            <a:fld id="{2FD666F0-DD52-D045-A24A-46112ABA80A2}" type="slidenum">
              <a:rPr lang="en-US" smtClean="0"/>
              <a:pPr/>
              <a:t>18</a:t>
            </a:fld>
            <a:endParaRPr lang="en-US" dirty="0"/>
          </a:p>
        </p:txBody>
      </p:sp>
    </p:spTree>
    <p:extLst>
      <p:ext uri="{BB962C8B-B14F-4D97-AF65-F5344CB8AC3E}">
        <p14:creationId xmlns:p14="http://schemas.microsoft.com/office/powerpoint/2010/main" val="1464493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4C97"/>
        </a:solidFill>
        <a:effectLst/>
      </p:bgPr>
    </p:bg>
    <p:spTree>
      <p:nvGrpSpPr>
        <p:cNvPr id="1" name=""/>
        <p:cNvGrpSpPr/>
        <p:nvPr/>
      </p:nvGrpSpPr>
      <p:grpSpPr>
        <a:xfrm>
          <a:off x="0" y="0"/>
          <a:ext cx="0" cy="0"/>
          <a:chOff x="0" y="0"/>
          <a:chExt cx="0" cy="0"/>
        </a:xfrm>
      </p:grpSpPr>
      <p:sp>
        <p:nvSpPr>
          <p:cNvPr id="5" name="Text Placeholder 5">
            <a:extLst>
              <a:ext uri="{FF2B5EF4-FFF2-40B4-BE49-F238E27FC236}">
                <a16:creationId xmlns:a16="http://schemas.microsoft.com/office/drawing/2014/main" id="{65F05F61-F953-C641-BD3F-223DAB5E2EE2}"/>
              </a:ext>
            </a:extLst>
          </p:cNvPr>
          <p:cNvSpPr txBox="1">
            <a:spLocks/>
          </p:cNvSpPr>
          <p:nvPr/>
        </p:nvSpPr>
        <p:spPr>
          <a:xfrm>
            <a:off x="483268" y="3118166"/>
            <a:ext cx="11225463" cy="682311"/>
          </a:xfrm>
          <a:prstGeom prst="rect">
            <a:avLst/>
          </a:prstGeom>
        </p:spPr>
        <p:txBody>
          <a:bodyPr vert="horz" lIns="45719" tIns="45719" rIns="45719" bIns="45719" rtlCol="0" anchor="t">
            <a:noAutofit/>
          </a:bodyPr>
          <a:lstStyle>
            <a:lvl1pPr marL="0" indent="0" algn="ctr" defTabSz="321457" rtl="0" eaLnBrk="1" latinLnBrk="0" hangingPunct="1">
              <a:spcBef>
                <a:spcPct val="20000"/>
              </a:spcBef>
              <a:buSzTx/>
              <a:buFont typeface="Wingdings" charset="2"/>
              <a:buNone/>
              <a:defRPr sz="1800" b="0" i="0" kern="1200">
                <a:solidFill>
                  <a:schemeClr val="bg1"/>
                </a:solidFill>
                <a:latin typeface="Arial" charset="0"/>
                <a:ea typeface="Arial" charset="0"/>
                <a:cs typeface="Arial" charset="0"/>
              </a:defRPr>
            </a:lvl1pPr>
            <a:lvl2pPr marL="536575" indent="-285750" algn="l" defTabSz="457200" rtl="0" eaLnBrk="1" latinLnBrk="0" hangingPunct="1">
              <a:spcBef>
                <a:spcPct val="20000"/>
              </a:spcBef>
              <a:buClr>
                <a:srgbClr val="728FA5"/>
              </a:buClr>
              <a:buSzPct val="120000"/>
              <a:buFont typeface="Wingdings" panose="05000000000000000000" pitchFamily="2" charset="2"/>
              <a:buChar char="§"/>
              <a:defRPr sz="2200" kern="1200">
                <a:solidFill>
                  <a:schemeClr val="tx1"/>
                </a:solidFill>
                <a:latin typeface="Arial"/>
                <a:ea typeface="+mn-ea"/>
                <a:cs typeface="Arial"/>
              </a:defRPr>
            </a:lvl2pPr>
            <a:lvl3pPr marL="900113" indent="-228600" algn="l" defTabSz="457200" rtl="0" eaLnBrk="1" latinLnBrk="0" hangingPunct="1">
              <a:spcBef>
                <a:spcPct val="20000"/>
              </a:spcBef>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it-IT" sz="3200" b="1" dirty="0"/>
              <a:t>1.1  Conoscenza e ragionamento</a:t>
            </a:r>
          </a:p>
        </p:txBody>
      </p:sp>
    </p:spTree>
    <p:extLst>
      <p:ext uri="{BB962C8B-B14F-4D97-AF65-F5344CB8AC3E}">
        <p14:creationId xmlns:p14="http://schemas.microsoft.com/office/powerpoint/2010/main" val="405562026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4A74AF-71ED-E24B-9DB6-3A5CC53885F2}"/>
              </a:ext>
            </a:extLst>
          </p:cNvPr>
          <p:cNvSpPr/>
          <p:nvPr/>
        </p:nvSpPr>
        <p:spPr>
          <a:xfrm>
            <a:off x="308921" y="1462729"/>
            <a:ext cx="11517167" cy="1729946"/>
          </a:xfrm>
          <a:prstGeom prst="rect">
            <a:avLst/>
          </a:prstGeom>
          <a:solidFill>
            <a:srgbClr val="C8E1FA"/>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2" name="Title 1">
            <a:extLst>
              <a:ext uri="{FF2B5EF4-FFF2-40B4-BE49-F238E27FC236}">
                <a16:creationId xmlns:a16="http://schemas.microsoft.com/office/drawing/2014/main" id="{7A73AD33-E3C0-D54F-B7CA-C5E4CB59FE05}"/>
              </a:ext>
            </a:extLst>
          </p:cNvPr>
          <p:cNvSpPr>
            <a:spLocks noGrp="1"/>
          </p:cNvSpPr>
          <p:nvPr>
            <p:ph type="title"/>
          </p:nvPr>
        </p:nvSpPr>
        <p:spPr/>
        <p:txBody>
          <a:bodyPr/>
          <a:lstStyle/>
          <a:p>
            <a:r>
              <a:rPr lang="it-IT" dirty="0"/>
              <a:t>La conseguenza logica</a:t>
            </a:r>
          </a:p>
        </p:txBody>
      </p:sp>
      <p:sp>
        <p:nvSpPr>
          <p:cNvPr id="3" name="Content Placeholder 2">
            <a:extLst>
              <a:ext uri="{FF2B5EF4-FFF2-40B4-BE49-F238E27FC236}">
                <a16:creationId xmlns:a16="http://schemas.microsoft.com/office/drawing/2014/main" id="{9F62B84E-BCF2-C948-8A63-D0FF130F37E0}"/>
              </a:ext>
            </a:extLst>
          </p:cNvPr>
          <p:cNvSpPr>
            <a:spLocks noGrp="1"/>
          </p:cNvSpPr>
          <p:nvPr>
            <p:ph idx="1"/>
          </p:nvPr>
        </p:nvSpPr>
        <p:spPr/>
        <p:txBody>
          <a:bodyPr>
            <a:normAutofit/>
          </a:bodyPr>
          <a:lstStyle/>
          <a:p>
            <a:r>
              <a:rPr lang="it-IT" dirty="0"/>
              <a:t>Un concetto molto importante è quello di </a:t>
            </a:r>
            <a:r>
              <a:rPr lang="it-IT" b="1" dirty="0"/>
              <a:t>conseguenza logica</a:t>
            </a:r>
            <a:r>
              <a:rPr lang="it-IT" dirty="0"/>
              <a:t> (</a:t>
            </a:r>
            <a:r>
              <a:rPr lang="it-IT" b="1" dirty="0" err="1"/>
              <a:t>entailment</a:t>
            </a:r>
            <a:r>
              <a:rPr lang="it-IT" dirty="0"/>
              <a:t>)</a:t>
            </a:r>
          </a:p>
          <a:p>
            <a:pPr>
              <a:lnSpc>
                <a:spcPct val="150000"/>
              </a:lnSpc>
            </a:pPr>
            <a:r>
              <a:rPr lang="it-IT" b="1" dirty="0"/>
              <a:t>Definizione</a:t>
            </a:r>
            <a:r>
              <a:rPr lang="it-IT" dirty="0"/>
              <a:t>: </a:t>
            </a:r>
          </a:p>
          <a:p>
            <a:pPr lvl="1" indent="0">
              <a:buNone/>
            </a:pPr>
            <a:r>
              <a:rPr lang="it-IT" dirty="0"/>
              <a:t>Se K è un insieme di enunciati e </a:t>
            </a:r>
            <a:r>
              <a:rPr lang="it-IT" dirty="0" err="1">
                <a:latin typeface="Symbol" pitchFamily="2" charset="2"/>
              </a:rPr>
              <a:t>j</a:t>
            </a:r>
            <a:r>
              <a:rPr lang="it-IT" dirty="0"/>
              <a:t> è a sua volta un enunciato, allora diciamo che </a:t>
            </a:r>
            <a:r>
              <a:rPr lang="it-IT" dirty="0" err="1">
                <a:latin typeface="Symbol" pitchFamily="2" charset="2"/>
              </a:rPr>
              <a:t>j</a:t>
            </a:r>
            <a:r>
              <a:rPr lang="it-IT" dirty="0"/>
              <a:t> è </a:t>
            </a:r>
            <a:r>
              <a:rPr lang="it-IT" b="1" dirty="0"/>
              <a:t>conseguenza logica di K</a:t>
            </a:r>
            <a:r>
              <a:rPr lang="it-IT" dirty="0"/>
              <a:t> (o </a:t>
            </a:r>
            <a:r>
              <a:rPr lang="it-IT" b="1" dirty="0" err="1">
                <a:latin typeface="Symbol" pitchFamily="2" charset="2"/>
              </a:rPr>
              <a:t>j</a:t>
            </a:r>
            <a:r>
              <a:rPr lang="it-IT" b="1" dirty="0"/>
              <a:t> segue logicamente da K</a:t>
            </a:r>
            <a:r>
              <a:rPr lang="it-IT" dirty="0"/>
              <a:t>, in inglese </a:t>
            </a:r>
            <a:r>
              <a:rPr lang="it-IT" b="1" dirty="0"/>
              <a:t>K </a:t>
            </a:r>
            <a:r>
              <a:rPr lang="it-IT" b="1" dirty="0" err="1"/>
              <a:t>entails</a:t>
            </a:r>
            <a:r>
              <a:rPr lang="it-IT" b="1" dirty="0"/>
              <a:t> </a:t>
            </a:r>
            <a:r>
              <a:rPr lang="it-IT" b="1" dirty="0" err="1">
                <a:latin typeface="Symbol" pitchFamily="2" charset="2"/>
              </a:rPr>
              <a:t>j</a:t>
            </a:r>
            <a:r>
              <a:rPr lang="it-IT" dirty="0"/>
              <a:t>), e scriviamo  </a:t>
            </a:r>
            <a:r>
              <a:rPr lang="it-IT" b="1" dirty="0"/>
              <a:t>K ⊨ </a:t>
            </a:r>
            <a:r>
              <a:rPr lang="it-IT" b="1" dirty="0" err="1">
                <a:latin typeface="Symbol" pitchFamily="2" charset="2"/>
              </a:rPr>
              <a:t>j</a:t>
            </a:r>
            <a:r>
              <a:rPr lang="it-IT" dirty="0"/>
              <a:t>, se, e solo se, </a:t>
            </a:r>
            <a:r>
              <a:rPr lang="it-IT" dirty="0" err="1">
                <a:latin typeface="Symbol" pitchFamily="2" charset="2"/>
              </a:rPr>
              <a:t>j</a:t>
            </a:r>
            <a:r>
              <a:rPr lang="it-IT" dirty="0"/>
              <a:t> è necessariamente vero in ogni situazione in cui siano veri tutti gli enunciati di K</a:t>
            </a:r>
          </a:p>
          <a:p>
            <a:pPr>
              <a:lnSpc>
                <a:spcPct val="150000"/>
              </a:lnSpc>
            </a:pPr>
            <a:r>
              <a:rPr lang="it-IT" dirty="0"/>
              <a:t>Se invece </a:t>
            </a:r>
            <a:r>
              <a:rPr lang="it-IT" dirty="0" err="1">
                <a:latin typeface="Symbol" pitchFamily="2" charset="2"/>
              </a:rPr>
              <a:t>j</a:t>
            </a:r>
            <a:r>
              <a:rPr lang="it-IT" dirty="0"/>
              <a:t> non segue logicamente da K scriviamo  </a:t>
            </a:r>
            <a:r>
              <a:rPr lang="it-IT" b="1" dirty="0"/>
              <a:t>K ⊭ </a:t>
            </a:r>
            <a:r>
              <a:rPr lang="it-IT" b="1" dirty="0" err="1">
                <a:latin typeface="Symbol" pitchFamily="2" charset="2"/>
              </a:rPr>
              <a:t>j</a:t>
            </a:r>
            <a:endParaRPr lang="it-IT" b="1" dirty="0"/>
          </a:p>
          <a:p>
            <a:r>
              <a:rPr lang="it-IT" dirty="0"/>
              <a:t>In ambedue gli esempi del lucido 8 le conclusioni seguono logicamente dalle premesse </a:t>
            </a:r>
            <a:br>
              <a:rPr lang="it-IT" dirty="0"/>
            </a:br>
            <a:r>
              <a:rPr lang="it-IT" dirty="0"/>
              <a:t>Lo stesso vale per gli enunciati nelle righe 3 e 4 del ragionamento riportato nel lucido precedente </a:t>
            </a:r>
          </a:p>
          <a:p>
            <a:r>
              <a:rPr lang="it-IT" dirty="0"/>
              <a:t>Il concetto di verità «in una situazione» è intuitivo e informale, ma può essere definito formalmente in modo rigoroso (qui ci accontentiamo della formulazione più intuitiva)</a:t>
            </a:r>
          </a:p>
        </p:txBody>
      </p:sp>
      <p:sp>
        <p:nvSpPr>
          <p:cNvPr id="5" name="Slide Number Placeholder 4">
            <a:extLst>
              <a:ext uri="{FF2B5EF4-FFF2-40B4-BE49-F238E27FC236}">
                <a16:creationId xmlns:a16="http://schemas.microsoft.com/office/drawing/2014/main" id="{4F2AA88F-220F-6E49-8F4A-30F739097BEE}"/>
              </a:ext>
            </a:extLst>
          </p:cNvPr>
          <p:cNvSpPr>
            <a:spLocks noGrp="1"/>
          </p:cNvSpPr>
          <p:nvPr>
            <p:ph type="sldNum" sz="quarter" idx="4"/>
          </p:nvPr>
        </p:nvSpPr>
        <p:spPr/>
        <p:txBody>
          <a:bodyPr/>
          <a:lstStyle/>
          <a:p>
            <a:fld id="{2FD666F0-DD52-D045-A24A-46112ABA80A2}" type="slidenum">
              <a:rPr lang="en-US" smtClean="0"/>
              <a:pPr/>
              <a:t>19</a:t>
            </a:fld>
            <a:endParaRPr lang="en-US" dirty="0"/>
          </a:p>
        </p:txBody>
      </p:sp>
    </p:spTree>
    <p:extLst>
      <p:ext uri="{BB962C8B-B14F-4D97-AF65-F5344CB8AC3E}">
        <p14:creationId xmlns:p14="http://schemas.microsoft.com/office/powerpoint/2010/main" val="646258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4D9053A-DC8E-F142-8BB0-81BDFCD273C2}"/>
              </a:ext>
            </a:extLst>
          </p:cNvPr>
          <p:cNvSpPr/>
          <p:nvPr/>
        </p:nvSpPr>
        <p:spPr>
          <a:xfrm>
            <a:off x="284207" y="3217389"/>
            <a:ext cx="11517167" cy="1729946"/>
          </a:xfrm>
          <a:prstGeom prst="rect">
            <a:avLst/>
          </a:prstGeom>
          <a:solidFill>
            <a:srgbClr val="C8E1FA"/>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2" name="Title 1">
            <a:extLst>
              <a:ext uri="{FF2B5EF4-FFF2-40B4-BE49-F238E27FC236}">
                <a16:creationId xmlns:a16="http://schemas.microsoft.com/office/drawing/2014/main" id="{7A73AD33-E3C0-D54F-B7CA-C5E4CB59FE05}"/>
              </a:ext>
            </a:extLst>
          </p:cNvPr>
          <p:cNvSpPr>
            <a:spLocks noGrp="1"/>
          </p:cNvSpPr>
          <p:nvPr>
            <p:ph type="title"/>
          </p:nvPr>
        </p:nvSpPr>
        <p:spPr/>
        <p:txBody>
          <a:bodyPr/>
          <a:lstStyle/>
          <a:p>
            <a:r>
              <a:rPr lang="it-IT" dirty="0"/>
              <a:t>Derivazione</a:t>
            </a:r>
          </a:p>
        </p:txBody>
      </p:sp>
      <p:sp>
        <p:nvSpPr>
          <p:cNvPr id="3" name="Content Placeholder 2">
            <a:extLst>
              <a:ext uri="{FF2B5EF4-FFF2-40B4-BE49-F238E27FC236}">
                <a16:creationId xmlns:a16="http://schemas.microsoft.com/office/drawing/2014/main" id="{9F62B84E-BCF2-C948-8A63-D0FF130F37E0}"/>
              </a:ext>
            </a:extLst>
          </p:cNvPr>
          <p:cNvSpPr>
            <a:spLocks noGrp="1"/>
          </p:cNvSpPr>
          <p:nvPr>
            <p:ph idx="1"/>
          </p:nvPr>
        </p:nvSpPr>
        <p:spPr/>
        <p:txBody>
          <a:bodyPr>
            <a:normAutofit/>
          </a:bodyPr>
          <a:lstStyle/>
          <a:p>
            <a:r>
              <a:rPr lang="it-IT" dirty="0"/>
              <a:t>La conseguenza logica non va confusa con la </a:t>
            </a:r>
            <a:r>
              <a:rPr lang="it-IT" b="1" dirty="0"/>
              <a:t>derivabilità di un enunciato</a:t>
            </a:r>
            <a:r>
              <a:rPr lang="it-IT" dirty="0"/>
              <a:t> da certe premesse in base a una procedura di ragionamento</a:t>
            </a:r>
          </a:p>
          <a:p>
            <a:r>
              <a:rPr lang="it-IT" dirty="0"/>
              <a:t>La prima ha a che fare con le condizioni di verità degli enunciati (ovvero, le condizioni sotto cui un enunciato è vero); la seconda invece ha a che fare con il fatto che la procedura di ragionamento, in modo puramente meccanico, produca o non produca una determinata conclusione partendo da certe premesse  (come nell’esempio del lucido 12)</a:t>
            </a:r>
          </a:p>
          <a:p>
            <a:pPr>
              <a:lnSpc>
                <a:spcPct val="150000"/>
              </a:lnSpc>
            </a:pPr>
            <a:r>
              <a:rPr lang="it-IT" b="1" dirty="0"/>
              <a:t>Definizione</a:t>
            </a:r>
            <a:r>
              <a:rPr lang="it-IT" dirty="0"/>
              <a:t>: </a:t>
            </a:r>
          </a:p>
          <a:p>
            <a:pPr lvl="1" indent="0">
              <a:buNone/>
            </a:pPr>
            <a:r>
              <a:rPr lang="it-IT" dirty="0"/>
              <a:t>Se K è un insieme di enunciati, </a:t>
            </a:r>
            <a:r>
              <a:rPr lang="it-IT" dirty="0" err="1">
                <a:latin typeface="Symbol" pitchFamily="2" charset="2"/>
              </a:rPr>
              <a:t>j</a:t>
            </a:r>
            <a:r>
              <a:rPr lang="it-IT" dirty="0"/>
              <a:t> è un enunciato ed </a:t>
            </a:r>
            <a:r>
              <a:rPr lang="it-IT" dirty="0" err="1"/>
              <a:t>R</a:t>
            </a:r>
            <a:r>
              <a:rPr lang="it-IT" dirty="0"/>
              <a:t> è una procedura di ragionamento, diciamo che </a:t>
            </a:r>
            <a:br>
              <a:rPr lang="it-IT" dirty="0"/>
            </a:br>
            <a:r>
              <a:rPr lang="it-IT" b="1" dirty="0" err="1"/>
              <a:t>R</a:t>
            </a:r>
            <a:r>
              <a:rPr lang="it-IT" b="1" dirty="0"/>
              <a:t> deriva </a:t>
            </a:r>
            <a:r>
              <a:rPr lang="it-IT" b="1" dirty="0" err="1">
                <a:latin typeface="Symbol" pitchFamily="2" charset="2"/>
              </a:rPr>
              <a:t>j</a:t>
            </a:r>
            <a:r>
              <a:rPr lang="it-IT" b="1" dirty="0"/>
              <a:t> da K</a:t>
            </a:r>
            <a:r>
              <a:rPr lang="it-IT" dirty="0"/>
              <a:t>, e scriviamo  </a:t>
            </a:r>
            <a:r>
              <a:rPr lang="it-IT" b="1" dirty="0"/>
              <a:t>K ⊢</a:t>
            </a:r>
            <a:r>
              <a:rPr lang="it-IT" b="1" baseline="-25000" dirty="0" err="1"/>
              <a:t>R</a:t>
            </a:r>
            <a:r>
              <a:rPr lang="it-IT" b="1" dirty="0"/>
              <a:t> </a:t>
            </a:r>
            <a:r>
              <a:rPr lang="it-IT" b="1" dirty="0" err="1">
                <a:latin typeface="Symbol" pitchFamily="2" charset="2"/>
              </a:rPr>
              <a:t>j</a:t>
            </a:r>
            <a:r>
              <a:rPr lang="it-IT" dirty="0"/>
              <a:t>, se, e solo se, </a:t>
            </a:r>
            <a:r>
              <a:rPr lang="it-IT" dirty="0" err="1"/>
              <a:t>R</a:t>
            </a:r>
            <a:r>
              <a:rPr lang="it-IT" dirty="0"/>
              <a:t> è in grado di produrre </a:t>
            </a:r>
            <a:r>
              <a:rPr lang="it-IT" dirty="0" err="1">
                <a:latin typeface="Symbol" pitchFamily="2" charset="2"/>
              </a:rPr>
              <a:t>j</a:t>
            </a:r>
            <a:r>
              <a:rPr lang="it-IT" dirty="0"/>
              <a:t> a partire dagli enunciati di K</a:t>
            </a:r>
          </a:p>
          <a:p>
            <a:pPr>
              <a:lnSpc>
                <a:spcPct val="150000"/>
              </a:lnSpc>
            </a:pPr>
            <a:r>
              <a:rPr lang="it-IT" dirty="0"/>
              <a:t>Se </a:t>
            </a:r>
            <a:r>
              <a:rPr lang="it-IT" dirty="0" err="1"/>
              <a:t>R</a:t>
            </a:r>
            <a:r>
              <a:rPr lang="it-IT" dirty="0"/>
              <a:t> non deriva </a:t>
            </a:r>
            <a:r>
              <a:rPr lang="it-IT" dirty="0" err="1">
                <a:latin typeface="Symbol" pitchFamily="2" charset="2"/>
              </a:rPr>
              <a:t>j</a:t>
            </a:r>
            <a:r>
              <a:rPr lang="it-IT" dirty="0"/>
              <a:t> da K scriviamo  </a:t>
            </a:r>
            <a:r>
              <a:rPr lang="it-IT" b="1" dirty="0"/>
              <a:t>K ⊬</a:t>
            </a:r>
            <a:r>
              <a:rPr lang="it-IT" b="1" baseline="-25000" dirty="0" err="1"/>
              <a:t>R</a:t>
            </a:r>
            <a:r>
              <a:rPr lang="it-IT" b="1" dirty="0"/>
              <a:t> </a:t>
            </a:r>
            <a:r>
              <a:rPr lang="it-IT" b="1" dirty="0" err="1">
                <a:latin typeface="Symbol" pitchFamily="2" charset="2"/>
              </a:rPr>
              <a:t>j</a:t>
            </a:r>
            <a:endParaRPr lang="it-IT" b="1" dirty="0"/>
          </a:p>
        </p:txBody>
      </p:sp>
      <p:sp>
        <p:nvSpPr>
          <p:cNvPr id="5" name="Slide Number Placeholder 4">
            <a:extLst>
              <a:ext uri="{FF2B5EF4-FFF2-40B4-BE49-F238E27FC236}">
                <a16:creationId xmlns:a16="http://schemas.microsoft.com/office/drawing/2014/main" id="{DC71C330-57E1-4043-B154-953D3988276D}"/>
              </a:ext>
            </a:extLst>
          </p:cNvPr>
          <p:cNvSpPr>
            <a:spLocks noGrp="1"/>
          </p:cNvSpPr>
          <p:nvPr>
            <p:ph type="sldNum" sz="quarter" idx="4"/>
          </p:nvPr>
        </p:nvSpPr>
        <p:spPr/>
        <p:txBody>
          <a:bodyPr/>
          <a:lstStyle/>
          <a:p>
            <a:fld id="{2FD666F0-DD52-D045-A24A-46112ABA80A2}" type="slidenum">
              <a:rPr lang="en-US" smtClean="0"/>
              <a:pPr/>
              <a:t>20</a:t>
            </a:fld>
            <a:endParaRPr lang="en-US" dirty="0"/>
          </a:p>
        </p:txBody>
      </p:sp>
    </p:spTree>
    <p:extLst>
      <p:ext uri="{BB962C8B-B14F-4D97-AF65-F5344CB8AC3E}">
        <p14:creationId xmlns:p14="http://schemas.microsoft.com/office/powerpoint/2010/main" val="3742804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3AD33-E3C0-D54F-B7CA-C5E4CB59FE05}"/>
              </a:ext>
            </a:extLst>
          </p:cNvPr>
          <p:cNvSpPr>
            <a:spLocks noGrp="1"/>
          </p:cNvSpPr>
          <p:nvPr>
            <p:ph type="title"/>
          </p:nvPr>
        </p:nvSpPr>
        <p:spPr/>
        <p:txBody>
          <a:bodyPr/>
          <a:lstStyle/>
          <a:p>
            <a:r>
              <a:rPr lang="it-IT" dirty="0"/>
              <a:t>Correttezza e completezza del ragionamento</a:t>
            </a:r>
          </a:p>
        </p:txBody>
      </p:sp>
      <p:sp>
        <p:nvSpPr>
          <p:cNvPr id="3" name="Content Placeholder 2">
            <a:extLst>
              <a:ext uri="{FF2B5EF4-FFF2-40B4-BE49-F238E27FC236}">
                <a16:creationId xmlns:a16="http://schemas.microsoft.com/office/drawing/2014/main" id="{9F62B84E-BCF2-C948-8A63-D0FF130F37E0}"/>
              </a:ext>
            </a:extLst>
          </p:cNvPr>
          <p:cNvSpPr>
            <a:spLocks noGrp="1"/>
          </p:cNvSpPr>
          <p:nvPr>
            <p:ph idx="1"/>
          </p:nvPr>
        </p:nvSpPr>
        <p:spPr/>
        <p:txBody>
          <a:bodyPr>
            <a:normAutofit/>
          </a:bodyPr>
          <a:lstStyle/>
          <a:p>
            <a:r>
              <a:rPr lang="it-IT" dirty="0"/>
              <a:t>Idealmente una procedura di ragionamento </a:t>
            </a:r>
            <a:r>
              <a:rPr lang="it-IT" dirty="0" err="1"/>
              <a:t>R</a:t>
            </a:r>
            <a:r>
              <a:rPr lang="it-IT" dirty="0"/>
              <a:t> dovrebbe:</a:t>
            </a:r>
          </a:p>
          <a:p>
            <a:pPr lvl="1"/>
            <a:r>
              <a:rPr lang="it-IT" dirty="0"/>
              <a:t>produrre come conclusioni soltanto degli enunciati che sono conseguenze logiche delle premesse, ovvero:</a:t>
            </a:r>
          </a:p>
          <a:p>
            <a:pPr marL="250825" lvl="1" indent="0">
              <a:buNone/>
            </a:pPr>
            <a:r>
              <a:rPr lang="it-IT" dirty="0"/>
              <a:t>		se  K ⊢</a:t>
            </a:r>
            <a:r>
              <a:rPr lang="it-IT" baseline="-25000" dirty="0" err="1"/>
              <a:t>R</a:t>
            </a:r>
            <a:r>
              <a:rPr lang="it-IT" dirty="0"/>
              <a:t> </a:t>
            </a:r>
            <a:r>
              <a:rPr lang="it-IT" dirty="0" err="1">
                <a:latin typeface="Symbol" pitchFamily="2" charset="2"/>
              </a:rPr>
              <a:t>j</a:t>
            </a:r>
            <a:r>
              <a:rPr lang="it-IT" dirty="0"/>
              <a:t>,  allora  K ⊨ </a:t>
            </a:r>
            <a:r>
              <a:rPr lang="it-IT" dirty="0" err="1">
                <a:latin typeface="Symbol" pitchFamily="2" charset="2"/>
              </a:rPr>
              <a:t>j</a:t>
            </a:r>
            <a:endParaRPr lang="it-IT" dirty="0"/>
          </a:p>
          <a:p>
            <a:pPr lvl="1">
              <a:lnSpc>
                <a:spcPct val="150000"/>
              </a:lnSpc>
            </a:pPr>
            <a:r>
              <a:rPr lang="it-IT" dirty="0"/>
              <a:t>produrre come conclusioni tutti gli enunciati che sono conseguenze logiche delle premesse, ovvero:</a:t>
            </a:r>
          </a:p>
          <a:p>
            <a:pPr marL="250825" lvl="1" indent="0">
              <a:buNone/>
            </a:pPr>
            <a:r>
              <a:rPr lang="it-IT" dirty="0"/>
              <a:t>		se  K ⊨ </a:t>
            </a:r>
            <a:r>
              <a:rPr lang="it-IT" dirty="0" err="1">
                <a:latin typeface="Symbol" pitchFamily="2" charset="2"/>
              </a:rPr>
              <a:t>j</a:t>
            </a:r>
            <a:r>
              <a:rPr lang="it-IT" dirty="0"/>
              <a:t>,  allora  K ⊢</a:t>
            </a:r>
            <a:r>
              <a:rPr lang="it-IT" baseline="-25000" dirty="0" err="1"/>
              <a:t>R</a:t>
            </a:r>
            <a:r>
              <a:rPr lang="it-IT" dirty="0"/>
              <a:t> </a:t>
            </a:r>
            <a:r>
              <a:rPr lang="it-IT" dirty="0" err="1">
                <a:latin typeface="Symbol" pitchFamily="2" charset="2"/>
              </a:rPr>
              <a:t>j</a:t>
            </a:r>
            <a:endParaRPr lang="it-IT" dirty="0"/>
          </a:p>
          <a:p>
            <a:r>
              <a:rPr lang="it-IT" dirty="0"/>
              <a:t>Nel primo caso </a:t>
            </a:r>
            <a:r>
              <a:rPr lang="it-IT" dirty="0" err="1"/>
              <a:t>R</a:t>
            </a:r>
            <a:r>
              <a:rPr lang="it-IT" dirty="0"/>
              <a:t> si dice </a:t>
            </a:r>
            <a:r>
              <a:rPr lang="it-IT" b="1" dirty="0"/>
              <a:t>corretta</a:t>
            </a:r>
            <a:r>
              <a:rPr lang="it-IT" dirty="0"/>
              <a:t> (</a:t>
            </a:r>
            <a:r>
              <a:rPr lang="it-IT" b="1" dirty="0"/>
              <a:t>sound</a:t>
            </a:r>
            <a:r>
              <a:rPr lang="it-IT" dirty="0"/>
              <a:t>), nel secondo caso </a:t>
            </a:r>
            <a:r>
              <a:rPr lang="it-IT" dirty="0" err="1"/>
              <a:t>R</a:t>
            </a:r>
            <a:r>
              <a:rPr lang="it-IT" dirty="0"/>
              <a:t> si dice </a:t>
            </a:r>
            <a:r>
              <a:rPr lang="it-IT" b="1" dirty="0"/>
              <a:t>completa</a:t>
            </a:r>
          </a:p>
          <a:p>
            <a:r>
              <a:rPr lang="it-IT" dirty="0"/>
              <a:t>Se un sistema logico ammette una procedura di ragionamento che è sia corretta, sia completa, allora in quel sistema logico </a:t>
            </a:r>
            <a:r>
              <a:rPr lang="it-IT" b="1" dirty="0"/>
              <a:t>la conseguenza logica e la derivazione sono equivalenti</a:t>
            </a:r>
            <a:r>
              <a:rPr lang="it-IT" dirty="0"/>
              <a:t>:</a:t>
            </a:r>
          </a:p>
          <a:p>
            <a:r>
              <a:rPr lang="it-IT" dirty="0"/>
              <a:t>	 	K ⊢</a:t>
            </a:r>
            <a:r>
              <a:rPr lang="it-IT" baseline="-25000" dirty="0" err="1"/>
              <a:t>R</a:t>
            </a:r>
            <a:r>
              <a:rPr lang="it-IT" dirty="0"/>
              <a:t> </a:t>
            </a:r>
            <a:r>
              <a:rPr lang="it-IT" dirty="0" err="1">
                <a:latin typeface="Symbol" pitchFamily="2" charset="2"/>
              </a:rPr>
              <a:t>j</a:t>
            </a:r>
            <a:r>
              <a:rPr lang="it-IT" dirty="0"/>
              <a:t>  se, e solo se,  K ⊨ </a:t>
            </a:r>
            <a:r>
              <a:rPr lang="it-IT" dirty="0" err="1">
                <a:latin typeface="Symbol" pitchFamily="2" charset="2"/>
              </a:rPr>
              <a:t>j</a:t>
            </a:r>
            <a:endParaRPr lang="it-IT" dirty="0"/>
          </a:p>
          <a:p>
            <a:endParaRPr lang="it-IT" b="1" dirty="0"/>
          </a:p>
          <a:p>
            <a:endParaRPr lang="it-IT" dirty="0"/>
          </a:p>
        </p:txBody>
      </p:sp>
      <p:sp>
        <p:nvSpPr>
          <p:cNvPr id="4" name="Slide Number Placeholder 3">
            <a:extLst>
              <a:ext uri="{FF2B5EF4-FFF2-40B4-BE49-F238E27FC236}">
                <a16:creationId xmlns:a16="http://schemas.microsoft.com/office/drawing/2014/main" id="{F85D7ACA-017C-9D4E-9AF0-E2005C4474FD}"/>
              </a:ext>
            </a:extLst>
          </p:cNvPr>
          <p:cNvSpPr>
            <a:spLocks noGrp="1"/>
          </p:cNvSpPr>
          <p:nvPr>
            <p:ph type="sldNum" sz="quarter" idx="4"/>
          </p:nvPr>
        </p:nvSpPr>
        <p:spPr/>
        <p:txBody>
          <a:bodyPr/>
          <a:lstStyle/>
          <a:p>
            <a:fld id="{2FD666F0-DD52-D045-A24A-46112ABA80A2}" type="slidenum">
              <a:rPr lang="en-US" smtClean="0"/>
              <a:pPr/>
              <a:t>21</a:t>
            </a:fld>
            <a:endParaRPr lang="en-US" dirty="0"/>
          </a:p>
        </p:txBody>
      </p:sp>
    </p:spTree>
    <p:extLst>
      <p:ext uri="{BB962C8B-B14F-4D97-AF65-F5344CB8AC3E}">
        <p14:creationId xmlns:p14="http://schemas.microsoft.com/office/powerpoint/2010/main" val="276493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3AD33-E3C0-D54F-B7CA-C5E4CB59FE05}"/>
              </a:ext>
            </a:extLst>
          </p:cNvPr>
          <p:cNvSpPr>
            <a:spLocks noGrp="1"/>
          </p:cNvSpPr>
          <p:nvPr>
            <p:ph type="title"/>
          </p:nvPr>
        </p:nvSpPr>
        <p:spPr/>
        <p:txBody>
          <a:bodyPr/>
          <a:lstStyle/>
          <a:p>
            <a:r>
              <a:rPr lang="it-IT" dirty="0"/>
              <a:t>Decidibilità della derivazione</a:t>
            </a:r>
          </a:p>
        </p:txBody>
      </p:sp>
      <p:sp>
        <p:nvSpPr>
          <p:cNvPr id="3" name="Content Placeholder 2">
            <a:extLst>
              <a:ext uri="{FF2B5EF4-FFF2-40B4-BE49-F238E27FC236}">
                <a16:creationId xmlns:a16="http://schemas.microsoft.com/office/drawing/2014/main" id="{9F62B84E-BCF2-C948-8A63-D0FF130F37E0}"/>
              </a:ext>
            </a:extLst>
          </p:cNvPr>
          <p:cNvSpPr>
            <a:spLocks noGrp="1"/>
          </p:cNvSpPr>
          <p:nvPr>
            <p:ph idx="1"/>
          </p:nvPr>
        </p:nvSpPr>
        <p:spPr/>
        <p:txBody>
          <a:bodyPr>
            <a:normAutofit/>
          </a:bodyPr>
          <a:lstStyle/>
          <a:p>
            <a:r>
              <a:rPr lang="it-IT" dirty="0"/>
              <a:t>Un modo molto comune di utilizzare una procedura di ragionamento è la seguente:</a:t>
            </a:r>
          </a:p>
          <a:p>
            <a:pPr lvl="1"/>
            <a:r>
              <a:rPr lang="it-IT" dirty="0"/>
              <a:t>si stabilisce un determinato insieme di premesse K: questa costituisce la nostra KB (base di conoscenze)</a:t>
            </a:r>
          </a:p>
          <a:p>
            <a:pPr lvl="1"/>
            <a:r>
              <a:rPr lang="it-IT" dirty="0"/>
              <a:t>si formula un enunciato </a:t>
            </a:r>
            <a:r>
              <a:rPr lang="it-IT" dirty="0" err="1">
                <a:latin typeface="Symbol" pitchFamily="2" charset="2"/>
              </a:rPr>
              <a:t>j</a:t>
            </a:r>
            <a:r>
              <a:rPr lang="it-IT" dirty="0"/>
              <a:t> che ci interessa verificare se deriva o non deriva da K: questo enunciato costituisce una </a:t>
            </a:r>
            <a:r>
              <a:rPr lang="it-IT" b="1" dirty="0" err="1"/>
              <a:t>query</a:t>
            </a:r>
            <a:r>
              <a:rPr lang="it-IT" dirty="0"/>
              <a:t> che viene sottoposta alla KB</a:t>
            </a:r>
          </a:p>
          <a:p>
            <a:pPr lvl="1"/>
            <a:r>
              <a:rPr lang="it-IT" dirty="0"/>
              <a:t>si sottopongono sia K, sia </a:t>
            </a:r>
            <a:r>
              <a:rPr lang="it-IT" dirty="0" err="1">
                <a:latin typeface="Symbol" pitchFamily="2" charset="2"/>
              </a:rPr>
              <a:t>j</a:t>
            </a:r>
            <a:r>
              <a:rPr lang="it-IT" dirty="0"/>
              <a:t> a un </a:t>
            </a:r>
            <a:r>
              <a:rPr lang="it-IT" b="1" dirty="0" err="1"/>
              <a:t>reasoner</a:t>
            </a:r>
            <a:r>
              <a:rPr lang="it-IT" dirty="0"/>
              <a:t> </a:t>
            </a:r>
            <a:r>
              <a:rPr lang="it-IT" dirty="0" err="1"/>
              <a:t>R</a:t>
            </a:r>
            <a:r>
              <a:rPr lang="it-IT" dirty="0"/>
              <a:t> (inteso come effettiva implementazione di una procedura di ragionamento), per verificare se</a:t>
            </a:r>
            <a:r>
              <a:rPr lang="it-IT" dirty="0">
                <a:latin typeface="Symbol" pitchFamily="2" charset="2"/>
              </a:rPr>
              <a:t> </a:t>
            </a:r>
            <a:r>
              <a:rPr lang="it-IT" dirty="0" err="1">
                <a:latin typeface="Symbol" pitchFamily="2" charset="2"/>
              </a:rPr>
              <a:t>j</a:t>
            </a:r>
            <a:r>
              <a:rPr lang="it-IT" dirty="0">
                <a:latin typeface="+mn-lt"/>
              </a:rPr>
              <a:t> deriva o non deriva da K, ovvero se vale  </a:t>
            </a:r>
            <a:r>
              <a:rPr lang="it-IT" dirty="0"/>
              <a:t>K ⊢</a:t>
            </a:r>
            <a:r>
              <a:rPr lang="it-IT" baseline="-25000" dirty="0" err="1"/>
              <a:t>R</a:t>
            </a:r>
            <a:r>
              <a:rPr lang="it-IT" dirty="0"/>
              <a:t> </a:t>
            </a:r>
            <a:r>
              <a:rPr lang="it-IT" dirty="0" err="1">
                <a:latin typeface="Symbol" pitchFamily="2" charset="2"/>
              </a:rPr>
              <a:t>j</a:t>
            </a:r>
            <a:r>
              <a:rPr lang="it-IT" dirty="0">
                <a:latin typeface="+mn-lt"/>
              </a:rPr>
              <a:t>  oppure  </a:t>
            </a:r>
            <a:r>
              <a:rPr lang="it-IT" dirty="0"/>
              <a:t>K ⊬</a:t>
            </a:r>
            <a:r>
              <a:rPr lang="it-IT" baseline="-25000" dirty="0" err="1"/>
              <a:t>R</a:t>
            </a:r>
            <a:r>
              <a:rPr lang="it-IT" dirty="0"/>
              <a:t> </a:t>
            </a:r>
            <a:r>
              <a:rPr lang="it-IT" dirty="0" err="1">
                <a:latin typeface="Symbol" pitchFamily="2" charset="2"/>
              </a:rPr>
              <a:t>j</a:t>
            </a:r>
            <a:r>
              <a:rPr lang="it-IT" dirty="0">
                <a:latin typeface="+mn-lt"/>
              </a:rPr>
              <a:t> </a:t>
            </a:r>
            <a:endParaRPr lang="it-IT" dirty="0"/>
          </a:p>
          <a:p>
            <a:r>
              <a:rPr lang="it-IT" dirty="0"/>
              <a:t>In generale possono darsi tre casi:</a:t>
            </a:r>
          </a:p>
          <a:p>
            <a:pPr marL="622300" lvl="1" indent="-371475">
              <a:buFont typeface="+mj-lt"/>
              <a:buAutoNum type="arabicPeriod"/>
            </a:pPr>
            <a:r>
              <a:rPr lang="it-IT" dirty="0"/>
              <a:t>il </a:t>
            </a:r>
            <a:r>
              <a:rPr lang="it-IT" dirty="0" err="1"/>
              <a:t>reasoner</a:t>
            </a:r>
            <a:r>
              <a:rPr lang="it-IT" dirty="0"/>
              <a:t> </a:t>
            </a:r>
            <a:r>
              <a:rPr lang="it-IT" dirty="0" err="1"/>
              <a:t>R</a:t>
            </a:r>
            <a:r>
              <a:rPr lang="it-IT" dirty="0"/>
              <a:t> termina la computazione dopo un numero finito di passi e fornisce risposta positiva: </a:t>
            </a:r>
            <a:br>
              <a:rPr lang="it-IT" dirty="0"/>
            </a:br>
            <a:r>
              <a:rPr lang="it-IT" dirty="0"/>
              <a:t>K ⊢</a:t>
            </a:r>
            <a:r>
              <a:rPr lang="it-IT" baseline="-25000" dirty="0" err="1"/>
              <a:t>R</a:t>
            </a:r>
            <a:r>
              <a:rPr lang="it-IT" dirty="0"/>
              <a:t> </a:t>
            </a:r>
            <a:r>
              <a:rPr lang="it-IT" dirty="0" err="1">
                <a:latin typeface="Symbol" pitchFamily="2" charset="2"/>
              </a:rPr>
              <a:t>j</a:t>
            </a:r>
            <a:endParaRPr lang="it-IT" dirty="0">
              <a:latin typeface="Symbol" pitchFamily="2" charset="2"/>
            </a:endParaRPr>
          </a:p>
          <a:p>
            <a:pPr marL="622300" lvl="1" indent="-371475">
              <a:buFont typeface="+mj-lt"/>
              <a:buAutoNum type="arabicPeriod"/>
            </a:pPr>
            <a:r>
              <a:rPr lang="it-IT" dirty="0"/>
              <a:t>il </a:t>
            </a:r>
            <a:r>
              <a:rPr lang="it-IT" dirty="0" err="1"/>
              <a:t>reasoner</a:t>
            </a:r>
            <a:r>
              <a:rPr lang="it-IT" dirty="0"/>
              <a:t> </a:t>
            </a:r>
            <a:r>
              <a:rPr lang="it-IT" dirty="0" err="1"/>
              <a:t>R</a:t>
            </a:r>
            <a:r>
              <a:rPr lang="it-IT" dirty="0"/>
              <a:t> termina la computazione dopo un numero finito di passi e fornisce risposta negativa: </a:t>
            </a:r>
            <a:br>
              <a:rPr lang="it-IT" dirty="0"/>
            </a:br>
            <a:r>
              <a:rPr lang="it-IT" dirty="0"/>
              <a:t>K ⊬</a:t>
            </a:r>
            <a:r>
              <a:rPr lang="it-IT" baseline="-25000" dirty="0" err="1"/>
              <a:t>R</a:t>
            </a:r>
            <a:r>
              <a:rPr lang="it-IT" dirty="0"/>
              <a:t> </a:t>
            </a:r>
            <a:r>
              <a:rPr lang="it-IT" dirty="0" err="1">
                <a:latin typeface="Symbol" pitchFamily="2" charset="2"/>
              </a:rPr>
              <a:t>j</a:t>
            </a:r>
            <a:endParaRPr lang="it-IT" dirty="0"/>
          </a:p>
          <a:p>
            <a:pPr marL="622300" lvl="1" indent="-371475">
              <a:buFont typeface="+mj-lt"/>
              <a:buAutoNum type="arabicPeriod"/>
            </a:pPr>
            <a:r>
              <a:rPr lang="it-IT" dirty="0"/>
              <a:t>il </a:t>
            </a:r>
            <a:r>
              <a:rPr lang="it-IT" dirty="0" err="1"/>
              <a:t>reasoner</a:t>
            </a:r>
            <a:r>
              <a:rPr lang="it-IT" dirty="0"/>
              <a:t> </a:t>
            </a:r>
            <a:r>
              <a:rPr lang="it-IT" dirty="0" err="1"/>
              <a:t>R</a:t>
            </a:r>
            <a:r>
              <a:rPr lang="it-IT" dirty="0"/>
              <a:t> continua la computazione senza mai terminare</a:t>
            </a:r>
          </a:p>
        </p:txBody>
      </p:sp>
      <p:sp>
        <p:nvSpPr>
          <p:cNvPr id="4" name="Slide Number Placeholder 3">
            <a:extLst>
              <a:ext uri="{FF2B5EF4-FFF2-40B4-BE49-F238E27FC236}">
                <a16:creationId xmlns:a16="http://schemas.microsoft.com/office/drawing/2014/main" id="{08139E17-E1F6-F24F-AD08-E4AF0FF746AC}"/>
              </a:ext>
            </a:extLst>
          </p:cNvPr>
          <p:cNvSpPr>
            <a:spLocks noGrp="1"/>
          </p:cNvSpPr>
          <p:nvPr>
            <p:ph type="sldNum" sz="quarter" idx="4"/>
          </p:nvPr>
        </p:nvSpPr>
        <p:spPr/>
        <p:txBody>
          <a:bodyPr/>
          <a:lstStyle/>
          <a:p>
            <a:fld id="{2FD666F0-DD52-D045-A24A-46112ABA80A2}" type="slidenum">
              <a:rPr lang="en-US" smtClean="0"/>
              <a:pPr/>
              <a:t>22</a:t>
            </a:fld>
            <a:endParaRPr lang="en-US" dirty="0"/>
          </a:p>
        </p:txBody>
      </p:sp>
    </p:spTree>
    <p:extLst>
      <p:ext uri="{BB962C8B-B14F-4D97-AF65-F5344CB8AC3E}">
        <p14:creationId xmlns:p14="http://schemas.microsoft.com/office/powerpoint/2010/main" val="4285978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7C63F-6B7E-F643-8CF3-418E316CC80A}"/>
              </a:ext>
            </a:extLst>
          </p:cNvPr>
          <p:cNvSpPr>
            <a:spLocks noGrp="1"/>
          </p:cNvSpPr>
          <p:nvPr>
            <p:ph type="title"/>
          </p:nvPr>
        </p:nvSpPr>
        <p:spPr/>
        <p:txBody>
          <a:bodyPr/>
          <a:lstStyle/>
          <a:p>
            <a:r>
              <a:rPr lang="it-IT" dirty="0"/>
              <a:t>Decidibilità della derivazione 2</a:t>
            </a:r>
          </a:p>
        </p:txBody>
      </p:sp>
      <p:sp>
        <p:nvSpPr>
          <p:cNvPr id="3" name="Content Placeholder 2">
            <a:extLst>
              <a:ext uri="{FF2B5EF4-FFF2-40B4-BE49-F238E27FC236}">
                <a16:creationId xmlns:a16="http://schemas.microsoft.com/office/drawing/2014/main" id="{F5391C44-A96D-5441-8489-3C72DBC42527}"/>
              </a:ext>
            </a:extLst>
          </p:cNvPr>
          <p:cNvSpPr>
            <a:spLocks noGrp="1"/>
          </p:cNvSpPr>
          <p:nvPr>
            <p:ph idx="1"/>
          </p:nvPr>
        </p:nvSpPr>
        <p:spPr/>
        <p:txBody>
          <a:bodyPr/>
          <a:lstStyle/>
          <a:p>
            <a:r>
              <a:rPr lang="it-IT" dirty="0"/>
              <a:t>I casi 1 e 2 non pongono particolari problemi (se non quelli legati alle</a:t>
            </a:r>
            <a:r>
              <a:rPr lang="it-IT" b="1" dirty="0"/>
              <a:t> risorse di calcolo </a:t>
            </a:r>
            <a:r>
              <a:rPr lang="it-IT" dirty="0"/>
              <a:t>richieste per completare il processo, in termini di spazio di memoria e di tempo di esecuzione)</a:t>
            </a:r>
          </a:p>
          <a:p>
            <a:r>
              <a:rPr lang="it-IT" dirty="0"/>
              <a:t>E il caso 3?  Può sembrare facile gestirlo: in fondo se il processo non termina mai vuol dire che il sistema non è in grado di derivare la conclusione e quindi si ha, come nel caso 2,  K ⊬</a:t>
            </a:r>
            <a:r>
              <a:rPr lang="it-IT" baseline="-25000" dirty="0" err="1"/>
              <a:t>R</a:t>
            </a:r>
            <a:r>
              <a:rPr lang="it-IT" dirty="0"/>
              <a:t> </a:t>
            </a:r>
            <a:r>
              <a:rPr lang="it-IT" dirty="0" err="1">
                <a:latin typeface="Symbol" pitchFamily="2" charset="2"/>
              </a:rPr>
              <a:t>j</a:t>
            </a:r>
            <a:r>
              <a:rPr lang="it-IT" dirty="0"/>
              <a:t> </a:t>
            </a:r>
          </a:p>
          <a:p>
            <a:r>
              <a:rPr lang="it-IT" dirty="0"/>
              <a:t>Tuttavia, se a un certo istante </a:t>
            </a:r>
            <a:r>
              <a:rPr lang="it-IT" i="1" dirty="0"/>
              <a:t>t</a:t>
            </a:r>
            <a:r>
              <a:rPr lang="it-IT" dirty="0"/>
              <a:t> (dopo un numero finito di passi di computazione) il processo non è ancora terminato, in generale non siamo in grado di dire se a un certo punto terminerà (dandoci un risultato) oppure non terminerà mai: quindi è vero che  K ⊬</a:t>
            </a:r>
            <a:r>
              <a:rPr lang="it-IT" baseline="-25000" dirty="0" err="1"/>
              <a:t>R</a:t>
            </a:r>
            <a:r>
              <a:rPr lang="it-IT" dirty="0"/>
              <a:t> </a:t>
            </a:r>
            <a:r>
              <a:rPr lang="it-IT" dirty="0" err="1">
                <a:latin typeface="Symbol" pitchFamily="2" charset="2"/>
              </a:rPr>
              <a:t>j</a:t>
            </a:r>
            <a:r>
              <a:rPr lang="it-IT" dirty="0"/>
              <a:t>,  ma noi non lo sappiamo!</a:t>
            </a:r>
          </a:p>
          <a:p>
            <a:r>
              <a:rPr lang="it-IT" dirty="0"/>
              <a:t>Un sistema logico si dice </a:t>
            </a:r>
            <a:r>
              <a:rPr lang="it-IT" b="1" dirty="0"/>
              <a:t>decidibile</a:t>
            </a:r>
            <a:r>
              <a:rPr lang="it-IT" dirty="0"/>
              <a:t> se la sua procedura di prova </a:t>
            </a:r>
            <a:r>
              <a:rPr lang="it-IT" dirty="0" err="1"/>
              <a:t>R</a:t>
            </a:r>
            <a:r>
              <a:rPr lang="it-IT" dirty="0"/>
              <a:t> è garantita terminare in ogni caso dopo un numero finito di passi; si dice anche che </a:t>
            </a:r>
            <a:r>
              <a:rPr lang="it-IT" dirty="0" err="1"/>
              <a:t>R</a:t>
            </a:r>
            <a:r>
              <a:rPr lang="it-IT" dirty="0"/>
              <a:t> è una </a:t>
            </a:r>
            <a:r>
              <a:rPr lang="it-IT" b="1" dirty="0"/>
              <a:t>procedura di decisione </a:t>
            </a:r>
            <a:r>
              <a:rPr lang="it-IT" dirty="0"/>
              <a:t>per quel sistema logico</a:t>
            </a:r>
          </a:p>
          <a:p>
            <a:endParaRPr lang="it-IT" dirty="0"/>
          </a:p>
        </p:txBody>
      </p:sp>
      <p:sp>
        <p:nvSpPr>
          <p:cNvPr id="4" name="Slide Number Placeholder 3">
            <a:extLst>
              <a:ext uri="{FF2B5EF4-FFF2-40B4-BE49-F238E27FC236}">
                <a16:creationId xmlns:a16="http://schemas.microsoft.com/office/drawing/2014/main" id="{7473B599-831F-AB4F-B576-27D4B877CCBA}"/>
              </a:ext>
            </a:extLst>
          </p:cNvPr>
          <p:cNvSpPr>
            <a:spLocks noGrp="1"/>
          </p:cNvSpPr>
          <p:nvPr>
            <p:ph type="sldNum" sz="quarter" idx="4"/>
          </p:nvPr>
        </p:nvSpPr>
        <p:spPr/>
        <p:txBody>
          <a:bodyPr/>
          <a:lstStyle/>
          <a:p>
            <a:fld id="{2FD666F0-DD52-D045-A24A-46112ABA80A2}" type="slidenum">
              <a:rPr lang="en-US" smtClean="0"/>
              <a:pPr/>
              <a:t>23</a:t>
            </a:fld>
            <a:endParaRPr lang="en-US" dirty="0"/>
          </a:p>
        </p:txBody>
      </p:sp>
    </p:spTree>
    <p:extLst>
      <p:ext uri="{BB962C8B-B14F-4D97-AF65-F5344CB8AC3E}">
        <p14:creationId xmlns:p14="http://schemas.microsoft.com/office/powerpoint/2010/main" val="1471455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8B2C2-F155-334F-BFA2-35F478D4910F}"/>
              </a:ext>
            </a:extLst>
          </p:cNvPr>
          <p:cNvSpPr>
            <a:spLocks noGrp="1"/>
          </p:cNvSpPr>
          <p:nvPr>
            <p:ph type="title"/>
          </p:nvPr>
        </p:nvSpPr>
        <p:spPr/>
        <p:txBody>
          <a:bodyPr/>
          <a:lstStyle/>
          <a:p>
            <a:r>
              <a:rPr lang="it-IT" dirty="0"/>
              <a:t>FOL</a:t>
            </a:r>
          </a:p>
        </p:txBody>
      </p:sp>
      <p:sp>
        <p:nvSpPr>
          <p:cNvPr id="3" name="Content Placeholder 2">
            <a:extLst>
              <a:ext uri="{FF2B5EF4-FFF2-40B4-BE49-F238E27FC236}">
                <a16:creationId xmlns:a16="http://schemas.microsoft.com/office/drawing/2014/main" id="{A3D2F6BC-4563-0649-AB86-A83405AB5BD1}"/>
              </a:ext>
            </a:extLst>
          </p:cNvPr>
          <p:cNvSpPr>
            <a:spLocks noGrp="1"/>
          </p:cNvSpPr>
          <p:nvPr>
            <p:ph idx="1"/>
          </p:nvPr>
        </p:nvSpPr>
        <p:spPr>
          <a:xfrm>
            <a:off x="384698" y="891011"/>
            <a:ext cx="11323204" cy="5469268"/>
          </a:xfrm>
        </p:spPr>
        <p:txBody>
          <a:bodyPr>
            <a:normAutofit/>
          </a:bodyPr>
          <a:lstStyle/>
          <a:p>
            <a:r>
              <a:rPr lang="it-IT" dirty="0"/>
              <a:t>Il sistema logico più studiato è FOL, che permette di costruire enunciati utilizzando:</a:t>
            </a:r>
          </a:p>
          <a:p>
            <a:pPr lvl="1"/>
            <a:r>
              <a:rPr lang="it-IT" b="1" dirty="0"/>
              <a:t>simboli predicativi</a:t>
            </a:r>
            <a:r>
              <a:rPr lang="it-IT" dirty="0"/>
              <a:t>, come Balena(…) e </a:t>
            </a:r>
            <a:r>
              <a:rPr lang="it-IT" b="1" dirty="0"/>
              <a:t>funzionali</a:t>
            </a:r>
            <a:r>
              <a:rPr lang="it-IT" dirty="0"/>
              <a:t>, come </a:t>
            </a:r>
            <a:r>
              <a:rPr lang="it-IT" dirty="0" err="1"/>
              <a:t>madreDi</a:t>
            </a:r>
            <a:r>
              <a:rPr lang="it-IT" dirty="0"/>
              <a:t>(…)</a:t>
            </a:r>
          </a:p>
          <a:p>
            <a:pPr lvl="1"/>
            <a:r>
              <a:rPr lang="it-IT" b="1" dirty="0"/>
              <a:t>costanti individuali</a:t>
            </a:r>
            <a:r>
              <a:rPr lang="it-IT" dirty="0"/>
              <a:t> per fare riferimento a oggetti, come </a:t>
            </a:r>
            <a:r>
              <a:rPr lang="it-IT" dirty="0" err="1"/>
              <a:t>MobyDick</a:t>
            </a:r>
            <a:endParaRPr lang="it-IT" dirty="0"/>
          </a:p>
          <a:p>
            <a:pPr lvl="1"/>
            <a:r>
              <a:rPr lang="it-IT" dirty="0"/>
              <a:t>i </a:t>
            </a:r>
            <a:r>
              <a:rPr lang="it-IT" b="1" dirty="0"/>
              <a:t>connettivi booleani</a:t>
            </a:r>
            <a:r>
              <a:rPr lang="it-IT" dirty="0"/>
              <a:t> ¬ (</a:t>
            </a:r>
            <a:r>
              <a:rPr lang="it-IT" dirty="0" err="1"/>
              <a:t>not</a:t>
            </a:r>
            <a:r>
              <a:rPr lang="it-IT" dirty="0"/>
              <a:t>), ∧ (and), ∨ (or), ⟶ (</a:t>
            </a:r>
            <a:r>
              <a:rPr lang="it-IT" dirty="0" err="1"/>
              <a:t>if</a:t>
            </a:r>
            <a:r>
              <a:rPr lang="it-IT" dirty="0"/>
              <a:t> … </a:t>
            </a:r>
            <a:r>
              <a:rPr lang="it-IT" dirty="0" err="1"/>
              <a:t>then</a:t>
            </a:r>
            <a:r>
              <a:rPr lang="it-IT" dirty="0"/>
              <a:t> …), ⟷ (… </a:t>
            </a:r>
            <a:r>
              <a:rPr lang="it-IT" dirty="0" err="1"/>
              <a:t>if</a:t>
            </a:r>
            <a:r>
              <a:rPr lang="it-IT" dirty="0"/>
              <a:t> and </a:t>
            </a:r>
            <a:r>
              <a:rPr lang="it-IT" dirty="0" err="1"/>
              <a:t>only</a:t>
            </a:r>
            <a:r>
              <a:rPr lang="it-IT" dirty="0"/>
              <a:t> </a:t>
            </a:r>
            <a:r>
              <a:rPr lang="it-IT" dirty="0" err="1"/>
              <a:t>if</a:t>
            </a:r>
            <a:r>
              <a:rPr lang="it-IT" dirty="0"/>
              <a:t> …)</a:t>
            </a:r>
          </a:p>
          <a:p>
            <a:pPr lvl="1"/>
            <a:r>
              <a:rPr lang="it-IT" dirty="0"/>
              <a:t>i </a:t>
            </a:r>
            <a:r>
              <a:rPr lang="it-IT" b="1" dirty="0"/>
              <a:t>quantificatori</a:t>
            </a:r>
            <a:r>
              <a:rPr lang="it-IT" dirty="0"/>
              <a:t>: universale ∀ (per ogni) ed esistenziale ∃ (esiste), da utilizzare unitamente a </a:t>
            </a:r>
            <a:r>
              <a:rPr lang="it-IT" b="1" dirty="0"/>
              <a:t>variabili individuali</a:t>
            </a:r>
            <a:r>
              <a:rPr lang="it-IT" dirty="0"/>
              <a:t> </a:t>
            </a:r>
            <a:br>
              <a:rPr lang="it-IT" dirty="0"/>
            </a:br>
            <a:r>
              <a:rPr lang="it-IT" dirty="0"/>
              <a:t>x, y, </a:t>
            </a:r>
            <a:r>
              <a:rPr lang="it-IT" dirty="0" err="1"/>
              <a:t>z</a:t>
            </a:r>
            <a:r>
              <a:rPr lang="it-IT" dirty="0"/>
              <a:t>, …</a:t>
            </a:r>
          </a:p>
          <a:p>
            <a:pPr lvl="1"/>
            <a:r>
              <a:rPr lang="it-IT" dirty="0"/>
              <a:t>l’</a:t>
            </a:r>
            <a:r>
              <a:rPr lang="it-IT" b="1" dirty="0"/>
              <a:t>eguaglianza</a:t>
            </a:r>
            <a:r>
              <a:rPr lang="it-IT" dirty="0"/>
              <a:t>, =</a:t>
            </a:r>
          </a:p>
          <a:p>
            <a:r>
              <a:rPr lang="it-IT" dirty="0"/>
              <a:t>Nonostante la sua sostanziale semplicità, FOL consente di specificare concetti molto complessi</a:t>
            </a:r>
          </a:p>
          <a:p>
            <a:pPr>
              <a:spcBef>
                <a:spcPts val="1500"/>
              </a:spcBef>
            </a:pPr>
            <a:r>
              <a:rPr lang="it-IT" dirty="0"/>
              <a:t>FOL ammette procedure di ragionamento corrette e complete; tuttavia, </a:t>
            </a:r>
            <a:r>
              <a:rPr lang="it-IT" b="1" dirty="0"/>
              <a:t>FOL è indecidibile</a:t>
            </a:r>
            <a:r>
              <a:rPr lang="it-IT" dirty="0"/>
              <a:t>: può essere che un </a:t>
            </a:r>
            <a:r>
              <a:rPr lang="it-IT" dirty="0" err="1"/>
              <a:t>reasoner</a:t>
            </a:r>
            <a:r>
              <a:rPr lang="it-IT" dirty="0"/>
              <a:t> di FOL (pur essendo corretto e completo) non termini mai quando si tenta di derivare un enunciato</a:t>
            </a:r>
          </a:p>
          <a:p>
            <a:pPr>
              <a:spcBef>
                <a:spcPts val="1500"/>
              </a:spcBef>
            </a:pPr>
            <a:r>
              <a:rPr lang="it-IT" dirty="0"/>
              <a:t>L’indecidibilità di FOL dipende dal fatto che il suo linguaggio è molto espressivo: se si desidera utilizzare sistemi logici decidibili occorre quindi </a:t>
            </a:r>
            <a:r>
              <a:rPr lang="it-IT" b="1" dirty="0"/>
              <a:t>limitare l’espressività del linguaggio</a:t>
            </a:r>
          </a:p>
        </p:txBody>
      </p:sp>
      <p:sp>
        <p:nvSpPr>
          <p:cNvPr id="4" name="Slide Number Placeholder 3">
            <a:extLst>
              <a:ext uri="{FF2B5EF4-FFF2-40B4-BE49-F238E27FC236}">
                <a16:creationId xmlns:a16="http://schemas.microsoft.com/office/drawing/2014/main" id="{29F8C84D-B5F6-194D-A58D-8C4DB4E43FFA}"/>
              </a:ext>
            </a:extLst>
          </p:cNvPr>
          <p:cNvSpPr>
            <a:spLocks noGrp="1"/>
          </p:cNvSpPr>
          <p:nvPr>
            <p:ph type="sldNum" sz="quarter" idx="4"/>
          </p:nvPr>
        </p:nvSpPr>
        <p:spPr/>
        <p:txBody>
          <a:bodyPr/>
          <a:lstStyle/>
          <a:p>
            <a:fld id="{2FD666F0-DD52-D045-A24A-46112ABA80A2}" type="slidenum">
              <a:rPr lang="en-US" smtClean="0"/>
              <a:pPr/>
              <a:t>24</a:t>
            </a:fld>
            <a:endParaRPr lang="en-US" dirty="0"/>
          </a:p>
        </p:txBody>
      </p:sp>
    </p:spTree>
    <p:extLst>
      <p:ext uri="{BB962C8B-B14F-4D97-AF65-F5344CB8AC3E}">
        <p14:creationId xmlns:p14="http://schemas.microsoft.com/office/powerpoint/2010/main" val="3629177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ED186-4355-B946-BDDA-092422578098}"/>
              </a:ext>
            </a:extLst>
          </p:cNvPr>
          <p:cNvSpPr>
            <a:spLocks noGrp="1"/>
          </p:cNvSpPr>
          <p:nvPr>
            <p:ph type="title"/>
          </p:nvPr>
        </p:nvSpPr>
        <p:spPr/>
        <p:txBody>
          <a:bodyPr/>
          <a:lstStyle/>
          <a:p>
            <a:r>
              <a:rPr lang="it-IT" dirty="0"/>
              <a:t>Le logiche descrittive</a:t>
            </a:r>
          </a:p>
        </p:txBody>
      </p:sp>
      <p:sp>
        <p:nvSpPr>
          <p:cNvPr id="3" name="Content Placeholder 2">
            <a:extLst>
              <a:ext uri="{FF2B5EF4-FFF2-40B4-BE49-F238E27FC236}">
                <a16:creationId xmlns:a16="http://schemas.microsoft.com/office/drawing/2014/main" id="{6CE743BE-1B39-184B-86E8-C5EB674D63FD}"/>
              </a:ext>
            </a:extLst>
          </p:cNvPr>
          <p:cNvSpPr>
            <a:spLocks noGrp="1"/>
          </p:cNvSpPr>
          <p:nvPr>
            <p:ph idx="1"/>
          </p:nvPr>
        </p:nvSpPr>
        <p:spPr/>
        <p:txBody>
          <a:bodyPr>
            <a:normAutofit/>
          </a:bodyPr>
          <a:lstStyle/>
          <a:p>
            <a:r>
              <a:rPr lang="it-IT" dirty="0"/>
              <a:t>Delle possibili risposte all’esigenza di decidibilità derivano da un tipo di sistemi logici denominati </a:t>
            </a:r>
            <a:r>
              <a:rPr lang="it-IT" b="1" dirty="0"/>
              <a:t>logiche descrittive</a:t>
            </a:r>
            <a:r>
              <a:rPr lang="it-IT" dirty="0"/>
              <a:t> (</a:t>
            </a:r>
            <a:r>
              <a:rPr lang="it-IT" b="1" dirty="0" err="1"/>
              <a:t>Description</a:t>
            </a:r>
            <a:r>
              <a:rPr lang="it-IT" b="1" dirty="0"/>
              <a:t> </a:t>
            </a:r>
            <a:r>
              <a:rPr lang="it-IT" b="1" dirty="0" err="1"/>
              <a:t>Logic</a:t>
            </a:r>
            <a:r>
              <a:rPr lang="it-IT" dirty="0"/>
              <a:t>, </a:t>
            </a:r>
            <a:r>
              <a:rPr lang="it-IT" b="1" dirty="0"/>
              <a:t>DL</a:t>
            </a:r>
            <a:r>
              <a:rPr lang="it-IT" dirty="0"/>
              <a:t>), che possono essere visti come particolari sotto-sistemi di FOL, i più studiati dei quali sono appunto decidibili</a:t>
            </a:r>
          </a:p>
          <a:p>
            <a:r>
              <a:rPr lang="it-IT" dirty="0"/>
              <a:t>Alcune DL sono alla base di linguaggi raccomandati dal W3C per le applicazioni del </a:t>
            </a:r>
            <a:r>
              <a:rPr lang="it-IT" b="1" dirty="0"/>
              <a:t>web semantico</a:t>
            </a:r>
            <a:r>
              <a:rPr lang="it-IT" dirty="0"/>
              <a:t>:</a:t>
            </a:r>
          </a:p>
          <a:p>
            <a:pPr lvl="1"/>
            <a:r>
              <a:rPr lang="it-IT" dirty="0"/>
              <a:t>il sistema SHOIN, alla base del linguaggio </a:t>
            </a:r>
            <a:r>
              <a:rPr lang="it-IT" b="1" dirty="0"/>
              <a:t>OWL DL</a:t>
            </a:r>
            <a:r>
              <a:rPr lang="it-IT" dirty="0"/>
              <a:t>, e il sistema SHIF, alla base del suo </a:t>
            </a:r>
            <a:r>
              <a:rPr lang="it-IT" dirty="0" err="1"/>
              <a:t>sottolinguaggio</a:t>
            </a:r>
            <a:r>
              <a:rPr lang="it-IT" dirty="0"/>
              <a:t> </a:t>
            </a:r>
            <a:r>
              <a:rPr lang="it-IT" b="1" dirty="0"/>
              <a:t>OWL Lite</a:t>
            </a:r>
            <a:r>
              <a:rPr lang="it-IT" dirty="0"/>
              <a:t> (raccomandazione del 2004, vedi </a:t>
            </a:r>
            <a:r>
              <a:rPr lang="it-IT" dirty="0">
                <a:hlinkClick r:id="rId2"/>
              </a:rPr>
              <a:t>https://www.w3.org/TR/owl-features/</a:t>
            </a:r>
            <a:r>
              <a:rPr lang="it-IT" dirty="0"/>
              <a:t>)</a:t>
            </a:r>
          </a:p>
          <a:p>
            <a:pPr lvl="1"/>
            <a:r>
              <a:rPr lang="it-IT" dirty="0"/>
              <a:t>il sistema SROIQ, alla base delle linguaggio </a:t>
            </a:r>
            <a:r>
              <a:rPr lang="it-IT" b="1" dirty="0"/>
              <a:t>OWL 2</a:t>
            </a:r>
            <a:r>
              <a:rPr lang="it-IT" dirty="0"/>
              <a:t> (raccomandazione del 2012, vedi </a:t>
            </a:r>
            <a:r>
              <a:rPr lang="it-IT" dirty="0">
                <a:hlinkClick r:id="rId3"/>
              </a:rPr>
              <a:t>https://www.w3.org/TR/owl2-overview/</a:t>
            </a:r>
            <a:r>
              <a:rPr lang="it-IT" dirty="0"/>
              <a:t>)</a:t>
            </a:r>
          </a:p>
          <a:p>
            <a:r>
              <a:rPr lang="it-IT" dirty="0"/>
              <a:t>Si tratta di sistemi logici decidibili, per cui sono disponibili svariati strumenti software (fra cui </a:t>
            </a:r>
            <a:r>
              <a:rPr lang="it-IT" dirty="0" err="1"/>
              <a:t>reasoner</a:t>
            </a:r>
            <a:r>
              <a:rPr lang="it-IT" dirty="0"/>
              <a:t> corretti e completi), spesso open source; tuttavia non sono ancora molto utilizzati nelle applicazioni, presumibilmente per due motivi:</a:t>
            </a:r>
          </a:p>
          <a:p>
            <a:pPr lvl="1"/>
            <a:r>
              <a:rPr lang="it-IT" dirty="0"/>
              <a:t>il ragionamento ha un’elevata complessità computazionale</a:t>
            </a:r>
          </a:p>
          <a:p>
            <a:pPr lvl="1"/>
            <a:r>
              <a:rPr lang="it-IT" dirty="0"/>
              <a:t>l’uso del linguaggio richiede competenze logiche non banali</a:t>
            </a:r>
          </a:p>
        </p:txBody>
      </p:sp>
      <p:sp>
        <p:nvSpPr>
          <p:cNvPr id="4" name="Slide Number Placeholder 3">
            <a:extLst>
              <a:ext uri="{FF2B5EF4-FFF2-40B4-BE49-F238E27FC236}">
                <a16:creationId xmlns:a16="http://schemas.microsoft.com/office/drawing/2014/main" id="{280024E7-A2D5-B240-96B6-67C075749977}"/>
              </a:ext>
            </a:extLst>
          </p:cNvPr>
          <p:cNvSpPr>
            <a:spLocks noGrp="1"/>
          </p:cNvSpPr>
          <p:nvPr>
            <p:ph type="sldNum" sz="quarter" idx="4"/>
          </p:nvPr>
        </p:nvSpPr>
        <p:spPr/>
        <p:txBody>
          <a:bodyPr/>
          <a:lstStyle/>
          <a:p>
            <a:fld id="{2FD666F0-DD52-D045-A24A-46112ABA80A2}" type="slidenum">
              <a:rPr lang="en-US" smtClean="0"/>
              <a:pPr/>
              <a:t>25</a:t>
            </a:fld>
            <a:endParaRPr lang="en-US" dirty="0"/>
          </a:p>
        </p:txBody>
      </p:sp>
    </p:spTree>
    <p:extLst>
      <p:ext uri="{BB962C8B-B14F-4D97-AF65-F5344CB8AC3E}">
        <p14:creationId xmlns:p14="http://schemas.microsoft.com/office/powerpoint/2010/main" val="2605675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4C97"/>
        </a:solidFill>
        <a:effectLst/>
      </p:bgPr>
    </p:bg>
    <p:spTree>
      <p:nvGrpSpPr>
        <p:cNvPr id="1" name=""/>
        <p:cNvGrpSpPr/>
        <p:nvPr/>
      </p:nvGrpSpPr>
      <p:grpSpPr>
        <a:xfrm>
          <a:off x="0" y="0"/>
          <a:ext cx="0" cy="0"/>
          <a:chOff x="0" y="0"/>
          <a:chExt cx="0" cy="0"/>
        </a:xfrm>
      </p:grpSpPr>
      <p:sp>
        <p:nvSpPr>
          <p:cNvPr id="5" name="Text Placeholder 5">
            <a:extLst>
              <a:ext uri="{FF2B5EF4-FFF2-40B4-BE49-F238E27FC236}">
                <a16:creationId xmlns:a16="http://schemas.microsoft.com/office/drawing/2014/main" id="{65F05F61-F953-C641-BD3F-223DAB5E2EE2}"/>
              </a:ext>
            </a:extLst>
          </p:cNvPr>
          <p:cNvSpPr txBox="1">
            <a:spLocks/>
          </p:cNvSpPr>
          <p:nvPr/>
        </p:nvSpPr>
        <p:spPr>
          <a:xfrm>
            <a:off x="483268" y="3118166"/>
            <a:ext cx="11225463" cy="682311"/>
          </a:xfrm>
          <a:prstGeom prst="rect">
            <a:avLst/>
          </a:prstGeom>
        </p:spPr>
        <p:txBody>
          <a:bodyPr vert="horz" lIns="45719" tIns="45719" rIns="45719" bIns="45719" rtlCol="0" anchor="t">
            <a:noAutofit/>
          </a:bodyPr>
          <a:lstStyle>
            <a:lvl1pPr marL="0" indent="0" algn="ctr" defTabSz="321457" rtl="0" eaLnBrk="1" latinLnBrk="0" hangingPunct="1">
              <a:spcBef>
                <a:spcPct val="20000"/>
              </a:spcBef>
              <a:buSzTx/>
              <a:buFont typeface="Wingdings" charset="2"/>
              <a:buNone/>
              <a:defRPr sz="1800" b="0" i="0" kern="1200">
                <a:solidFill>
                  <a:schemeClr val="bg1"/>
                </a:solidFill>
                <a:latin typeface="Arial" charset="0"/>
                <a:ea typeface="Arial" charset="0"/>
                <a:cs typeface="Arial" charset="0"/>
              </a:defRPr>
            </a:lvl1pPr>
            <a:lvl2pPr marL="536575" indent="-285750" algn="l" defTabSz="457200" rtl="0" eaLnBrk="1" latinLnBrk="0" hangingPunct="1">
              <a:spcBef>
                <a:spcPct val="20000"/>
              </a:spcBef>
              <a:buClr>
                <a:srgbClr val="728FA5"/>
              </a:buClr>
              <a:buSzPct val="120000"/>
              <a:buFont typeface="Wingdings" panose="05000000000000000000" pitchFamily="2" charset="2"/>
              <a:buChar char="§"/>
              <a:defRPr sz="2200" kern="1200">
                <a:solidFill>
                  <a:schemeClr val="tx1"/>
                </a:solidFill>
                <a:latin typeface="Arial"/>
                <a:ea typeface="+mn-ea"/>
                <a:cs typeface="Arial"/>
              </a:defRPr>
            </a:lvl2pPr>
            <a:lvl3pPr marL="900113" indent="-228600" algn="l" defTabSz="457200" rtl="0" eaLnBrk="1" latinLnBrk="0" hangingPunct="1">
              <a:spcBef>
                <a:spcPct val="20000"/>
              </a:spcBef>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it-IT" sz="3200" b="1" dirty="0"/>
              <a:t>1.3  Le reti semantiche</a:t>
            </a:r>
          </a:p>
        </p:txBody>
      </p:sp>
    </p:spTree>
    <p:extLst>
      <p:ext uri="{BB962C8B-B14F-4D97-AF65-F5344CB8AC3E}">
        <p14:creationId xmlns:p14="http://schemas.microsoft.com/office/powerpoint/2010/main" val="1553665491"/>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25009-9DE1-A946-B68C-7A020549B8CC}"/>
              </a:ext>
            </a:extLst>
          </p:cNvPr>
          <p:cNvSpPr>
            <a:spLocks noGrp="1"/>
          </p:cNvSpPr>
          <p:nvPr>
            <p:ph type="title"/>
          </p:nvPr>
        </p:nvSpPr>
        <p:spPr/>
        <p:txBody>
          <a:bodyPr/>
          <a:lstStyle/>
          <a:p>
            <a:r>
              <a:rPr lang="it-IT" dirty="0"/>
              <a:t>Le reti semantiche</a:t>
            </a:r>
          </a:p>
        </p:txBody>
      </p:sp>
      <p:sp>
        <p:nvSpPr>
          <p:cNvPr id="3" name="Content Placeholder 2">
            <a:extLst>
              <a:ext uri="{FF2B5EF4-FFF2-40B4-BE49-F238E27FC236}">
                <a16:creationId xmlns:a16="http://schemas.microsoft.com/office/drawing/2014/main" id="{501E36A2-3FBE-7C49-BD93-8F5467CD126E}"/>
              </a:ext>
            </a:extLst>
          </p:cNvPr>
          <p:cNvSpPr>
            <a:spLocks noGrp="1"/>
          </p:cNvSpPr>
          <p:nvPr>
            <p:ph idx="1"/>
          </p:nvPr>
        </p:nvSpPr>
        <p:spPr/>
        <p:txBody>
          <a:bodyPr>
            <a:normAutofit/>
          </a:bodyPr>
          <a:lstStyle/>
          <a:p>
            <a:r>
              <a:rPr lang="it-IT" dirty="0"/>
              <a:t>Storicamente, le logiche descrittive hanno avuto origine dal filone di ricerca sulle cosiddette </a:t>
            </a:r>
            <a:r>
              <a:rPr lang="it-IT" b="1" dirty="0"/>
              <a:t>reti semantiche</a:t>
            </a:r>
            <a:r>
              <a:rPr lang="it-IT" dirty="0"/>
              <a:t> (</a:t>
            </a:r>
            <a:r>
              <a:rPr lang="it-IT" b="1" dirty="0" err="1"/>
              <a:t>semantic</a:t>
            </a:r>
            <a:r>
              <a:rPr lang="it-IT" b="1" dirty="0"/>
              <a:t> networks</a:t>
            </a:r>
            <a:r>
              <a:rPr lang="it-IT" dirty="0"/>
              <a:t>), sviluppato a partire dalla fine degli anni 1960 da ricercatori di AI, di KE, di linguistica computazionale e di psicologia cognitiva</a:t>
            </a:r>
          </a:p>
          <a:p>
            <a:r>
              <a:rPr lang="it-IT" dirty="0"/>
              <a:t>Una rete semantica è un grafo orientato, i cui </a:t>
            </a:r>
            <a:r>
              <a:rPr lang="it-IT" b="1" dirty="0"/>
              <a:t>nodi</a:t>
            </a:r>
            <a:r>
              <a:rPr lang="it-IT" dirty="0"/>
              <a:t> rappresentano diversi tipi di entità (concetti, oggetti, dati, ....), e i cui </a:t>
            </a:r>
            <a:r>
              <a:rPr lang="it-IT" b="1" dirty="0"/>
              <a:t>archi</a:t>
            </a:r>
            <a:r>
              <a:rPr lang="it-IT" dirty="0"/>
              <a:t> rappresentano relazioni binarie tra tali entità</a:t>
            </a:r>
          </a:p>
          <a:p>
            <a:r>
              <a:rPr lang="it-IT" dirty="0"/>
              <a:t>Una tripla nodo-arco-nodo è detta </a:t>
            </a:r>
            <a:r>
              <a:rPr lang="it-IT" b="1" dirty="0"/>
              <a:t>link</a:t>
            </a:r>
          </a:p>
          <a:p>
            <a:r>
              <a:rPr lang="it-IT" dirty="0"/>
              <a:t>Esempio: «</a:t>
            </a:r>
            <a:r>
              <a:rPr lang="it-IT" dirty="0" err="1"/>
              <a:t>Marco’s</a:t>
            </a:r>
            <a:r>
              <a:rPr lang="it-IT" dirty="0"/>
              <a:t> car </a:t>
            </a:r>
            <a:r>
              <a:rPr lang="it-IT" dirty="0" err="1"/>
              <a:t>is</a:t>
            </a:r>
            <a:r>
              <a:rPr lang="it-IT" dirty="0"/>
              <a:t> 2 </a:t>
            </a:r>
            <a:r>
              <a:rPr lang="it-IT" dirty="0" err="1"/>
              <a:t>years</a:t>
            </a:r>
            <a:r>
              <a:rPr lang="it-IT" dirty="0"/>
              <a:t> </a:t>
            </a:r>
            <a:r>
              <a:rPr lang="it-IT" dirty="0" err="1"/>
              <a:t>old</a:t>
            </a:r>
            <a:r>
              <a:rPr lang="it-IT" dirty="0"/>
              <a:t>»</a:t>
            </a:r>
          </a:p>
          <a:p>
            <a:r>
              <a:rPr lang="it-IT" dirty="0"/>
              <a:t>	</a:t>
            </a:r>
          </a:p>
        </p:txBody>
      </p:sp>
      <p:grpSp>
        <p:nvGrpSpPr>
          <p:cNvPr id="4" name="Group 3">
            <a:extLst>
              <a:ext uri="{FF2B5EF4-FFF2-40B4-BE49-F238E27FC236}">
                <a16:creationId xmlns:a16="http://schemas.microsoft.com/office/drawing/2014/main" id="{964BA5EE-9E87-A841-88BA-6736BC6512D5}"/>
              </a:ext>
            </a:extLst>
          </p:cNvPr>
          <p:cNvGrpSpPr/>
          <p:nvPr/>
        </p:nvGrpSpPr>
        <p:grpSpPr>
          <a:xfrm>
            <a:off x="4629384" y="3019394"/>
            <a:ext cx="7956884" cy="2880320"/>
            <a:chOff x="611560" y="3825044"/>
            <a:chExt cx="7956884" cy="2880320"/>
          </a:xfrm>
          <a:noFill/>
        </p:grpSpPr>
        <p:sp>
          <p:nvSpPr>
            <p:cNvPr id="5" name="Rectangle 4">
              <a:extLst>
                <a:ext uri="{FF2B5EF4-FFF2-40B4-BE49-F238E27FC236}">
                  <a16:creationId xmlns:a16="http://schemas.microsoft.com/office/drawing/2014/main" id="{D3BAE49B-E1C1-9C4B-AAF6-D322FDE3407B}"/>
                </a:ext>
              </a:extLst>
            </p:cNvPr>
            <p:cNvSpPr/>
            <p:nvPr/>
          </p:nvSpPr>
          <p:spPr bwMode="auto">
            <a:xfrm>
              <a:off x="611560" y="3825044"/>
              <a:ext cx="7956884" cy="2880320"/>
            </a:xfrm>
            <a:prstGeom prst="rect">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sng" strike="noStrike" cap="none" normalizeH="0" baseline="0" dirty="0">
                <a:ln>
                  <a:noFill/>
                </a:ln>
                <a:solidFill>
                  <a:schemeClr val="tx1"/>
                </a:solidFill>
                <a:effectLst/>
                <a:latin typeface="Times" pitchFamily="18" charset="0"/>
              </a:endParaRPr>
            </a:p>
          </p:txBody>
        </p:sp>
        <p:sp>
          <p:nvSpPr>
            <p:cNvPr id="6" name="Rounded Rectangle 5">
              <a:extLst>
                <a:ext uri="{FF2B5EF4-FFF2-40B4-BE49-F238E27FC236}">
                  <a16:creationId xmlns:a16="http://schemas.microsoft.com/office/drawing/2014/main" id="{2FBC74A6-C5A0-D349-9DD0-DC6F1651144F}"/>
                </a:ext>
              </a:extLst>
            </p:cNvPr>
            <p:cNvSpPr/>
            <p:nvPr/>
          </p:nvSpPr>
          <p:spPr bwMode="auto">
            <a:xfrm>
              <a:off x="1907704" y="5612352"/>
              <a:ext cx="972108" cy="468052"/>
            </a:xfrm>
            <a:prstGeom prst="roundRect">
              <a:avLst>
                <a:gd name="adj" fmla="val 50000"/>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mn-lt"/>
                </a:rPr>
                <a:t>Marco</a:t>
              </a:r>
            </a:p>
          </p:txBody>
        </p:sp>
        <p:cxnSp>
          <p:nvCxnSpPr>
            <p:cNvPr id="7" name="Straight Arrow Connector 6">
              <a:extLst>
                <a:ext uri="{FF2B5EF4-FFF2-40B4-BE49-F238E27FC236}">
                  <a16:creationId xmlns:a16="http://schemas.microsoft.com/office/drawing/2014/main" id="{19FE08E2-0CBC-2747-BDAC-612C88A1A008}"/>
                </a:ext>
              </a:extLst>
            </p:cNvPr>
            <p:cNvCxnSpPr>
              <a:stCxn id="6" idx="3"/>
              <a:endCxn id="9" idx="1"/>
            </p:cNvCxnSpPr>
            <p:nvPr/>
          </p:nvCxnSpPr>
          <p:spPr bwMode="auto">
            <a:xfrm flipV="1">
              <a:off x="2879812" y="5834904"/>
              <a:ext cx="1356887" cy="11474"/>
            </a:xfrm>
            <a:prstGeom prst="straightConnector1">
              <a:avLst/>
            </a:prstGeom>
            <a:grpFill/>
            <a:ln w="12700" cap="flat" cmpd="sng" algn="ctr">
              <a:solidFill>
                <a:schemeClr val="tx1"/>
              </a:solidFill>
              <a:prstDash val="solid"/>
              <a:round/>
              <a:headEnd type="none" w="med" len="med"/>
              <a:tailEnd type="arrow"/>
            </a:ln>
            <a:effectLst/>
          </p:spPr>
        </p:cxnSp>
        <p:sp>
          <p:nvSpPr>
            <p:cNvPr id="8" name="Rounded Rectangle 7">
              <a:extLst>
                <a:ext uri="{FF2B5EF4-FFF2-40B4-BE49-F238E27FC236}">
                  <a16:creationId xmlns:a16="http://schemas.microsoft.com/office/drawing/2014/main" id="{2314EE09-EDB2-854B-B5CE-ECAD28DAEB62}"/>
                </a:ext>
              </a:extLst>
            </p:cNvPr>
            <p:cNvSpPr/>
            <p:nvPr/>
          </p:nvSpPr>
          <p:spPr bwMode="auto">
            <a:xfrm>
              <a:off x="4105447" y="3931745"/>
              <a:ext cx="756084" cy="468052"/>
            </a:xfrm>
            <a:prstGeom prst="roundRect">
              <a:avLst>
                <a:gd name="adj" fmla="val 50000"/>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normalizeH="0" dirty="0">
                  <a:ln>
                    <a:noFill/>
                  </a:ln>
                  <a:solidFill>
                    <a:schemeClr val="tx1"/>
                  </a:solidFill>
                  <a:effectLst/>
                  <a:latin typeface="+mn-lt"/>
                </a:rPr>
                <a:t>Car</a:t>
              </a:r>
            </a:p>
          </p:txBody>
        </p:sp>
        <p:sp>
          <p:nvSpPr>
            <p:cNvPr id="9" name="Rounded Rectangle 8">
              <a:extLst>
                <a:ext uri="{FF2B5EF4-FFF2-40B4-BE49-F238E27FC236}">
                  <a16:creationId xmlns:a16="http://schemas.microsoft.com/office/drawing/2014/main" id="{BEE1875E-2FB9-3241-BF93-D7BC120B16F8}"/>
                </a:ext>
              </a:extLst>
            </p:cNvPr>
            <p:cNvSpPr/>
            <p:nvPr/>
          </p:nvSpPr>
          <p:spPr bwMode="auto">
            <a:xfrm>
              <a:off x="4236699" y="5600878"/>
              <a:ext cx="562590" cy="468052"/>
            </a:xfrm>
            <a:prstGeom prst="roundRect">
              <a:avLst>
                <a:gd name="adj" fmla="val 50000"/>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dirty="0">
                <a:ln>
                  <a:noFill/>
                </a:ln>
                <a:solidFill>
                  <a:schemeClr val="tx1"/>
                </a:solidFill>
                <a:effectLst/>
                <a:latin typeface="+mn-lt"/>
              </a:endParaRPr>
            </a:p>
          </p:txBody>
        </p:sp>
        <p:cxnSp>
          <p:nvCxnSpPr>
            <p:cNvPr id="10" name="Straight Arrow Connector 9">
              <a:extLst>
                <a:ext uri="{FF2B5EF4-FFF2-40B4-BE49-F238E27FC236}">
                  <a16:creationId xmlns:a16="http://schemas.microsoft.com/office/drawing/2014/main" id="{4F70F934-22F4-A547-BFA5-79D9AA7AF23A}"/>
                </a:ext>
              </a:extLst>
            </p:cNvPr>
            <p:cNvCxnSpPr>
              <a:stCxn id="9" idx="0"/>
              <a:endCxn id="8" idx="2"/>
            </p:cNvCxnSpPr>
            <p:nvPr/>
          </p:nvCxnSpPr>
          <p:spPr bwMode="auto">
            <a:xfrm flipH="1" flipV="1">
              <a:off x="4483489" y="4399797"/>
              <a:ext cx="34505" cy="1201081"/>
            </a:xfrm>
            <a:prstGeom prst="straightConnector1">
              <a:avLst/>
            </a:prstGeom>
            <a:grpFill/>
            <a:ln w="12700" cap="flat" cmpd="sng" algn="ctr">
              <a:solidFill>
                <a:schemeClr val="tx1"/>
              </a:solidFill>
              <a:prstDash val="solid"/>
              <a:round/>
              <a:headEnd type="none" w="med" len="med"/>
              <a:tailEnd type="arrow"/>
            </a:ln>
            <a:effectLst/>
          </p:spPr>
        </p:cxnSp>
        <p:sp>
          <p:nvSpPr>
            <p:cNvPr id="11" name="Rounded Rectangle 10">
              <a:extLst>
                <a:ext uri="{FF2B5EF4-FFF2-40B4-BE49-F238E27FC236}">
                  <a16:creationId xmlns:a16="http://schemas.microsoft.com/office/drawing/2014/main" id="{A9BCB88E-E233-164B-AB6D-9A9647E4CDE5}"/>
                </a:ext>
              </a:extLst>
            </p:cNvPr>
            <p:cNvSpPr/>
            <p:nvPr/>
          </p:nvSpPr>
          <p:spPr bwMode="auto">
            <a:xfrm>
              <a:off x="6466942" y="5589240"/>
              <a:ext cx="576064" cy="468052"/>
            </a:xfrm>
            <a:prstGeom prst="roundRect">
              <a:avLst>
                <a:gd name="adj" fmla="val 0"/>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4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mn-lt"/>
                </a:rPr>
                <a:t>2</a:t>
              </a:r>
            </a:p>
          </p:txBody>
        </p:sp>
        <p:cxnSp>
          <p:nvCxnSpPr>
            <p:cNvPr id="12" name="Straight Arrow Connector 11">
              <a:extLst>
                <a:ext uri="{FF2B5EF4-FFF2-40B4-BE49-F238E27FC236}">
                  <a16:creationId xmlns:a16="http://schemas.microsoft.com/office/drawing/2014/main" id="{31FE3FC8-A3DC-0342-9B85-8CB8C4B94716}"/>
                </a:ext>
              </a:extLst>
            </p:cNvPr>
            <p:cNvCxnSpPr>
              <a:stCxn id="9" idx="3"/>
              <a:endCxn id="11" idx="1"/>
            </p:cNvCxnSpPr>
            <p:nvPr/>
          </p:nvCxnSpPr>
          <p:spPr bwMode="auto">
            <a:xfrm flipV="1">
              <a:off x="4799289" y="5823266"/>
              <a:ext cx="1667653" cy="11638"/>
            </a:xfrm>
            <a:prstGeom prst="straightConnector1">
              <a:avLst/>
            </a:prstGeom>
            <a:grpFill/>
            <a:ln w="12700" cap="flat" cmpd="sng" algn="ctr">
              <a:solidFill>
                <a:schemeClr val="tx1"/>
              </a:solidFill>
              <a:prstDash val="solid"/>
              <a:round/>
              <a:headEnd type="none" w="med" len="med"/>
              <a:tailEnd type="arrow"/>
            </a:ln>
            <a:effectLst/>
          </p:spPr>
        </p:cxnSp>
        <p:sp>
          <p:nvSpPr>
            <p:cNvPr id="13" name="TextBox 12">
              <a:extLst>
                <a:ext uri="{FF2B5EF4-FFF2-40B4-BE49-F238E27FC236}">
                  <a16:creationId xmlns:a16="http://schemas.microsoft.com/office/drawing/2014/main" id="{93F2BBAF-8542-4B4C-83B7-7EB4D9FA2ADC}"/>
                </a:ext>
              </a:extLst>
            </p:cNvPr>
            <p:cNvSpPr txBox="1"/>
            <p:nvPr/>
          </p:nvSpPr>
          <p:spPr>
            <a:xfrm>
              <a:off x="3876947" y="4876846"/>
              <a:ext cx="635687" cy="338554"/>
            </a:xfrm>
            <a:prstGeom prst="rect">
              <a:avLst/>
            </a:prstGeom>
            <a:grpFill/>
          </p:spPr>
          <p:txBody>
            <a:bodyPr wrap="none" rtlCol="0">
              <a:spAutoFit/>
            </a:bodyPr>
            <a:lstStyle/>
            <a:p>
              <a:pPr algn="r"/>
              <a:r>
                <a:rPr lang="en-GB" sz="1600" u="none" dirty="0">
                  <a:latin typeface="+mn-lt"/>
                </a:rPr>
                <a:t>type</a:t>
              </a:r>
            </a:p>
          </p:txBody>
        </p:sp>
        <p:sp>
          <p:nvSpPr>
            <p:cNvPr id="14" name="TextBox 13">
              <a:extLst>
                <a:ext uri="{FF2B5EF4-FFF2-40B4-BE49-F238E27FC236}">
                  <a16:creationId xmlns:a16="http://schemas.microsoft.com/office/drawing/2014/main" id="{B12AFC5B-E2E3-B241-BADD-186B07A46336}"/>
                </a:ext>
              </a:extLst>
            </p:cNvPr>
            <p:cNvSpPr txBox="1"/>
            <p:nvPr/>
          </p:nvSpPr>
          <p:spPr>
            <a:xfrm>
              <a:off x="3216576" y="5534458"/>
              <a:ext cx="627865" cy="338554"/>
            </a:xfrm>
            <a:prstGeom prst="rect">
              <a:avLst/>
            </a:prstGeom>
            <a:grpFill/>
          </p:spPr>
          <p:txBody>
            <a:bodyPr wrap="none" rtlCol="0">
              <a:spAutoFit/>
            </a:bodyPr>
            <a:lstStyle/>
            <a:p>
              <a:pPr algn="ctr"/>
              <a:r>
                <a:rPr lang="en-GB" sz="1600" u="none" dirty="0">
                  <a:latin typeface="+mn-lt"/>
                </a:rPr>
                <a:t>owns</a:t>
              </a:r>
            </a:p>
          </p:txBody>
        </p:sp>
        <p:sp>
          <p:nvSpPr>
            <p:cNvPr id="15" name="TextBox 14">
              <a:extLst>
                <a:ext uri="{FF2B5EF4-FFF2-40B4-BE49-F238E27FC236}">
                  <a16:creationId xmlns:a16="http://schemas.microsoft.com/office/drawing/2014/main" id="{69F76E24-EA9D-E24A-A448-0865D3B2148C}"/>
                </a:ext>
              </a:extLst>
            </p:cNvPr>
            <p:cNvSpPr txBox="1"/>
            <p:nvPr/>
          </p:nvSpPr>
          <p:spPr>
            <a:xfrm>
              <a:off x="5409589" y="5497035"/>
              <a:ext cx="479491" cy="338554"/>
            </a:xfrm>
            <a:prstGeom prst="rect">
              <a:avLst/>
            </a:prstGeom>
            <a:grpFill/>
          </p:spPr>
          <p:txBody>
            <a:bodyPr wrap="none" rtlCol="0">
              <a:spAutoFit/>
            </a:bodyPr>
            <a:lstStyle/>
            <a:p>
              <a:pPr algn="ctr"/>
              <a:r>
                <a:rPr lang="en-GB" sz="1600" u="none" dirty="0">
                  <a:latin typeface="+mn-lt"/>
                </a:rPr>
                <a:t>age</a:t>
              </a:r>
            </a:p>
          </p:txBody>
        </p:sp>
      </p:grpSp>
      <p:grpSp>
        <p:nvGrpSpPr>
          <p:cNvPr id="16" name="Group 15">
            <a:extLst>
              <a:ext uri="{FF2B5EF4-FFF2-40B4-BE49-F238E27FC236}">
                <a16:creationId xmlns:a16="http://schemas.microsoft.com/office/drawing/2014/main" id="{8538B666-182F-9647-982F-82DD715BD923}"/>
              </a:ext>
            </a:extLst>
          </p:cNvPr>
          <p:cNvGrpSpPr/>
          <p:nvPr/>
        </p:nvGrpSpPr>
        <p:grpSpPr>
          <a:xfrm>
            <a:off x="5557228" y="3360121"/>
            <a:ext cx="5215570" cy="1446581"/>
            <a:chOff x="1071352" y="4195802"/>
            <a:chExt cx="5215570" cy="1446581"/>
          </a:xfrm>
        </p:grpSpPr>
        <p:sp>
          <p:nvSpPr>
            <p:cNvPr id="17" name="TextBox 16">
              <a:extLst>
                <a:ext uri="{FF2B5EF4-FFF2-40B4-BE49-F238E27FC236}">
                  <a16:creationId xmlns:a16="http://schemas.microsoft.com/office/drawing/2014/main" id="{BAFAE9ED-9334-EE43-B87E-4B6350162249}"/>
                </a:ext>
              </a:extLst>
            </p:cNvPr>
            <p:cNvSpPr txBox="1"/>
            <p:nvPr/>
          </p:nvSpPr>
          <p:spPr>
            <a:xfrm>
              <a:off x="1071352" y="4249863"/>
              <a:ext cx="554959" cy="338554"/>
            </a:xfrm>
            <a:prstGeom prst="rect">
              <a:avLst/>
            </a:prstGeom>
            <a:noFill/>
          </p:spPr>
          <p:txBody>
            <a:bodyPr wrap="none" rtlCol="0">
              <a:spAutoFit/>
            </a:bodyPr>
            <a:lstStyle/>
            <a:p>
              <a:pPr algn="ctr"/>
              <a:r>
                <a:rPr lang="en-GB" sz="1600" u="none" dirty="0" err="1">
                  <a:solidFill>
                    <a:srgbClr val="FF0000"/>
                  </a:solidFill>
                  <a:latin typeface="+mn-lt"/>
                </a:rPr>
                <a:t>nodi</a:t>
              </a:r>
              <a:endParaRPr lang="en-GB" sz="1600" u="none" dirty="0">
                <a:solidFill>
                  <a:srgbClr val="FF0000"/>
                </a:solidFill>
                <a:latin typeface="+mn-lt"/>
              </a:endParaRPr>
            </a:p>
          </p:txBody>
        </p:sp>
        <p:cxnSp>
          <p:nvCxnSpPr>
            <p:cNvPr id="18" name="Straight Arrow Connector 17">
              <a:extLst>
                <a:ext uri="{FF2B5EF4-FFF2-40B4-BE49-F238E27FC236}">
                  <a16:creationId xmlns:a16="http://schemas.microsoft.com/office/drawing/2014/main" id="{D19A238E-C84B-7642-B784-A90DB8B7D897}"/>
                </a:ext>
              </a:extLst>
            </p:cNvPr>
            <p:cNvCxnSpPr>
              <a:cxnSpLocks/>
              <a:stCxn id="17" idx="3"/>
              <a:endCxn id="8" idx="1"/>
            </p:cNvCxnSpPr>
            <p:nvPr/>
          </p:nvCxnSpPr>
          <p:spPr bwMode="auto">
            <a:xfrm flipV="1">
              <a:off x="1626311" y="4195802"/>
              <a:ext cx="2011084" cy="223338"/>
            </a:xfrm>
            <a:prstGeom prst="straightConnector1">
              <a:avLst/>
            </a:prstGeom>
            <a:solidFill>
              <a:schemeClr val="accent1"/>
            </a:solidFill>
            <a:ln w="12700" cap="flat" cmpd="sng" algn="ctr">
              <a:solidFill>
                <a:srgbClr val="FF0000"/>
              </a:solidFill>
              <a:prstDash val="dash"/>
              <a:round/>
              <a:headEnd type="none" w="med" len="med"/>
              <a:tailEnd type="none" w="med" len="med"/>
            </a:ln>
            <a:effectLst/>
          </p:spPr>
        </p:cxnSp>
        <p:cxnSp>
          <p:nvCxnSpPr>
            <p:cNvPr id="19" name="Straight Arrow Connector 18">
              <a:extLst>
                <a:ext uri="{FF2B5EF4-FFF2-40B4-BE49-F238E27FC236}">
                  <a16:creationId xmlns:a16="http://schemas.microsoft.com/office/drawing/2014/main" id="{7437A083-86BF-BC47-8163-2C04FAC7D8F3}"/>
                </a:ext>
              </a:extLst>
            </p:cNvPr>
            <p:cNvCxnSpPr>
              <a:cxnSpLocks/>
              <a:stCxn id="17" idx="3"/>
              <a:endCxn id="11" idx="0"/>
            </p:cNvCxnSpPr>
            <p:nvPr/>
          </p:nvCxnSpPr>
          <p:spPr bwMode="auto">
            <a:xfrm>
              <a:off x="1626311" y="4419140"/>
              <a:ext cx="4660611" cy="1200131"/>
            </a:xfrm>
            <a:prstGeom prst="straightConnector1">
              <a:avLst/>
            </a:prstGeom>
            <a:solidFill>
              <a:schemeClr val="accent1"/>
            </a:solidFill>
            <a:ln w="12700" cap="flat" cmpd="sng" algn="ctr">
              <a:solidFill>
                <a:srgbClr val="FF0000"/>
              </a:solidFill>
              <a:prstDash val="dash"/>
              <a:round/>
              <a:headEnd type="none" w="med" len="med"/>
              <a:tailEnd type="none" w="med" len="med"/>
            </a:ln>
            <a:effectLst/>
          </p:spPr>
        </p:cxnSp>
        <p:cxnSp>
          <p:nvCxnSpPr>
            <p:cNvPr id="20" name="Straight Arrow Connector 19">
              <a:extLst>
                <a:ext uri="{FF2B5EF4-FFF2-40B4-BE49-F238E27FC236}">
                  <a16:creationId xmlns:a16="http://schemas.microsoft.com/office/drawing/2014/main" id="{5508A96E-07C6-E048-B6B8-95150F50E600}"/>
                </a:ext>
              </a:extLst>
            </p:cNvPr>
            <p:cNvCxnSpPr>
              <a:cxnSpLocks/>
              <a:stCxn id="17" idx="3"/>
              <a:endCxn id="9" idx="0"/>
            </p:cNvCxnSpPr>
            <p:nvPr/>
          </p:nvCxnSpPr>
          <p:spPr bwMode="auto">
            <a:xfrm>
              <a:off x="1626311" y="4419140"/>
              <a:ext cx="2423631" cy="1211769"/>
            </a:xfrm>
            <a:prstGeom prst="straightConnector1">
              <a:avLst/>
            </a:prstGeom>
            <a:solidFill>
              <a:schemeClr val="accent1"/>
            </a:solidFill>
            <a:ln w="12700" cap="flat" cmpd="sng" algn="ctr">
              <a:solidFill>
                <a:srgbClr val="FF0000"/>
              </a:solidFill>
              <a:prstDash val="dash"/>
              <a:round/>
              <a:headEnd type="none" w="med" len="med"/>
              <a:tailEnd type="none" w="med" len="med"/>
            </a:ln>
            <a:effectLst/>
          </p:spPr>
        </p:cxnSp>
        <p:cxnSp>
          <p:nvCxnSpPr>
            <p:cNvPr id="21" name="Straight Arrow Connector 20">
              <a:extLst>
                <a:ext uri="{FF2B5EF4-FFF2-40B4-BE49-F238E27FC236}">
                  <a16:creationId xmlns:a16="http://schemas.microsoft.com/office/drawing/2014/main" id="{10A071EE-A983-3D4F-BA2E-5768CDFB86ED}"/>
                </a:ext>
              </a:extLst>
            </p:cNvPr>
            <p:cNvCxnSpPr>
              <a:cxnSpLocks/>
              <a:stCxn id="17" idx="3"/>
              <a:endCxn id="6" idx="0"/>
            </p:cNvCxnSpPr>
            <p:nvPr/>
          </p:nvCxnSpPr>
          <p:spPr bwMode="auto">
            <a:xfrm>
              <a:off x="1626311" y="4419140"/>
              <a:ext cx="299395" cy="1223243"/>
            </a:xfrm>
            <a:prstGeom prst="straightConnector1">
              <a:avLst/>
            </a:prstGeom>
            <a:solidFill>
              <a:schemeClr val="accent1"/>
            </a:solidFill>
            <a:ln w="12700" cap="flat" cmpd="sng" algn="ctr">
              <a:solidFill>
                <a:srgbClr val="FF0000"/>
              </a:solidFill>
              <a:prstDash val="dash"/>
              <a:round/>
              <a:headEnd type="none" w="med" len="med"/>
              <a:tailEnd type="none" w="med" len="med"/>
            </a:ln>
            <a:effectLst/>
          </p:spPr>
        </p:cxnSp>
      </p:grpSp>
      <p:grpSp>
        <p:nvGrpSpPr>
          <p:cNvPr id="22" name="Group 21">
            <a:extLst>
              <a:ext uri="{FF2B5EF4-FFF2-40B4-BE49-F238E27FC236}">
                <a16:creationId xmlns:a16="http://schemas.microsoft.com/office/drawing/2014/main" id="{09C11A4F-D06E-E74F-B75B-AE0AFE94DE1B}"/>
              </a:ext>
            </a:extLst>
          </p:cNvPr>
          <p:cNvGrpSpPr/>
          <p:nvPr/>
        </p:nvGrpSpPr>
        <p:grpSpPr>
          <a:xfrm>
            <a:off x="7548333" y="4240473"/>
            <a:ext cx="2369716" cy="2042894"/>
            <a:chOff x="3312729" y="4572121"/>
            <a:chExt cx="2369716" cy="2042894"/>
          </a:xfrm>
        </p:grpSpPr>
        <p:sp>
          <p:nvSpPr>
            <p:cNvPr id="23" name="TextBox 22">
              <a:extLst>
                <a:ext uri="{FF2B5EF4-FFF2-40B4-BE49-F238E27FC236}">
                  <a16:creationId xmlns:a16="http://schemas.microsoft.com/office/drawing/2014/main" id="{28B81BAF-29C1-FF48-9B12-041A903FE2FA}"/>
                </a:ext>
              </a:extLst>
            </p:cNvPr>
            <p:cNvSpPr txBox="1"/>
            <p:nvPr/>
          </p:nvSpPr>
          <p:spPr>
            <a:xfrm>
              <a:off x="5090423" y="6276461"/>
              <a:ext cx="592022" cy="338554"/>
            </a:xfrm>
            <a:prstGeom prst="rect">
              <a:avLst/>
            </a:prstGeom>
            <a:noFill/>
          </p:spPr>
          <p:txBody>
            <a:bodyPr wrap="none" rtlCol="0">
              <a:spAutoFit/>
            </a:bodyPr>
            <a:lstStyle/>
            <a:p>
              <a:pPr algn="ctr"/>
              <a:r>
                <a:rPr lang="en-GB" sz="1600" u="none" dirty="0" err="1">
                  <a:solidFill>
                    <a:srgbClr val="0000FF"/>
                  </a:solidFill>
                  <a:latin typeface="+mn-lt"/>
                </a:rPr>
                <a:t>archi</a:t>
              </a:r>
              <a:endParaRPr lang="en-GB" sz="1600" u="none" dirty="0">
                <a:solidFill>
                  <a:srgbClr val="0000FF"/>
                </a:solidFill>
                <a:latin typeface="+mn-lt"/>
              </a:endParaRPr>
            </a:p>
          </p:txBody>
        </p:sp>
        <p:cxnSp>
          <p:nvCxnSpPr>
            <p:cNvPr id="24" name="Straight Arrow Connector 23">
              <a:extLst>
                <a:ext uri="{FF2B5EF4-FFF2-40B4-BE49-F238E27FC236}">
                  <a16:creationId xmlns:a16="http://schemas.microsoft.com/office/drawing/2014/main" id="{6646AFDD-23FB-664D-B492-492DD43A0132}"/>
                </a:ext>
              </a:extLst>
            </p:cNvPr>
            <p:cNvCxnSpPr>
              <a:cxnSpLocks/>
              <a:endCxn id="23" idx="0"/>
            </p:cNvCxnSpPr>
            <p:nvPr/>
          </p:nvCxnSpPr>
          <p:spPr bwMode="auto">
            <a:xfrm>
              <a:off x="4277358" y="4572121"/>
              <a:ext cx="1109076" cy="1704340"/>
            </a:xfrm>
            <a:prstGeom prst="straightConnector1">
              <a:avLst/>
            </a:prstGeom>
            <a:solidFill>
              <a:schemeClr val="accent1"/>
            </a:solidFill>
            <a:ln w="12700" cap="flat" cmpd="sng" algn="ctr">
              <a:solidFill>
                <a:srgbClr val="0000FF"/>
              </a:solidFill>
              <a:prstDash val="dash"/>
              <a:round/>
              <a:headEnd type="none" w="med" len="med"/>
              <a:tailEnd type="none" w="med" len="med"/>
            </a:ln>
            <a:effectLst/>
          </p:spPr>
        </p:cxnSp>
        <p:cxnSp>
          <p:nvCxnSpPr>
            <p:cNvPr id="25" name="Straight Arrow Connector 24">
              <a:extLst>
                <a:ext uri="{FF2B5EF4-FFF2-40B4-BE49-F238E27FC236}">
                  <a16:creationId xmlns:a16="http://schemas.microsoft.com/office/drawing/2014/main" id="{07137150-BAB2-C248-9987-FD29EA50A4AA}"/>
                </a:ext>
              </a:extLst>
            </p:cNvPr>
            <p:cNvCxnSpPr>
              <a:cxnSpLocks/>
              <a:stCxn id="23" idx="0"/>
              <a:endCxn id="15" idx="2"/>
            </p:cNvCxnSpPr>
            <p:nvPr/>
          </p:nvCxnSpPr>
          <p:spPr bwMode="auto">
            <a:xfrm flipV="1">
              <a:off x="5386434" y="5361587"/>
              <a:ext cx="45121" cy="914874"/>
            </a:xfrm>
            <a:prstGeom prst="straightConnector1">
              <a:avLst/>
            </a:prstGeom>
            <a:solidFill>
              <a:schemeClr val="accent1"/>
            </a:solidFill>
            <a:ln w="12700" cap="flat" cmpd="sng" algn="ctr">
              <a:solidFill>
                <a:srgbClr val="0000FF"/>
              </a:solidFill>
              <a:prstDash val="dash"/>
              <a:round/>
              <a:headEnd type="none" w="med" len="med"/>
              <a:tailEnd type="none" w="med" len="med"/>
            </a:ln>
            <a:effectLst/>
          </p:spPr>
        </p:cxnSp>
        <p:cxnSp>
          <p:nvCxnSpPr>
            <p:cNvPr id="26" name="Straight Arrow Connector 25">
              <a:extLst>
                <a:ext uri="{FF2B5EF4-FFF2-40B4-BE49-F238E27FC236}">
                  <a16:creationId xmlns:a16="http://schemas.microsoft.com/office/drawing/2014/main" id="{0B67BDB8-ED12-F24E-9D29-379B826D726C}"/>
                </a:ext>
              </a:extLst>
            </p:cNvPr>
            <p:cNvCxnSpPr>
              <a:cxnSpLocks/>
              <a:stCxn id="23" idx="0"/>
              <a:endCxn id="14" idx="2"/>
            </p:cNvCxnSpPr>
            <p:nvPr/>
          </p:nvCxnSpPr>
          <p:spPr bwMode="auto">
            <a:xfrm flipH="1" flipV="1">
              <a:off x="3312729" y="5399010"/>
              <a:ext cx="2073705" cy="877451"/>
            </a:xfrm>
            <a:prstGeom prst="straightConnector1">
              <a:avLst/>
            </a:prstGeom>
            <a:solidFill>
              <a:schemeClr val="accent1"/>
            </a:solidFill>
            <a:ln w="12700" cap="flat" cmpd="sng" algn="ctr">
              <a:solidFill>
                <a:srgbClr val="0000FF"/>
              </a:solidFill>
              <a:prstDash val="dash"/>
              <a:round/>
              <a:headEnd type="none" w="med" len="med"/>
              <a:tailEnd type="none" w="med" len="med"/>
            </a:ln>
            <a:effectLst/>
          </p:spPr>
        </p:cxnSp>
      </p:grpSp>
      <p:sp>
        <p:nvSpPr>
          <p:cNvPr id="27" name="Slide Number Placeholder 26">
            <a:extLst>
              <a:ext uri="{FF2B5EF4-FFF2-40B4-BE49-F238E27FC236}">
                <a16:creationId xmlns:a16="http://schemas.microsoft.com/office/drawing/2014/main" id="{45180F14-D52A-8D4A-AD63-0673624AD23A}"/>
              </a:ext>
            </a:extLst>
          </p:cNvPr>
          <p:cNvSpPr>
            <a:spLocks noGrp="1"/>
          </p:cNvSpPr>
          <p:nvPr>
            <p:ph type="sldNum" sz="quarter" idx="4"/>
          </p:nvPr>
        </p:nvSpPr>
        <p:spPr/>
        <p:txBody>
          <a:bodyPr/>
          <a:lstStyle/>
          <a:p>
            <a:fld id="{2FD666F0-DD52-D045-A24A-46112ABA80A2}" type="slidenum">
              <a:rPr lang="en-US" smtClean="0"/>
              <a:pPr/>
              <a:t>27</a:t>
            </a:fld>
            <a:endParaRPr lang="en-US" dirty="0"/>
          </a:p>
        </p:txBody>
      </p:sp>
    </p:spTree>
    <p:extLst>
      <p:ext uri="{BB962C8B-B14F-4D97-AF65-F5344CB8AC3E}">
        <p14:creationId xmlns:p14="http://schemas.microsoft.com/office/powerpoint/2010/main" val="3479561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25009-9DE1-A946-B68C-7A020549B8CC}"/>
              </a:ext>
            </a:extLst>
          </p:cNvPr>
          <p:cNvSpPr>
            <a:spLocks noGrp="1"/>
          </p:cNvSpPr>
          <p:nvPr>
            <p:ph type="title"/>
          </p:nvPr>
        </p:nvSpPr>
        <p:spPr/>
        <p:txBody>
          <a:bodyPr/>
          <a:lstStyle/>
          <a:p>
            <a:r>
              <a:rPr lang="it-IT" dirty="0"/>
              <a:t>Le reti semantiche 2</a:t>
            </a:r>
          </a:p>
        </p:txBody>
      </p:sp>
      <p:sp>
        <p:nvSpPr>
          <p:cNvPr id="3" name="Content Placeholder 2">
            <a:extLst>
              <a:ext uri="{FF2B5EF4-FFF2-40B4-BE49-F238E27FC236}">
                <a16:creationId xmlns:a16="http://schemas.microsoft.com/office/drawing/2014/main" id="{501E36A2-3FBE-7C49-BD93-8F5467CD126E}"/>
              </a:ext>
            </a:extLst>
          </p:cNvPr>
          <p:cNvSpPr>
            <a:spLocks noGrp="1"/>
          </p:cNvSpPr>
          <p:nvPr>
            <p:ph idx="1"/>
          </p:nvPr>
        </p:nvSpPr>
        <p:spPr/>
        <p:txBody>
          <a:bodyPr>
            <a:normAutofit/>
          </a:bodyPr>
          <a:lstStyle/>
          <a:p>
            <a:r>
              <a:rPr lang="it-IT" dirty="0"/>
              <a:t>Nell’esempio:</a:t>
            </a:r>
          </a:p>
          <a:p>
            <a:pPr lvl="1"/>
            <a:r>
              <a:rPr lang="it-IT" dirty="0"/>
              <a:t>‘Marco’ è un individuo (dotato di nome): rappresenta un oggetto nel dominio dell’applicazione</a:t>
            </a:r>
          </a:p>
          <a:p>
            <a:pPr lvl="1"/>
            <a:r>
              <a:rPr lang="it-IT" dirty="0"/>
              <a:t>il nodo vuoto rappresenta un individuo «anonimo»: anch’esso rappresenta un oggetto nel dominio dell’applicazione (privo di identificatore)</a:t>
            </a:r>
          </a:p>
          <a:p>
            <a:pPr lvl="1"/>
            <a:r>
              <a:rPr lang="it-IT" dirty="0"/>
              <a:t>‘Car’ è una classe: rappresenta un insieme di oggetti</a:t>
            </a:r>
          </a:p>
          <a:p>
            <a:pPr lvl="1"/>
            <a:r>
              <a:rPr lang="it-IT" dirty="0"/>
              <a:t>‘</a:t>
            </a:r>
            <a:r>
              <a:rPr lang="it-IT" dirty="0" err="1"/>
              <a:t>owns</a:t>
            </a:r>
            <a:r>
              <a:rPr lang="it-IT" dirty="0"/>
              <a:t>’ ed ‘</a:t>
            </a:r>
            <a:r>
              <a:rPr lang="it-IT" dirty="0" err="1"/>
              <a:t>age</a:t>
            </a:r>
            <a:r>
              <a:rPr lang="it-IT" dirty="0"/>
              <a:t>’ sono due proprietà: rappresentano</a:t>
            </a:r>
            <a:br>
              <a:rPr lang="it-IT" dirty="0"/>
            </a:br>
            <a:r>
              <a:rPr lang="it-IT" dirty="0"/>
              <a:t>relazioni binarie nel dominio dell’applicazione</a:t>
            </a:r>
          </a:p>
          <a:p>
            <a:pPr lvl="1"/>
            <a:r>
              <a:rPr lang="it-IT" dirty="0"/>
              <a:t>‘</a:t>
            </a:r>
            <a:r>
              <a:rPr lang="it-IT" dirty="0" err="1"/>
              <a:t>type</a:t>
            </a:r>
            <a:r>
              <a:rPr lang="it-IT" dirty="0"/>
              <a:t>’ è anch’essa una proprietà e </a:t>
            </a:r>
            <a:br>
              <a:rPr lang="it-IT" dirty="0"/>
            </a:br>
            <a:r>
              <a:rPr lang="it-IT" dirty="0"/>
              <a:t>rappresenta una relazione logica </a:t>
            </a:r>
            <a:br>
              <a:rPr lang="it-IT" dirty="0"/>
            </a:br>
            <a:r>
              <a:rPr lang="it-IT" dirty="0"/>
              <a:t>(ovvero domain </a:t>
            </a:r>
            <a:r>
              <a:rPr lang="it-IT" dirty="0" err="1"/>
              <a:t>independent</a:t>
            </a:r>
            <a:r>
              <a:rPr lang="it-IT" dirty="0"/>
              <a:t>): si </a:t>
            </a:r>
            <a:br>
              <a:rPr lang="it-IT" dirty="0"/>
            </a:br>
            <a:r>
              <a:rPr lang="it-IT" dirty="0"/>
              <a:t>tratta della relazione di appartenenza </a:t>
            </a:r>
            <a:br>
              <a:rPr lang="it-IT" dirty="0"/>
            </a:br>
            <a:r>
              <a:rPr lang="it-IT" dirty="0"/>
              <a:t>fra un individuo e una classe</a:t>
            </a:r>
          </a:p>
        </p:txBody>
      </p:sp>
      <p:sp>
        <p:nvSpPr>
          <p:cNvPr id="16" name="Slide Number Placeholder 15">
            <a:extLst>
              <a:ext uri="{FF2B5EF4-FFF2-40B4-BE49-F238E27FC236}">
                <a16:creationId xmlns:a16="http://schemas.microsoft.com/office/drawing/2014/main" id="{E345C418-97B7-D549-A595-321F9F15F65D}"/>
              </a:ext>
            </a:extLst>
          </p:cNvPr>
          <p:cNvSpPr>
            <a:spLocks noGrp="1"/>
          </p:cNvSpPr>
          <p:nvPr>
            <p:ph type="sldNum" sz="quarter" idx="4"/>
          </p:nvPr>
        </p:nvSpPr>
        <p:spPr/>
        <p:txBody>
          <a:bodyPr/>
          <a:lstStyle/>
          <a:p>
            <a:fld id="{2FD666F0-DD52-D045-A24A-46112ABA80A2}" type="slidenum">
              <a:rPr lang="en-US" smtClean="0"/>
              <a:pPr/>
              <a:t>28</a:t>
            </a:fld>
            <a:endParaRPr lang="en-US" dirty="0"/>
          </a:p>
        </p:txBody>
      </p:sp>
      <p:sp>
        <p:nvSpPr>
          <p:cNvPr id="30" name="Rectangle 29">
            <a:extLst>
              <a:ext uri="{FF2B5EF4-FFF2-40B4-BE49-F238E27FC236}">
                <a16:creationId xmlns:a16="http://schemas.microsoft.com/office/drawing/2014/main" id="{31EB3B93-5074-1D44-B8D7-36214F7284F5}"/>
              </a:ext>
            </a:extLst>
          </p:cNvPr>
          <p:cNvSpPr/>
          <p:nvPr/>
        </p:nvSpPr>
        <p:spPr bwMode="auto">
          <a:xfrm>
            <a:off x="4629384" y="3019394"/>
            <a:ext cx="7956884" cy="288032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sng" strike="noStrike" cap="none" normalizeH="0" baseline="0" dirty="0">
              <a:ln>
                <a:noFill/>
              </a:ln>
              <a:solidFill>
                <a:schemeClr val="tx1"/>
              </a:solidFill>
              <a:effectLst/>
              <a:latin typeface="Times" pitchFamily="18" charset="0"/>
            </a:endParaRPr>
          </a:p>
        </p:txBody>
      </p:sp>
      <p:grpSp>
        <p:nvGrpSpPr>
          <p:cNvPr id="41" name="Group 40">
            <a:extLst>
              <a:ext uri="{FF2B5EF4-FFF2-40B4-BE49-F238E27FC236}">
                <a16:creationId xmlns:a16="http://schemas.microsoft.com/office/drawing/2014/main" id="{4303F942-2F55-FF48-B4B3-FD85C1A4C773}"/>
              </a:ext>
            </a:extLst>
          </p:cNvPr>
          <p:cNvGrpSpPr/>
          <p:nvPr/>
        </p:nvGrpSpPr>
        <p:grpSpPr>
          <a:xfrm>
            <a:off x="5925528" y="3126095"/>
            <a:ext cx="5135302" cy="2148659"/>
            <a:chOff x="5925528" y="3126095"/>
            <a:chExt cx="5135302" cy="2148659"/>
          </a:xfrm>
        </p:grpSpPr>
        <p:sp>
          <p:nvSpPr>
            <p:cNvPr id="31" name="Rounded Rectangle 30">
              <a:extLst>
                <a:ext uri="{FF2B5EF4-FFF2-40B4-BE49-F238E27FC236}">
                  <a16:creationId xmlns:a16="http://schemas.microsoft.com/office/drawing/2014/main" id="{DEAEF23A-833C-464A-AE13-6067B43D893B}"/>
                </a:ext>
              </a:extLst>
            </p:cNvPr>
            <p:cNvSpPr/>
            <p:nvPr/>
          </p:nvSpPr>
          <p:spPr bwMode="auto">
            <a:xfrm>
              <a:off x="5925528" y="4806702"/>
              <a:ext cx="972108"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mn-lt"/>
                </a:rPr>
                <a:t>Marco</a:t>
              </a:r>
            </a:p>
          </p:txBody>
        </p:sp>
        <p:cxnSp>
          <p:nvCxnSpPr>
            <p:cNvPr id="32" name="Straight Arrow Connector 31">
              <a:extLst>
                <a:ext uri="{FF2B5EF4-FFF2-40B4-BE49-F238E27FC236}">
                  <a16:creationId xmlns:a16="http://schemas.microsoft.com/office/drawing/2014/main" id="{E7A29CEE-6BDE-5F4A-94BC-56675B387682}"/>
                </a:ext>
              </a:extLst>
            </p:cNvPr>
            <p:cNvCxnSpPr>
              <a:stCxn id="31" idx="3"/>
              <a:endCxn id="34" idx="1"/>
            </p:cNvCxnSpPr>
            <p:nvPr/>
          </p:nvCxnSpPr>
          <p:spPr bwMode="auto">
            <a:xfrm flipV="1">
              <a:off x="6897636" y="5029254"/>
              <a:ext cx="1356887" cy="11474"/>
            </a:xfrm>
            <a:prstGeom prst="straightConnector1">
              <a:avLst/>
            </a:prstGeom>
            <a:noFill/>
            <a:ln w="12700" cap="flat" cmpd="sng" algn="ctr">
              <a:solidFill>
                <a:schemeClr val="tx1"/>
              </a:solidFill>
              <a:prstDash val="solid"/>
              <a:round/>
              <a:headEnd type="none" w="med" len="med"/>
              <a:tailEnd type="arrow"/>
            </a:ln>
            <a:effectLst/>
          </p:spPr>
        </p:cxnSp>
        <p:sp>
          <p:nvSpPr>
            <p:cNvPr id="33" name="Rounded Rectangle 32">
              <a:extLst>
                <a:ext uri="{FF2B5EF4-FFF2-40B4-BE49-F238E27FC236}">
                  <a16:creationId xmlns:a16="http://schemas.microsoft.com/office/drawing/2014/main" id="{D804750F-2872-0746-AB6B-0CED10B7CA3F}"/>
                </a:ext>
              </a:extLst>
            </p:cNvPr>
            <p:cNvSpPr/>
            <p:nvPr/>
          </p:nvSpPr>
          <p:spPr bwMode="auto">
            <a:xfrm>
              <a:off x="8123271" y="3126095"/>
              <a:ext cx="756084"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normalizeH="0" dirty="0">
                  <a:ln>
                    <a:noFill/>
                  </a:ln>
                  <a:solidFill>
                    <a:schemeClr val="tx1"/>
                  </a:solidFill>
                  <a:effectLst/>
                  <a:latin typeface="+mn-lt"/>
                </a:rPr>
                <a:t>Car</a:t>
              </a:r>
            </a:p>
          </p:txBody>
        </p:sp>
        <p:sp>
          <p:nvSpPr>
            <p:cNvPr id="34" name="Rounded Rectangle 33">
              <a:extLst>
                <a:ext uri="{FF2B5EF4-FFF2-40B4-BE49-F238E27FC236}">
                  <a16:creationId xmlns:a16="http://schemas.microsoft.com/office/drawing/2014/main" id="{30A7E715-1709-E240-87DE-ADC7662848E3}"/>
                </a:ext>
              </a:extLst>
            </p:cNvPr>
            <p:cNvSpPr/>
            <p:nvPr/>
          </p:nvSpPr>
          <p:spPr bwMode="auto">
            <a:xfrm>
              <a:off x="8254523" y="4795228"/>
              <a:ext cx="562590"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dirty="0">
                <a:ln>
                  <a:noFill/>
                </a:ln>
                <a:solidFill>
                  <a:schemeClr val="tx1"/>
                </a:solidFill>
                <a:effectLst/>
                <a:latin typeface="+mn-lt"/>
              </a:endParaRPr>
            </a:p>
          </p:txBody>
        </p:sp>
        <p:cxnSp>
          <p:nvCxnSpPr>
            <p:cNvPr id="35" name="Straight Arrow Connector 34">
              <a:extLst>
                <a:ext uri="{FF2B5EF4-FFF2-40B4-BE49-F238E27FC236}">
                  <a16:creationId xmlns:a16="http://schemas.microsoft.com/office/drawing/2014/main" id="{DC9B8980-ED03-C84E-8CE0-F4D3B5EA6C71}"/>
                </a:ext>
              </a:extLst>
            </p:cNvPr>
            <p:cNvCxnSpPr>
              <a:stCxn id="34" idx="0"/>
              <a:endCxn id="33" idx="2"/>
            </p:cNvCxnSpPr>
            <p:nvPr/>
          </p:nvCxnSpPr>
          <p:spPr bwMode="auto">
            <a:xfrm flipH="1" flipV="1">
              <a:off x="8501313" y="3594147"/>
              <a:ext cx="34505" cy="1201081"/>
            </a:xfrm>
            <a:prstGeom prst="straightConnector1">
              <a:avLst/>
            </a:prstGeom>
            <a:noFill/>
            <a:ln w="12700" cap="flat" cmpd="sng" algn="ctr">
              <a:solidFill>
                <a:schemeClr val="tx1"/>
              </a:solidFill>
              <a:prstDash val="solid"/>
              <a:round/>
              <a:headEnd type="none" w="med" len="med"/>
              <a:tailEnd type="arrow"/>
            </a:ln>
            <a:effectLst/>
          </p:spPr>
        </p:cxnSp>
        <p:sp>
          <p:nvSpPr>
            <p:cNvPr id="36" name="Rounded Rectangle 35">
              <a:extLst>
                <a:ext uri="{FF2B5EF4-FFF2-40B4-BE49-F238E27FC236}">
                  <a16:creationId xmlns:a16="http://schemas.microsoft.com/office/drawing/2014/main" id="{9DF1ABF6-EE13-2640-9A48-C6C7A1CB2BC1}"/>
                </a:ext>
              </a:extLst>
            </p:cNvPr>
            <p:cNvSpPr/>
            <p:nvPr/>
          </p:nvSpPr>
          <p:spPr bwMode="auto">
            <a:xfrm>
              <a:off x="10484766" y="4783590"/>
              <a:ext cx="576064" cy="468052"/>
            </a:xfrm>
            <a:prstGeom prst="roundRect">
              <a:avLst>
                <a:gd name="adj" fmla="val 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4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mn-lt"/>
                </a:rPr>
                <a:t>2</a:t>
              </a:r>
            </a:p>
          </p:txBody>
        </p:sp>
        <p:cxnSp>
          <p:nvCxnSpPr>
            <p:cNvPr id="37" name="Straight Arrow Connector 36">
              <a:extLst>
                <a:ext uri="{FF2B5EF4-FFF2-40B4-BE49-F238E27FC236}">
                  <a16:creationId xmlns:a16="http://schemas.microsoft.com/office/drawing/2014/main" id="{1E3D3932-F28C-B148-B4ED-8A5ABC6D39AA}"/>
                </a:ext>
              </a:extLst>
            </p:cNvPr>
            <p:cNvCxnSpPr>
              <a:stCxn id="34" idx="3"/>
              <a:endCxn id="36" idx="1"/>
            </p:cNvCxnSpPr>
            <p:nvPr/>
          </p:nvCxnSpPr>
          <p:spPr bwMode="auto">
            <a:xfrm flipV="1">
              <a:off x="8817113" y="5017616"/>
              <a:ext cx="1667653" cy="11638"/>
            </a:xfrm>
            <a:prstGeom prst="straightConnector1">
              <a:avLst/>
            </a:prstGeom>
            <a:noFill/>
            <a:ln w="12700" cap="flat" cmpd="sng" algn="ctr">
              <a:solidFill>
                <a:schemeClr val="tx1"/>
              </a:solidFill>
              <a:prstDash val="solid"/>
              <a:round/>
              <a:headEnd type="none" w="med" len="med"/>
              <a:tailEnd type="arrow"/>
            </a:ln>
            <a:effectLst/>
          </p:spPr>
        </p:cxnSp>
        <p:sp>
          <p:nvSpPr>
            <p:cNvPr id="38" name="TextBox 37">
              <a:extLst>
                <a:ext uri="{FF2B5EF4-FFF2-40B4-BE49-F238E27FC236}">
                  <a16:creationId xmlns:a16="http://schemas.microsoft.com/office/drawing/2014/main" id="{7DBE07F1-E643-B84D-9B52-4008A7C4B34E}"/>
                </a:ext>
              </a:extLst>
            </p:cNvPr>
            <p:cNvSpPr txBox="1"/>
            <p:nvPr/>
          </p:nvSpPr>
          <p:spPr>
            <a:xfrm>
              <a:off x="7894771" y="4071196"/>
              <a:ext cx="635687" cy="338554"/>
            </a:xfrm>
            <a:prstGeom prst="rect">
              <a:avLst/>
            </a:prstGeom>
            <a:noFill/>
          </p:spPr>
          <p:txBody>
            <a:bodyPr wrap="none" rtlCol="0">
              <a:spAutoFit/>
            </a:bodyPr>
            <a:lstStyle/>
            <a:p>
              <a:pPr algn="r"/>
              <a:r>
                <a:rPr lang="en-GB" sz="1600" u="none" dirty="0">
                  <a:latin typeface="+mn-lt"/>
                </a:rPr>
                <a:t>type</a:t>
              </a:r>
            </a:p>
          </p:txBody>
        </p:sp>
        <p:sp>
          <p:nvSpPr>
            <p:cNvPr id="39" name="TextBox 38">
              <a:extLst>
                <a:ext uri="{FF2B5EF4-FFF2-40B4-BE49-F238E27FC236}">
                  <a16:creationId xmlns:a16="http://schemas.microsoft.com/office/drawing/2014/main" id="{0D6CBD4F-3770-F340-8D77-11FC098C744B}"/>
                </a:ext>
              </a:extLst>
            </p:cNvPr>
            <p:cNvSpPr txBox="1"/>
            <p:nvPr/>
          </p:nvSpPr>
          <p:spPr>
            <a:xfrm>
              <a:off x="7234400" y="4728808"/>
              <a:ext cx="627865" cy="338554"/>
            </a:xfrm>
            <a:prstGeom prst="rect">
              <a:avLst/>
            </a:prstGeom>
            <a:noFill/>
          </p:spPr>
          <p:txBody>
            <a:bodyPr wrap="none" rtlCol="0">
              <a:spAutoFit/>
            </a:bodyPr>
            <a:lstStyle/>
            <a:p>
              <a:pPr algn="ctr"/>
              <a:r>
                <a:rPr lang="en-GB" sz="1600" u="none" dirty="0">
                  <a:latin typeface="+mn-lt"/>
                </a:rPr>
                <a:t>owns</a:t>
              </a:r>
            </a:p>
          </p:txBody>
        </p:sp>
        <p:sp>
          <p:nvSpPr>
            <p:cNvPr id="40" name="TextBox 39">
              <a:extLst>
                <a:ext uri="{FF2B5EF4-FFF2-40B4-BE49-F238E27FC236}">
                  <a16:creationId xmlns:a16="http://schemas.microsoft.com/office/drawing/2014/main" id="{0B63C9D7-B535-BE47-A979-5901CB141046}"/>
                </a:ext>
              </a:extLst>
            </p:cNvPr>
            <p:cNvSpPr txBox="1"/>
            <p:nvPr/>
          </p:nvSpPr>
          <p:spPr>
            <a:xfrm>
              <a:off x="9427413" y="4691385"/>
              <a:ext cx="479491" cy="338554"/>
            </a:xfrm>
            <a:prstGeom prst="rect">
              <a:avLst/>
            </a:prstGeom>
            <a:noFill/>
          </p:spPr>
          <p:txBody>
            <a:bodyPr wrap="none" rtlCol="0">
              <a:spAutoFit/>
            </a:bodyPr>
            <a:lstStyle/>
            <a:p>
              <a:pPr algn="ctr"/>
              <a:r>
                <a:rPr lang="en-GB" sz="1600" u="none" dirty="0">
                  <a:latin typeface="+mn-lt"/>
                </a:rPr>
                <a:t>age</a:t>
              </a:r>
            </a:p>
          </p:txBody>
        </p:sp>
      </p:grpSp>
    </p:spTree>
    <p:extLst>
      <p:ext uri="{BB962C8B-B14F-4D97-AF65-F5344CB8AC3E}">
        <p14:creationId xmlns:p14="http://schemas.microsoft.com/office/powerpoint/2010/main" val="461829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98B69-260B-1B4E-856D-0F64A14C8FB1}"/>
              </a:ext>
            </a:extLst>
          </p:cNvPr>
          <p:cNvSpPr>
            <a:spLocks noGrp="1"/>
          </p:cNvSpPr>
          <p:nvPr>
            <p:ph type="title"/>
          </p:nvPr>
        </p:nvSpPr>
        <p:spPr/>
        <p:txBody>
          <a:bodyPr/>
          <a:lstStyle/>
          <a:p>
            <a:r>
              <a:rPr lang="it-IT" dirty="0"/>
              <a:t>Tecnologie semantiche e rappresentazione della conoscenza</a:t>
            </a:r>
          </a:p>
        </p:txBody>
      </p:sp>
      <p:sp>
        <p:nvSpPr>
          <p:cNvPr id="3" name="Content Placeholder 2">
            <a:extLst>
              <a:ext uri="{FF2B5EF4-FFF2-40B4-BE49-F238E27FC236}">
                <a16:creationId xmlns:a16="http://schemas.microsoft.com/office/drawing/2014/main" id="{96FEE70C-BC47-3841-8A21-253ED6B03262}"/>
              </a:ext>
            </a:extLst>
          </p:cNvPr>
          <p:cNvSpPr>
            <a:spLocks noGrp="1"/>
          </p:cNvSpPr>
          <p:nvPr>
            <p:ph idx="1"/>
          </p:nvPr>
        </p:nvSpPr>
        <p:spPr/>
        <p:txBody>
          <a:bodyPr/>
          <a:lstStyle/>
          <a:p>
            <a:r>
              <a:rPr lang="it-IT" dirty="0"/>
              <a:t>Le tecnologie semantiche hanno lo scopo di rendere possibile l’assegnazione di un significato univoco a strutture di dati complesse e la condivisione di questo significato fra comunità di operatori </a:t>
            </a:r>
          </a:p>
          <a:p>
            <a:r>
              <a:rPr lang="it-IT" dirty="0"/>
              <a:t>Condividere dei significati richiede di avere un patrimonio di conoscenze comuni nell’ambito dei domini applicativi d’interesse</a:t>
            </a:r>
          </a:p>
          <a:p>
            <a:r>
              <a:rPr lang="it-IT" dirty="0"/>
              <a:t>Per questo motivo una parte significativa delle tecnologie semantiche è dedicata alla rappresentazione di un ampio repertorio di conoscenze nei campi più svariati</a:t>
            </a:r>
          </a:p>
          <a:p>
            <a:r>
              <a:rPr lang="it-IT" dirty="0"/>
              <a:t>Le tecnologie semantiche, quindi, si appoggiano in modo significativo sui modelli, metodi e strumenti sviluppati a partire dagli anni 1970 nell’area di ricerca nota come </a:t>
            </a:r>
            <a:r>
              <a:rPr lang="it-IT" b="1" dirty="0"/>
              <a:t>ingegneria della conoscenza</a:t>
            </a:r>
            <a:r>
              <a:rPr lang="it-IT" dirty="0"/>
              <a:t>, che a sua volta può essere considerata come uno spin-off dell’</a:t>
            </a:r>
            <a:r>
              <a:rPr lang="it-IT" b="1" dirty="0"/>
              <a:t>intelligenza artificiale</a:t>
            </a:r>
          </a:p>
        </p:txBody>
      </p:sp>
    </p:spTree>
    <p:extLst>
      <p:ext uri="{BB962C8B-B14F-4D97-AF65-F5344CB8AC3E}">
        <p14:creationId xmlns:p14="http://schemas.microsoft.com/office/powerpoint/2010/main" val="12693862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E3B51-739C-0D4A-A39B-080BBA522746}"/>
              </a:ext>
            </a:extLst>
          </p:cNvPr>
          <p:cNvSpPr>
            <a:spLocks noGrp="1"/>
          </p:cNvSpPr>
          <p:nvPr>
            <p:ph type="title"/>
          </p:nvPr>
        </p:nvSpPr>
        <p:spPr/>
        <p:txBody>
          <a:bodyPr/>
          <a:lstStyle/>
          <a:p>
            <a:r>
              <a:rPr lang="it-IT" dirty="0"/>
              <a:t>Ragionamento nelle reti semantiche</a:t>
            </a:r>
          </a:p>
        </p:txBody>
      </p:sp>
      <p:sp>
        <p:nvSpPr>
          <p:cNvPr id="3" name="Content Placeholder 2">
            <a:extLst>
              <a:ext uri="{FF2B5EF4-FFF2-40B4-BE49-F238E27FC236}">
                <a16:creationId xmlns:a16="http://schemas.microsoft.com/office/drawing/2014/main" id="{2E99E09A-ADB5-0643-8488-79897E13A3D4}"/>
              </a:ext>
            </a:extLst>
          </p:cNvPr>
          <p:cNvSpPr>
            <a:spLocks noGrp="1"/>
          </p:cNvSpPr>
          <p:nvPr>
            <p:ph idx="1"/>
          </p:nvPr>
        </p:nvSpPr>
        <p:spPr>
          <a:xfrm>
            <a:off x="384698" y="958286"/>
            <a:ext cx="6101579" cy="5065008"/>
          </a:xfrm>
        </p:spPr>
        <p:txBody>
          <a:bodyPr/>
          <a:lstStyle/>
          <a:p>
            <a:r>
              <a:rPr lang="it-IT" dirty="0"/>
              <a:t>In una rete semantica è possibile eseguire ragionamenti navigando nella rete e creando </a:t>
            </a:r>
            <a:r>
              <a:rPr lang="it-IT" b="1" dirty="0"/>
              <a:t>archi derivati</a:t>
            </a:r>
          </a:p>
          <a:p>
            <a:r>
              <a:rPr lang="it-IT" dirty="0"/>
              <a:t>Ad es.:</a:t>
            </a:r>
          </a:p>
          <a:p>
            <a:pPr marL="804863" lvl="1" indent="-436563">
              <a:buFont typeface="+mj-lt"/>
              <a:buAutoNum type="arabicPeriod"/>
            </a:pPr>
            <a:r>
              <a:rPr lang="it-IT" dirty="0"/>
              <a:t>(</a:t>
            </a:r>
            <a:r>
              <a:rPr lang="it-IT" dirty="0" err="1"/>
              <a:t>All</a:t>
            </a:r>
            <a:r>
              <a:rPr lang="it-IT" dirty="0"/>
              <a:t>) </a:t>
            </a:r>
            <a:r>
              <a:rPr lang="it-IT" dirty="0" err="1"/>
              <a:t>crossovers</a:t>
            </a:r>
            <a:r>
              <a:rPr lang="it-IT" dirty="0"/>
              <a:t> are </a:t>
            </a:r>
            <a:r>
              <a:rPr lang="it-IT" dirty="0" err="1"/>
              <a:t>cars</a:t>
            </a:r>
            <a:endParaRPr lang="it-IT" dirty="0"/>
          </a:p>
          <a:p>
            <a:pPr marL="804863" lvl="1" indent="-436563">
              <a:buFont typeface="+mj-lt"/>
              <a:buAutoNum type="arabicPeriod"/>
            </a:pPr>
            <a:r>
              <a:rPr lang="it-IT" dirty="0"/>
              <a:t>Marco </a:t>
            </a:r>
            <a:r>
              <a:rPr lang="it-IT" dirty="0" err="1"/>
              <a:t>owns</a:t>
            </a:r>
            <a:r>
              <a:rPr lang="it-IT" dirty="0"/>
              <a:t> a crossover</a:t>
            </a:r>
          </a:p>
          <a:p>
            <a:pPr marL="804863" lvl="1" indent="-436563">
              <a:buFont typeface="+mj-lt"/>
              <a:buAutoNum type="arabicPeriod"/>
            </a:pPr>
            <a:r>
              <a:rPr lang="it-IT" dirty="0"/>
              <a:t>∴ Marco </a:t>
            </a:r>
            <a:r>
              <a:rPr lang="it-IT" dirty="0" err="1"/>
              <a:t>owns</a:t>
            </a:r>
            <a:r>
              <a:rPr lang="it-IT" dirty="0"/>
              <a:t> a car</a:t>
            </a:r>
          </a:p>
          <a:p>
            <a:r>
              <a:rPr lang="it-IT" dirty="0"/>
              <a:t>‘</a:t>
            </a:r>
            <a:r>
              <a:rPr lang="it-IT" dirty="0" err="1"/>
              <a:t>subClassOf</a:t>
            </a:r>
            <a:r>
              <a:rPr lang="it-IT" dirty="0"/>
              <a:t>’ è un’altra relazione logica domain </a:t>
            </a:r>
            <a:r>
              <a:rPr lang="it-IT" dirty="0" err="1"/>
              <a:t>independent</a:t>
            </a:r>
            <a:r>
              <a:rPr lang="it-IT" dirty="0"/>
              <a:t>: si tratta della relazione di sottoclasse fra due classi</a:t>
            </a:r>
          </a:p>
          <a:p>
            <a:r>
              <a:rPr lang="it-IT" dirty="0"/>
              <a:t>Si noti che gli enunciati sono rappresentati da link o da sequenze di link concatenati</a:t>
            </a:r>
          </a:p>
          <a:p>
            <a:pPr marL="368300" lvl="1" indent="0">
              <a:buNone/>
            </a:pPr>
            <a:endParaRPr lang="it-IT" dirty="0"/>
          </a:p>
          <a:p>
            <a:endParaRPr lang="it-IT" dirty="0"/>
          </a:p>
        </p:txBody>
      </p:sp>
      <p:sp>
        <p:nvSpPr>
          <p:cNvPr id="4" name="Rounded Rectangle 3">
            <a:extLst>
              <a:ext uri="{FF2B5EF4-FFF2-40B4-BE49-F238E27FC236}">
                <a16:creationId xmlns:a16="http://schemas.microsoft.com/office/drawing/2014/main" id="{0AA6F375-303F-5D4D-BD5A-D00F8ED672C1}"/>
              </a:ext>
            </a:extLst>
          </p:cNvPr>
          <p:cNvSpPr/>
          <p:nvPr/>
        </p:nvSpPr>
        <p:spPr bwMode="auto">
          <a:xfrm>
            <a:off x="7121964" y="4640423"/>
            <a:ext cx="972108"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mn-lt"/>
              </a:rPr>
              <a:t>Marco</a:t>
            </a:r>
          </a:p>
        </p:txBody>
      </p:sp>
      <p:cxnSp>
        <p:nvCxnSpPr>
          <p:cNvPr id="5" name="Straight Arrow Connector 4">
            <a:extLst>
              <a:ext uri="{FF2B5EF4-FFF2-40B4-BE49-F238E27FC236}">
                <a16:creationId xmlns:a16="http://schemas.microsoft.com/office/drawing/2014/main" id="{909C0DD5-714C-604D-9BC2-2E0A3BECA98F}"/>
              </a:ext>
            </a:extLst>
          </p:cNvPr>
          <p:cNvCxnSpPr>
            <a:stCxn id="4" idx="3"/>
            <a:endCxn id="7" idx="1"/>
          </p:cNvCxnSpPr>
          <p:nvPr/>
        </p:nvCxnSpPr>
        <p:spPr bwMode="auto">
          <a:xfrm>
            <a:off x="8094072" y="4874449"/>
            <a:ext cx="1008112"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6" name="Rounded Rectangle 5">
            <a:extLst>
              <a:ext uri="{FF2B5EF4-FFF2-40B4-BE49-F238E27FC236}">
                <a16:creationId xmlns:a16="http://schemas.microsoft.com/office/drawing/2014/main" id="{6080D79B-6F7D-6841-9110-6C554C31B938}"/>
              </a:ext>
            </a:extLst>
          </p:cNvPr>
          <p:cNvSpPr/>
          <p:nvPr/>
        </p:nvSpPr>
        <p:spPr bwMode="auto">
          <a:xfrm>
            <a:off x="8762010" y="3355982"/>
            <a:ext cx="1237397"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600" u="none" dirty="0">
                <a:latin typeface="+mn-lt"/>
              </a:rPr>
              <a:t>Crossover</a:t>
            </a:r>
            <a:endParaRPr kumimoji="0" lang="en-GB" sz="1600" b="0" i="0" u="none" strike="noStrike" normalizeH="0" dirty="0">
              <a:ln>
                <a:noFill/>
              </a:ln>
              <a:solidFill>
                <a:schemeClr val="tx1"/>
              </a:solidFill>
              <a:effectLst/>
              <a:latin typeface="+mn-lt"/>
            </a:endParaRPr>
          </a:p>
        </p:txBody>
      </p:sp>
      <p:sp>
        <p:nvSpPr>
          <p:cNvPr id="7" name="Rounded Rectangle 6">
            <a:extLst>
              <a:ext uri="{FF2B5EF4-FFF2-40B4-BE49-F238E27FC236}">
                <a16:creationId xmlns:a16="http://schemas.microsoft.com/office/drawing/2014/main" id="{7CFF1FF4-9F25-CE4F-8160-E14C236E1060}"/>
              </a:ext>
            </a:extLst>
          </p:cNvPr>
          <p:cNvSpPr/>
          <p:nvPr/>
        </p:nvSpPr>
        <p:spPr bwMode="auto">
          <a:xfrm>
            <a:off x="9102184" y="4640423"/>
            <a:ext cx="562590"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dirty="0">
              <a:ln>
                <a:noFill/>
              </a:ln>
              <a:solidFill>
                <a:schemeClr val="tx1"/>
              </a:solidFill>
              <a:effectLst/>
              <a:latin typeface="+mn-lt"/>
            </a:endParaRPr>
          </a:p>
        </p:txBody>
      </p:sp>
      <p:cxnSp>
        <p:nvCxnSpPr>
          <p:cNvPr id="8" name="Straight Arrow Connector 7">
            <a:extLst>
              <a:ext uri="{FF2B5EF4-FFF2-40B4-BE49-F238E27FC236}">
                <a16:creationId xmlns:a16="http://schemas.microsoft.com/office/drawing/2014/main" id="{E7ADCDE0-23AB-9D48-8B4D-E169378B50A9}"/>
              </a:ext>
            </a:extLst>
          </p:cNvPr>
          <p:cNvCxnSpPr>
            <a:cxnSpLocks/>
            <a:stCxn id="7" idx="0"/>
            <a:endCxn id="6" idx="2"/>
          </p:cNvCxnSpPr>
          <p:nvPr/>
        </p:nvCxnSpPr>
        <p:spPr bwMode="auto">
          <a:xfrm flipH="1" flipV="1">
            <a:off x="9380709" y="3824034"/>
            <a:ext cx="2770" cy="816389"/>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9" name="TextBox 8">
            <a:extLst>
              <a:ext uri="{FF2B5EF4-FFF2-40B4-BE49-F238E27FC236}">
                <a16:creationId xmlns:a16="http://schemas.microsoft.com/office/drawing/2014/main" id="{CBABA662-9407-1E4A-99DC-7F2DB9639E63}"/>
              </a:ext>
            </a:extLst>
          </p:cNvPr>
          <p:cNvSpPr txBox="1"/>
          <p:nvPr/>
        </p:nvSpPr>
        <p:spPr>
          <a:xfrm>
            <a:off x="8761459" y="4055692"/>
            <a:ext cx="635687" cy="338554"/>
          </a:xfrm>
          <a:prstGeom prst="rect">
            <a:avLst/>
          </a:prstGeom>
          <a:noFill/>
        </p:spPr>
        <p:txBody>
          <a:bodyPr wrap="none" rtlCol="0">
            <a:spAutoFit/>
          </a:bodyPr>
          <a:lstStyle/>
          <a:p>
            <a:pPr algn="r"/>
            <a:r>
              <a:rPr lang="en-GB" sz="1600" u="none" dirty="0">
                <a:latin typeface="+mn-lt"/>
              </a:rPr>
              <a:t>type</a:t>
            </a:r>
          </a:p>
        </p:txBody>
      </p:sp>
      <p:sp>
        <p:nvSpPr>
          <p:cNvPr id="10" name="TextBox 9">
            <a:extLst>
              <a:ext uri="{FF2B5EF4-FFF2-40B4-BE49-F238E27FC236}">
                <a16:creationId xmlns:a16="http://schemas.microsoft.com/office/drawing/2014/main" id="{3839E64E-2623-9648-9E18-BD6794179E21}"/>
              </a:ext>
            </a:extLst>
          </p:cNvPr>
          <p:cNvSpPr txBox="1"/>
          <p:nvPr/>
        </p:nvSpPr>
        <p:spPr>
          <a:xfrm>
            <a:off x="8281788" y="4559748"/>
            <a:ext cx="627865" cy="338554"/>
          </a:xfrm>
          <a:prstGeom prst="rect">
            <a:avLst/>
          </a:prstGeom>
          <a:noFill/>
        </p:spPr>
        <p:txBody>
          <a:bodyPr wrap="none" rtlCol="0">
            <a:spAutoFit/>
          </a:bodyPr>
          <a:lstStyle/>
          <a:p>
            <a:pPr algn="ctr"/>
            <a:r>
              <a:rPr lang="en-GB" sz="1600" u="none" dirty="0">
                <a:latin typeface="+mn-lt"/>
              </a:rPr>
              <a:t>owns</a:t>
            </a:r>
          </a:p>
        </p:txBody>
      </p:sp>
      <p:sp>
        <p:nvSpPr>
          <p:cNvPr id="11" name="Rounded Rectangle 10">
            <a:extLst>
              <a:ext uri="{FF2B5EF4-FFF2-40B4-BE49-F238E27FC236}">
                <a16:creationId xmlns:a16="http://schemas.microsoft.com/office/drawing/2014/main" id="{90EF3A20-4FE9-544D-87F7-ECD8778C21C7}"/>
              </a:ext>
            </a:extLst>
          </p:cNvPr>
          <p:cNvSpPr/>
          <p:nvPr/>
        </p:nvSpPr>
        <p:spPr bwMode="auto">
          <a:xfrm>
            <a:off x="8866144" y="2065689"/>
            <a:ext cx="1028128"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normalizeH="0" dirty="0">
                <a:ln>
                  <a:noFill/>
                </a:ln>
                <a:solidFill>
                  <a:schemeClr val="tx1"/>
                </a:solidFill>
                <a:effectLst/>
                <a:latin typeface="+mn-lt"/>
              </a:rPr>
              <a:t>Car</a:t>
            </a:r>
          </a:p>
        </p:txBody>
      </p:sp>
      <p:cxnSp>
        <p:nvCxnSpPr>
          <p:cNvPr id="12" name="Straight Arrow Connector 11">
            <a:extLst>
              <a:ext uri="{FF2B5EF4-FFF2-40B4-BE49-F238E27FC236}">
                <a16:creationId xmlns:a16="http://schemas.microsoft.com/office/drawing/2014/main" id="{6F7DFEF5-750C-574C-BD6C-051C868240F3}"/>
              </a:ext>
            </a:extLst>
          </p:cNvPr>
          <p:cNvCxnSpPr>
            <a:cxnSpLocks/>
            <a:stCxn id="6" idx="0"/>
            <a:endCxn id="11" idx="2"/>
          </p:cNvCxnSpPr>
          <p:nvPr/>
        </p:nvCxnSpPr>
        <p:spPr bwMode="auto">
          <a:xfrm flipH="1" flipV="1">
            <a:off x="9380208" y="2533741"/>
            <a:ext cx="501" cy="82224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13" name="TextBox 12">
            <a:extLst>
              <a:ext uri="{FF2B5EF4-FFF2-40B4-BE49-F238E27FC236}">
                <a16:creationId xmlns:a16="http://schemas.microsoft.com/office/drawing/2014/main" id="{3B989921-CEB5-3D45-ACBF-282706511B58}"/>
              </a:ext>
            </a:extLst>
          </p:cNvPr>
          <p:cNvSpPr txBox="1"/>
          <p:nvPr/>
        </p:nvSpPr>
        <p:spPr>
          <a:xfrm>
            <a:off x="8069020" y="2765399"/>
            <a:ext cx="1321196" cy="338554"/>
          </a:xfrm>
          <a:prstGeom prst="rect">
            <a:avLst/>
          </a:prstGeom>
          <a:noFill/>
        </p:spPr>
        <p:txBody>
          <a:bodyPr wrap="none" rtlCol="0">
            <a:spAutoFit/>
          </a:bodyPr>
          <a:lstStyle/>
          <a:p>
            <a:pPr algn="r"/>
            <a:r>
              <a:rPr lang="en-GB" sz="1600" u="none" dirty="0" err="1">
                <a:latin typeface="+mn-lt"/>
              </a:rPr>
              <a:t>subClassOf</a:t>
            </a:r>
            <a:endParaRPr lang="en-GB" sz="1600" u="none" dirty="0">
              <a:latin typeface="+mn-lt"/>
            </a:endParaRPr>
          </a:p>
        </p:txBody>
      </p:sp>
      <p:grpSp>
        <p:nvGrpSpPr>
          <p:cNvPr id="14" name="Group 13">
            <a:extLst>
              <a:ext uri="{FF2B5EF4-FFF2-40B4-BE49-F238E27FC236}">
                <a16:creationId xmlns:a16="http://schemas.microsoft.com/office/drawing/2014/main" id="{5A378E33-2F61-234D-965C-AB1AF8E66686}"/>
              </a:ext>
            </a:extLst>
          </p:cNvPr>
          <p:cNvGrpSpPr/>
          <p:nvPr/>
        </p:nvGrpSpPr>
        <p:grpSpPr>
          <a:xfrm>
            <a:off x="8004336" y="1625320"/>
            <a:ext cx="2176042" cy="2430372"/>
            <a:chOff x="5730417" y="2928326"/>
            <a:chExt cx="1885726" cy="2430372"/>
          </a:xfrm>
        </p:grpSpPr>
        <p:sp>
          <p:nvSpPr>
            <p:cNvPr id="15" name="Rounded Rectangle 14">
              <a:extLst>
                <a:ext uri="{FF2B5EF4-FFF2-40B4-BE49-F238E27FC236}">
                  <a16:creationId xmlns:a16="http://schemas.microsoft.com/office/drawing/2014/main" id="{8EE32596-2B57-1348-BF8A-7F80CB96F939}"/>
                </a:ext>
              </a:extLst>
            </p:cNvPr>
            <p:cNvSpPr/>
            <p:nvPr/>
          </p:nvSpPr>
          <p:spPr bwMode="auto">
            <a:xfrm>
              <a:off x="5730417" y="3104964"/>
              <a:ext cx="1885726" cy="2253734"/>
            </a:xfrm>
            <a:prstGeom prst="roundRect">
              <a:avLst>
                <a:gd name="adj" fmla="val 0"/>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sng" strike="noStrike" cap="none" normalizeH="0" baseline="0">
                <a:ln>
                  <a:noFill/>
                </a:ln>
                <a:solidFill>
                  <a:schemeClr val="tx1"/>
                </a:solidFill>
                <a:effectLst/>
                <a:latin typeface="Times" pitchFamily="18" charset="0"/>
              </a:endParaRPr>
            </a:p>
          </p:txBody>
        </p:sp>
        <p:sp>
          <p:nvSpPr>
            <p:cNvPr id="16" name="TextBox 15">
              <a:extLst>
                <a:ext uri="{FF2B5EF4-FFF2-40B4-BE49-F238E27FC236}">
                  <a16:creationId xmlns:a16="http://schemas.microsoft.com/office/drawing/2014/main" id="{542939E0-450C-9A40-BA95-6F4D771A33E0}"/>
                </a:ext>
              </a:extLst>
            </p:cNvPr>
            <p:cNvSpPr txBox="1"/>
            <p:nvPr/>
          </p:nvSpPr>
          <p:spPr>
            <a:xfrm>
              <a:off x="6012091" y="2928326"/>
              <a:ext cx="1320185" cy="338554"/>
            </a:xfrm>
            <a:prstGeom prst="rect">
              <a:avLst/>
            </a:prstGeom>
            <a:solidFill>
              <a:schemeClr val="bg1"/>
            </a:solidFill>
          </p:spPr>
          <p:txBody>
            <a:bodyPr wrap="square" rtlCol="0">
              <a:spAutoFit/>
            </a:bodyPr>
            <a:lstStyle/>
            <a:p>
              <a:pPr algn="ctr"/>
              <a:r>
                <a:rPr lang="en-GB" sz="1600" u="none" dirty="0" err="1">
                  <a:solidFill>
                    <a:srgbClr val="FF0000"/>
                  </a:solidFill>
                  <a:latin typeface="Verdana" pitchFamily="34" charset="0"/>
                  <a:ea typeface="Verdana" pitchFamily="34" charset="0"/>
                  <a:cs typeface="Verdana" pitchFamily="34" charset="0"/>
                </a:rPr>
                <a:t>enunciato</a:t>
              </a:r>
              <a:r>
                <a:rPr lang="en-GB" sz="1600" u="none" dirty="0">
                  <a:solidFill>
                    <a:srgbClr val="FF0000"/>
                  </a:solidFill>
                  <a:latin typeface="Verdana" pitchFamily="34" charset="0"/>
                  <a:ea typeface="Verdana" pitchFamily="34" charset="0"/>
                  <a:cs typeface="Verdana" pitchFamily="34" charset="0"/>
                </a:rPr>
                <a:t> 1</a:t>
              </a:r>
            </a:p>
          </p:txBody>
        </p:sp>
      </p:grpSp>
      <p:grpSp>
        <p:nvGrpSpPr>
          <p:cNvPr id="21" name="Group 20">
            <a:extLst>
              <a:ext uri="{FF2B5EF4-FFF2-40B4-BE49-F238E27FC236}">
                <a16:creationId xmlns:a16="http://schemas.microsoft.com/office/drawing/2014/main" id="{871D091E-7A1C-6940-8C44-3E5ED1212030}"/>
              </a:ext>
            </a:extLst>
          </p:cNvPr>
          <p:cNvGrpSpPr/>
          <p:nvPr/>
        </p:nvGrpSpPr>
        <p:grpSpPr>
          <a:xfrm>
            <a:off x="7040241" y="3184451"/>
            <a:ext cx="3075252" cy="2327035"/>
            <a:chOff x="4398265" y="4134350"/>
            <a:chExt cx="2982321" cy="2327035"/>
          </a:xfrm>
        </p:grpSpPr>
        <p:sp>
          <p:nvSpPr>
            <p:cNvPr id="22" name="Snip Single Corner Rectangle 21">
              <a:extLst>
                <a:ext uri="{FF2B5EF4-FFF2-40B4-BE49-F238E27FC236}">
                  <a16:creationId xmlns:a16="http://schemas.microsoft.com/office/drawing/2014/main" id="{3CCF4CCD-7002-C44E-87A8-3CD2E4446772}"/>
                </a:ext>
              </a:extLst>
            </p:cNvPr>
            <p:cNvSpPr/>
            <p:nvPr/>
          </p:nvSpPr>
          <p:spPr bwMode="auto">
            <a:xfrm flipH="1">
              <a:off x="4398265" y="4134350"/>
              <a:ext cx="2982321" cy="2167185"/>
            </a:xfrm>
            <a:prstGeom prst="snip1Rect">
              <a:avLst>
                <a:gd name="adj" fmla="val 50000"/>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sng" strike="noStrike" cap="none" normalizeH="0" baseline="0">
                <a:ln>
                  <a:noFill/>
                </a:ln>
                <a:solidFill>
                  <a:schemeClr val="tx1"/>
                </a:solidFill>
                <a:effectLst/>
                <a:latin typeface="Times" pitchFamily="18" charset="0"/>
              </a:endParaRPr>
            </a:p>
          </p:txBody>
        </p:sp>
        <p:sp>
          <p:nvSpPr>
            <p:cNvPr id="23" name="TextBox 22">
              <a:extLst>
                <a:ext uri="{FF2B5EF4-FFF2-40B4-BE49-F238E27FC236}">
                  <a16:creationId xmlns:a16="http://schemas.microsoft.com/office/drawing/2014/main" id="{18276535-6310-6941-A835-54DB463290F4}"/>
                </a:ext>
              </a:extLst>
            </p:cNvPr>
            <p:cNvSpPr txBox="1"/>
            <p:nvPr/>
          </p:nvSpPr>
          <p:spPr>
            <a:xfrm>
              <a:off x="5183551" y="6122831"/>
              <a:ext cx="1390125" cy="338554"/>
            </a:xfrm>
            <a:prstGeom prst="rect">
              <a:avLst/>
            </a:prstGeom>
            <a:solidFill>
              <a:schemeClr val="bg1"/>
            </a:solidFill>
          </p:spPr>
          <p:txBody>
            <a:bodyPr wrap="none" rtlCol="0">
              <a:spAutoFit/>
            </a:bodyPr>
            <a:lstStyle/>
            <a:p>
              <a:pPr algn="ctr"/>
              <a:r>
                <a:rPr lang="en-GB" sz="1600" u="none" dirty="0" err="1">
                  <a:solidFill>
                    <a:srgbClr val="FF0000"/>
                  </a:solidFill>
                  <a:latin typeface="Verdana" pitchFamily="34" charset="0"/>
                  <a:ea typeface="Verdana" pitchFamily="34" charset="0"/>
                  <a:cs typeface="Verdana" pitchFamily="34" charset="0"/>
                </a:rPr>
                <a:t>enunciato</a:t>
              </a:r>
              <a:r>
                <a:rPr lang="en-GB" sz="1600" u="none" dirty="0">
                  <a:solidFill>
                    <a:srgbClr val="FF0000"/>
                  </a:solidFill>
                  <a:latin typeface="Verdana" pitchFamily="34" charset="0"/>
                  <a:ea typeface="Verdana" pitchFamily="34" charset="0"/>
                  <a:cs typeface="Verdana" pitchFamily="34" charset="0"/>
                </a:rPr>
                <a:t> 2</a:t>
              </a:r>
            </a:p>
          </p:txBody>
        </p:sp>
      </p:grpSp>
      <p:grpSp>
        <p:nvGrpSpPr>
          <p:cNvPr id="24" name="Group 23">
            <a:extLst>
              <a:ext uri="{FF2B5EF4-FFF2-40B4-BE49-F238E27FC236}">
                <a16:creationId xmlns:a16="http://schemas.microsoft.com/office/drawing/2014/main" id="{5267FEAD-FEDE-B14B-A61D-1A8BD5BB273E}"/>
              </a:ext>
            </a:extLst>
          </p:cNvPr>
          <p:cNvGrpSpPr/>
          <p:nvPr/>
        </p:nvGrpSpPr>
        <p:grpSpPr>
          <a:xfrm>
            <a:off x="7028584" y="1634454"/>
            <a:ext cx="4280790" cy="3725998"/>
            <a:chOff x="4464254" y="2567861"/>
            <a:chExt cx="4280790" cy="3725998"/>
          </a:xfrm>
        </p:grpSpPr>
        <p:sp>
          <p:nvSpPr>
            <p:cNvPr id="25" name="Freeform 24">
              <a:extLst>
                <a:ext uri="{FF2B5EF4-FFF2-40B4-BE49-F238E27FC236}">
                  <a16:creationId xmlns:a16="http://schemas.microsoft.com/office/drawing/2014/main" id="{5E762924-0FF7-024C-B0CC-25FBD881AA1C}"/>
                </a:ext>
              </a:extLst>
            </p:cNvPr>
            <p:cNvSpPr/>
            <p:nvPr/>
          </p:nvSpPr>
          <p:spPr bwMode="auto">
            <a:xfrm>
              <a:off x="4464254" y="2718284"/>
              <a:ext cx="4280790" cy="3575575"/>
            </a:xfrm>
            <a:custGeom>
              <a:avLst/>
              <a:gdLst>
                <a:gd name="connsiteX0" fmla="*/ 1676400 w 4413250"/>
                <a:gd name="connsiteY0" fmla="*/ 0 h 3575050"/>
                <a:gd name="connsiteX1" fmla="*/ 4413250 w 4413250"/>
                <a:gd name="connsiteY1" fmla="*/ 6350 h 3575050"/>
                <a:gd name="connsiteX2" fmla="*/ 4400550 w 4413250"/>
                <a:gd name="connsiteY2" fmla="*/ 3575050 h 3575050"/>
                <a:gd name="connsiteX3" fmla="*/ 0 w 4413250"/>
                <a:gd name="connsiteY3" fmla="*/ 3568700 h 3575050"/>
                <a:gd name="connsiteX4" fmla="*/ 0 w 4413250"/>
                <a:gd name="connsiteY4" fmla="*/ 2597150 h 3575050"/>
                <a:gd name="connsiteX5" fmla="*/ 3155950 w 4413250"/>
                <a:gd name="connsiteY5" fmla="*/ 2590800 h 3575050"/>
                <a:gd name="connsiteX6" fmla="*/ 3155950 w 4413250"/>
                <a:gd name="connsiteY6" fmla="*/ 977900 h 3575050"/>
                <a:gd name="connsiteX7" fmla="*/ 1689100 w 4413250"/>
                <a:gd name="connsiteY7" fmla="*/ 971550 h 3575050"/>
                <a:gd name="connsiteX8" fmla="*/ 1676400 w 4413250"/>
                <a:gd name="connsiteY8" fmla="*/ 0 h 357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3250" h="3575050">
                  <a:moveTo>
                    <a:pt x="1676400" y="0"/>
                  </a:moveTo>
                  <a:lnTo>
                    <a:pt x="4413250" y="6350"/>
                  </a:lnTo>
                  <a:cubicBezTo>
                    <a:pt x="4409017" y="1195917"/>
                    <a:pt x="4404783" y="2385483"/>
                    <a:pt x="4400550" y="3575050"/>
                  </a:cubicBezTo>
                  <a:lnTo>
                    <a:pt x="0" y="3568700"/>
                  </a:lnTo>
                  <a:lnTo>
                    <a:pt x="0" y="2597150"/>
                  </a:lnTo>
                  <a:lnTo>
                    <a:pt x="3155950" y="2590800"/>
                  </a:lnTo>
                  <a:lnTo>
                    <a:pt x="3155950" y="977900"/>
                  </a:lnTo>
                  <a:lnTo>
                    <a:pt x="1689100" y="971550"/>
                  </a:lnTo>
                  <a:lnTo>
                    <a:pt x="1676400" y="0"/>
                  </a:lnTo>
                  <a:close/>
                </a:path>
              </a:pathLst>
            </a:cu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sng" strike="noStrike" cap="none" normalizeH="0" baseline="0">
                <a:ln>
                  <a:noFill/>
                </a:ln>
                <a:solidFill>
                  <a:schemeClr val="tx1"/>
                </a:solidFill>
                <a:effectLst/>
                <a:latin typeface="Times" pitchFamily="18" charset="0"/>
              </a:endParaRPr>
            </a:p>
          </p:txBody>
        </p:sp>
        <p:sp>
          <p:nvSpPr>
            <p:cNvPr id="26" name="TextBox 25">
              <a:extLst>
                <a:ext uri="{FF2B5EF4-FFF2-40B4-BE49-F238E27FC236}">
                  <a16:creationId xmlns:a16="http://schemas.microsoft.com/office/drawing/2014/main" id="{202400EE-1020-E54D-A6F8-C2CB21EBA2FD}"/>
                </a:ext>
              </a:extLst>
            </p:cNvPr>
            <p:cNvSpPr txBox="1"/>
            <p:nvPr/>
          </p:nvSpPr>
          <p:spPr>
            <a:xfrm>
              <a:off x="6691539" y="2567861"/>
              <a:ext cx="1390125" cy="338554"/>
            </a:xfrm>
            <a:prstGeom prst="rect">
              <a:avLst/>
            </a:prstGeom>
            <a:solidFill>
              <a:schemeClr val="bg1"/>
            </a:solidFill>
          </p:spPr>
          <p:txBody>
            <a:bodyPr wrap="none" rtlCol="0">
              <a:spAutoFit/>
            </a:bodyPr>
            <a:lstStyle/>
            <a:p>
              <a:pPr algn="ctr"/>
              <a:r>
                <a:rPr lang="en-GB" sz="1600" u="none" dirty="0" err="1">
                  <a:solidFill>
                    <a:srgbClr val="FF0000"/>
                  </a:solidFill>
                  <a:latin typeface="Verdana" pitchFamily="34" charset="0"/>
                  <a:ea typeface="Verdana" pitchFamily="34" charset="0"/>
                  <a:cs typeface="Verdana" pitchFamily="34" charset="0"/>
                </a:rPr>
                <a:t>enunciato</a:t>
              </a:r>
              <a:r>
                <a:rPr lang="en-GB" sz="1600" u="none" dirty="0">
                  <a:solidFill>
                    <a:srgbClr val="FF0000"/>
                  </a:solidFill>
                  <a:latin typeface="Verdana" pitchFamily="34" charset="0"/>
                  <a:ea typeface="Verdana" pitchFamily="34" charset="0"/>
                  <a:cs typeface="Verdana" pitchFamily="34" charset="0"/>
                </a:rPr>
                <a:t> 3</a:t>
              </a:r>
            </a:p>
          </p:txBody>
        </p:sp>
      </p:grpSp>
      <p:grpSp>
        <p:nvGrpSpPr>
          <p:cNvPr id="27" name="Group 26">
            <a:extLst>
              <a:ext uri="{FF2B5EF4-FFF2-40B4-BE49-F238E27FC236}">
                <a16:creationId xmlns:a16="http://schemas.microsoft.com/office/drawing/2014/main" id="{26104000-A3D0-5642-8948-8DF689B8B67E}"/>
              </a:ext>
            </a:extLst>
          </p:cNvPr>
          <p:cNvGrpSpPr/>
          <p:nvPr/>
        </p:nvGrpSpPr>
        <p:grpSpPr>
          <a:xfrm>
            <a:off x="8791507" y="2293214"/>
            <a:ext cx="2399883" cy="2574734"/>
            <a:chOff x="5647202" y="2216568"/>
            <a:chExt cx="2399883" cy="2574734"/>
          </a:xfrm>
        </p:grpSpPr>
        <p:sp>
          <p:nvSpPr>
            <p:cNvPr id="28" name="Arc 27">
              <a:extLst>
                <a:ext uri="{FF2B5EF4-FFF2-40B4-BE49-F238E27FC236}">
                  <a16:creationId xmlns:a16="http://schemas.microsoft.com/office/drawing/2014/main" id="{C8DB493F-6653-3C4F-86E9-BBA1F7D03EC1}"/>
                </a:ext>
              </a:extLst>
            </p:cNvPr>
            <p:cNvSpPr/>
            <p:nvPr/>
          </p:nvSpPr>
          <p:spPr bwMode="auto">
            <a:xfrm>
              <a:off x="5647202" y="2216568"/>
              <a:ext cx="1764196" cy="2574734"/>
            </a:xfrm>
            <a:prstGeom prst="arc">
              <a:avLst>
                <a:gd name="adj1" fmla="val 16805509"/>
                <a:gd name="adj2" fmla="val 5425883"/>
              </a:avLst>
            </a:prstGeom>
            <a:noFill/>
            <a:ln w="12700" cap="flat" cmpd="sng" algn="ctr">
              <a:solidFill>
                <a:srgbClr val="FF0000"/>
              </a:solidFill>
              <a:prstDash val="dash"/>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sng" strike="noStrike" cap="none" normalizeH="0" baseline="0">
                <a:ln>
                  <a:noFill/>
                </a:ln>
                <a:solidFill>
                  <a:schemeClr val="tx1"/>
                </a:solidFill>
                <a:effectLst/>
                <a:latin typeface="Times" pitchFamily="18" charset="0"/>
              </a:endParaRPr>
            </a:p>
          </p:txBody>
        </p:sp>
        <p:sp>
          <p:nvSpPr>
            <p:cNvPr id="29" name="TextBox 28">
              <a:extLst>
                <a:ext uri="{FF2B5EF4-FFF2-40B4-BE49-F238E27FC236}">
                  <a16:creationId xmlns:a16="http://schemas.microsoft.com/office/drawing/2014/main" id="{16E6B89D-0E8A-7F45-B825-B1E4070FBB40}"/>
                </a:ext>
              </a:extLst>
            </p:cNvPr>
            <p:cNvSpPr txBox="1"/>
            <p:nvPr/>
          </p:nvSpPr>
          <p:spPr>
            <a:xfrm>
              <a:off x="7411398" y="3313729"/>
              <a:ext cx="635687" cy="338554"/>
            </a:xfrm>
            <a:prstGeom prst="rect">
              <a:avLst/>
            </a:prstGeom>
            <a:noFill/>
            <a:ln w="12700">
              <a:noFill/>
            </a:ln>
          </p:spPr>
          <p:txBody>
            <a:bodyPr wrap="none" rtlCol="0">
              <a:spAutoFit/>
            </a:bodyPr>
            <a:lstStyle/>
            <a:p>
              <a:r>
                <a:rPr lang="en-GB" sz="1600" u="none" dirty="0">
                  <a:solidFill>
                    <a:srgbClr val="FF0000"/>
                  </a:solidFill>
                  <a:latin typeface="+mn-lt"/>
                </a:rPr>
                <a:t>type</a:t>
              </a:r>
            </a:p>
          </p:txBody>
        </p:sp>
      </p:grpSp>
      <p:sp>
        <p:nvSpPr>
          <p:cNvPr id="17" name="Slide Number Placeholder 16">
            <a:extLst>
              <a:ext uri="{FF2B5EF4-FFF2-40B4-BE49-F238E27FC236}">
                <a16:creationId xmlns:a16="http://schemas.microsoft.com/office/drawing/2014/main" id="{2AE0462E-2DD2-7546-A37F-E3DEC948F68E}"/>
              </a:ext>
            </a:extLst>
          </p:cNvPr>
          <p:cNvSpPr>
            <a:spLocks noGrp="1"/>
          </p:cNvSpPr>
          <p:nvPr>
            <p:ph type="sldNum" sz="quarter" idx="4"/>
          </p:nvPr>
        </p:nvSpPr>
        <p:spPr/>
        <p:txBody>
          <a:bodyPr/>
          <a:lstStyle/>
          <a:p>
            <a:fld id="{2FD666F0-DD52-D045-A24A-46112ABA80A2}" type="slidenum">
              <a:rPr lang="en-US" smtClean="0"/>
              <a:pPr/>
              <a:t>29</a:t>
            </a:fld>
            <a:endParaRPr lang="en-US" dirty="0"/>
          </a:p>
        </p:txBody>
      </p:sp>
    </p:spTree>
    <p:extLst>
      <p:ext uri="{BB962C8B-B14F-4D97-AF65-F5344CB8AC3E}">
        <p14:creationId xmlns:p14="http://schemas.microsoft.com/office/powerpoint/2010/main" val="148255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21"/>
                                        </p:tgtEl>
                                      </p:cBhvr>
                                    </p:animEffect>
                                    <p:set>
                                      <p:cBhvr>
                                        <p:cTn id="18" dur="1" fill="hold">
                                          <p:stCondLst>
                                            <p:cond delay="499"/>
                                          </p:stCondLst>
                                        </p:cTn>
                                        <p:tgtEl>
                                          <p:spTgt spid="2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E3B51-739C-0D4A-A39B-080BBA522746}"/>
              </a:ext>
            </a:extLst>
          </p:cNvPr>
          <p:cNvSpPr>
            <a:spLocks noGrp="1"/>
          </p:cNvSpPr>
          <p:nvPr>
            <p:ph type="title"/>
          </p:nvPr>
        </p:nvSpPr>
        <p:spPr>
          <a:xfrm>
            <a:off x="384697" y="298340"/>
            <a:ext cx="11441391" cy="592670"/>
          </a:xfrm>
        </p:spPr>
        <p:txBody>
          <a:bodyPr/>
          <a:lstStyle/>
          <a:p>
            <a:r>
              <a:rPr lang="it-IT" dirty="0"/>
              <a:t>Ragionamento nelle reti semantiche 2</a:t>
            </a:r>
          </a:p>
        </p:txBody>
      </p:sp>
      <p:sp>
        <p:nvSpPr>
          <p:cNvPr id="3" name="Content Placeholder 2">
            <a:extLst>
              <a:ext uri="{FF2B5EF4-FFF2-40B4-BE49-F238E27FC236}">
                <a16:creationId xmlns:a16="http://schemas.microsoft.com/office/drawing/2014/main" id="{2E99E09A-ADB5-0643-8488-79897E13A3D4}"/>
              </a:ext>
            </a:extLst>
          </p:cNvPr>
          <p:cNvSpPr>
            <a:spLocks noGrp="1"/>
          </p:cNvSpPr>
          <p:nvPr>
            <p:ph idx="1"/>
          </p:nvPr>
        </p:nvSpPr>
        <p:spPr>
          <a:xfrm>
            <a:off x="384698" y="958286"/>
            <a:ext cx="5902935" cy="5601374"/>
          </a:xfrm>
        </p:spPr>
        <p:txBody>
          <a:bodyPr>
            <a:normAutofit/>
          </a:bodyPr>
          <a:lstStyle/>
          <a:p>
            <a:r>
              <a:rPr lang="it-IT" dirty="0"/>
              <a:t>L’arco che dedotto nell’esempio precedente può essere derivato mediante una </a:t>
            </a:r>
            <a:r>
              <a:rPr lang="it-IT" b="1" dirty="0"/>
              <a:t>regola di produzione</a:t>
            </a:r>
            <a:r>
              <a:rPr lang="it-IT" dirty="0"/>
              <a:t> del tipo</a:t>
            </a:r>
            <a:endParaRPr lang="it-IT" b="1" dirty="0"/>
          </a:p>
          <a:p>
            <a:pPr>
              <a:lnSpc>
                <a:spcPct val="120000"/>
              </a:lnSpc>
              <a:tabLst>
                <a:tab pos="346075" algn="l"/>
                <a:tab pos="1101725" algn="l"/>
              </a:tabLst>
            </a:pPr>
            <a:r>
              <a:rPr lang="it-IT" dirty="0"/>
              <a:t> 	</a:t>
            </a:r>
            <a:r>
              <a:rPr lang="it-IT" b="1" dirty="0" err="1"/>
              <a:t>if</a:t>
            </a:r>
            <a:r>
              <a:rPr lang="it-IT" dirty="0"/>
              <a:t>	(?x </a:t>
            </a:r>
            <a:r>
              <a:rPr lang="it-IT" dirty="0" err="1"/>
              <a:t>type</a:t>
            </a:r>
            <a:r>
              <a:rPr lang="it-IT" dirty="0"/>
              <a:t> ?y)			//  x ∈ y</a:t>
            </a:r>
            <a:br>
              <a:rPr lang="it-IT" dirty="0"/>
            </a:br>
            <a:r>
              <a:rPr lang="it-IT" dirty="0"/>
              <a:t>		(?y </a:t>
            </a:r>
            <a:r>
              <a:rPr lang="it-IT" dirty="0" err="1"/>
              <a:t>subClassOf</a:t>
            </a:r>
            <a:r>
              <a:rPr lang="it-IT" dirty="0"/>
              <a:t> ?</a:t>
            </a:r>
            <a:r>
              <a:rPr lang="it-IT" dirty="0" err="1"/>
              <a:t>z</a:t>
            </a:r>
            <a:r>
              <a:rPr lang="it-IT" dirty="0"/>
              <a:t>)		//  y ⊆ </a:t>
            </a:r>
            <a:r>
              <a:rPr lang="it-IT" dirty="0" err="1"/>
              <a:t>z</a:t>
            </a:r>
            <a:br>
              <a:rPr lang="it-IT" dirty="0"/>
            </a:br>
            <a:r>
              <a:rPr lang="it-IT" dirty="0"/>
              <a:t>	</a:t>
            </a:r>
            <a:r>
              <a:rPr lang="it-IT" b="1" dirty="0" err="1"/>
              <a:t>then</a:t>
            </a:r>
            <a:r>
              <a:rPr lang="it-IT" dirty="0"/>
              <a:t>	(?x </a:t>
            </a:r>
            <a:r>
              <a:rPr lang="it-IT" dirty="0" err="1"/>
              <a:t>type</a:t>
            </a:r>
            <a:r>
              <a:rPr lang="it-IT" dirty="0"/>
              <a:t> ?</a:t>
            </a:r>
            <a:r>
              <a:rPr lang="it-IT" dirty="0" err="1"/>
              <a:t>z</a:t>
            </a:r>
            <a:r>
              <a:rPr lang="it-IT" dirty="0"/>
              <a:t>)				//  x ∈</a:t>
            </a:r>
            <a:r>
              <a:rPr lang="it-IT" dirty="0" err="1"/>
              <a:t>z</a:t>
            </a:r>
            <a:endParaRPr lang="it-IT" dirty="0"/>
          </a:p>
          <a:p>
            <a:pPr>
              <a:tabLst>
                <a:tab pos="346075" algn="l"/>
                <a:tab pos="1101725" algn="l"/>
              </a:tabLst>
            </a:pPr>
            <a:r>
              <a:rPr lang="it-IT" dirty="0"/>
              <a:t>Un’altra regola analoga:</a:t>
            </a:r>
          </a:p>
          <a:p>
            <a:pPr>
              <a:lnSpc>
                <a:spcPct val="120000"/>
              </a:lnSpc>
              <a:tabLst>
                <a:tab pos="346075" algn="l"/>
                <a:tab pos="1101725" algn="l"/>
              </a:tabLst>
            </a:pPr>
            <a:r>
              <a:rPr lang="it-IT" dirty="0"/>
              <a:t> 	</a:t>
            </a:r>
            <a:r>
              <a:rPr lang="it-IT" b="1" dirty="0" err="1"/>
              <a:t>if</a:t>
            </a:r>
            <a:r>
              <a:rPr lang="it-IT" dirty="0"/>
              <a:t>	(?x </a:t>
            </a:r>
            <a:r>
              <a:rPr lang="it-IT" dirty="0" err="1"/>
              <a:t>subClassOf</a:t>
            </a:r>
            <a:r>
              <a:rPr lang="it-IT" dirty="0"/>
              <a:t> ?y)		 //  x ⊆ y</a:t>
            </a:r>
            <a:br>
              <a:rPr lang="it-IT" dirty="0"/>
            </a:br>
            <a:r>
              <a:rPr lang="it-IT" dirty="0"/>
              <a:t>		(?y </a:t>
            </a:r>
            <a:r>
              <a:rPr lang="it-IT" dirty="0" err="1"/>
              <a:t>subClassOf</a:t>
            </a:r>
            <a:r>
              <a:rPr lang="it-IT" dirty="0"/>
              <a:t> ?</a:t>
            </a:r>
            <a:r>
              <a:rPr lang="it-IT" dirty="0" err="1"/>
              <a:t>z</a:t>
            </a:r>
            <a:r>
              <a:rPr lang="it-IT" dirty="0"/>
              <a:t>)		 //  y ⊆ </a:t>
            </a:r>
            <a:r>
              <a:rPr lang="it-IT" dirty="0" err="1"/>
              <a:t>z</a:t>
            </a:r>
            <a:br>
              <a:rPr lang="it-IT" dirty="0"/>
            </a:br>
            <a:r>
              <a:rPr lang="it-IT" dirty="0"/>
              <a:t>	</a:t>
            </a:r>
            <a:r>
              <a:rPr lang="it-IT" b="1" dirty="0" err="1"/>
              <a:t>then</a:t>
            </a:r>
            <a:r>
              <a:rPr lang="it-IT" dirty="0"/>
              <a:t>	(?x </a:t>
            </a:r>
            <a:r>
              <a:rPr lang="it-IT" dirty="0" err="1"/>
              <a:t>subClassOf</a:t>
            </a:r>
            <a:r>
              <a:rPr lang="it-IT" dirty="0"/>
              <a:t> ?</a:t>
            </a:r>
            <a:r>
              <a:rPr lang="it-IT" dirty="0" err="1"/>
              <a:t>z</a:t>
            </a:r>
            <a:r>
              <a:rPr lang="it-IT" dirty="0"/>
              <a:t>)		 //  x ⊆</a:t>
            </a:r>
            <a:r>
              <a:rPr lang="it-IT" dirty="0" err="1"/>
              <a:t>z</a:t>
            </a:r>
            <a:endParaRPr lang="it-IT" dirty="0"/>
          </a:p>
          <a:p>
            <a:pPr>
              <a:tabLst>
                <a:tab pos="346075" algn="l"/>
                <a:tab pos="1101725" algn="l"/>
              </a:tabLst>
            </a:pPr>
            <a:r>
              <a:rPr lang="it-IT" dirty="0"/>
              <a:t>Queste sono </a:t>
            </a:r>
            <a:r>
              <a:rPr lang="it-IT" b="1" dirty="0"/>
              <a:t>regole logiche</a:t>
            </a:r>
            <a:r>
              <a:rPr lang="it-IT" dirty="0"/>
              <a:t>, nel senso che sono domain </a:t>
            </a:r>
            <a:r>
              <a:rPr lang="it-IT" dirty="0" err="1"/>
              <a:t>independent</a:t>
            </a:r>
            <a:r>
              <a:rPr lang="it-IT" dirty="0"/>
              <a:t>, e catturano almeno in parte il </a:t>
            </a:r>
            <a:r>
              <a:rPr lang="it-IT" b="1" dirty="0"/>
              <a:t>significato degli archi «</a:t>
            </a:r>
            <a:r>
              <a:rPr lang="it-IT" b="1" dirty="0" err="1"/>
              <a:t>type</a:t>
            </a:r>
            <a:r>
              <a:rPr lang="it-IT" b="1" dirty="0"/>
              <a:t>» e «</a:t>
            </a:r>
            <a:r>
              <a:rPr lang="it-IT" b="1" dirty="0" err="1"/>
              <a:t>subClassOf</a:t>
            </a:r>
            <a:r>
              <a:rPr lang="it-IT" b="1" dirty="0"/>
              <a:t>»</a:t>
            </a:r>
          </a:p>
        </p:txBody>
      </p:sp>
      <p:sp>
        <p:nvSpPr>
          <p:cNvPr id="4" name="Rounded Rectangle 3">
            <a:extLst>
              <a:ext uri="{FF2B5EF4-FFF2-40B4-BE49-F238E27FC236}">
                <a16:creationId xmlns:a16="http://schemas.microsoft.com/office/drawing/2014/main" id="{0AA6F375-303F-5D4D-BD5A-D00F8ED672C1}"/>
              </a:ext>
            </a:extLst>
          </p:cNvPr>
          <p:cNvSpPr/>
          <p:nvPr/>
        </p:nvSpPr>
        <p:spPr bwMode="auto">
          <a:xfrm>
            <a:off x="6721630" y="5270624"/>
            <a:ext cx="972108"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mn-lt"/>
              </a:rPr>
              <a:t>Marco</a:t>
            </a:r>
          </a:p>
        </p:txBody>
      </p:sp>
      <p:cxnSp>
        <p:nvCxnSpPr>
          <p:cNvPr id="5" name="Straight Arrow Connector 4">
            <a:extLst>
              <a:ext uri="{FF2B5EF4-FFF2-40B4-BE49-F238E27FC236}">
                <a16:creationId xmlns:a16="http://schemas.microsoft.com/office/drawing/2014/main" id="{909C0DD5-714C-604D-9BC2-2E0A3BECA98F}"/>
              </a:ext>
            </a:extLst>
          </p:cNvPr>
          <p:cNvCxnSpPr>
            <a:stCxn id="4" idx="3"/>
            <a:endCxn id="7" idx="1"/>
          </p:cNvCxnSpPr>
          <p:nvPr/>
        </p:nvCxnSpPr>
        <p:spPr bwMode="auto">
          <a:xfrm>
            <a:off x="7693738" y="5504650"/>
            <a:ext cx="1008112"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6" name="Rounded Rectangle 5">
            <a:extLst>
              <a:ext uri="{FF2B5EF4-FFF2-40B4-BE49-F238E27FC236}">
                <a16:creationId xmlns:a16="http://schemas.microsoft.com/office/drawing/2014/main" id="{6080D79B-6F7D-6841-9110-6C554C31B938}"/>
              </a:ext>
            </a:extLst>
          </p:cNvPr>
          <p:cNvSpPr/>
          <p:nvPr/>
        </p:nvSpPr>
        <p:spPr bwMode="auto">
          <a:xfrm>
            <a:off x="8376356" y="3986183"/>
            <a:ext cx="1207701"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600" u="none" dirty="0">
                <a:latin typeface="+mn-lt"/>
              </a:rPr>
              <a:t>Crossover</a:t>
            </a:r>
            <a:endParaRPr kumimoji="0" lang="en-GB" sz="1600" b="0" i="0" u="none" strike="noStrike" normalizeH="0" dirty="0">
              <a:ln>
                <a:noFill/>
              </a:ln>
              <a:solidFill>
                <a:schemeClr val="tx1"/>
              </a:solidFill>
              <a:effectLst/>
              <a:latin typeface="+mn-lt"/>
            </a:endParaRPr>
          </a:p>
        </p:txBody>
      </p:sp>
      <p:sp>
        <p:nvSpPr>
          <p:cNvPr id="7" name="Rounded Rectangle 6">
            <a:extLst>
              <a:ext uri="{FF2B5EF4-FFF2-40B4-BE49-F238E27FC236}">
                <a16:creationId xmlns:a16="http://schemas.microsoft.com/office/drawing/2014/main" id="{7CFF1FF4-9F25-CE4F-8160-E14C236E1060}"/>
              </a:ext>
            </a:extLst>
          </p:cNvPr>
          <p:cNvSpPr/>
          <p:nvPr/>
        </p:nvSpPr>
        <p:spPr bwMode="auto">
          <a:xfrm>
            <a:off x="8701850" y="5270624"/>
            <a:ext cx="562590"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dirty="0">
              <a:ln>
                <a:noFill/>
              </a:ln>
              <a:solidFill>
                <a:schemeClr val="tx1"/>
              </a:solidFill>
              <a:effectLst/>
              <a:latin typeface="+mn-lt"/>
            </a:endParaRPr>
          </a:p>
        </p:txBody>
      </p:sp>
      <p:cxnSp>
        <p:nvCxnSpPr>
          <p:cNvPr id="8" name="Straight Arrow Connector 7">
            <a:extLst>
              <a:ext uri="{FF2B5EF4-FFF2-40B4-BE49-F238E27FC236}">
                <a16:creationId xmlns:a16="http://schemas.microsoft.com/office/drawing/2014/main" id="{E7ADCDE0-23AB-9D48-8B4D-E169378B50A9}"/>
              </a:ext>
            </a:extLst>
          </p:cNvPr>
          <p:cNvCxnSpPr>
            <a:cxnSpLocks/>
            <a:stCxn id="7" idx="0"/>
            <a:endCxn id="6" idx="2"/>
          </p:cNvCxnSpPr>
          <p:nvPr/>
        </p:nvCxnSpPr>
        <p:spPr bwMode="auto">
          <a:xfrm flipH="1" flipV="1">
            <a:off x="8980207" y="4454235"/>
            <a:ext cx="2938" cy="816389"/>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9" name="TextBox 8">
            <a:extLst>
              <a:ext uri="{FF2B5EF4-FFF2-40B4-BE49-F238E27FC236}">
                <a16:creationId xmlns:a16="http://schemas.microsoft.com/office/drawing/2014/main" id="{CBABA662-9407-1E4A-99DC-7F2DB9639E63}"/>
              </a:ext>
            </a:extLst>
          </p:cNvPr>
          <p:cNvSpPr txBox="1"/>
          <p:nvPr/>
        </p:nvSpPr>
        <p:spPr>
          <a:xfrm>
            <a:off x="8391105" y="4685893"/>
            <a:ext cx="635687" cy="338554"/>
          </a:xfrm>
          <a:prstGeom prst="rect">
            <a:avLst/>
          </a:prstGeom>
          <a:noFill/>
        </p:spPr>
        <p:txBody>
          <a:bodyPr wrap="none" rtlCol="0">
            <a:spAutoFit/>
          </a:bodyPr>
          <a:lstStyle/>
          <a:p>
            <a:pPr algn="r"/>
            <a:r>
              <a:rPr lang="en-GB" sz="1600" u="none" dirty="0">
                <a:latin typeface="+mn-lt"/>
              </a:rPr>
              <a:t>type</a:t>
            </a:r>
          </a:p>
        </p:txBody>
      </p:sp>
      <p:sp>
        <p:nvSpPr>
          <p:cNvPr id="10" name="TextBox 9">
            <a:extLst>
              <a:ext uri="{FF2B5EF4-FFF2-40B4-BE49-F238E27FC236}">
                <a16:creationId xmlns:a16="http://schemas.microsoft.com/office/drawing/2014/main" id="{3839E64E-2623-9648-9E18-BD6794179E21}"/>
              </a:ext>
            </a:extLst>
          </p:cNvPr>
          <p:cNvSpPr txBox="1"/>
          <p:nvPr/>
        </p:nvSpPr>
        <p:spPr>
          <a:xfrm>
            <a:off x="7881454" y="5189949"/>
            <a:ext cx="627865" cy="338554"/>
          </a:xfrm>
          <a:prstGeom prst="rect">
            <a:avLst/>
          </a:prstGeom>
          <a:noFill/>
        </p:spPr>
        <p:txBody>
          <a:bodyPr wrap="none" rtlCol="0">
            <a:spAutoFit/>
          </a:bodyPr>
          <a:lstStyle/>
          <a:p>
            <a:pPr algn="ctr"/>
            <a:r>
              <a:rPr lang="en-GB" sz="1600" u="none" dirty="0">
                <a:latin typeface="+mn-lt"/>
              </a:rPr>
              <a:t>owns</a:t>
            </a:r>
          </a:p>
        </p:txBody>
      </p:sp>
      <p:sp>
        <p:nvSpPr>
          <p:cNvPr id="11" name="Rounded Rectangle 10">
            <a:extLst>
              <a:ext uri="{FF2B5EF4-FFF2-40B4-BE49-F238E27FC236}">
                <a16:creationId xmlns:a16="http://schemas.microsoft.com/office/drawing/2014/main" id="{90EF3A20-4FE9-544D-87F7-ECD8778C21C7}"/>
              </a:ext>
            </a:extLst>
          </p:cNvPr>
          <p:cNvSpPr/>
          <p:nvPr/>
        </p:nvSpPr>
        <p:spPr bwMode="auto">
          <a:xfrm>
            <a:off x="8465810" y="2695890"/>
            <a:ext cx="1024857"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normalizeH="0" dirty="0">
                <a:ln>
                  <a:noFill/>
                </a:ln>
                <a:solidFill>
                  <a:schemeClr val="tx1"/>
                </a:solidFill>
                <a:effectLst/>
                <a:latin typeface="+mn-lt"/>
              </a:rPr>
              <a:t>Car</a:t>
            </a:r>
          </a:p>
        </p:txBody>
      </p:sp>
      <p:cxnSp>
        <p:nvCxnSpPr>
          <p:cNvPr id="12" name="Straight Arrow Connector 11">
            <a:extLst>
              <a:ext uri="{FF2B5EF4-FFF2-40B4-BE49-F238E27FC236}">
                <a16:creationId xmlns:a16="http://schemas.microsoft.com/office/drawing/2014/main" id="{6F7DFEF5-750C-574C-BD6C-051C868240F3}"/>
              </a:ext>
            </a:extLst>
          </p:cNvPr>
          <p:cNvCxnSpPr>
            <a:cxnSpLocks/>
            <a:stCxn id="6" idx="0"/>
            <a:endCxn id="11" idx="2"/>
          </p:cNvCxnSpPr>
          <p:nvPr/>
        </p:nvCxnSpPr>
        <p:spPr bwMode="auto">
          <a:xfrm flipH="1" flipV="1">
            <a:off x="8978239" y="3163942"/>
            <a:ext cx="1968" cy="82224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13" name="TextBox 12">
            <a:extLst>
              <a:ext uri="{FF2B5EF4-FFF2-40B4-BE49-F238E27FC236}">
                <a16:creationId xmlns:a16="http://schemas.microsoft.com/office/drawing/2014/main" id="{3B989921-CEB5-3D45-ACBF-282706511B58}"/>
              </a:ext>
            </a:extLst>
          </p:cNvPr>
          <p:cNvSpPr txBox="1"/>
          <p:nvPr/>
        </p:nvSpPr>
        <p:spPr>
          <a:xfrm>
            <a:off x="7668686" y="3395600"/>
            <a:ext cx="1321196" cy="338554"/>
          </a:xfrm>
          <a:prstGeom prst="rect">
            <a:avLst/>
          </a:prstGeom>
          <a:noFill/>
        </p:spPr>
        <p:txBody>
          <a:bodyPr wrap="none" rtlCol="0">
            <a:spAutoFit/>
          </a:bodyPr>
          <a:lstStyle/>
          <a:p>
            <a:pPr algn="r"/>
            <a:r>
              <a:rPr lang="en-GB" sz="1600" u="none" dirty="0" err="1">
                <a:latin typeface="+mn-lt"/>
              </a:rPr>
              <a:t>subClassOf</a:t>
            </a:r>
            <a:endParaRPr lang="en-GB" sz="1600" u="none" dirty="0">
              <a:latin typeface="+mn-lt"/>
            </a:endParaRPr>
          </a:p>
        </p:txBody>
      </p:sp>
      <p:grpSp>
        <p:nvGrpSpPr>
          <p:cNvPr id="27" name="Group 26">
            <a:extLst>
              <a:ext uri="{FF2B5EF4-FFF2-40B4-BE49-F238E27FC236}">
                <a16:creationId xmlns:a16="http://schemas.microsoft.com/office/drawing/2014/main" id="{26104000-A3D0-5642-8948-8DF689B8B67E}"/>
              </a:ext>
            </a:extLst>
          </p:cNvPr>
          <p:cNvGrpSpPr/>
          <p:nvPr/>
        </p:nvGrpSpPr>
        <p:grpSpPr>
          <a:xfrm>
            <a:off x="8432118" y="2923415"/>
            <a:ext cx="2057840" cy="2574734"/>
            <a:chOff x="5647202" y="2216568"/>
            <a:chExt cx="2278241" cy="2574734"/>
          </a:xfrm>
        </p:grpSpPr>
        <p:sp>
          <p:nvSpPr>
            <p:cNvPr id="28" name="Arc 27">
              <a:extLst>
                <a:ext uri="{FF2B5EF4-FFF2-40B4-BE49-F238E27FC236}">
                  <a16:creationId xmlns:a16="http://schemas.microsoft.com/office/drawing/2014/main" id="{C8DB493F-6653-3C4F-86E9-BBA1F7D03EC1}"/>
                </a:ext>
              </a:extLst>
            </p:cNvPr>
            <p:cNvSpPr/>
            <p:nvPr/>
          </p:nvSpPr>
          <p:spPr bwMode="auto">
            <a:xfrm>
              <a:off x="5647202" y="2216568"/>
              <a:ext cx="1764196" cy="2574734"/>
            </a:xfrm>
            <a:prstGeom prst="arc">
              <a:avLst>
                <a:gd name="adj1" fmla="val 16908733"/>
                <a:gd name="adj2" fmla="val 5245393"/>
              </a:avLst>
            </a:prstGeom>
            <a:noFill/>
            <a:ln w="12700" cap="flat" cmpd="sng" algn="ctr">
              <a:solidFill>
                <a:srgbClr val="FF0000"/>
              </a:solidFill>
              <a:prstDash val="dash"/>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sng" strike="noStrike" cap="none" normalizeH="0" baseline="0">
                <a:ln>
                  <a:noFill/>
                </a:ln>
                <a:solidFill>
                  <a:schemeClr val="tx1"/>
                </a:solidFill>
                <a:effectLst/>
                <a:latin typeface="Times" pitchFamily="18" charset="0"/>
              </a:endParaRPr>
            </a:p>
          </p:txBody>
        </p:sp>
        <p:sp>
          <p:nvSpPr>
            <p:cNvPr id="29" name="TextBox 28">
              <a:extLst>
                <a:ext uri="{FF2B5EF4-FFF2-40B4-BE49-F238E27FC236}">
                  <a16:creationId xmlns:a16="http://schemas.microsoft.com/office/drawing/2014/main" id="{16E6B89D-0E8A-7F45-B825-B1E4070FBB40}"/>
                </a:ext>
              </a:extLst>
            </p:cNvPr>
            <p:cNvSpPr txBox="1"/>
            <p:nvPr/>
          </p:nvSpPr>
          <p:spPr>
            <a:xfrm>
              <a:off x="7368880" y="3413742"/>
              <a:ext cx="556563" cy="338554"/>
            </a:xfrm>
            <a:prstGeom prst="rect">
              <a:avLst/>
            </a:prstGeom>
            <a:noFill/>
            <a:ln w="12700">
              <a:noFill/>
            </a:ln>
          </p:spPr>
          <p:txBody>
            <a:bodyPr wrap="none" rtlCol="0">
              <a:spAutoFit/>
            </a:bodyPr>
            <a:lstStyle/>
            <a:p>
              <a:r>
                <a:rPr lang="en-GB" sz="1600" u="none" dirty="0">
                  <a:solidFill>
                    <a:srgbClr val="FF0000"/>
                  </a:solidFill>
                  <a:latin typeface="+mn-lt"/>
                </a:rPr>
                <a:t>type</a:t>
              </a:r>
            </a:p>
          </p:txBody>
        </p:sp>
      </p:grpSp>
      <p:sp>
        <p:nvSpPr>
          <p:cNvPr id="14" name="Slide Number Placeholder 13">
            <a:extLst>
              <a:ext uri="{FF2B5EF4-FFF2-40B4-BE49-F238E27FC236}">
                <a16:creationId xmlns:a16="http://schemas.microsoft.com/office/drawing/2014/main" id="{309D3739-7F7F-2F4C-9BE8-F9C153200C29}"/>
              </a:ext>
            </a:extLst>
          </p:cNvPr>
          <p:cNvSpPr>
            <a:spLocks noGrp="1"/>
          </p:cNvSpPr>
          <p:nvPr>
            <p:ph type="sldNum" sz="quarter" idx="4"/>
          </p:nvPr>
        </p:nvSpPr>
        <p:spPr>
          <a:xfrm>
            <a:off x="11341294" y="6365098"/>
            <a:ext cx="504007" cy="318548"/>
          </a:xfrm>
        </p:spPr>
        <p:txBody>
          <a:bodyPr/>
          <a:lstStyle/>
          <a:p>
            <a:fld id="{2FD666F0-DD52-D045-A24A-46112ABA80A2}" type="slidenum">
              <a:rPr lang="en-US" smtClean="0"/>
              <a:pPr/>
              <a:t>30</a:t>
            </a:fld>
            <a:endParaRPr lang="en-US" dirty="0"/>
          </a:p>
        </p:txBody>
      </p:sp>
      <p:sp>
        <p:nvSpPr>
          <p:cNvPr id="18" name="Rounded Rectangle 17">
            <a:extLst>
              <a:ext uri="{FF2B5EF4-FFF2-40B4-BE49-F238E27FC236}">
                <a16:creationId xmlns:a16="http://schemas.microsoft.com/office/drawing/2014/main" id="{0FDAD2FE-644E-C341-8C85-E2247C7DAC97}"/>
              </a:ext>
            </a:extLst>
          </p:cNvPr>
          <p:cNvSpPr/>
          <p:nvPr/>
        </p:nvSpPr>
        <p:spPr bwMode="auto">
          <a:xfrm>
            <a:off x="8465810" y="1393446"/>
            <a:ext cx="1028128"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normalizeH="0" dirty="0">
                <a:ln>
                  <a:noFill/>
                </a:ln>
                <a:solidFill>
                  <a:schemeClr val="tx1"/>
                </a:solidFill>
                <a:effectLst/>
                <a:latin typeface="+mn-lt"/>
              </a:rPr>
              <a:t>Vehicle</a:t>
            </a:r>
          </a:p>
        </p:txBody>
      </p:sp>
      <p:cxnSp>
        <p:nvCxnSpPr>
          <p:cNvPr id="19" name="Straight Arrow Connector 18">
            <a:extLst>
              <a:ext uri="{FF2B5EF4-FFF2-40B4-BE49-F238E27FC236}">
                <a16:creationId xmlns:a16="http://schemas.microsoft.com/office/drawing/2014/main" id="{53C6FAD9-DFA3-7143-A3D9-8E3C00402009}"/>
              </a:ext>
            </a:extLst>
          </p:cNvPr>
          <p:cNvCxnSpPr>
            <a:cxnSpLocks/>
            <a:stCxn id="11" idx="0"/>
            <a:endCxn id="18" idx="2"/>
          </p:cNvCxnSpPr>
          <p:nvPr/>
        </p:nvCxnSpPr>
        <p:spPr bwMode="auto">
          <a:xfrm flipV="1">
            <a:off x="8978239" y="1861498"/>
            <a:ext cx="1635" cy="834392"/>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20" name="TextBox 19">
            <a:extLst>
              <a:ext uri="{FF2B5EF4-FFF2-40B4-BE49-F238E27FC236}">
                <a16:creationId xmlns:a16="http://schemas.microsoft.com/office/drawing/2014/main" id="{BA6245C5-CAC7-E74C-A3A2-FBAF1CC339A2}"/>
              </a:ext>
            </a:extLst>
          </p:cNvPr>
          <p:cNvSpPr txBox="1"/>
          <p:nvPr/>
        </p:nvSpPr>
        <p:spPr>
          <a:xfrm>
            <a:off x="7668686" y="2093156"/>
            <a:ext cx="1321196" cy="338554"/>
          </a:xfrm>
          <a:prstGeom prst="rect">
            <a:avLst/>
          </a:prstGeom>
          <a:noFill/>
        </p:spPr>
        <p:txBody>
          <a:bodyPr wrap="none" rtlCol="0">
            <a:spAutoFit/>
          </a:bodyPr>
          <a:lstStyle/>
          <a:p>
            <a:pPr algn="r"/>
            <a:r>
              <a:rPr lang="en-GB" sz="1600" u="none" dirty="0" err="1">
                <a:latin typeface="+mn-lt"/>
              </a:rPr>
              <a:t>subClassOf</a:t>
            </a:r>
            <a:endParaRPr lang="en-GB" sz="1600" u="none" dirty="0">
              <a:latin typeface="+mn-lt"/>
            </a:endParaRPr>
          </a:p>
        </p:txBody>
      </p:sp>
      <p:grpSp>
        <p:nvGrpSpPr>
          <p:cNvPr id="23" name="Group 22">
            <a:extLst>
              <a:ext uri="{FF2B5EF4-FFF2-40B4-BE49-F238E27FC236}">
                <a16:creationId xmlns:a16="http://schemas.microsoft.com/office/drawing/2014/main" id="{CCCB4232-1CD8-894E-A0CD-E3034B532CDC}"/>
              </a:ext>
            </a:extLst>
          </p:cNvPr>
          <p:cNvGrpSpPr/>
          <p:nvPr/>
        </p:nvGrpSpPr>
        <p:grpSpPr>
          <a:xfrm>
            <a:off x="7356146" y="1528073"/>
            <a:ext cx="4148784" cy="4064750"/>
            <a:chOff x="5415901" y="2216568"/>
            <a:chExt cx="1887279" cy="2629889"/>
          </a:xfrm>
        </p:grpSpPr>
        <p:sp>
          <p:nvSpPr>
            <p:cNvPr id="24" name="Arc 23">
              <a:extLst>
                <a:ext uri="{FF2B5EF4-FFF2-40B4-BE49-F238E27FC236}">
                  <a16:creationId xmlns:a16="http://schemas.microsoft.com/office/drawing/2014/main" id="{77D72E61-5C6D-5043-A83A-485745A43E01}"/>
                </a:ext>
              </a:extLst>
            </p:cNvPr>
            <p:cNvSpPr/>
            <p:nvPr/>
          </p:nvSpPr>
          <p:spPr bwMode="auto">
            <a:xfrm>
              <a:off x="5415901" y="2216568"/>
              <a:ext cx="1812841" cy="2629889"/>
            </a:xfrm>
            <a:prstGeom prst="arc">
              <a:avLst>
                <a:gd name="adj1" fmla="val 16454266"/>
                <a:gd name="adj2" fmla="val 5516807"/>
              </a:avLst>
            </a:prstGeom>
            <a:noFill/>
            <a:ln w="12700" cap="flat" cmpd="sng" algn="ctr">
              <a:solidFill>
                <a:srgbClr val="FF0000"/>
              </a:solidFill>
              <a:prstDash val="dash"/>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sng" strike="noStrike" cap="none" normalizeH="0" baseline="0">
                <a:ln>
                  <a:noFill/>
                </a:ln>
                <a:solidFill>
                  <a:schemeClr val="tx1"/>
                </a:solidFill>
                <a:effectLst/>
                <a:latin typeface="Times" pitchFamily="18" charset="0"/>
              </a:endParaRPr>
            </a:p>
          </p:txBody>
        </p:sp>
        <p:sp>
          <p:nvSpPr>
            <p:cNvPr id="25" name="TextBox 24">
              <a:extLst>
                <a:ext uri="{FF2B5EF4-FFF2-40B4-BE49-F238E27FC236}">
                  <a16:creationId xmlns:a16="http://schemas.microsoft.com/office/drawing/2014/main" id="{9094D0C6-8936-E445-8359-0D337EE3A9A1}"/>
                </a:ext>
              </a:extLst>
            </p:cNvPr>
            <p:cNvSpPr txBox="1"/>
            <p:nvPr/>
          </p:nvSpPr>
          <p:spPr>
            <a:xfrm>
              <a:off x="6998713" y="3421990"/>
              <a:ext cx="304467" cy="219044"/>
            </a:xfrm>
            <a:prstGeom prst="rect">
              <a:avLst/>
            </a:prstGeom>
            <a:noFill/>
            <a:ln w="12700">
              <a:noFill/>
            </a:ln>
          </p:spPr>
          <p:txBody>
            <a:bodyPr wrap="square" rtlCol="0">
              <a:spAutoFit/>
            </a:bodyPr>
            <a:lstStyle/>
            <a:p>
              <a:r>
                <a:rPr lang="en-GB" sz="1600" u="none" dirty="0">
                  <a:solidFill>
                    <a:srgbClr val="FF0000"/>
                  </a:solidFill>
                  <a:latin typeface="+mn-lt"/>
                </a:rPr>
                <a:t>type</a:t>
              </a:r>
            </a:p>
          </p:txBody>
        </p:sp>
      </p:grpSp>
      <p:grpSp>
        <p:nvGrpSpPr>
          <p:cNvPr id="26" name="Group 25">
            <a:extLst>
              <a:ext uri="{FF2B5EF4-FFF2-40B4-BE49-F238E27FC236}">
                <a16:creationId xmlns:a16="http://schemas.microsoft.com/office/drawing/2014/main" id="{96FF88F6-D04D-4042-B46E-B4340FBA36D3}"/>
              </a:ext>
            </a:extLst>
          </p:cNvPr>
          <p:cNvGrpSpPr/>
          <p:nvPr/>
        </p:nvGrpSpPr>
        <p:grpSpPr>
          <a:xfrm>
            <a:off x="8268482" y="1610623"/>
            <a:ext cx="2578052" cy="2574734"/>
            <a:chOff x="5647202" y="2216568"/>
            <a:chExt cx="2688438" cy="2574734"/>
          </a:xfrm>
        </p:grpSpPr>
        <p:sp>
          <p:nvSpPr>
            <p:cNvPr id="30" name="Arc 29">
              <a:extLst>
                <a:ext uri="{FF2B5EF4-FFF2-40B4-BE49-F238E27FC236}">
                  <a16:creationId xmlns:a16="http://schemas.microsoft.com/office/drawing/2014/main" id="{CDD1C318-179D-8941-857D-A65E23A735E5}"/>
                </a:ext>
              </a:extLst>
            </p:cNvPr>
            <p:cNvSpPr/>
            <p:nvPr/>
          </p:nvSpPr>
          <p:spPr bwMode="auto">
            <a:xfrm>
              <a:off x="5647202" y="2216568"/>
              <a:ext cx="1764196" cy="2574734"/>
            </a:xfrm>
            <a:prstGeom prst="arc">
              <a:avLst>
                <a:gd name="adj1" fmla="val 17227714"/>
                <a:gd name="adj2" fmla="val 4262256"/>
              </a:avLst>
            </a:prstGeom>
            <a:noFill/>
            <a:ln w="12700" cap="flat" cmpd="sng" algn="ctr">
              <a:solidFill>
                <a:srgbClr val="FF0000"/>
              </a:solidFill>
              <a:prstDash val="dash"/>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sng" strike="noStrike" cap="none" normalizeH="0" baseline="0">
                <a:ln>
                  <a:noFill/>
                </a:ln>
                <a:solidFill>
                  <a:schemeClr val="tx1"/>
                </a:solidFill>
                <a:effectLst/>
                <a:latin typeface="Times" pitchFamily="18" charset="0"/>
              </a:endParaRPr>
            </a:p>
          </p:txBody>
        </p:sp>
        <p:sp>
          <p:nvSpPr>
            <p:cNvPr id="31" name="TextBox 30">
              <a:extLst>
                <a:ext uri="{FF2B5EF4-FFF2-40B4-BE49-F238E27FC236}">
                  <a16:creationId xmlns:a16="http://schemas.microsoft.com/office/drawing/2014/main" id="{9BA23A25-9606-EC4D-A751-8C450C47A52B}"/>
                </a:ext>
              </a:extLst>
            </p:cNvPr>
            <p:cNvSpPr txBox="1"/>
            <p:nvPr/>
          </p:nvSpPr>
          <p:spPr>
            <a:xfrm>
              <a:off x="7357591" y="3244465"/>
              <a:ext cx="978049" cy="338554"/>
            </a:xfrm>
            <a:prstGeom prst="rect">
              <a:avLst/>
            </a:prstGeom>
            <a:noFill/>
            <a:ln w="12700">
              <a:noFill/>
            </a:ln>
          </p:spPr>
          <p:txBody>
            <a:bodyPr wrap="none" rtlCol="0">
              <a:spAutoFit/>
            </a:bodyPr>
            <a:lstStyle/>
            <a:p>
              <a:r>
                <a:rPr lang="en-GB" sz="1600" dirty="0" err="1">
                  <a:solidFill>
                    <a:srgbClr val="FF0000"/>
                  </a:solidFill>
                </a:rPr>
                <a:t>subClassOf</a:t>
              </a:r>
              <a:endParaRPr lang="en-GB" sz="1600" u="none" dirty="0">
                <a:solidFill>
                  <a:srgbClr val="FF0000"/>
                </a:solidFill>
                <a:latin typeface="+mn-lt"/>
              </a:endParaRPr>
            </a:p>
          </p:txBody>
        </p:sp>
      </p:grpSp>
    </p:spTree>
    <p:extLst>
      <p:ext uri="{BB962C8B-B14F-4D97-AF65-F5344CB8AC3E}">
        <p14:creationId xmlns:p14="http://schemas.microsoft.com/office/powerpoint/2010/main" val="351943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FA08E-4D30-D94E-9E1E-C7991B86EE8F}"/>
              </a:ext>
            </a:extLst>
          </p:cNvPr>
          <p:cNvSpPr>
            <a:spLocks noGrp="1"/>
          </p:cNvSpPr>
          <p:nvPr>
            <p:ph type="title"/>
          </p:nvPr>
        </p:nvSpPr>
        <p:spPr/>
        <p:txBody>
          <a:bodyPr/>
          <a:lstStyle/>
          <a:p>
            <a:r>
              <a:rPr lang="it-IT" dirty="0"/>
              <a:t>Espressività delle reti semantiche</a:t>
            </a:r>
          </a:p>
        </p:txBody>
      </p:sp>
      <p:sp>
        <p:nvSpPr>
          <p:cNvPr id="3" name="Content Placeholder 2">
            <a:extLst>
              <a:ext uri="{FF2B5EF4-FFF2-40B4-BE49-F238E27FC236}">
                <a16:creationId xmlns:a16="http://schemas.microsoft.com/office/drawing/2014/main" id="{0A363BEC-0B42-5C4C-940F-E7206F20F082}"/>
              </a:ext>
            </a:extLst>
          </p:cNvPr>
          <p:cNvSpPr>
            <a:spLocks noGrp="1"/>
          </p:cNvSpPr>
          <p:nvPr>
            <p:ph idx="1"/>
          </p:nvPr>
        </p:nvSpPr>
        <p:spPr/>
        <p:txBody>
          <a:bodyPr/>
          <a:lstStyle/>
          <a:p>
            <a:r>
              <a:rPr lang="it-IT" dirty="0"/>
              <a:t>L’espressività delle reti semantiche è diversa da quella di FOL</a:t>
            </a:r>
          </a:p>
          <a:p>
            <a:r>
              <a:rPr lang="it-IT" dirty="0"/>
              <a:t>Minore espressività:</a:t>
            </a:r>
          </a:p>
          <a:p>
            <a:pPr lvl="1"/>
            <a:r>
              <a:rPr lang="it-IT" dirty="0"/>
              <a:t>niente relazioni a più di due argomenti (ternarie, quaternarie ecc.)</a:t>
            </a:r>
          </a:p>
          <a:p>
            <a:pPr lvl="1"/>
            <a:r>
              <a:rPr lang="it-IT" dirty="0"/>
              <a:t>niente connettivi booleani (</a:t>
            </a:r>
            <a:r>
              <a:rPr lang="it-IT" dirty="0" err="1"/>
              <a:t>not</a:t>
            </a:r>
            <a:r>
              <a:rPr lang="it-IT" dirty="0"/>
              <a:t>, and, or, …) (a parte l’«and implicito» dovuto alla coesistenza di elementi)</a:t>
            </a:r>
          </a:p>
          <a:p>
            <a:pPr lvl="1"/>
            <a:r>
              <a:rPr lang="it-IT" dirty="0"/>
              <a:t>forti restrizioni alla quantificazione</a:t>
            </a:r>
          </a:p>
          <a:p>
            <a:r>
              <a:rPr lang="it-IT" dirty="0"/>
              <a:t>Maggiore espressività:</a:t>
            </a:r>
          </a:p>
          <a:p>
            <a:pPr lvl="1"/>
            <a:r>
              <a:rPr lang="it-IT" dirty="0"/>
              <a:t>le classi sono a loro volta degli oggetti (si possono formare classi di classi e così via), quindi possiamo rappresentare proprietà di ordine superiore al primo (importante per il </a:t>
            </a:r>
            <a:r>
              <a:rPr lang="it-IT" dirty="0" err="1"/>
              <a:t>metamodelling</a:t>
            </a:r>
            <a:r>
              <a:rPr lang="it-IT" dirty="0"/>
              <a:t>) </a:t>
            </a:r>
          </a:p>
          <a:p>
            <a:r>
              <a:rPr lang="it-IT" dirty="0"/>
              <a:t>Analizziamo questi punti in dettaglio</a:t>
            </a:r>
          </a:p>
        </p:txBody>
      </p:sp>
      <p:sp>
        <p:nvSpPr>
          <p:cNvPr id="4" name="Slide Number Placeholder 3">
            <a:extLst>
              <a:ext uri="{FF2B5EF4-FFF2-40B4-BE49-F238E27FC236}">
                <a16:creationId xmlns:a16="http://schemas.microsoft.com/office/drawing/2014/main" id="{521A39FA-4519-4349-A025-D5AAFDEF7DDF}"/>
              </a:ext>
            </a:extLst>
          </p:cNvPr>
          <p:cNvSpPr>
            <a:spLocks noGrp="1"/>
          </p:cNvSpPr>
          <p:nvPr>
            <p:ph type="sldNum" sz="quarter" idx="4"/>
          </p:nvPr>
        </p:nvSpPr>
        <p:spPr/>
        <p:txBody>
          <a:bodyPr/>
          <a:lstStyle/>
          <a:p>
            <a:fld id="{2FD666F0-DD52-D045-A24A-46112ABA80A2}" type="slidenum">
              <a:rPr lang="en-US" smtClean="0"/>
              <a:pPr/>
              <a:t>31</a:t>
            </a:fld>
            <a:endParaRPr lang="en-US" dirty="0"/>
          </a:p>
        </p:txBody>
      </p:sp>
    </p:spTree>
    <p:extLst>
      <p:ext uri="{BB962C8B-B14F-4D97-AF65-F5344CB8AC3E}">
        <p14:creationId xmlns:p14="http://schemas.microsoft.com/office/powerpoint/2010/main" val="3782731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FA08E-4D30-D94E-9E1E-C7991B86EE8F}"/>
              </a:ext>
            </a:extLst>
          </p:cNvPr>
          <p:cNvSpPr>
            <a:spLocks noGrp="1"/>
          </p:cNvSpPr>
          <p:nvPr>
            <p:ph type="title"/>
          </p:nvPr>
        </p:nvSpPr>
        <p:spPr/>
        <p:txBody>
          <a:bodyPr/>
          <a:lstStyle/>
          <a:p>
            <a:r>
              <a:rPr lang="it-IT" dirty="0"/>
              <a:t>Relazioni a più di due argomenti</a:t>
            </a:r>
          </a:p>
        </p:txBody>
      </p:sp>
      <p:sp>
        <p:nvSpPr>
          <p:cNvPr id="3" name="Content Placeholder 2">
            <a:extLst>
              <a:ext uri="{FF2B5EF4-FFF2-40B4-BE49-F238E27FC236}">
                <a16:creationId xmlns:a16="http://schemas.microsoft.com/office/drawing/2014/main" id="{0A363BEC-0B42-5C4C-940F-E7206F20F082}"/>
              </a:ext>
            </a:extLst>
          </p:cNvPr>
          <p:cNvSpPr>
            <a:spLocks noGrp="1"/>
          </p:cNvSpPr>
          <p:nvPr>
            <p:ph idx="1"/>
          </p:nvPr>
        </p:nvSpPr>
        <p:spPr/>
        <p:txBody>
          <a:bodyPr/>
          <a:lstStyle/>
          <a:p>
            <a:endParaRPr lang="it-IT" dirty="0"/>
          </a:p>
          <a:p>
            <a:r>
              <a:rPr lang="it-IT" dirty="0"/>
              <a:t>«Milano è a nord di Genova»</a:t>
            </a:r>
          </a:p>
          <a:p>
            <a:endParaRPr lang="it-IT" dirty="0"/>
          </a:p>
          <a:p>
            <a:endParaRPr lang="it-IT" dirty="0"/>
          </a:p>
          <a:p>
            <a:endParaRPr lang="it-IT" dirty="0"/>
          </a:p>
          <a:p>
            <a:r>
              <a:rPr lang="it-IT" dirty="0"/>
              <a:t>«Pavia è fra Milano e Genova»</a:t>
            </a:r>
          </a:p>
        </p:txBody>
      </p:sp>
      <p:sp>
        <p:nvSpPr>
          <p:cNvPr id="4" name="Slide Number Placeholder 3">
            <a:extLst>
              <a:ext uri="{FF2B5EF4-FFF2-40B4-BE49-F238E27FC236}">
                <a16:creationId xmlns:a16="http://schemas.microsoft.com/office/drawing/2014/main" id="{521A39FA-4519-4349-A025-D5AAFDEF7DDF}"/>
              </a:ext>
            </a:extLst>
          </p:cNvPr>
          <p:cNvSpPr>
            <a:spLocks noGrp="1"/>
          </p:cNvSpPr>
          <p:nvPr>
            <p:ph type="sldNum" sz="quarter" idx="4"/>
          </p:nvPr>
        </p:nvSpPr>
        <p:spPr/>
        <p:txBody>
          <a:bodyPr/>
          <a:lstStyle/>
          <a:p>
            <a:fld id="{2FD666F0-DD52-D045-A24A-46112ABA80A2}" type="slidenum">
              <a:rPr lang="en-US" smtClean="0"/>
              <a:pPr/>
              <a:t>32</a:t>
            </a:fld>
            <a:endParaRPr lang="en-US" dirty="0"/>
          </a:p>
        </p:txBody>
      </p:sp>
      <p:sp>
        <p:nvSpPr>
          <p:cNvPr id="5" name="Rounded Rectangle 4">
            <a:extLst>
              <a:ext uri="{FF2B5EF4-FFF2-40B4-BE49-F238E27FC236}">
                <a16:creationId xmlns:a16="http://schemas.microsoft.com/office/drawing/2014/main" id="{F62510D0-BED6-944B-80C1-627B31FD2704}"/>
              </a:ext>
            </a:extLst>
          </p:cNvPr>
          <p:cNvSpPr/>
          <p:nvPr/>
        </p:nvSpPr>
        <p:spPr bwMode="auto">
          <a:xfrm>
            <a:off x="6401568" y="1476511"/>
            <a:ext cx="972108"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mn-lt"/>
              </a:rPr>
              <a:t>Milano</a:t>
            </a:r>
          </a:p>
        </p:txBody>
      </p:sp>
      <p:cxnSp>
        <p:nvCxnSpPr>
          <p:cNvPr id="6" name="Straight Arrow Connector 5">
            <a:extLst>
              <a:ext uri="{FF2B5EF4-FFF2-40B4-BE49-F238E27FC236}">
                <a16:creationId xmlns:a16="http://schemas.microsoft.com/office/drawing/2014/main" id="{A5A551D3-E3B1-5B4D-965E-00A4DF4DDB76}"/>
              </a:ext>
            </a:extLst>
          </p:cNvPr>
          <p:cNvCxnSpPr>
            <a:cxnSpLocks/>
            <a:stCxn id="5" idx="3"/>
            <a:endCxn id="7" idx="1"/>
          </p:cNvCxnSpPr>
          <p:nvPr/>
        </p:nvCxnSpPr>
        <p:spPr bwMode="auto">
          <a:xfrm>
            <a:off x="7373676" y="1710537"/>
            <a:ext cx="1008112"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7" name="Rounded Rectangle 6">
            <a:extLst>
              <a:ext uri="{FF2B5EF4-FFF2-40B4-BE49-F238E27FC236}">
                <a16:creationId xmlns:a16="http://schemas.microsoft.com/office/drawing/2014/main" id="{8093489F-D428-6E48-9F1B-6B431189B1A9}"/>
              </a:ext>
            </a:extLst>
          </p:cNvPr>
          <p:cNvSpPr/>
          <p:nvPr/>
        </p:nvSpPr>
        <p:spPr bwMode="auto">
          <a:xfrm>
            <a:off x="8381788" y="1476511"/>
            <a:ext cx="972108"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mn-lt"/>
              </a:rPr>
              <a:t>Genova</a:t>
            </a:r>
          </a:p>
        </p:txBody>
      </p:sp>
      <p:sp>
        <p:nvSpPr>
          <p:cNvPr id="8" name="TextBox 7">
            <a:extLst>
              <a:ext uri="{FF2B5EF4-FFF2-40B4-BE49-F238E27FC236}">
                <a16:creationId xmlns:a16="http://schemas.microsoft.com/office/drawing/2014/main" id="{5B8B33CA-47C6-0249-8989-D2AAA47AF3B7}"/>
              </a:ext>
            </a:extLst>
          </p:cNvPr>
          <p:cNvSpPr txBox="1"/>
          <p:nvPr/>
        </p:nvSpPr>
        <p:spPr>
          <a:xfrm>
            <a:off x="7453578" y="1371983"/>
            <a:ext cx="848310" cy="338554"/>
          </a:xfrm>
          <a:prstGeom prst="rect">
            <a:avLst/>
          </a:prstGeom>
          <a:noFill/>
        </p:spPr>
        <p:txBody>
          <a:bodyPr wrap="none" rtlCol="0">
            <a:spAutoFit/>
          </a:bodyPr>
          <a:lstStyle/>
          <a:p>
            <a:pPr algn="ctr"/>
            <a:r>
              <a:rPr lang="en-GB" sz="1600" u="none" dirty="0" err="1">
                <a:latin typeface="+mn-lt"/>
              </a:rPr>
              <a:t>northOf</a:t>
            </a:r>
            <a:endParaRPr lang="en-GB" sz="1600" u="none" dirty="0">
              <a:latin typeface="+mn-lt"/>
            </a:endParaRPr>
          </a:p>
        </p:txBody>
      </p:sp>
      <p:sp>
        <p:nvSpPr>
          <p:cNvPr id="11" name="Rounded Rectangle 10">
            <a:extLst>
              <a:ext uri="{FF2B5EF4-FFF2-40B4-BE49-F238E27FC236}">
                <a16:creationId xmlns:a16="http://schemas.microsoft.com/office/drawing/2014/main" id="{69C8C207-D6C8-D849-A069-FA246F2D811E}"/>
              </a:ext>
            </a:extLst>
          </p:cNvPr>
          <p:cNvSpPr/>
          <p:nvPr/>
        </p:nvSpPr>
        <p:spPr bwMode="auto">
          <a:xfrm>
            <a:off x="5511727" y="4445430"/>
            <a:ext cx="972108"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mn-lt"/>
              </a:rPr>
              <a:t>Milano</a:t>
            </a:r>
          </a:p>
        </p:txBody>
      </p:sp>
      <p:sp>
        <p:nvSpPr>
          <p:cNvPr id="12" name="Rounded Rectangle 11">
            <a:extLst>
              <a:ext uri="{FF2B5EF4-FFF2-40B4-BE49-F238E27FC236}">
                <a16:creationId xmlns:a16="http://schemas.microsoft.com/office/drawing/2014/main" id="{0DD8399C-C2B2-7947-BCF5-1E6F82639E56}"/>
              </a:ext>
            </a:extLst>
          </p:cNvPr>
          <p:cNvSpPr/>
          <p:nvPr/>
        </p:nvSpPr>
        <p:spPr bwMode="auto">
          <a:xfrm>
            <a:off x="9360782" y="4441039"/>
            <a:ext cx="972108"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mn-lt"/>
              </a:rPr>
              <a:t>Genova</a:t>
            </a:r>
          </a:p>
        </p:txBody>
      </p:sp>
      <p:sp>
        <p:nvSpPr>
          <p:cNvPr id="13" name="Rounded Rectangle 12">
            <a:extLst>
              <a:ext uri="{FF2B5EF4-FFF2-40B4-BE49-F238E27FC236}">
                <a16:creationId xmlns:a16="http://schemas.microsoft.com/office/drawing/2014/main" id="{359BC88B-B5DC-4B4B-9A44-11D7907D4414}"/>
              </a:ext>
            </a:extLst>
          </p:cNvPr>
          <p:cNvSpPr/>
          <p:nvPr/>
        </p:nvSpPr>
        <p:spPr bwMode="auto">
          <a:xfrm>
            <a:off x="7396137" y="3140441"/>
            <a:ext cx="972108"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mn-lt"/>
              </a:rPr>
              <a:t>Pavia</a:t>
            </a:r>
          </a:p>
        </p:txBody>
      </p:sp>
      <p:sp>
        <p:nvSpPr>
          <p:cNvPr id="14" name="Rounded Rectangle 13">
            <a:extLst>
              <a:ext uri="{FF2B5EF4-FFF2-40B4-BE49-F238E27FC236}">
                <a16:creationId xmlns:a16="http://schemas.microsoft.com/office/drawing/2014/main" id="{EEABB5FD-38DB-334C-9264-C4298738C9A2}"/>
              </a:ext>
            </a:extLst>
          </p:cNvPr>
          <p:cNvSpPr/>
          <p:nvPr/>
        </p:nvSpPr>
        <p:spPr bwMode="auto">
          <a:xfrm>
            <a:off x="7288706" y="4441039"/>
            <a:ext cx="1191364"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mn-lt"/>
              </a:rPr>
              <a:t>Between</a:t>
            </a:r>
          </a:p>
        </p:txBody>
      </p:sp>
      <p:cxnSp>
        <p:nvCxnSpPr>
          <p:cNvPr id="15" name="Straight Arrow Connector 14">
            <a:extLst>
              <a:ext uri="{FF2B5EF4-FFF2-40B4-BE49-F238E27FC236}">
                <a16:creationId xmlns:a16="http://schemas.microsoft.com/office/drawing/2014/main" id="{CA172FA7-CD6C-1F45-965D-A340E9C6739E}"/>
              </a:ext>
            </a:extLst>
          </p:cNvPr>
          <p:cNvCxnSpPr>
            <a:cxnSpLocks/>
            <a:stCxn id="14" idx="0"/>
            <a:endCxn id="13" idx="2"/>
          </p:cNvCxnSpPr>
          <p:nvPr/>
        </p:nvCxnSpPr>
        <p:spPr bwMode="auto">
          <a:xfrm flipH="1" flipV="1">
            <a:off x="7882191" y="3608493"/>
            <a:ext cx="2197" cy="832546"/>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0" name="Straight Arrow Connector 19">
            <a:extLst>
              <a:ext uri="{FF2B5EF4-FFF2-40B4-BE49-F238E27FC236}">
                <a16:creationId xmlns:a16="http://schemas.microsoft.com/office/drawing/2014/main" id="{DFD4D49A-8E70-5545-A5B0-7675D30D5C1C}"/>
              </a:ext>
            </a:extLst>
          </p:cNvPr>
          <p:cNvCxnSpPr>
            <a:cxnSpLocks/>
            <a:stCxn id="14" idx="1"/>
            <a:endCxn id="11" idx="3"/>
          </p:cNvCxnSpPr>
          <p:nvPr/>
        </p:nvCxnSpPr>
        <p:spPr bwMode="auto">
          <a:xfrm flipH="1">
            <a:off x="6483835" y="4675065"/>
            <a:ext cx="804871" cy="439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6" name="Straight Arrow Connector 25">
            <a:extLst>
              <a:ext uri="{FF2B5EF4-FFF2-40B4-BE49-F238E27FC236}">
                <a16:creationId xmlns:a16="http://schemas.microsoft.com/office/drawing/2014/main" id="{8FB7AE43-45A0-FF4B-8798-82EAA88B9C6A}"/>
              </a:ext>
            </a:extLst>
          </p:cNvPr>
          <p:cNvCxnSpPr>
            <a:cxnSpLocks/>
            <a:stCxn id="14" idx="3"/>
            <a:endCxn id="12" idx="1"/>
          </p:cNvCxnSpPr>
          <p:nvPr/>
        </p:nvCxnSpPr>
        <p:spPr bwMode="auto">
          <a:xfrm>
            <a:off x="8480070" y="4675065"/>
            <a:ext cx="880712"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27" name="TextBox 26">
            <a:extLst>
              <a:ext uri="{FF2B5EF4-FFF2-40B4-BE49-F238E27FC236}">
                <a16:creationId xmlns:a16="http://schemas.microsoft.com/office/drawing/2014/main" id="{B6D0FEDA-EFD4-1141-AA00-4F1FC754283C}"/>
              </a:ext>
            </a:extLst>
          </p:cNvPr>
          <p:cNvSpPr txBox="1"/>
          <p:nvPr/>
        </p:nvSpPr>
        <p:spPr>
          <a:xfrm>
            <a:off x="7882191" y="3855489"/>
            <a:ext cx="552139" cy="338554"/>
          </a:xfrm>
          <a:prstGeom prst="rect">
            <a:avLst/>
          </a:prstGeom>
          <a:noFill/>
        </p:spPr>
        <p:txBody>
          <a:bodyPr wrap="none" rtlCol="0">
            <a:spAutoFit/>
          </a:bodyPr>
          <a:lstStyle/>
          <a:p>
            <a:pPr algn="ctr"/>
            <a:r>
              <a:rPr lang="en-GB" sz="1600" u="none" dirty="0">
                <a:latin typeface="+mn-lt"/>
              </a:rPr>
              <a:t>arg1</a:t>
            </a:r>
          </a:p>
        </p:txBody>
      </p:sp>
      <p:sp>
        <p:nvSpPr>
          <p:cNvPr id="28" name="TextBox 27">
            <a:extLst>
              <a:ext uri="{FF2B5EF4-FFF2-40B4-BE49-F238E27FC236}">
                <a16:creationId xmlns:a16="http://schemas.microsoft.com/office/drawing/2014/main" id="{47D4A7D5-BAB6-3B47-B80B-4F89A219DC64}"/>
              </a:ext>
            </a:extLst>
          </p:cNvPr>
          <p:cNvSpPr txBox="1"/>
          <p:nvPr/>
        </p:nvSpPr>
        <p:spPr>
          <a:xfrm>
            <a:off x="6677617" y="4344010"/>
            <a:ext cx="552139" cy="338554"/>
          </a:xfrm>
          <a:prstGeom prst="rect">
            <a:avLst/>
          </a:prstGeom>
          <a:noFill/>
        </p:spPr>
        <p:txBody>
          <a:bodyPr wrap="none" rtlCol="0">
            <a:spAutoFit/>
          </a:bodyPr>
          <a:lstStyle/>
          <a:p>
            <a:pPr algn="ctr"/>
            <a:r>
              <a:rPr lang="en-GB" sz="1600" u="none" dirty="0">
                <a:latin typeface="+mn-lt"/>
              </a:rPr>
              <a:t>arg2</a:t>
            </a:r>
          </a:p>
        </p:txBody>
      </p:sp>
      <p:sp>
        <p:nvSpPr>
          <p:cNvPr id="29" name="TextBox 28">
            <a:extLst>
              <a:ext uri="{FF2B5EF4-FFF2-40B4-BE49-F238E27FC236}">
                <a16:creationId xmlns:a16="http://schemas.microsoft.com/office/drawing/2014/main" id="{C1332108-762E-8A4E-82FF-B996B02A8140}"/>
              </a:ext>
            </a:extLst>
          </p:cNvPr>
          <p:cNvSpPr txBox="1"/>
          <p:nvPr/>
        </p:nvSpPr>
        <p:spPr>
          <a:xfrm>
            <a:off x="8622066" y="4344010"/>
            <a:ext cx="552139" cy="338554"/>
          </a:xfrm>
          <a:prstGeom prst="rect">
            <a:avLst/>
          </a:prstGeom>
          <a:noFill/>
        </p:spPr>
        <p:txBody>
          <a:bodyPr wrap="none" rtlCol="0">
            <a:spAutoFit/>
          </a:bodyPr>
          <a:lstStyle/>
          <a:p>
            <a:pPr algn="ctr"/>
            <a:r>
              <a:rPr lang="en-GB" sz="1600" u="none" dirty="0">
                <a:latin typeface="+mn-lt"/>
              </a:rPr>
              <a:t>arg3</a:t>
            </a:r>
          </a:p>
        </p:txBody>
      </p:sp>
    </p:spTree>
    <p:extLst>
      <p:ext uri="{BB962C8B-B14F-4D97-AF65-F5344CB8AC3E}">
        <p14:creationId xmlns:p14="http://schemas.microsoft.com/office/powerpoint/2010/main" val="31039764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32229-5FD2-1B4B-9ABA-EF507A5A895B}"/>
              </a:ext>
            </a:extLst>
          </p:cNvPr>
          <p:cNvSpPr>
            <a:spLocks noGrp="1"/>
          </p:cNvSpPr>
          <p:nvPr>
            <p:ph type="title"/>
          </p:nvPr>
        </p:nvSpPr>
        <p:spPr/>
        <p:txBody>
          <a:bodyPr/>
          <a:lstStyle/>
          <a:p>
            <a:r>
              <a:rPr lang="it-IT" dirty="0"/>
              <a:t>And implicito</a:t>
            </a:r>
          </a:p>
        </p:txBody>
      </p:sp>
      <p:sp>
        <p:nvSpPr>
          <p:cNvPr id="3" name="Content Placeholder 2">
            <a:extLst>
              <a:ext uri="{FF2B5EF4-FFF2-40B4-BE49-F238E27FC236}">
                <a16:creationId xmlns:a16="http://schemas.microsoft.com/office/drawing/2014/main" id="{4EF2A069-26FC-4D4C-93EE-9B53E68A75BD}"/>
              </a:ext>
            </a:extLst>
          </p:cNvPr>
          <p:cNvSpPr>
            <a:spLocks noGrp="1"/>
          </p:cNvSpPr>
          <p:nvPr>
            <p:ph idx="1"/>
          </p:nvPr>
        </p:nvSpPr>
        <p:spPr/>
        <p:txBody>
          <a:bodyPr/>
          <a:lstStyle/>
          <a:p>
            <a:r>
              <a:rPr lang="it-IT" dirty="0"/>
              <a:t>Marco </a:t>
            </a:r>
            <a:r>
              <a:rPr lang="it-IT" dirty="0" err="1"/>
              <a:t>owns</a:t>
            </a:r>
            <a:r>
              <a:rPr lang="it-IT" dirty="0"/>
              <a:t> a dog and a </a:t>
            </a:r>
            <a:r>
              <a:rPr lang="it-IT" dirty="0" err="1"/>
              <a:t>red</a:t>
            </a:r>
            <a:r>
              <a:rPr lang="it-IT" dirty="0"/>
              <a:t> car</a:t>
            </a:r>
          </a:p>
        </p:txBody>
      </p:sp>
      <p:sp>
        <p:nvSpPr>
          <p:cNvPr id="5" name="Rounded Rectangle 4">
            <a:extLst>
              <a:ext uri="{FF2B5EF4-FFF2-40B4-BE49-F238E27FC236}">
                <a16:creationId xmlns:a16="http://schemas.microsoft.com/office/drawing/2014/main" id="{3CFC04D9-82BE-6E43-8C67-0E658A32E551}"/>
              </a:ext>
            </a:extLst>
          </p:cNvPr>
          <p:cNvSpPr/>
          <p:nvPr/>
        </p:nvSpPr>
        <p:spPr bwMode="auto">
          <a:xfrm>
            <a:off x="5566681" y="2856792"/>
            <a:ext cx="972108"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mn-lt"/>
              </a:rPr>
              <a:t>Marco</a:t>
            </a:r>
          </a:p>
        </p:txBody>
      </p:sp>
      <p:cxnSp>
        <p:nvCxnSpPr>
          <p:cNvPr id="6" name="Straight Arrow Connector 5">
            <a:extLst>
              <a:ext uri="{FF2B5EF4-FFF2-40B4-BE49-F238E27FC236}">
                <a16:creationId xmlns:a16="http://schemas.microsoft.com/office/drawing/2014/main" id="{47E10277-C4F9-354E-AFC8-DCD3CCAF1E1A}"/>
              </a:ext>
            </a:extLst>
          </p:cNvPr>
          <p:cNvCxnSpPr>
            <a:cxnSpLocks/>
            <a:stCxn id="5" idx="3"/>
            <a:endCxn id="8" idx="1"/>
          </p:cNvCxnSpPr>
          <p:nvPr/>
        </p:nvCxnSpPr>
        <p:spPr bwMode="auto">
          <a:xfrm flipV="1">
            <a:off x="6538789" y="2476753"/>
            <a:ext cx="1445434" cy="614065"/>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7" name="Rounded Rectangle 6">
            <a:extLst>
              <a:ext uri="{FF2B5EF4-FFF2-40B4-BE49-F238E27FC236}">
                <a16:creationId xmlns:a16="http://schemas.microsoft.com/office/drawing/2014/main" id="{7956FD00-C076-C344-AE97-BDEB46E0A1F7}"/>
              </a:ext>
            </a:extLst>
          </p:cNvPr>
          <p:cNvSpPr/>
          <p:nvPr/>
        </p:nvSpPr>
        <p:spPr bwMode="auto">
          <a:xfrm>
            <a:off x="7887476" y="958286"/>
            <a:ext cx="756084"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600" u="none" dirty="0">
                <a:latin typeface="+mn-lt"/>
              </a:rPr>
              <a:t>Dog</a:t>
            </a:r>
            <a:endParaRPr kumimoji="0" lang="en-GB" sz="1600" b="0" i="0" u="none" strike="noStrike" normalizeH="0" dirty="0">
              <a:ln>
                <a:noFill/>
              </a:ln>
              <a:solidFill>
                <a:schemeClr val="tx1"/>
              </a:solidFill>
              <a:effectLst/>
              <a:latin typeface="+mn-lt"/>
            </a:endParaRPr>
          </a:p>
        </p:txBody>
      </p:sp>
      <p:sp>
        <p:nvSpPr>
          <p:cNvPr id="8" name="Rounded Rectangle 7">
            <a:extLst>
              <a:ext uri="{FF2B5EF4-FFF2-40B4-BE49-F238E27FC236}">
                <a16:creationId xmlns:a16="http://schemas.microsoft.com/office/drawing/2014/main" id="{9B0D59FC-F239-714B-A934-93075D038E6C}"/>
              </a:ext>
            </a:extLst>
          </p:cNvPr>
          <p:cNvSpPr/>
          <p:nvPr/>
        </p:nvSpPr>
        <p:spPr bwMode="auto">
          <a:xfrm>
            <a:off x="7984223" y="2242727"/>
            <a:ext cx="562590"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dirty="0">
              <a:ln>
                <a:noFill/>
              </a:ln>
              <a:solidFill>
                <a:schemeClr val="tx1"/>
              </a:solidFill>
              <a:effectLst/>
              <a:latin typeface="+mn-lt"/>
            </a:endParaRPr>
          </a:p>
        </p:txBody>
      </p:sp>
      <p:cxnSp>
        <p:nvCxnSpPr>
          <p:cNvPr id="9" name="Straight Arrow Connector 8">
            <a:extLst>
              <a:ext uri="{FF2B5EF4-FFF2-40B4-BE49-F238E27FC236}">
                <a16:creationId xmlns:a16="http://schemas.microsoft.com/office/drawing/2014/main" id="{990CAC69-9ACD-C94F-A845-BC9A26421DB6}"/>
              </a:ext>
            </a:extLst>
          </p:cNvPr>
          <p:cNvCxnSpPr>
            <a:cxnSpLocks/>
            <a:stCxn id="8" idx="0"/>
            <a:endCxn id="7" idx="2"/>
          </p:cNvCxnSpPr>
          <p:nvPr/>
        </p:nvCxnSpPr>
        <p:spPr bwMode="auto">
          <a:xfrm flipV="1">
            <a:off x="8265518" y="1426338"/>
            <a:ext cx="0" cy="816389"/>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10" name="TextBox 9">
            <a:extLst>
              <a:ext uri="{FF2B5EF4-FFF2-40B4-BE49-F238E27FC236}">
                <a16:creationId xmlns:a16="http://schemas.microsoft.com/office/drawing/2014/main" id="{728F4782-BECB-CB49-BF63-DA6234CC6E27}"/>
              </a:ext>
            </a:extLst>
          </p:cNvPr>
          <p:cNvSpPr txBox="1"/>
          <p:nvPr/>
        </p:nvSpPr>
        <p:spPr>
          <a:xfrm>
            <a:off x="7656750" y="1671248"/>
            <a:ext cx="635687" cy="338554"/>
          </a:xfrm>
          <a:prstGeom prst="rect">
            <a:avLst/>
          </a:prstGeom>
          <a:noFill/>
        </p:spPr>
        <p:txBody>
          <a:bodyPr wrap="none" rtlCol="0">
            <a:spAutoFit/>
          </a:bodyPr>
          <a:lstStyle/>
          <a:p>
            <a:pPr algn="r"/>
            <a:r>
              <a:rPr lang="en-GB" sz="1600" u="none" dirty="0">
                <a:latin typeface="+mn-lt"/>
              </a:rPr>
              <a:t>type</a:t>
            </a:r>
          </a:p>
        </p:txBody>
      </p:sp>
      <p:sp>
        <p:nvSpPr>
          <p:cNvPr id="11" name="TextBox 10">
            <a:extLst>
              <a:ext uri="{FF2B5EF4-FFF2-40B4-BE49-F238E27FC236}">
                <a16:creationId xmlns:a16="http://schemas.microsoft.com/office/drawing/2014/main" id="{9C7B2D69-C7C9-7849-90B6-02740D0DABDD}"/>
              </a:ext>
            </a:extLst>
          </p:cNvPr>
          <p:cNvSpPr txBox="1"/>
          <p:nvPr/>
        </p:nvSpPr>
        <p:spPr>
          <a:xfrm rot="20224611">
            <a:off x="6936133" y="2483014"/>
            <a:ext cx="627865" cy="338554"/>
          </a:xfrm>
          <a:prstGeom prst="rect">
            <a:avLst/>
          </a:prstGeom>
          <a:noFill/>
        </p:spPr>
        <p:txBody>
          <a:bodyPr wrap="none" rtlCol="0">
            <a:spAutoFit/>
          </a:bodyPr>
          <a:lstStyle/>
          <a:p>
            <a:pPr algn="ctr"/>
            <a:r>
              <a:rPr lang="en-GB" sz="1600" u="none" dirty="0">
                <a:latin typeface="+mn-lt"/>
              </a:rPr>
              <a:t>owns</a:t>
            </a:r>
          </a:p>
        </p:txBody>
      </p:sp>
      <p:sp>
        <p:nvSpPr>
          <p:cNvPr id="16" name="Rounded Rectangle 15">
            <a:extLst>
              <a:ext uri="{FF2B5EF4-FFF2-40B4-BE49-F238E27FC236}">
                <a16:creationId xmlns:a16="http://schemas.microsoft.com/office/drawing/2014/main" id="{FA901F00-D64F-C144-BE5A-61A84EF12341}"/>
              </a:ext>
            </a:extLst>
          </p:cNvPr>
          <p:cNvSpPr/>
          <p:nvPr/>
        </p:nvSpPr>
        <p:spPr bwMode="auto">
          <a:xfrm>
            <a:off x="7874224" y="4953906"/>
            <a:ext cx="756084"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600" u="none" dirty="0">
                <a:latin typeface="+mn-lt"/>
              </a:rPr>
              <a:t>Car</a:t>
            </a:r>
            <a:endParaRPr kumimoji="0" lang="en-GB" sz="1600" b="0" i="0" u="none" strike="noStrike" normalizeH="0" dirty="0">
              <a:ln>
                <a:noFill/>
              </a:ln>
              <a:solidFill>
                <a:schemeClr val="tx1"/>
              </a:solidFill>
              <a:effectLst/>
              <a:latin typeface="+mn-lt"/>
            </a:endParaRPr>
          </a:p>
        </p:txBody>
      </p:sp>
      <p:sp>
        <p:nvSpPr>
          <p:cNvPr id="17" name="Rounded Rectangle 16">
            <a:extLst>
              <a:ext uri="{FF2B5EF4-FFF2-40B4-BE49-F238E27FC236}">
                <a16:creationId xmlns:a16="http://schemas.microsoft.com/office/drawing/2014/main" id="{7229839E-DC4B-5F49-A458-F0CB915B4E92}"/>
              </a:ext>
            </a:extLst>
          </p:cNvPr>
          <p:cNvSpPr/>
          <p:nvPr/>
        </p:nvSpPr>
        <p:spPr bwMode="auto">
          <a:xfrm>
            <a:off x="7961341" y="3654992"/>
            <a:ext cx="562590"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dirty="0">
              <a:ln>
                <a:noFill/>
              </a:ln>
              <a:solidFill>
                <a:schemeClr val="tx1"/>
              </a:solidFill>
              <a:effectLst/>
              <a:latin typeface="+mn-lt"/>
            </a:endParaRPr>
          </a:p>
        </p:txBody>
      </p:sp>
      <p:cxnSp>
        <p:nvCxnSpPr>
          <p:cNvPr id="18" name="Straight Arrow Connector 17">
            <a:extLst>
              <a:ext uri="{FF2B5EF4-FFF2-40B4-BE49-F238E27FC236}">
                <a16:creationId xmlns:a16="http://schemas.microsoft.com/office/drawing/2014/main" id="{E0929628-462C-8149-9EBF-67A43505C59C}"/>
              </a:ext>
            </a:extLst>
          </p:cNvPr>
          <p:cNvCxnSpPr>
            <a:cxnSpLocks/>
            <a:stCxn id="17" idx="2"/>
            <a:endCxn id="16" idx="0"/>
          </p:cNvCxnSpPr>
          <p:nvPr/>
        </p:nvCxnSpPr>
        <p:spPr bwMode="auto">
          <a:xfrm>
            <a:off x="8242636" y="4123044"/>
            <a:ext cx="9630" cy="830862"/>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8" name="Straight Arrow Connector 27">
            <a:extLst>
              <a:ext uri="{FF2B5EF4-FFF2-40B4-BE49-F238E27FC236}">
                <a16:creationId xmlns:a16="http://schemas.microsoft.com/office/drawing/2014/main" id="{B5A8580B-E199-6D4A-96B8-304CB1DCE809}"/>
              </a:ext>
            </a:extLst>
          </p:cNvPr>
          <p:cNvCxnSpPr>
            <a:cxnSpLocks/>
            <a:stCxn id="5" idx="3"/>
            <a:endCxn id="17" idx="1"/>
          </p:cNvCxnSpPr>
          <p:nvPr/>
        </p:nvCxnSpPr>
        <p:spPr bwMode="auto">
          <a:xfrm>
            <a:off x="6538789" y="3090818"/>
            <a:ext cx="1422552" cy="7982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31" name="TextBox 30">
            <a:extLst>
              <a:ext uri="{FF2B5EF4-FFF2-40B4-BE49-F238E27FC236}">
                <a16:creationId xmlns:a16="http://schemas.microsoft.com/office/drawing/2014/main" id="{648321BD-6D3D-A940-A0D0-1C93A612DE43}"/>
              </a:ext>
            </a:extLst>
          </p:cNvPr>
          <p:cNvSpPr txBox="1"/>
          <p:nvPr/>
        </p:nvSpPr>
        <p:spPr>
          <a:xfrm rot="1721149">
            <a:off x="6931083" y="3441388"/>
            <a:ext cx="627865" cy="338554"/>
          </a:xfrm>
          <a:prstGeom prst="rect">
            <a:avLst/>
          </a:prstGeom>
          <a:noFill/>
        </p:spPr>
        <p:txBody>
          <a:bodyPr wrap="none" rtlCol="0">
            <a:spAutoFit/>
          </a:bodyPr>
          <a:lstStyle/>
          <a:p>
            <a:pPr algn="ctr"/>
            <a:r>
              <a:rPr lang="en-GB" sz="1600" u="none" dirty="0">
                <a:latin typeface="+mn-lt"/>
              </a:rPr>
              <a:t>owns</a:t>
            </a:r>
          </a:p>
        </p:txBody>
      </p:sp>
      <p:sp>
        <p:nvSpPr>
          <p:cNvPr id="36" name="TextBox 35">
            <a:extLst>
              <a:ext uri="{FF2B5EF4-FFF2-40B4-BE49-F238E27FC236}">
                <a16:creationId xmlns:a16="http://schemas.microsoft.com/office/drawing/2014/main" id="{5604B439-BE71-7A40-92C7-426988BD81F3}"/>
              </a:ext>
            </a:extLst>
          </p:cNvPr>
          <p:cNvSpPr txBox="1"/>
          <p:nvPr/>
        </p:nvSpPr>
        <p:spPr>
          <a:xfrm>
            <a:off x="7643498" y="4333806"/>
            <a:ext cx="635687" cy="338554"/>
          </a:xfrm>
          <a:prstGeom prst="rect">
            <a:avLst/>
          </a:prstGeom>
          <a:noFill/>
        </p:spPr>
        <p:txBody>
          <a:bodyPr wrap="none" rtlCol="0">
            <a:spAutoFit/>
          </a:bodyPr>
          <a:lstStyle/>
          <a:p>
            <a:pPr algn="r"/>
            <a:r>
              <a:rPr lang="en-GB" sz="1600" u="none" dirty="0">
                <a:latin typeface="+mn-lt"/>
              </a:rPr>
              <a:t>type</a:t>
            </a:r>
          </a:p>
        </p:txBody>
      </p:sp>
      <p:cxnSp>
        <p:nvCxnSpPr>
          <p:cNvPr id="37" name="Straight Arrow Connector 36">
            <a:extLst>
              <a:ext uri="{FF2B5EF4-FFF2-40B4-BE49-F238E27FC236}">
                <a16:creationId xmlns:a16="http://schemas.microsoft.com/office/drawing/2014/main" id="{833B63E3-7092-824C-BB3F-96BB1C415AA1}"/>
              </a:ext>
            </a:extLst>
          </p:cNvPr>
          <p:cNvCxnSpPr>
            <a:cxnSpLocks/>
            <a:stCxn id="17" idx="3"/>
          </p:cNvCxnSpPr>
          <p:nvPr/>
        </p:nvCxnSpPr>
        <p:spPr bwMode="auto">
          <a:xfrm>
            <a:off x="8523931" y="3889018"/>
            <a:ext cx="1242922"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40" name="TextBox 39">
            <a:extLst>
              <a:ext uri="{FF2B5EF4-FFF2-40B4-BE49-F238E27FC236}">
                <a16:creationId xmlns:a16="http://schemas.microsoft.com/office/drawing/2014/main" id="{3C524C6D-F8EB-574C-9A06-3B0852CE5E0C}"/>
              </a:ext>
            </a:extLst>
          </p:cNvPr>
          <p:cNvSpPr txBox="1"/>
          <p:nvPr/>
        </p:nvSpPr>
        <p:spPr>
          <a:xfrm>
            <a:off x="8837336" y="3603472"/>
            <a:ext cx="606128" cy="338554"/>
          </a:xfrm>
          <a:prstGeom prst="rect">
            <a:avLst/>
          </a:prstGeom>
          <a:noFill/>
        </p:spPr>
        <p:txBody>
          <a:bodyPr wrap="none" rtlCol="0">
            <a:spAutoFit/>
          </a:bodyPr>
          <a:lstStyle/>
          <a:p>
            <a:pPr algn="r"/>
            <a:r>
              <a:rPr lang="en-GB" sz="1600" u="none" dirty="0" err="1">
                <a:latin typeface="+mn-lt"/>
              </a:rPr>
              <a:t>color</a:t>
            </a:r>
            <a:endParaRPr lang="en-GB" sz="1600" u="none" dirty="0">
              <a:latin typeface="+mn-lt"/>
            </a:endParaRPr>
          </a:p>
        </p:txBody>
      </p:sp>
      <p:sp>
        <p:nvSpPr>
          <p:cNvPr id="41" name="Rounded Rectangle 40">
            <a:extLst>
              <a:ext uri="{FF2B5EF4-FFF2-40B4-BE49-F238E27FC236}">
                <a16:creationId xmlns:a16="http://schemas.microsoft.com/office/drawing/2014/main" id="{9872A7A5-5554-7F45-9F8C-76415D056F6F}"/>
              </a:ext>
            </a:extLst>
          </p:cNvPr>
          <p:cNvSpPr/>
          <p:nvPr/>
        </p:nvSpPr>
        <p:spPr bwMode="auto">
          <a:xfrm>
            <a:off x="9763429" y="3654878"/>
            <a:ext cx="756084" cy="468052"/>
          </a:xfrm>
          <a:prstGeom prst="roundRect">
            <a:avLst>
              <a:gd name="adj" fmla="val 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50000"/>
              </a:lnSpc>
              <a:spcBef>
                <a:spcPct val="0"/>
              </a:spcBef>
              <a:spcAft>
                <a:spcPct val="0"/>
              </a:spcAft>
              <a:buClrTx/>
              <a:buSzTx/>
              <a:buFontTx/>
              <a:buNone/>
              <a:tabLst/>
            </a:pPr>
            <a:r>
              <a:rPr lang="en-GB" sz="1600" dirty="0"/>
              <a:t>r</a:t>
            </a:r>
            <a:r>
              <a:rPr lang="en-GB" sz="1600" u="none" dirty="0">
                <a:latin typeface="+mn-lt"/>
              </a:rPr>
              <a:t>ed</a:t>
            </a:r>
            <a:endParaRPr kumimoji="0" lang="en-GB" sz="1600" b="0" i="0" u="none" strike="noStrike" normalizeH="0" dirty="0">
              <a:ln>
                <a:noFill/>
              </a:ln>
              <a:solidFill>
                <a:schemeClr val="tx1"/>
              </a:solidFill>
              <a:effectLst/>
              <a:latin typeface="+mn-lt"/>
            </a:endParaRPr>
          </a:p>
        </p:txBody>
      </p:sp>
      <p:sp>
        <p:nvSpPr>
          <p:cNvPr id="20" name="Slide Number Placeholder 3">
            <a:extLst>
              <a:ext uri="{FF2B5EF4-FFF2-40B4-BE49-F238E27FC236}">
                <a16:creationId xmlns:a16="http://schemas.microsoft.com/office/drawing/2014/main" id="{DA271EF4-4D06-C74F-8E51-BB809BF90EC4}"/>
              </a:ext>
            </a:extLst>
          </p:cNvPr>
          <p:cNvSpPr>
            <a:spLocks noGrp="1"/>
          </p:cNvSpPr>
          <p:nvPr>
            <p:ph type="sldNum" sz="quarter" idx="4"/>
          </p:nvPr>
        </p:nvSpPr>
        <p:spPr>
          <a:xfrm>
            <a:off x="11344078" y="6360278"/>
            <a:ext cx="504007" cy="318548"/>
          </a:xfrm>
        </p:spPr>
        <p:txBody>
          <a:bodyPr/>
          <a:lstStyle/>
          <a:p>
            <a:fld id="{2FD666F0-DD52-D045-A24A-46112ABA80A2}" type="slidenum">
              <a:rPr lang="en-US" smtClean="0"/>
              <a:pPr/>
              <a:t>33</a:t>
            </a:fld>
            <a:endParaRPr lang="en-US" dirty="0"/>
          </a:p>
        </p:txBody>
      </p:sp>
    </p:spTree>
    <p:extLst>
      <p:ext uri="{BB962C8B-B14F-4D97-AF65-F5344CB8AC3E}">
        <p14:creationId xmlns:p14="http://schemas.microsoft.com/office/powerpoint/2010/main" val="4081821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32229-5FD2-1B4B-9ABA-EF507A5A895B}"/>
              </a:ext>
            </a:extLst>
          </p:cNvPr>
          <p:cNvSpPr>
            <a:spLocks noGrp="1"/>
          </p:cNvSpPr>
          <p:nvPr>
            <p:ph type="title"/>
          </p:nvPr>
        </p:nvSpPr>
        <p:spPr/>
        <p:txBody>
          <a:bodyPr/>
          <a:lstStyle/>
          <a:p>
            <a:r>
              <a:rPr lang="it-IT" dirty="0"/>
              <a:t>Alcune quantificazioni esprimibili nelle reti semantiche</a:t>
            </a:r>
          </a:p>
        </p:txBody>
      </p:sp>
      <p:sp>
        <p:nvSpPr>
          <p:cNvPr id="3" name="Content Placeholder 2">
            <a:extLst>
              <a:ext uri="{FF2B5EF4-FFF2-40B4-BE49-F238E27FC236}">
                <a16:creationId xmlns:a16="http://schemas.microsoft.com/office/drawing/2014/main" id="{4EF2A069-26FC-4D4C-93EE-9B53E68A75BD}"/>
              </a:ext>
            </a:extLst>
          </p:cNvPr>
          <p:cNvSpPr>
            <a:spLocks noGrp="1"/>
          </p:cNvSpPr>
          <p:nvPr>
            <p:ph idx="1"/>
          </p:nvPr>
        </p:nvSpPr>
        <p:spPr>
          <a:xfrm>
            <a:off x="384698" y="1210074"/>
            <a:ext cx="11323204" cy="5065008"/>
          </a:xfrm>
        </p:spPr>
        <p:txBody>
          <a:bodyPr/>
          <a:lstStyle/>
          <a:p>
            <a:r>
              <a:rPr lang="it-IT" b="1" dirty="0"/>
              <a:t>													Tutti gli A sono B</a:t>
            </a:r>
          </a:p>
          <a:p>
            <a:pPr>
              <a:spcBef>
                <a:spcPts val="600"/>
              </a:spcBef>
            </a:pPr>
            <a:r>
              <a:rPr lang="it-IT" dirty="0"/>
              <a:t>													A ⊆ B</a:t>
            </a:r>
          </a:p>
          <a:p>
            <a:pPr>
              <a:spcBef>
                <a:spcPts val="600"/>
              </a:spcBef>
            </a:pPr>
            <a:r>
              <a:rPr lang="it-IT" dirty="0"/>
              <a:t>													∀x (A(x) ⟶ B(x))</a:t>
            </a:r>
          </a:p>
          <a:p>
            <a:endParaRPr lang="it-IT" dirty="0"/>
          </a:p>
          <a:p>
            <a:endParaRPr lang="it-IT" dirty="0"/>
          </a:p>
          <a:p>
            <a:endParaRPr lang="it-IT" dirty="0"/>
          </a:p>
          <a:p>
            <a:r>
              <a:rPr lang="it-IT" b="1" dirty="0"/>
              <a:t>Esiste (almeno) un A</a:t>
            </a:r>
            <a:r>
              <a:rPr lang="it-IT" dirty="0"/>
              <a:t>									</a:t>
            </a:r>
            <a:r>
              <a:rPr lang="it-IT" b="1" dirty="0"/>
              <a:t>Qualche A è B</a:t>
            </a:r>
          </a:p>
          <a:p>
            <a:pPr>
              <a:spcBef>
                <a:spcPts val="600"/>
              </a:spcBef>
            </a:pPr>
            <a:r>
              <a:rPr lang="it-IT" dirty="0"/>
              <a:t>A ≠ ∅												A ∩ B  ≠ ∅	</a:t>
            </a:r>
          </a:p>
          <a:p>
            <a:pPr>
              <a:spcBef>
                <a:spcPts val="600"/>
              </a:spcBef>
            </a:pPr>
            <a:r>
              <a:rPr lang="it-IT" dirty="0"/>
              <a:t>∃x A(x)												∃x (A(x) </a:t>
            </a:r>
            <a:r>
              <a:rPr lang="it-IT" sz="1600" b="1" dirty="0"/>
              <a:t>∧</a:t>
            </a:r>
            <a:r>
              <a:rPr lang="it-IT" dirty="0"/>
              <a:t> B(x))</a:t>
            </a:r>
          </a:p>
          <a:p>
            <a:endParaRPr lang="it-IT" dirty="0"/>
          </a:p>
        </p:txBody>
      </p:sp>
      <p:sp>
        <p:nvSpPr>
          <p:cNvPr id="20" name="Rounded Rectangle 19">
            <a:extLst>
              <a:ext uri="{FF2B5EF4-FFF2-40B4-BE49-F238E27FC236}">
                <a16:creationId xmlns:a16="http://schemas.microsoft.com/office/drawing/2014/main" id="{520C8F6A-AAE8-9444-A8F8-B05F8EC9E8AB}"/>
              </a:ext>
            </a:extLst>
          </p:cNvPr>
          <p:cNvSpPr/>
          <p:nvPr/>
        </p:nvSpPr>
        <p:spPr bwMode="auto">
          <a:xfrm>
            <a:off x="9505231" y="2225837"/>
            <a:ext cx="756084"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strike="noStrike" normalizeH="0" dirty="0">
                <a:ln>
                  <a:noFill/>
                </a:ln>
                <a:solidFill>
                  <a:schemeClr val="tx1"/>
                </a:solidFill>
                <a:effectLst/>
              </a:rPr>
              <a:t>A</a:t>
            </a:r>
            <a:endParaRPr kumimoji="0" lang="en-GB" sz="1600" b="0" i="0" u="none" strike="noStrike" normalizeH="0" dirty="0">
              <a:ln>
                <a:noFill/>
              </a:ln>
              <a:solidFill>
                <a:schemeClr val="tx1"/>
              </a:solidFill>
              <a:effectLst/>
              <a:latin typeface="+mn-lt"/>
            </a:endParaRPr>
          </a:p>
        </p:txBody>
      </p:sp>
      <p:sp>
        <p:nvSpPr>
          <p:cNvPr id="21" name="Rounded Rectangle 20">
            <a:extLst>
              <a:ext uri="{FF2B5EF4-FFF2-40B4-BE49-F238E27FC236}">
                <a16:creationId xmlns:a16="http://schemas.microsoft.com/office/drawing/2014/main" id="{9C720D20-D641-4940-83AB-A71A3A14D2F6}"/>
              </a:ext>
            </a:extLst>
          </p:cNvPr>
          <p:cNvSpPr/>
          <p:nvPr/>
        </p:nvSpPr>
        <p:spPr bwMode="auto">
          <a:xfrm>
            <a:off x="9505230" y="935544"/>
            <a:ext cx="756085"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normalizeH="0" dirty="0">
                <a:ln>
                  <a:noFill/>
                </a:ln>
                <a:solidFill>
                  <a:schemeClr val="tx1"/>
                </a:solidFill>
                <a:effectLst/>
                <a:latin typeface="+mn-lt"/>
              </a:rPr>
              <a:t>B</a:t>
            </a:r>
          </a:p>
        </p:txBody>
      </p:sp>
      <p:cxnSp>
        <p:nvCxnSpPr>
          <p:cNvPr id="22" name="Straight Arrow Connector 21">
            <a:extLst>
              <a:ext uri="{FF2B5EF4-FFF2-40B4-BE49-F238E27FC236}">
                <a16:creationId xmlns:a16="http://schemas.microsoft.com/office/drawing/2014/main" id="{A226C3C6-8B0F-CD4B-8D42-63E29E14FD10}"/>
              </a:ext>
            </a:extLst>
          </p:cNvPr>
          <p:cNvCxnSpPr>
            <a:cxnSpLocks/>
            <a:stCxn id="20" idx="0"/>
            <a:endCxn id="21" idx="2"/>
          </p:cNvCxnSpPr>
          <p:nvPr/>
        </p:nvCxnSpPr>
        <p:spPr bwMode="auto">
          <a:xfrm flipV="1">
            <a:off x="9883273" y="1403596"/>
            <a:ext cx="0" cy="82224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23" name="TextBox 22">
            <a:extLst>
              <a:ext uri="{FF2B5EF4-FFF2-40B4-BE49-F238E27FC236}">
                <a16:creationId xmlns:a16="http://schemas.microsoft.com/office/drawing/2014/main" id="{CD3263D5-BB02-2244-B0EB-46281437C904}"/>
              </a:ext>
            </a:extLst>
          </p:cNvPr>
          <p:cNvSpPr txBox="1"/>
          <p:nvPr/>
        </p:nvSpPr>
        <p:spPr>
          <a:xfrm>
            <a:off x="8568814" y="1661758"/>
            <a:ext cx="1321196" cy="338554"/>
          </a:xfrm>
          <a:prstGeom prst="rect">
            <a:avLst/>
          </a:prstGeom>
          <a:noFill/>
        </p:spPr>
        <p:txBody>
          <a:bodyPr wrap="none" rtlCol="0">
            <a:spAutoFit/>
          </a:bodyPr>
          <a:lstStyle/>
          <a:p>
            <a:pPr algn="r"/>
            <a:r>
              <a:rPr lang="en-GB" sz="1600" u="none" dirty="0" err="1">
                <a:latin typeface="+mn-lt"/>
              </a:rPr>
              <a:t>subClassOf</a:t>
            </a:r>
            <a:endParaRPr lang="en-GB" sz="1600" u="none" dirty="0">
              <a:latin typeface="+mn-lt"/>
            </a:endParaRPr>
          </a:p>
        </p:txBody>
      </p:sp>
      <p:sp>
        <p:nvSpPr>
          <p:cNvPr id="26" name="Rounded Rectangle 25">
            <a:extLst>
              <a:ext uri="{FF2B5EF4-FFF2-40B4-BE49-F238E27FC236}">
                <a16:creationId xmlns:a16="http://schemas.microsoft.com/office/drawing/2014/main" id="{7AD3B511-3966-7647-BCA3-34D37071F7D7}"/>
              </a:ext>
            </a:extLst>
          </p:cNvPr>
          <p:cNvSpPr/>
          <p:nvPr/>
        </p:nvSpPr>
        <p:spPr bwMode="auto">
          <a:xfrm>
            <a:off x="3455617" y="5214559"/>
            <a:ext cx="756084"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normalizeH="0" dirty="0">
              <a:ln>
                <a:noFill/>
              </a:ln>
              <a:solidFill>
                <a:schemeClr val="tx1"/>
              </a:solidFill>
              <a:effectLst/>
              <a:latin typeface="+mn-lt"/>
            </a:endParaRPr>
          </a:p>
        </p:txBody>
      </p:sp>
      <p:sp>
        <p:nvSpPr>
          <p:cNvPr id="27" name="Rounded Rectangle 26">
            <a:extLst>
              <a:ext uri="{FF2B5EF4-FFF2-40B4-BE49-F238E27FC236}">
                <a16:creationId xmlns:a16="http://schemas.microsoft.com/office/drawing/2014/main" id="{E9DE27B9-1009-694D-B6D8-1C007AB3D08C}"/>
              </a:ext>
            </a:extLst>
          </p:cNvPr>
          <p:cNvSpPr/>
          <p:nvPr/>
        </p:nvSpPr>
        <p:spPr bwMode="auto">
          <a:xfrm>
            <a:off x="3455616" y="3924266"/>
            <a:ext cx="756085"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normalizeH="0" dirty="0">
                <a:ln>
                  <a:noFill/>
                </a:ln>
                <a:solidFill>
                  <a:schemeClr val="tx1"/>
                </a:solidFill>
                <a:effectLst/>
                <a:latin typeface="+mn-lt"/>
              </a:rPr>
              <a:t>A</a:t>
            </a:r>
          </a:p>
        </p:txBody>
      </p:sp>
      <p:cxnSp>
        <p:nvCxnSpPr>
          <p:cNvPr id="29" name="Straight Arrow Connector 28">
            <a:extLst>
              <a:ext uri="{FF2B5EF4-FFF2-40B4-BE49-F238E27FC236}">
                <a16:creationId xmlns:a16="http://schemas.microsoft.com/office/drawing/2014/main" id="{4154A366-B692-6B4F-954E-0810266C6796}"/>
              </a:ext>
            </a:extLst>
          </p:cNvPr>
          <p:cNvCxnSpPr>
            <a:cxnSpLocks/>
            <a:stCxn id="26" idx="0"/>
            <a:endCxn id="27" idx="2"/>
          </p:cNvCxnSpPr>
          <p:nvPr/>
        </p:nvCxnSpPr>
        <p:spPr bwMode="auto">
          <a:xfrm flipV="1">
            <a:off x="3833659" y="4392318"/>
            <a:ext cx="0" cy="82224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30" name="TextBox 29">
            <a:extLst>
              <a:ext uri="{FF2B5EF4-FFF2-40B4-BE49-F238E27FC236}">
                <a16:creationId xmlns:a16="http://schemas.microsoft.com/office/drawing/2014/main" id="{8D3130D0-0915-1148-9A82-7AAB9FE06F82}"/>
              </a:ext>
            </a:extLst>
          </p:cNvPr>
          <p:cNvSpPr txBox="1"/>
          <p:nvPr/>
        </p:nvSpPr>
        <p:spPr>
          <a:xfrm>
            <a:off x="3283833" y="4663732"/>
            <a:ext cx="556563" cy="338554"/>
          </a:xfrm>
          <a:prstGeom prst="rect">
            <a:avLst/>
          </a:prstGeom>
          <a:noFill/>
        </p:spPr>
        <p:txBody>
          <a:bodyPr wrap="none" rtlCol="0">
            <a:spAutoFit/>
          </a:bodyPr>
          <a:lstStyle/>
          <a:p>
            <a:pPr algn="r"/>
            <a:r>
              <a:rPr lang="en-GB" sz="1600" u="none" dirty="0">
                <a:latin typeface="+mn-lt"/>
              </a:rPr>
              <a:t>type</a:t>
            </a:r>
          </a:p>
        </p:txBody>
      </p:sp>
      <p:sp>
        <p:nvSpPr>
          <p:cNvPr id="32" name="Rounded Rectangle 31">
            <a:extLst>
              <a:ext uri="{FF2B5EF4-FFF2-40B4-BE49-F238E27FC236}">
                <a16:creationId xmlns:a16="http://schemas.microsoft.com/office/drawing/2014/main" id="{38BE5C0F-BB36-6448-BC54-20DA3BCA87E5}"/>
              </a:ext>
            </a:extLst>
          </p:cNvPr>
          <p:cNvSpPr/>
          <p:nvPr/>
        </p:nvSpPr>
        <p:spPr bwMode="auto">
          <a:xfrm>
            <a:off x="9505231" y="5214559"/>
            <a:ext cx="756084"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normalizeH="0" dirty="0">
              <a:ln>
                <a:noFill/>
              </a:ln>
              <a:solidFill>
                <a:schemeClr val="tx1"/>
              </a:solidFill>
              <a:effectLst/>
              <a:latin typeface="+mn-lt"/>
            </a:endParaRPr>
          </a:p>
        </p:txBody>
      </p:sp>
      <p:sp>
        <p:nvSpPr>
          <p:cNvPr id="33" name="Rounded Rectangle 32">
            <a:extLst>
              <a:ext uri="{FF2B5EF4-FFF2-40B4-BE49-F238E27FC236}">
                <a16:creationId xmlns:a16="http://schemas.microsoft.com/office/drawing/2014/main" id="{F4793CF2-C770-A840-917C-8A090B33AA4F}"/>
              </a:ext>
            </a:extLst>
          </p:cNvPr>
          <p:cNvSpPr/>
          <p:nvPr/>
        </p:nvSpPr>
        <p:spPr bwMode="auto">
          <a:xfrm>
            <a:off x="8816116" y="3924266"/>
            <a:ext cx="756085"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normalizeH="0" dirty="0">
                <a:ln>
                  <a:noFill/>
                </a:ln>
                <a:solidFill>
                  <a:schemeClr val="tx1"/>
                </a:solidFill>
                <a:effectLst/>
                <a:latin typeface="+mn-lt"/>
              </a:rPr>
              <a:t>A</a:t>
            </a:r>
          </a:p>
        </p:txBody>
      </p:sp>
      <p:cxnSp>
        <p:nvCxnSpPr>
          <p:cNvPr id="34" name="Straight Arrow Connector 33">
            <a:extLst>
              <a:ext uri="{FF2B5EF4-FFF2-40B4-BE49-F238E27FC236}">
                <a16:creationId xmlns:a16="http://schemas.microsoft.com/office/drawing/2014/main" id="{F41A5BE3-20E8-CD4F-A60B-37078BACE1CF}"/>
              </a:ext>
            </a:extLst>
          </p:cNvPr>
          <p:cNvCxnSpPr>
            <a:cxnSpLocks/>
            <a:stCxn id="32" idx="0"/>
            <a:endCxn id="33" idx="2"/>
          </p:cNvCxnSpPr>
          <p:nvPr/>
        </p:nvCxnSpPr>
        <p:spPr bwMode="auto">
          <a:xfrm flipH="1" flipV="1">
            <a:off x="9194159" y="4392318"/>
            <a:ext cx="689114" cy="82224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35" name="TextBox 34">
            <a:extLst>
              <a:ext uri="{FF2B5EF4-FFF2-40B4-BE49-F238E27FC236}">
                <a16:creationId xmlns:a16="http://schemas.microsoft.com/office/drawing/2014/main" id="{D7BFD8D1-2D9B-5740-A3D5-4014C184E1D4}"/>
              </a:ext>
            </a:extLst>
          </p:cNvPr>
          <p:cNvSpPr txBox="1"/>
          <p:nvPr/>
        </p:nvSpPr>
        <p:spPr>
          <a:xfrm>
            <a:off x="9025333" y="4691093"/>
            <a:ext cx="556563" cy="338554"/>
          </a:xfrm>
          <a:prstGeom prst="rect">
            <a:avLst/>
          </a:prstGeom>
          <a:noFill/>
        </p:spPr>
        <p:txBody>
          <a:bodyPr wrap="none" rtlCol="0">
            <a:spAutoFit/>
          </a:bodyPr>
          <a:lstStyle/>
          <a:p>
            <a:pPr algn="r"/>
            <a:r>
              <a:rPr lang="en-GB" sz="1600" u="none" dirty="0">
                <a:latin typeface="+mn-lt"/>
              </a:rPr>
              <a:t>type</a:t>
            </a:r>
          </a:p>
        </p:txBody>
      </p:sp>
      <p:sp>
        <p:nvSpPr>
          <p:cNvPr id="38" name="Rounded Rectangle 37">
            <a:extLst>
              <a:ext uri="{FF2B5EF4-FFF2-40B4-BE49-F238E27FC236}">
                <a16:creationId xmlns:a16="http://schemas.microsoft.com/office/drawing/2014/main" id="{63D646F7-167A-F34D-ACCE-33487E86494E}"/>
              </a:ext>
            </a:extLst>
          </p:cNvPr>
          <p:cNvSpPr/>
          <p:nvPr/>
        </p:nvSpPr>
        <p:spPr bwMode="auto">
          <a:xfrm>
            <a:off x="10205863" y="3929692"/>
            <a:ext cx="756085"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normalizeH="0" dirty="0">
                <a:ln>
                  <a:noFill/>
                </a:ln>
                <a:solidFill>
                  <a:schemeClr val="tx1"/>
                </a:solidFill>
                <a:effectLst/>
                <a:latin typeface="+mn-lt"/>
              </a:rPr>
              <a:t>B</a:t>
            </a:r>
          </a:p>
        </p:txBody>
      </p:sp>
      <p:cxnSp>
        <p:nvCxnSpPr>
          <p:cNvPr id="39" name="Straight Arrow Connector 38">
            <a:extLst>
              <a:ext uri="{FF2B5EF4-FFF2-40B4-BE49-F238E27FC236}">
                <a16:creationId xmlns:a16="http://schemas.microsoft.com/office/drawing/2014/main" id="{BE585739-E4FB-2941-9BA3-25741E9D943F}"/>
              </a:ext>
            </a:extLst>
          </p:cNvPr>
          <p:cNvCxnSpPr>
            <a:cxnSpLocks/>
          </p:cNvCxnSpPr>
          <p:nvPr/>
        </p:nvCxnSpPr>
        <p:spPr bwMode="auto">
          <a:xfrm flipV="1">
            <a:off x="9894791" y="4379523"/>
            <a:ext cx="689114" cy="82224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18" name="Slide Number Placeholder 3">
            <a:extLst>
              <a:ext uri="{FF2B5EF4-FFF2-40B4-BE49-F238E27FC236}">
                <a16:creationId xmlns:a16="http://schemas.microsoft.com/office/drawing/2014/main" id="{1688B63E-9706-314C-8A3F-45F5957DBBBF}"/>
              </a:ext>
            </a:extLst>
          </p:cNvPr>
          <p:cNvSpPr>
            <a:spLocks noGrp="1"/>
          </p:cNvSpPr>
          <p:nvPr>
            <p:ph type="sldNum" sz="quarter" idx="4"/>
          </p:nvPr>
        </p:nvSpPr>
        <p:spPr>
          <a:xfrm>
            <a:off x="11344078" y="6360278"/>
            <a:ext cx="504007" cy="318548"/>
          </a:xfrm>
        </p:spPr>
        <p:txBody>
          <a:bodyPr/>
          <a:lstStyle/>
          <a:p>
            <a:fld id="{2FD666F0-DD52-D045-A24A-46112ABA80A2}" type="slidenum">
              <a:rPr lang="en-US" smtClean="0"/>
              <a:pPr/>
              <a:t>34</a:t>
            </a:fld>
            <a:endParaRPr lang="en-US" dirty="0"/>
          </a:p>
        </p:txBody>
      </p:sp>
      <p:sp>
        <p:nvSpPr>
          <p:cNvPr id="19" name="TextBox 18">
            <a:extLst>
              <a:ext uri="{FF2B5EF4-FFF2-40B4-BE49-F238E27FC236}">
                <a16:creationId xmlns:a16="http://schemas.microsoft.com/office/drawing/2014/main" id="{771992E8-7E6E-354E-813E-034A1478DC39}"/>
              </a:ext>
            </a:extLst>
          </p:cNvPr>
          <p:cNvSpPr txBox="1"/>
          <p:nvPr/>
        </p:nvSpPr>
        <p:spPr>
          <a:xfrm>
            <a:off x="10215929" y="4663732"/>
            <a:ext cx="556563" cy="338554"/>
          </a:xfrm>
          <a:prstGeom prst="rect">
            <a:avLst/>
          </a:prstGeom>
          <a:noFill/>
        </p:spPr>
        <p:txBody>
          <a:bodyPr wrap="none" rtlCol="0">
            <a:spAutoFit/>
          </a:bodyPr>
          <a:lstStyle/>
          <a:p>
            <a:pPr algn="r"/>
            <a:r>
              <a:rPr lang="en-GB" sz="1600" u="none" dirty="0">
                <a:latin typeface="+mn-lt"/>
              </a:rPr>
              <a:t>type</a:t>
            </a:r>
          </a:p>
        </p:txBody>
      </p:sp>
    </p:spTree>
    <p:extLst>
      <p:ext uri="{BB962C8B-B14F-4D97-AF65-F5344CB8AC3E}">
        <p14:creationId xmlns:p14="http://schemas.microsoft.com/office/powerpoint/2010/main" val="18341792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608B4-A3A9-064E-9644-864FC86BD7AB}"/>
              </a:ext>
            </a:extLst>
          </p:cNvPr>
          <p:cNvSpPr>
            <a:spLocks noGrp="1"/>
          </p:cNvSpPr>
          <p:nvPr>
            <p:ph type="title"/>
          </p:nvPr>
        </p:nvSpPr>
        <p:spPr/>
        <p:txBody>
          <a:bodyPr/>
          <a:lstStyle/>
          <a:p>
            <a:r>
              <a:rPr lang="it-IT" dirty="0" err="1"/>
              <a:t>Metamodelling</a:t>
            </a:r>
            <a:endParaRPr lang="it-IT" dirty="0"/>
          </a:p>
        </p:txBody>
      </p:sp>
      <p:sp>
        <p:nvSpPr>
          <p:cNvPr id="3" name="Content Placeholder 2">
            <a:extLst>
              <a:ext uri="{FF2B5EF4-FFF2-40B4-BE49-F238E27FC236}">
                <a16:creationId xmlns:a16="http://schemas.microsoft.com/office/drawing/2014/main" id="{1D906BFF-BE65-E84E-B31A-DB9F96D674F7}"/>
              </a:ext>
            </a:extLst>
          </p:cNvPr>
          <p:cNvSpPr>
            <a:spLocks noGrp="1"/>
          </p:cNvSpPr>
          <p:nvPr>
            <p:ph idx="1"/>
          </p:nvPr>
        </p:nvSpPr>
        <p:spPr/>
        <p:txBody>
          <a:bodyPr/>
          <a:lstStyle/>
          <a:p>
            <a:r>
              <a:rPr lang="it-IT" dirty="0"/>
              <a:t>Laika </a:t>
            </a:r>
            <a:r>
              <a:rPr lang="it-IT" dirty="0" err="1"/>
              <a:t>is</a:t>
            </a:r>
            <a:r>
              <a:rPr lang="it-IT" dirty="0"/>
              <a:t> a dog							Laika ∈ Dog							Dog(Laika)</a:t>
            </a:r>
          </a:p>
          <a:p>
            <a:pPr>
              <a:spcBef>
                <a:spcPts val="600"/>
              </a:spcBef>
            </a:pPr>
            <a:r>
              <a:rPr lang="it-IT" dirty="0"/>
              <a:t>(</a:t>
            </a:r>
            <a:r>
              <a:rPr lang="it-IT" dirty="0" err="1"/>
              <a:t>All</a:t>
            </a:r>
            <a:r>
              <a:rPr lang="it-IT" dirty="0"/>
              <a:t>) dogs are </a:t>
            </a:r>
            <a:r>
              <a:rPr lang="it-IT" dirty="0" err="1"/>
              <a:t>mammals</a:t>
            </a:r>
            <a:r>
              <a:rPr lang="it-IT" dirty="0"/>
              <a:t>				Dog ⊆ </a:t>
            </a:r>
            <a:r>
              <a:rPr lang="it-IT" dirty="0" err="1"/>
              <a:t>Mammal</a:t>
            </a:r>
            <a:r>
              <a:rPr lang="it-IT" dirty="0"/>
              <a:t>						∀x (Dog(x) ⟶ </a:t>
            </a:r>
            <a:r>
              <a:rPr lang="it-IT" dirty="0" err="1"/>
              <a:t>Mammal</a:t>
            </a:r>
            <a:r>
              <a:rPr lang="it-IT" dirty="0"/>
              <a:t>(x))</a:t>
            </a:r>
          </a:p>
          <a:p>
            <a:pPr>
              <a:spcBef>
                <a:spcPts val="600"/>
              </a:spcBef>
            </a:pPr>
            <a:r>
              <a:rPr lang="it-IT" dirty="0"/>
              <a:t>‘Dog’ and ‘</a:t>
            </a:r>
            <a:r>
              <a:rPr lang="it-IT" dirty="0" err="1"/>
              <a:t>Mammal</a:t>
            </a:r>
            <a:r>
              <a:rPr lang="it-IT" dirty="0"/>
              <a:t>’ are </a:t>
            </a:r>
            <a:r>
              <a:rPr lang="it-IT" dirty="0" err="1"/>
              <a:t>classes</a:t>
            </a:r>
            <a:r>
              <a:rPr lang="it-IT" dirty="0"/>
              <a:t>		Dog ∈ Class		</a:t>
            </a:r>
            <a:r>
              <a:rPr lang="it-IT" dirty="0" err="1"/>
              <a:t>Mammal</a:t>
            </a:r>
            <a:r>
              <a:rPr lang="it-IT" dirty="0"/>
              <a:t> ∈ Class		non esprimibile in FOL</a:t>
            </a:r>
          </a:p>
          <a:p>
            <a:pPr>
              <a:spcBef>
                <a:spcPts val="600"/>
              </a:spcBef>
            </a:pPr>
            <a:r>
              <a:rPr lang="it-IT" dirty="0"/>
              <a:t>‘Class’ </a:t>
            </a:r>
            <a:r>
              <a:rPr lang="it-IT" dirty="0" err="1"/>
              <a:t>is</a:t>
            </a:r>
            <a:r>
              <a:rPr lang="it-IT" dirty="0"/>
              <a:t> a </a:t>
            </a:r>
            <a:r>
              <a:rPr lang="it-IT" dirty="0" err="1"/>
              <a:t>class</a:t>
            </a:r>
            <a:r>
              <a:rPr lang="it-IT" dirty="0"/>
              <a:t>						Class ∈ Class							non esprimibile in FOL</a:t>
            </a:r>
          </a:p>
        </p:txBody>
      </p:sp>
      <p:sp>
        <p:nvSpPr>
          <p:cNvPr id="4" name="Rounded Rectangle 3">
            <a:extLst>
              <a:ext uri="{FF2B5EF4-FFF2-40B4-BE49-F238E27FC236}">
                <a16:creationId xmlns:a16="http://schemas.microsoft.com/office/drawing/2014/main" id="{852B96EB-9DAD-144F-B935-E7090EB4464E}"/>
              </a:ext>
            </a:extLst>
          </p:cNvPr>
          <p:cNvSpPr/>
          <p:nvPr/>
        </p:nvSpPr>
        <p:spPr bwMode="auto">
          <a:xfrm>
            <a:off x="4798141" y="5622518"/>
            <a:ext cx="909883"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strike="noStrike" normalizeH="0" dirty="0">
                <a:ln>
                  <a:noFill/>
                </a:ln>
                <a:solidFill>
                  <a:schemeClr val="tx1"/>
                </a:solidFill>
                <a:effectLst/>
              </a:rPr>
              <a:t>Laika</a:t>
            </a:r>
            <a:endParaRPr kumimoji="0" lang="en-GB" sz="1600" b="0" i="0" u="none" strike="noStrike" normalizeH="0" dirty="0">
              <a:ln>
                <a:noFill/>
              </a:ln>
              <a:solidFill>
                <a:schemeClr val="tx1"/>
              </a:solidFill>
              <a:effectLst/>
              <a:latin typeface="+mn-lt"/>
            </a:endParaRPr>
          </a:p>
        </p:txBody>
      </p:sp>
      <p:sp>
        <p:nvSpPr>
          <p:cNvPr id="5" name="Rounded Rectangle 4">
            <a:extLst>
              <a:ext uri="{FF2B5EF4-FFF2-40B4-BE49-F238E27FC236}">
                <a16:creationId xmlns:a16="http://schemas.microsoft.com/office/drawing/2014/main" id="{EC7FB410-D18F-5740-8F96-5D6CFFDDB4E9}"/>
              </a:ext>
            </a:extLst>
          </p:cNvPr>
          <p:cNvSpPr/>
          <p:nvPr/>
        </p:nvSpPr>
        <p:spPr bwMode="auto">
          <a:xfrm>
            <a:off x="4798141" y="4332225"/>
            <a:ext cx="909883"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normalizeH="0" dirty="0">
                <a:ln>
                  <a:noFill/>
                </a:ln>
                <a:solidFill>
                  <a:schemeClr val="tx1"/>
                </a:solidFill>
                <a:effectLst/>
                <a:latin typeface="+mn-lt"/>
              </a:rPr>
              <a:t>Dog</a:t>
            </a:r>
          </a:p>
        </p:txBody>
      </p:sp>
      <p:cxnSp>
        <p:nvCxnSpPr>
          <p:cNvPr id="6" name="Straight Arrow Connector 5">
            <a:extLst>
              <a:ext uri="{FF2B5EF4-FFF2-40B4-BE49-F238E27FC236}">
                <a16:creationId xmlns:a16="http://schemas.microsoft.com/office/drawing/2014/main" id="{438657A0-8FD7-3641-92EB-B23C14577C96}"/>
              </a:ext>
            </a:extLst>
          </p:cNvPr>
          <p:cNvCxnSpPr>
            <a:cxnSpLocks/>
            <a:stCxn id="4" idx="0"/>
            <a:endCxn id="5" idx="2"/>
          </p:cNvCxnSpPr>
          <p:nvPr/>
        </p:nvCxnSpPr>
        <p:spPr bwMode="auto">
          <a:xfrm flipV="1">
            <a:off x="5253083" y="4800277"/>
            <a:ext cx="0" cy="82224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7" name="TextBox 6">
            <a:extLst>
              <a:ext uri="{FF2B5EF4-FFF2-40B4-BE49-F238E27FC236}">
                <a16:creationId xmlns:a16="http://schemas.microsoft.com/office/drawing/2014/main" id="{0D139A78-EBE0-3341-BB6B-8EFDC5AD697D}"/>
              </a:ext>
            </a:extLst>
          </p:cNvPr>
          <p:cNvSpPr txBox="1"/>
          <p:nvPr/>
        </p:nvSpPr>
        <p:spPr>
          <a:xfrm>
            <a:off x="3921213" y="3751827"/>
            <a:ext cx="1321196" cy="338554"/>
          </a:xfrm>
          <a:prstGeom prst="rect">
            <a:avLst/>
          </a:prstGeom>
          <a:noFill/>
        </p:spPr>
        <p:txBody>
          <a:bodyPr wrap="none" rtlCol="0">
            <a:spAutoFit/>
          </a:bodyPr>
          <a:lstStyle/>
          <a:p>
            <a:pPr algn="r"/>
            <a:r>
              <a:rPr lang="en-GB" sz="1600" u="none" dirty="0" err="1">
                <a:latin typeface="+mn-lt"/>
              </a:rPr>
              <a:t>subClassOf</a:t>
            </a:r>
            <a:endParaRPr lang="en-GB" sz="1600" u="none" dirty="0">
              <a:latin typeface="+mn-lt"/>
            </a:endParaRPr>
          </a:p>
        </p:txBody>
      </p:sp>
      <p:sp>
        <p:nvSpPr>
          <p:cNvPr id="10" name="Rounded Rectangle 9">
            <a:extLst>
              <a:ext uri="{FF2B5EF4-FFF2-40B4-BE49-F238E27FC236}">
                <a16:creationId xmlns:a16="http://schemas.microsoft.com/office/drawing/2014/main" id="{663F8E56-22A3-B244-BAA9-542F69F2F930}"/>
              </a:ext>
            </a:extLst>
          </p:cNvPr>
          <p:cNvSpPr/>
          <p:nvPr/>
        </p:nvSpPr>
        <p:spPr bwMode="auto">
          <a:xfrm>
            <a:off x="4645741" y="3041932"/>
            <a:ext cx="1209149"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normalizeH="0" dirty="0">
                <a:ln>
                  <a:noFill/>
                </a:ln>
                <a:solidFill>
                  <a:schemeClr val="tx1"/>
                </a:solidFill>
                <a:effectLst/>
                <a:latin typeface="+mn-lt"/>
              </a:rPr>
              <a:t>Mammal</a:t>
            </a:r>
          </a:p>
        </p:txBody>
      </p:sp>
      <p:cxnSp>
        <p:nvCxnSpPr>
          <p:cNvPr id="11" name="Straight Arrow Connector 10">
            <a:extLst>
              <a:ext uri="{FF2B5EF4-FFF2-40B4-BE49-F238E27FC236}">
                <a16:creationId xmlns:a16="http://schemas.microsoft.com/office/drawing/2014/main" id="{E0BE4B85-1C67-BE49-BCC1-33E849A74330}"/>
              </a:ext>
            </a:extLst>
          </p:cNvPr>
          <p:cNvCxnSpPr>
            <a:cxnSpLocks/>
            <a:endCxn id="10" idx="2"/>
          </p:cNvCxnSpPr>
          <p:nvPr/>
        </p:nvCxnSpPr>
        <p:spPr bwMode="auto">
          <a:xfrm flipH="1" flipV="1">
            <a:off x="5250316" y="3509984"/>
            <a:ext cx="2768" cy="822242"/>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18" name="TextBox 17">
            <a:extLst>
              <a:ext uri="{FF2B5EF4-FFF2-40B4-BE49-F238E27FC236}">
                <a16:creationId xmlns:a16="http://schemas.microsoft.com/office/drawing/2014/main" id="{1319AAED-B66B-A044-944B-85705E64DBFC}"/>
              </a:ext>
            </a:extLst>
          </p:cNvPr>
          <p:cNvSpPr txBox="1"/>
          <p:nvPr/>
        </p:nvSpPr>
        <p:spPr>
          <a:xfrm>
            <a:off x="4702593" y="5066517"/>
            <a:ext cx="556563" cy="338554"/>
          </a:xfrm>
          <a:prstGeom prst="rect">
            <a:avLst/>
          </a:prstGeom>
          <a:noFill/>
        </p:spPr>
        <p:txBody>
          <a:bodyPr wrap="none" rtlCol="0">
            <a:spAutoFit/>
          </a:bodyPr>
          <a:lstStyle/>
          <a:p>
            <a:pPr algn="r"/>
            <a:r>
              <a:rPr lang="en-GB" sz="1600" u="none" dirty="0">
                <a:latin typeface="+mn-lt"/>
              </a:rPr>
              <a:t>type</a:t>
            </a:r>
          </a:p>
        </p:txBody>
      </p:sp>
      <p:sp>
        <p:nvSpPr>
          <p:cNvPr id="19" name="Rounded Rectangle 18">
            <a:extLst>
              <a:ext uri="{FF2B5EF4-FFF2-40B4-BE49-F238E27FC236}">
                <a16:creationId xmlns:a16="http://schemas.microsoft.com/office/drawing/2014/main" id="{4FBC888F-E75A-3043-92A0-63C3DC4B76D4}"/>
              </a:ext>
            </a:extLst>
          </p:cNvPr>
          <p:cNvSpPr/>
          <p:nvPr/>
        </p:nvSpPr>
        <p:spPr bwMode="auto">
          <a:xfrm>
            <a:off x="7354081" y="3630497"/>
            <a:ext cx="909883"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strike="noStrike" normalizeH="0" dirty="0">
                <a:ln>
                  <a:noFill/>
                </a:ln>
                <a:solidFill>
                  <a:schemeClr val="tx1"/>
                </a:solidFill>
                <a:effectLst/>
              </a:rPr>
              <a:t>Class</a:t>
            </a:r>
            <a:endParaRPr kumimoji="0" lang="en-GB" sz="1600" b="0" i="0" u="none" strike="noStrike" normalizeH="0" dirty="0">
              <a:ln>
                <a:noFill/>
              </a:ln>
              <a:solidFill>
                <a:schemeClr val="tx1"/>
              </a:solidFill>
              <a:effectLst/>
              <a:latin typeface="+mn-lt"/>
            </a:endParaRPr>
          </a:p>
        </p:txBody>
      </p:sp>
      <p:cxnSp>
        <p:nvCxnSpPr>
          <p:cNvPr id="20" name="Straight Arrow Connector 19">
            <a:extLst>
              <a:ext uri="{FF2B5EF4-FFF2-40B4-BE49-F238E27FC236}">
                <a16:creationId xmlns:a16="http://schemas.microsoft.com/office/drawing/2014/main" id="{01C1292A-889B-9741-8F2E-FC8D3484BE32}"/>
              </a:ext>
            </a:extLst>
          </p:cNvPr>
          <p:cNvCxnSpPr>
            <a:cxnSpLocks/>
            <a:stCxn id="10" idx="3"/>
            <a:endCxn id="19" idx="1"/>
          </p:cNvCxnSpPr>
          <p:nvPr/>
        </p:nvCxnSpPr>
        <p:spPr bwMode="auto">
          <a:xfrm>
            <a:off x="5854890" y="3275958"/>
            <a:ext cx="1499191" cy="588565"/>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3" name="Straight Arrow Connector 22">
            <a:extLst>
              <a:ext uri="{FF2B5EF4-FFF2-40B4-BE49-F238E27FC236}">
                <a16:creationId xmlns:a16="http://schemas.microsoft.com/office/drawing/2014/main" id="{E580F4A9-D33D-844A-8BD3-72AB19F5226F}"/>
              </a:ext>
            </a:extLst>
          </p:cNvPr>
          <p:cNvCxnSpPr>
            <a:cxnSpLocks/>
            <a:stCxn id="5" idx="3"/>
            <a:endCxn id="19" idx="1"/>
          </p:cNvCxnSpPr>
          <p:nvPr/>
        </p:nvCxnSpPr>
        <p:spPr bwMode="auto">
          <a:xfrm flipV="1">
            <a:off x="5708024" y="3864523"/>
            <a:ext cx="1646057" cy="70172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26" name="TextBox 25">
            <a:extLst>
              <a:ext uri="{FF2B5EF4-FFF2-40B4-BE49-F238E27FC236}">
                <a16:creationId xmlns:a16="http://schemas.microsoft.com/office/drawing/2014/main" id="{312D9C82-C147-E54E-8655-5F6BFDC62A3C}"/>
              </a:ext>
            </a:extLst>
          </p:cNvPr>
          <p:cNvSpPr txBox="1"/>
          <p:nvPr/>
        </p:nvSpPr>
        <p:spPr>
          <a:xfrm>
            <a:off x="6326204" y="3194638"/>
            <a:ext cx="556563" cy="338554"/>
          </a:xfrm>
          <a:prstGeom prst="rect">
            <a:avLst/>
          </a:prstGeom>
          <a:noFill/>
        </p:spPr>
        <p:txBody>
          <a:bodyPr wrap="none" rtlCol="0">
            <a:spAutoFit/>
          </a:bodyPr>
          <a:lstStyle/>
          <a:p>
            <a:pPr algn="r"/>
            <a:r>
              <a:rPr lang="en-GB" sz="1600" u="none" dirty="0">
                <a:latin typeface="+mn-lt"/>
              </a:rPr>
              <a:t>type</a:t>
            </a:r>
          </a:p>
        </p:txBody>
      </p:sp>
      <p:sp>
        <p:nvSpPr>
          <p:cNvPr id="27" name="TextBox 26">
            <a:extLst>
              <a:ext uri="{FF2B5EF4-FFF2-40B4-BE49-F238E27FC236}">
                <a16:creationId xmlns:a16="http://schemas.microsoft.com/office/drawing/2014/main" id="{2689944B-018E-1941-AB80-95F80022772F}"/>
              </a:ext>
            </a:extLst>
          </p:cNvPr>
          <p:cNvSpPr txBox="1"/>
          <p:nvPr/>
        </p:nvSpPr>
        <p:spPr>
          <a:xfrm>
            <a:off x="6339625" y="4201739"/>
            <a:ext cx="556563" cy="338554"/>
          </a:xfrm>
          <a:prstGeom prst="rect">
            <a:avLst/>
          </a:prstGeom>
          <a:noFill/>
        </p:spPr>
        <p:txBody>
          <a:bodyPr wrap="none" rtlCol="0">
            <a:spAutoFit/>
          </a:bodyPr>
          <a:lstStyle/>
          <a:p>
            <a:pPr algn="r"/>
            <a:r>
              <a:rPr lang="en-GB" sz="1600" u="none" dirty="0">
                <a:latin typeface="+mn-lt"/>
              </a:rPr>
              <a:t>type</a:t>
            </a:r>
          </a:p>
        </p:txBody>
      </p:sp>
      <p:sp>
        <p:nvSpPr>
          <p:cNvPr id="28" name="Slide Number Placeholder 3">
            <a:extLst>
              <a:ext uri="{FF2B5EF4-FFF2-40B4-BE49-F238E27FC236}">
                <a16:creationId xmlns:a16="http://schemas.microsoft.com/office/drawing/2014/main" id="{4DBB3CAE-543D-E645-8328-16E4FF7A3FFA}"/>
              </a:ext>
            </a:extLst>
          </p:cNvPr>
          <p:cNvSpPr>
            <a:spLocks noGrp="1"/>
          </p:cNvSpPr>
          <p:nvPr>
            <p:ph type="sldNum" sz="quarter" idx="4"/>
          </p:nvPr>
        </p:nvSpPr>
        <p:spPr>
          <a:xfrm>
            <a:off x="11344078" y="6360278"/>
            <a:ext cx="504007" cy="318548"/>
          </a:xfrm>
        </p:spPr>
        <p:txBody>
          <a:bodyPr/>
          <a:lstStyle/>
          <a:p>
            <a:fld id="{2FD666F0-DD52-D045-A24A-46112ABA80A2}" type="slidenum">
              <a:rPr lang="en-US" smtClean="0"/>
              <a:pPr/>
              <a:t>35</a:t>
            </a:fld>
            <a:endParaRPr lang="en-US" dirty="0"/>
          </a:p>
        </p:txBody>
      </p:sp>
      <p:sp>
        <p:nvSpPr>
          <p:cNvPr id="33" name="Arc 32">
            <a:extLst>
              <a:ext uri="{FF2B5EF4-FFF2-40B4-BE49-F238E27FC236}">
                <a16:creationId xmlns:a16="http://schemas.microsoft.com/office/drawing/2014/main" id="{6E9C11B9-5817-384D-9898-F808CA30A777}"/>
              </a:ext>
            </a:extLst>
          </p:cNvPr>
          <p:cNvSpPr/>
          <p:nvPr/>
        </p:nvSpPr>
        <p:spPr>
          <a:xfrm>
            <a:off x="7796961" y="3276892"/>
            <a:ext cx="1183231" cy="1185712"/>
          </a:xfrm>
          <a:prstGeom prst="arc">
            <a:avLst>
              <a:gd name="adj1" fmla="val 12262065"/>
              <a:gd name="adj2" fmla="val 9350856"/>
            </a:avLst>
          </a:prstGeom>
          <a:ln w="12700">
            <a:solidFill>
              <a:schemeClr val="tx1"/>
            </a:solidFill>
            <a:tailEnd type="arrow"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it-IT" dirty="0"/>
          </a:p>
        </p:txBody>
      </p:sp>
      <p:sp>
        <p:nvSpPr>
          <p:cNvPr id="34" name="TextBox 33">
            <a:extLst>
              <a:ext uri="{FF2B5EF4-FFF2-40B4-BE49-F238E27FC236}">
                <a16:creationId xmlns:a16="http://schemas.microsoft.com/office/drawing/2014/main" id="{7C6F1087-53A8-DF44-B4A5-29E8AFA8190E}"/>
              </a:ext>
            </a:extLst>
          </p:cNvPr>
          <p:cNvSpPr txBox="1"/>
          <p:nvPr/>
        </p:nvSpPr>
        <p:spPr>
          <a:xfrm>
            <a:off x="8974428" y="3695001"/>
            <a:ext cx="556563" cy="338554"/>
          </a:xfrm>
          <a:prstGeom prst="rect">
            <a:avLst/>
          </a:prstGeom>
          <a:noFill/>
        </p:spPr>
        <p:txBody>
          <a:bodyPr wrap="none" rtlCol="0">
            <a:spAutoFit/>
          </a:bodyPr>
          <a:lstStyle/>
          <a:p>
            <a:pPr algn="r"/>
            <a:r>
              <a:rPr lang="en-GB" sz="1600" u="none" dirty="0">
                <a:latin typeface="+mn-lt"/>
              </a:rPr>
              <a:t>type</a:t>
            </a:r>
          </a:p>
        </p:txBody>
      </p:sp>
    </p:spTree>
    <p:extLst>
      <p:ext uri="{BB962C8B-B14F-4D97-AF65-F5344CB8AC3E}">
        <p14:creationId xmlns:p14="http://schemas.microsoft.com/office/powerpoint/2010/main" val="16089210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E3B51-739C-0D4A-A39B-080BBA522746}"/>
              </a:ext>
            </a:extLst>
          </p:cNvPr>
          <p:cNvSpPr>
            <a:spLocks noGrp="1"/>
          </p:cNvSpPr>
          <p:nvPr>
            <p:ph type="title"/>
          </p:nvPr>
        </p:nvSpPr>
        <p:spPr>
          <a:xfrm>
            <a:off x="384697" y="298340"/>
            <a:ext cx="11441391" cy="592670"/>
          </a:xfrm>
        </p:spPr>
        <p:txBody>
          <a:bodyPr/>
          <a:lstStyle/>
          <a:p>
            <a:r>
              <a:rPr lang="it-IT" dirty="0"/>
              <a:t>Ragionamento domain </a:t>
            </a:r>
            <a:r>
              <a:rPr lang="it-IT" dirty="0" err="1"/>
              <a:t>dependent</a:t>
            </a:r>
            <a:r>
              <a:rPr lang="it-IT" dirty="0"/>
              <a:t> nelle reti semantiche</a:t>
            </a:r>
          </a:p>
        </p:txBody>
      </p:sp>
      <p:sp>
        <p:nvSpPr>
          <p:cNvPr id="3" name="Content Placeholder 2">
            <a:extLst>
              <a:ext uri="{FF2B5EF4-FFF2-40B4-BE49-F238E27FC236}">
                <a16:creationId xmlns:a16="http://schemas.microsoft.com/office/drawing/2014/main" id="{2E99E09A-ADB5-0643-8488-79897E13A3D4}"/>
              </a:ext>
            </a:extLst>
          </p:cNvPr>
          <p:cNvSpPr>
            <a:spLocks noGrp="1"/>
          </p:cNvSpPr>
          <p:nvPr>
            <p:ph idx="1"/>
          </p:nvPr>
        </p:nvSpPr>
        <p:spPr>
          <a:xfrm>
            <a:off x="384698" y="958286"/>
            <a:ext cx="11133792" cy="5427524"/>
          </a:xfrm>
        </p:spPr>
        <p:txBody>
          <a:bodyPr>
            <a:normAutofit/>
          </a:bodyPr>
          <a:lstStyle/>
          <a:p>
            <a:r>
              <a:rPr lang="it-IT" dirty="0"/>
              <a:t>Le regole logiche come quelle del lucido 27 possono essere definite una volta per tutte (in quanto domain </a:t>
            </a:r>
            <a:r>
              <a:rPr lang="it-IT" dirty="0" err="1"/>
              <a:t>independent</a:t>
            </a:r>
            <a:r>
              <a:rPr lang="it-IT" dirty="0"/>
              <a:t>) e implementate in un </a:t>
            </a:r>
            <a:r>
              <a:rPr lang="it-IT" dirty="0" err="1"/>
              <a:t>reasoner</a:t>
            </a:r>
            <a:r>
              <a:rPr lang="it-IT" dirty="0"/>
              <a:t> per reti semantiche</a:t>
            </a:r>
          </a:p>
          <a:p>
            <a:r>
              <a:rPr lang="it-IT" dirty="0"/>
              <a:t>Tuttavia queste regole non consentono di ragionare sui termini «non logici» (ovvero domain </a:t>
            </a:r>
            <a:r>
              <a:rPr lang="it-IT" dirty="0" err="1"/>
              <a:t>dependent</a:t>
            </a:r>
            <a:r>
              <a:rPr lang="it-IT" dirty="0"/>
              <a:t>)</a:t>
            </a:r>
          </a:p>
          <a:p>
            <a:r>
              <a:rPr lang="it-IT" dirty="0"/>
              <a:t>Nell’esempio seguente, la rete viene considerata insieme alla premessa implicita che: </a:t>
            </a:r>
          </a:p>
          <a:p>
            <a:r>
              <a:rPr lang="it-IT" dirty="0"/>
              <a:t>	«</a:t>
            </a:r>
            <a:r>
              <a:rPr lang="it-IT" dirty="0" err="1"/>
              <a:t>everyone</a:t>
            </a:r>
            <a:r>
              <a:rPr lang="it-IT" dirty="0"/>
              <a:t> </a:t>
            </a:r>
            <a:r>
              <a:rPr lang="it-IT" dirty="0" err="1"/>
              <a:t>loves</a:t>
            </a:r>
            <a:r>
              <a:rPr lang="it-IT" dirty="0"/>
              <a:t> </a:t>
            </a:r>
            <a:r>
              <a:rPr lang="it-IT" dirty="0" err="1"/>
              <a:t>their</a:t>
            </a:r>
            <a:r>
              <a:rPr lang="it-IT" dirty="0"/>
              <a:t> dogs»</a:t>
            </a:r>
          </a:p>
          <a:p>
            <a:r>
              <a:rPr lang="it-IT" dirty="0"/>
              <a:t>Un simile enunciato, tuttavia, non si può</a:t>
            </a:r>
            <a:br>
              <a:rPr lang="it-IT" dirty="0"/>
            </a:br>
            <a:r>
              <a:rPr lang="it-IT" dirty="0"/>
              <a:t>rappresentare nella rete semantica (lo si</a:t>
            </a:r>
            <a:br>
              <a:rPr lang="it-IT" dirty="0"/>
            </a:br>
            <a:r>
              <a:rPr lang="it-IT" dirty="0"/>
              <a:t>potrebbe fare utilizzando FOL o una DL)</a:t>
            </a:r>
          </a:p>
          <a:p>
            <a:r>
              <a:rPr lang="it-IT" dirty="0"/>
              <a:t>Il legame semantico fra ‘</a:t>
            </a:r>
            <a:r>
              <a:rPr lang="it-IT" dirty="0" err="1"/>
              <a:t>owns</a:t>
            </a:r>
            <a:r>
              <a:rPr lang="it-IT" dirty="0"/>
              <a:t>’, ‘Dog’ e ‘</a:t>
            </a:r>
            <a:r>
              <a:rPr lang="it-IT" dirty="0" err="1"/>
              <a:t>loves</a:t>
            </a:r>
            <a:r>
              <a:rPr lang="it-IT" dirty="0"/>
              <a:t>’</a:t>
            </a:r>
            <a:br>
              <a:rPr lang="it-IT" dirty="0"/>
            </a:br>
            <a:r>
              <a:rPr lang="it-IT" dirty="0"/>
              <a:t>potrebbe essere rappresentato a livello di codice</a:t>
            </a:r>
            <a:br>
              <a:rPr lang="it-IT" dirty="0"/>
            </a:br>
            <a:r>
              <a:rPr lang="it-IT" dirty="0"/>
              <a:t>di gestione della rete semantica </a:t>
            </a:r>
            <a:br>
              <a:rPr lang="it-IT" dirty="0"/>
            </a:br>
            <a:endParaRPr lang="it-IT" dirty="0"/>
          </a:p>
        </p:txBody>
      </p:sp>
      <p:grpSp>
        <p:nvGrpSpPr>
          <p:cNvPr id="27" name="Group 26">
            <a:extLst>
              <a:ext uri="{FF2B5EF4-FFF2-40B4-BE49-F238E27FC236}">
                <a16:creationId xmlns:a16="http://schemas.microsoft.com/office/drawing/2014/main" id="{26104000-A3D0-5642-8948-8DF689B8B67E}"/>
              </a:ext>
            </a:extLst>
          </p:cNvPr>
          <p:cNvGrpSpPr/>
          <p:nvPr/>
        </p:nvGrpSpPr>
        <p:grpSpPr>
          <a:xfrm>
            <a:off x="7458968" y="4751481"/>
            <a:ext cx="1812420" cy="1232280"/>
            <a:chOff x="5373558" y="2050410"/>
            <a:chExt cx="1812420" cy="1232280"/>
          </a:xfrm>
        </p:grpSpPr>
        <p:sp>
          <p:nvSpPr>
            <p:cNvPr id="28" name="Arc 27">
              <a:extLst>
                <a:ext uri="{FF2B5EF4-FFF2-40B4-BE49-F238E27FC236}">
                  <a16:creationId xmlns:a16="http://schemas.microsoft.com/office/drawing/2014/main" id="{C8DB493F-6653-3C4F-86E9-BBA1F7D03EC1}"/>
                </a:ext>
              </a:extLst>
            </p:cNvPr>
            <p:cNvSpPr/>
            <p:nvPr/>
          </p:nvSpPr>
          <p:spPr bwMode="auto">
            <a:xfrm>
              <a:off x="5373558" y="2050410"/>
              <a:ext cx="1812420" cy="894706"/>
            </a:xfrm>
            <a:prstGeom prst="arc">
              <a:avLst>
                <a:gd name="adj1" fmla="val 5705"/>
                <a:gd name="adj2" fmla="val 10887819"/>
              </a:avLst>
            </a:prstGeom>
            <a:noFill/>
            <a:ln w="12700" cap="flat" cmpd="sng" algn="ctr">
              <a:solidFill>
                <a:srgbClr val="FF0000"/>
              </a:solidFill>
              <a:prstDash val="dash"/>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sng" strike="noStrike" cap="none" normalizeH="0" baseline="0">
                <a:ln>
                  <a:noFill/>
                </a:ln>
                <a:solidFill>
                  <a:schemeClr val="tx1"/>
                </a:solidFill>
                <a:effectLst/>
                <a:latin typeface="Times" pitchFamily="18" charset="0"/>
              </a:endParaRPr>
            </a:p>
          </p:txBody>
        </p:sp>
        <p:sp>
          <p:nvSpPr>
            <p:cNvPr id="29" name="TextBox 28">
              <a:extLst>
                <a:ext uri="{FF2B5EF4-FFF2-40B4-BE49-F238E27FC236}">
                  <a16:creationId xmlns:a16="http://schemas.microsoft.com/office/drawing/2014/main" id="{16E6B89D-0E8A-7F45-B825-B1E4070FBB40}"/>
                </a:ext>
              </a:extLst>
            </p:cNvPr>
            <p:cNvSpPr txBox="1"/>
            <p:nvPr/>
          </p:nvSpPr>
          <p:spPr>
            <a:xfrm>
              <a:off x="6047881" y="2944136"/>
              <a:ext cx="612988" cy="338554"/>
            </a:xfrm>
            <a:prstGeom prst="rect">
              <a:avLst/>
            </a:prstGeom>
            <a:noFill/>
            <a:ln w="12700">
              <a:noFill/>
            </a:ln>
          </p:spPr>
          <p:txBody>
            <a:bodyPr wrap="none" rtlCol="0">
              <a:spAutoFit/>
            </a:bodyPr>
            <a:lstStyle/>
            <a:p>
              <a:r>
                <a:rPr lang="en-GB" sz="1600" u="none" dirty="0">
                  <a:solidFill>
                    <a:srgbClr val="FF0000"/>
                  </a:solidFill>
                  <a:latin typeface="+mn-lt"/>
                </a:rPr>
                <a:t>loves</a:t>
              </a:r>
            </a:p>
          </p:txBody>
        </p:sp>
      </p:grpSp>
      <p:sp>
        <p:nvSpPr>
          <p:cNvPr id="14" name="Slide Number Placeholder 13">
            <a:extLst>
              <a:ext uri="{FF2B5EF4-FFF2-40B4-BE49-F238E27FC236}">
                <a16:creationId xmlns:a16="http://schemas.microsoft.com/office/drawing/2014/main" id="{309D3739-7F7F-2F4C-9BE8-F9C153200C29}"/>
              </a:ext>
            </a:extLst>
          </p:cNvPr>
          <p:cNvSpPr>
            <a:spLocks noGrp="1"/>
          </p:cNvSpPr>
          <p:nvPr>
            <p:ph type="sldNum" sz="quarter" idx="4"/>
          </p:nvPr>
        </p:nvSpPr>
        <p:spPr>
          <a:xfrm>
            <a:off x="11322081" y="6293812"/>
            <a:ext cx="504007" cy="318548"/>
          </a:xfrm>
        </p:spPr>
        <p:txBody>
          <a:bodyPr/>
          <a:lstStyle/>
          <a:p>
            <a:fld id="{2FD666F0-DD52-D045-A24A-46112ABA80A2}" type="slidenum">
              <a:rPr lang="en-US" smtClean="0"/>
              <a:pPr/>
              <a:t>36</a:t>
            </a:fld>
            <a:endParaRPr lang="en-US" dirty="0"/>
          </a:p>
        </p:txBody>
      </p:sp>
      <p:grpSp>
        <p:nvGrpSpPr>
          <p:cNvPr id="15" name="Group 14">
            <a:extLst>
              <a:ext uri="{FF2B5EF4-FFF2-40B4-BE49-F238E27FC236}">
                <a16:creationId xmlns:a16="http://schemas.microsoft.com/office/drawing/2014/main" id="{EA6A4147-965D-CE44-AE11-72F4B6DE8B06}"/>
              </a:ext>
            </a:extLst>
          </p:cNvPr>
          <p:cNvGrpSpPr/>
          <p:nvPr/>
        </p:nvGrpSpPr>
        <p:grpSpPr>
          <a:xfrm>
            <a:off x="6852803" y="3437581"/>
            <a:ext cx="2782959" cy="1752493"/>
            <a:chOff x="7914688" y="3465354"/>
            <a:chExt cx="2782959" cy="1752493"/>
          </a:xfrm>
        </p:grpSpPr>
        <p:sp>
          <p:nvSpPr>
            <p:cNvPr id="4" name="Rounded Rectangle 3">
              <a:extLst>
                <a:ext uri="{FF2B5EF4-FFF2-40B4-BE49-F238E27FC236}">
                  <a16:creationId xmlns:a16="http://schemas.microsoft.com/office/drawing/2014/main" id="{0AA6F375-303F-5D4D-BD5A-D00F8ED672C1}"/>
                </a:ext>
              </a:extLst>
            </p:cNvPr>
            <p:cNvSpPr/>
            <p:nvPr/>
          </p:nvSpPr>
          <p:spPr bwMode="auto">
            <a:xfrm>
              <a:off x="8058090" y="4749795"/>
              <a:ext cx="972108"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mn-lt"/>
                </a:rPr>
                <a:t>Marco</a:t>
              </a:r>
            </a:p>
          </p:txBody>
        </p:sp>
        <p:cxnSp>
          <p:nvCxnSpPr>
            <p:cNvPr id="5" name="Straight Arrow Connector 4">
              <a:extLst>
                <a:ext uri="{FF2B5EF4-FFF2-40B4-BE49-F238E27FC236}">
                  <a16:creationId xmlns:a16="http://schemas.microsoft.com/office/drawing/2014/main" id="{909C0DD5-714C-604D-9BC2-2E0A3BECA98F}"/>
                </a:ext>
              </a:extLst>
            </p:cNvPr>
            <p:cNvCxnSpPr>
              <a:stCxn id="4" idx="3"/>
              <a:endCxn id="7" idx="1"/>
            </p:cNvCxnSpPr>
            <p:nvPr/>
          </p:nvCxnSpPr>
          <p:spPr bwMode="auto">
            <a:xfrm>
              <a:off x="9030198" y="4983821"/>
              <a:ext cx="1008112"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6" name="Rounded Rectangle 5">
              <a:extLst>
                <a:ext uri="{FF2B5EF4-FFF2-40B4-BE49-F238E27FC236}">
                  <a16:creationId xmlns:a16="http://schemas.microsoft.com/office/drawing/2014/main" id="{6080D79B-6F7D-6841-9110-6C554C31B938}"/>
                </a:ext>
              </a:extLst>
            </p:cNvPr>
            <p:cNvSpPr/>
            <p:nvPr/>
          </p:nvSpPr>
          <p:spPr bwMode="auto">
            <a:xfrm>
              <a:off x="9941563" y="3465354"/>
              <a:ext cx="756084"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600" u="none" dirty="0">
                  <a:latin typeface="+mn-lt"/>
                </a:rPr>
                <a:t>Dog</a:t>
              </a:r>
              <a:endParaRPr kumimoji="0" lang="en-GB" sz="1600" b="0" i="0" u="none" strike="noStrike" normalizeH="0" dirty="0">
                <a:ln>
                  <a:noFill/>
                </a:ln>
                <a:solidFill>
                  <a:schemeClr val="tx1"/>
                </a:solidFill>
                <a:effectLst/>
                <a:latin typeface="+mn-lt"/>
              </a:endParaRPr>
            </a:p>
          </p:txBody>
        </p:sp>
        <p:sp>
          <p:nvSpPr>
            <p:cNvPr id="7" name="Rounded Rectangle 6">
              <a:extLst>
                <a:ext uri="{FF2B5EF4-FFF2-40B4-BE49-F238E27FC236}">
                  <a16:creationId xmlns:a16="http://schemas.microsoft.com/office/drawing/2014/main" id="{7CFF1FF4-9F25-CE4F-8160-E14C236E1060}"/>
                </a:ext>
              </a:extLst>
            </p:cNvPr>
            <p:cNvSpPr/>
            <p:nvPr/>
          </p:nvSpPr>
          <p:spPr bwMode="auto">
            <a:xfrm>
              <a:off x="10038310" y="4749795"/>
              <a:ext cx="562590"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dirty="0">
                <a:ln>
                  <a:noFill/>
                </a:ln>
                <a:solidFill>
                  <a:schemeClr val="tx1"/>
                </a:solidFill>
                <a:effectLst/>
                <a:latin typeface="+mn-lt"/>
              </a:endParaRPr>
            </a:p>
          </p:txBody>
        </p:sp>
        <p:cxnSp>
          <p:nvCxnSpPr>
            <p:cNvPr id="8" name="Straight Arrow Connector 7">
              <a:extLst>
                <a:ext uri="{FF2B5EF4-FFF2-40B4-BE49-F238E27FC236}">
                  <a16:creationId xmlns:a16="http://schemas.microsoft.com/office/drawing/2014/main" id="{E7ADCDE0-23AB-9D48-8B4D-E169378B50A9}"/>
                </a:ext>
              </a:extLst>
            </p:cNvPr>
            <p:cNvCxnSpPr>
              <a:stCxn id="7" idx="0"/>
              <a:endCxn id="6" idx="2"/>
            </p:cNvCxnSpPr>
            <p:nvPr/>
          </p:nvCxnSpPr>
          <p:spPr bwMode="auto">
            <a:xfrm flipV="1">
              <a:off x="10319605" y="3933406"/>
              <a:ext cx="0" cy="816389"/>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9" name="TextBox 8">
              <a:extLst>
                <a:ext uri="{FF2B5EF4-FFF2-40B4-BE49-F238E27FC236}">
                  <a16:creationId xmlns:a16="http://schemas.microsoft.com/office/drawing/2014/main" id="{CBABA662-9407-1E4A-99DC-7F2DB9639E63}"/>
                </a:ext>
              </a:extLst>
            </p:cNvPr>
            <p:cNvSpPr txBox="1"/>
            <p:nvPr/>
          </p:nvSpPr>
          <p:spPr>
            <a:xfrm>
              <a:off x="9697585" y="4178712"/>
              <a:ext cx="635687" cy="338554"/>
            </a:xfrm>
            <a:prstGeom prst="rect">
              <a:avLst/>
            </a:prstGeom>
            <a:noFill/>
          </p:spPr>
          <p:txBody>
            <a:bodyPr wrap="none" rtlCol="0">
              <a:spAutoFit/>
            </a:bodyPr>
            <a:lstStyle/>
            <a:p>
              <a:pPr algn="r"/>
              <a:r>
                <a:rPr lang="en-GB" sz="1600" u="none" dirty="0">
                  <a:latin typeface="+mn-lt"/>
                </a:rPr>
                <a:t>type</a:t>
              </a:r>
            </a:p>
          </p:txBody>
        </p:sp>
        <p:sp>
          <p:nvSpPr>
            <p:cNvPr id="10" name="TextBox 9">
              <a:extLst>
                <a:ext uri="{FF2B5EF4-FFF2-40B4-BE49-F238E27FC236}">
                  <a16:creationId xmlns:a16="http://schemas.microsoft.com/office/drawing/2014/main" id="{3839E64E-2623-9648-9E18-BD6794179E21}"/>
                </a:ext>
              </a:extLst>
            </p:cNvPr>
            <p:cNvSpPr txBox="1"/>
            <p:nvPr/>
          </p:nvSpPr>
          <p:spPr>
            <a:xfrm>
              <a:off x="9212814" y="4690092"/>
              <a:ext cx="627865" cy="338554"/>
            </a:xfrm>
            <a:prstGeom prst="rect">
              <a:avLst/>
            </a:prstGeom>
            <a:noFill/>
          </p:spPr>
          <p:txBody>
            <a:bodyPr wrap="none" rtlCol="0">
              <a:spAutoFit/>
            </a:bodyPr>
            <a:lstStyle/>
            <a:p>
              <a:pPr algn="ctr"/>
              <a:r>
                <a:rPr lang="en-GB" sz="1600" u="none" dirty="0">
                  <a:latin typeface="+mn-lt"/>
                </a:rPr>
                <a:t>owns</a:t>
              </a:r>
            </a:p>
          </p:txBody>
        </p:sp>
        <p:cxnSp>
          <p:nvCxnSpPr>
            <p:cNvPr id="32" name="Straight Arrow Connector 31">
              <a:extLst>
                <a:ext uri="{FF2B5EF4-FFF2-40B4-BE49-F238E27FC236}">
                  <a16:creationId xmlns:a16="http://schemas.microsoft.com/office/drawing/2014/main" id="{BAEFB568-9F71-F841-B7F6-61329144B926}"/>
                </a:ext>
              </a:extLst>
            </p:cNvPr>
            <p:cNvCxnSpPr/>
            <p:nvPr/>
          </p:nvCxnSpPr>
          <p:spPr bwMode="auto">
            <a:xfrm flipV="1">
              <a:off x="8536708" y="3933530"/>
              <a:ext cx="0" cy="816389"/>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33" name="TextBox 32">
              <a:extLst>
                <a:ext uri="{FF2B5EF4-FFF2-40B4-BE49-F238E27FC236}">
                  <a16:creationId xmlns:a16="http://schemas.microsoft.com/office/drawing/2014/main" id="{2D227B2B-895E-B843-92C9-5B9F2067EB46}"/>
                </a:ext>
              </a:extLst>
            </p:cNvPr>
            <p:cNvSpPr txBox="1"/>
            <p:nvPr/>
          </p:nvSpPr>
          <p:spPr>
            <a:xfrm>
              <a:off x="7914688" y="4165188"/>
              <a:ext cx="635687" cy="338554"/>
            </a:xfrm>
            <a:prstGeom prst="rect">
              <a:avLst/>
            </a:prstGeom>
            <a:noFill/>
          </p:spPr>
          <p:txBody>
            <a:bodyPr wrap="none" rtlCol="0">
              <a:spAutoFit/>
            </a:bodyPr>
            <a:lstStyle/>
            <a:p>
              <a:pPr algn="r"/>
              <a:r>
                <a:rPr lang="en-GB" sz="1600" u="none" dirty="0">
                  <a:latin typeface="+mn-lt"/>
                </a:rPr>
                <a:t>type</a:t>
              </a:r>
            </a:p>
          </p:txBody>
        </p:sp>
        <p:sp>
          <p:nvSpPr>
            <p:cNvPr id="34" name="Rounded Rectangle 33">
              <a:extLst>
                <a:ext uri="{FF2B5EF4-FFF2-40B4-BE49-F238E27FC236}">
                  <a16:creationId xmlns:a16="http://schemas.microsoft.com/office/drawing/2014/main" id="{0FAE1F1A-31FA-6840-A73E-1B7A9FDC2B04}"/>
                </a:ext>
              </a:extLst>
            </p:cNvPr>
            <p:cNvSpPr/>
            <p:nvPr/>
          </p:nvSpPr>
          <p:spPr bwMode="auto">
            <a:xfrm>
              <a:off x="7942641" y="3465354"/>
              <a:ext cx="1204739"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600" u="none" dirty="0">
                  <a:latin typeface="+mn-lt"/>
                </a:rPr>
                <a:t>Person</a:t>
              </a:r>
              <a:endParaRPr kumimoji="0" lang="en-GB" sz="1600" b="0" i="0" u="none" strike="noStrike" normalizeH="0" dirty="0">
                <a:ln>
                  <a:noFill/>
                </a:ln>
                <a:solidFill>
                  <a:schemeClr val="tx1"/>
                </a:solidFill>
                <a:effectLst/>
                <a:latin typeface="+mn-lt"/>
              </a:endParaRPr>
            </a:p>
          </p:txBody>
        </p:sp>
      </p:grpSp>
    </p:spTree>
    <p:extLst>
      <p:ext uri="{BB962C8B-B14F-4D97-AF65-F5344CB8AC3E}">
        <p14:creationId xmlns:p14="http://schemas.microsoft.com/office/powerpoint/2010/main" val="7625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E3B51-739C-0D4A-A39B-080BBA522746}"/>
              </a:ext>
            </a:extLst>
          </p:cNvPr>
          <p:cNvSpPr>
            <a:spLocks noGrp="1"/>
          </p:cNvSpPr>
          <p:nvPr>
            <p:ph type="title"/>
          </p:nvPr>
        </p:nvSpPr>
        <p:spPr>
          <a:xfrm>
            <a:off x="384697" y="298340"/>
            <a:ext cx="11441391" cy="592670"/>
          </a:xfrm>
        </p:spPr>
        <p:txBody>
          <a:bodyPr/>
          <a:lstStyle/>
          <a:p>
            <a:r>
              <a:rPr lang="it-IT" dirty="0"/>
              <a:t>Ragionamento domain </a:t>
            </a:r>
            <a:r>
              <a:rPr lang="it-IT" dirty="0" err="1"/>
              <a:t>dependent</a:t>
            </a:r>
            <a:r>
              <a:rPr lang="it-IT" dirty="0"/>
              <a:t> nelle reti semantiche 2</a:t>
            </a:r>
          </a:p>
        </p:txBody>
      </p:sp>
      <p:sp>
        <p:nvSpPr>
          <p:cNvPr id="3" name="Content Placeholder 2">
            <a:extLst>
              <a:ext uri="{FF2B5EF4-FFF2-40B4-BE49-F238E27FC236}">
                <a16:creationId xmlns:a16="http://schemas.microsoft.com/office/drawing/2014/main" id="{2E99E09A-ADB5-0643-8488-79897E13A3D4}"/>
              </a:ext>
            </a:extLst>
          </p:cNvPr>
          <p:cNvSpPr>
            <a:spLocks noGrp="1"/>
          </p:cNvSpPr>
          <p:nvPr>
            <p:ph idx="1"/>
          </p:nvPr>
        </p:nvSpPr>
        <p:spPr>
          <a:xfrm>
            <a:off x="384698" y="958286"/>
            <a:ext cx="11074799" cy="5427524"/>
          </a:xfrm>
        </p:spPr>
        <p:txBody>
          <a:bodyPr>
            <a:normAutofit/>
          </a:bodyPr>
          <a:lstStyle/>
          <a:p>
            <a:r>
              <a:rPr lang="it-IT" dirty="0"/>
              <a:t>In alternativa, nell’ambito di un particolare dominio applicativo è possibile associare a una rete semantica delle regole di produzione domain </a:t>
            </a:r>
            <a:r>
              <a:rPr lang="it-IT" dirty="0" err="1"/>
              <a:t>dependent</a:t>
            </a:r>
            <a:r>
              <a:rPr lang="it-IT" dirty="0"/>
              <a:t> che specificano, almeno in parte, </a:t>
            </a:r>
            <a:r>
              <a:rPr lang="it-IT" b="1" dirty="0"/>
              <a:t>il significato dei termini tipici di quel dominio</a:t>
            </a:r>
          </a:p>
          <a:p>
            <a:r>
              <a:rPr lang="it-IT" dirty="0"/>
              <a:t>Ad esempio: «</a:t>
            </a:r>
            <a:r>
              <a:rPr lang="it-IT" dirty="0" err="1"/>
              <a:t>everyone</a:t>
            </a:r>
            <a:r>
              <a:rPr lang="it-IT" dirty="0"/>
              <a:t> </a:t>
            </a:r>
            <a:r>
              <a:rPr lang="it-IT" dirty="0" err="1"/>
              <a:t>loves</a:t>
            </a:r>
            <a:r>
              <a:rPr lang="it-IT" dirty="0"/>
              <a:t> </a:t>
            </a:r>
            <a:r>
              <a:rPr lang="it-IT" dirty="0" err="1"/>
              <a:t>their</a:t>
            </a:r>
            <a:r>
              <a:rPr lang="it-IT" dirty="0"/>
              <a:t> dogs»</a:t>
            </a:r>
          </a:p>
          <a:p>
            <a:pPr>
              <a:lnSpc>
                <a:spcPct val="120000"/>
              </a:lnSpc>
              <a:tabLst>
                <a:tab pos="346075" algn="l"/>
                <a:tab pos="1101725" algn="l"/>
              </a:tabLst>
            </a:pPr>
            <a:r>
              <a:rPr lang="it-IT" dirty="0"/>
              <a:t> 	</a:t>
            </a:r>
            <a:r>
              <a:rPr lang="it-IT" b="1" dirty="0" err="1"/>
              <a:t>if</a:t>
            </a:r>
            <a:r>
              <a:rPr lang="it-IT" dirty="0"/>
              <a:t>	(?x </a:t>
            </a:r>
            <a:r>
              <a:rPr lang="it-IT" dirty="0" err="1"/>
              <a:t>type</a:t>
            </a:r>
            <a:r>
              <a:rPr lang="it-IT" dirty="0"/>
              <a:t> </a:t>
            </a:r>
            <a:r>
              <a:rPr lang="it-IT" dirty="0" err="1"/>
              <a:t>Person</a:t>
            </a:r>
            <a:r>
              <a:rPr lang="it-IT" dirty="0"/>
              <a:t>)	</a:t>
            </a:r>
            <a:br>
              <a:rPr lang="it-IT" dirty="0"/>
            </a:br>
            <a:r>
              <a:rPr lang="it-IT" dirty="0"/>
              <a:t>		(?x </a:t>
            </a:r>
            <a:r>
              <a:rPr lang="it-IT" dirty="0" err="1"/>
              <a:t>owns</a:t>
            </a:r>
            <a:r>
              <a:rPr lang="it-IT" dirty="0"/>
              <a:t> ?y)</a:t>
            </a:r>
            <a:br>
              <a:rPr lang="it-IT" dirty="0"/>
            </a:br>
            <a:r>
              <a:rPr lang="it-IT" dirty="0"/>
              <a:t>		(?y </a:t>
            </a:r>
            <a:r>
              <a:rPr lang="it-IT" dirty="0" err="1"/>
              <a:t>type</a:t>
            </a:r>
            <a:r>
              <a:rPr lang="it-IT" dirty="0"/>
              <a:t> Dog)</a:t>
            </a:r>
            <a:br>
              <a:rPr lang="it-IT" dirty="0"/>
            </a:br>
            <a:r>
              <a:rPr lang="it-IT" dirty="0"/>
              <a:t>	</a:t>
            </a:r>
            <a:r>
              <a:rPr lang="it-IT" b="1" dirty="0" err="1"/>
              <a:t>then</a:t>
            </a:r>
            <a:r>
              <a:rPr lang="it-IT" dirty="0"/>
              <a:t>	(?x </a:t>
            </a:r>
            <a:r>
              <a:rPr lang="it-IT" dirty="0" err="1"/>
              <a:t>loves</a:t>
            </a:r>
            <a:r>
              <a:rPr lang="it-IT" dirty="0"/>
              <a:t> ?y)	</a:t>
            </a:r>
          </a:p>
          <a:p>
            <a:pPr>
              <a:tabLst>
                <a:tab pos="346075" algn="l"/>
                <a:tab pos="1101725" algn="l"/>
              </a:tabLst>
            </a:pPr>
            <a:r>
              <a:rPr lang="it-IT" dirty="0"/>
              <a:t>A livello applicativo è necessario disporre</a:t>
            </a:r>
            <a:br>
              <a:rPr lang="it-IT" dirty="0"/>
            </a:br>
            <a:r>
              <a:rPr lang="it-IT" dirty="0"/>
              <a:t>di un </a:t>
            </a:r>
            <a:r>
              <a:rPr lang="it-IT" b="1" dirty="0"/>
              <a:t>interprete per le regole di produzione</a:t>
            </a:r>
          </a:p>
          <a:p>
            <a:pPr>
              <a:tabLst>
                <a:tab pos="346075" algn="l"/>
                <a:tab pos="1101725" algn="l"/>
              </a:tabLst>
            </a:pPr>
            <a:br>
              <a:rPr lang="it-IT" dirty="0"/>
            </a:br>
            <a:r>
              <a:rPr lang="it-IT" dirty="0"/>
              <a:t> 		</a:t>
            </a:r>
          </a:p>
          <a:p>
            <a:pPr>
              <a:tabLst>
                <a:tab pos="346075" algn="l"/>
                <a:tab pos="1101725" algn="l"/>
              </a:tabLst>
            </a:pPr>
            <a:endParaRPr lang="it-IT" dirty="0"/>
          </a:p>
          <a:p>
            <a:endParaRPr lang="it-IT" dirty="0"/>
          </a:p>
        </p:txBody>
      </p:sp>
      <p:sp>
        <p:nvSpPr>
          <p:cNvPr id="14" name="Slide Number Placeholder 13">
            <a:extLst>
              <a:ext uri="{FF2B5EF4-FFF2-40B4-BE49-F238E27FC236}">
                <a16:creationId xmlns:a16="http://schemas.microsoft.com/office/drawing/2014/main" id="{309D3739-7F7F-2F4C-9BE8-F9C153200C29}"/>
              </a:ext>
            </a:extLst>
          </p:cNvPr>
          <p:cNvSpPr>
            <a:spLocks noGrp="1"/>
          </p:cNvSpPr>
          <p:nvPr>
            <p:ph type="sldNum" sz="quarter" idx="4"/>
          </p:nvPr>
        </p:nvSpPr>
        <p:spPr>
          <a:xfrm>
            <a:off x="11322081" y="6293812"/>
            <a:ext cx="504007" cy="318548"/>
          </a:xfrm>
        </p:spPr>
        <p:txBody>
          <a:bodyPr/>
          <a:lstStyle/>
          <a:p>
            <a:fld id="{2FD666F0-DD52-D045-A24A-46112ABA80A2}" type="slidenum">
              <a:rPr lang="en-US" smtClean="0"/>
              <a:pPr/>
              <a:t>37</a:t>
            </a:fld>
            <a:endParaRPr lang="en-US" dirty="0"/>
          </a:p>
        </p:txBody>
      </p:sp>
      <p:grpSp>
        <p:nvGrpSpPr>
          <p:cNvPr id="39" name="Group 38">
            <a:extLst>
              <a:ext uri="{FF2B5EF4-FFF2-40B4-BE49-F238E27FC236}">
                <a16:creationId xmlns:a16="http://schemas.microsoft.com/office/drawing/2014/main" id="{6BBB6BCF-5728-AF45-ABD2-1B92536C3185}"/>
              </a:ext>
            </a:extLst>
          </p:cNvPr>
          <p:cNvGrpSpPr/>
          <p:nvPr/>
        </p:nvGrpSpPr>
        <p:grpSpPr>
          <a:xfrm>
            <a:off x="7458968" y="4751481"/>
            <a:ext cx="1812420" cy="1232280"/>
            <a:chOff x="5373558" y="2050410"/>
            <a:chExt cx="1812420" cy="1232280"/>
          </a:xfrm>
        </p:grpSpPr>
        <p:sp>
          <p:nvSpPr>
            <p:cNvPr id="40" name="Arc 39">
              <a:extLst>
                <a:ext uri="{FF2B5EF4-FFF2-40B4-BE49-F238E27FC236}">
                  <a16:creationId xmlns:a16="http://schemas.microsoft.com/office/drawing/2014/main" id="{9DD35486-D97D-BE4B-8C67-4D510613F29C}"/>
                </a:ext>
              </a:extLst>
            </p:cNvPr>
            <p:cNvSpPr/>
            <p:nvPr/>
          </p:nvSpPr>
          <p:spPr bwMode="auto">
            <a:xfrm>
              <a:off x="5373558" y="2050410"/>
              <a:ext cx="1812420" cy="894706"/>
            </a:xfrm>
            <a:prstGeom prst="arc">
              <a:avLst>
                <a:gd name="adj1" fmla="val 5705"/>
                <a:gd name="adj2" fmla="val 10887819"/>
              </a:avLst>
            </a:prstGeom>
            <a:noFill/>
            <a:ln w="12700" cap="flat" cmpd="sng" algn="ctr">
              <a:solidFill>
                <a:srgbClr val="FF0000"/>
              </a:solidFill>
              <a:prstDash val="dash"/>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sng" strike="noStrike" cap="none" normalizeH="0" baseline="0">
                <a:ln>
                  <a:noFill/>
                </a:ln>
                <a:solidFill>
                  <a:schemeClr val="tx1"/>
                </a:solidFill>
                <a:effectLst/>
                <a:latin typeface="Times" pitchFamily="18" charset="0"/>
              </a:endParaRPr>
            </a:p>
          </p:txBody>
        </p:sp>
        <p:sp>
          <p:nvSpPr>
            <p:cNvPr id="41" name="TextBox 40">
              <a:extLst>
                <a:ext uri="{FF2B5EF4-FFF2-40B4-BE49-F238E27FC236}">
                  <a16:creationId xmlns:a16="http://schemas.microsoft.com/office/drawing/2014/main" id="{13E04853-C097-4C46-8C00-6341B0B4D707}"/>
                </a:ext>
              </a:extLst>
            </p:cNvPr>
            <p:cNvSpPr txBox="1"/>
            <p:nvPr/>
          </p:nvSpPr>
          <p:spPr>
            <a:xfrm>
              <a:off x="6047881" y="2944136"/>
              <a:ext cx="612988" cy="338554"/>
            </a:xfrm>
            <a:prstGeom prst="rect">
              <a:avLst/>
            </a:prstGeom>
            <a:noFill/>
            <a:ln w="12700">
              <a:noFill/>
            </a:ln>
          </p:spPr>
          <p:txBody>
            <a:bodyPr wrap="none" rtlCol="0">
              <a:spAutoFit/>
            </a:bodyPr>
            <a:lstStyle/>
            <a:p>
              <a:r>
                <a:rPr lang="en-GB" sz="1600" u="none" dirty="0">
                  <a:solidFill>
                    <a:srgbClr val="FF0000"/>
                  </a:solidFill>
                  <a:latin typeface="+mn-lt"/>
                </a:rPr>
                <a:t>loves</a:t>
              </a:r>
            </a:p>
          </p:txBody>
        </p:sp>
      </p:grpSp>
      <p:grpSp>
        <p:nvGrpSpPr>
          <p:cNvPr id="42" name="Group 41">
            <a:extLst>
              <a:ext uri="{FF2B5EF4-FFF2-40B4-BE49-F238E27FC236}">
                <a16:creationId xmlns:a16="http://schemas.microsoft.com/office/drawing/2014/main" id="{0BD5B6CC-11D7-9A4E-A053-75841860B34E}"/>
              </a:ext>
            </a:extLst>
          </p:cNvPr>
          <p:cNvGrpSpPr/>
          <p:nvPr/>
        </p:nvGrpSpPr>
        <p:grpSpPr>
          <a:xfrm>
            <a:off x="6852803" y="3437581"/>
            <a:ext cx="2782959" cy="1752493"/>
            <a:chOff x="7914688" y="3465354"/>
            <a:chExt cx="2782959" cy="1752493"/>
          </a:xfrm>
        </p:grpSpPr>
        <p:sp>
          <p:nvSpPr>
            <p:cNvPr id="43" name="Rounded Rectangle 42">
              <a:extLst>
                <a:ext uri="{FF2B5EF4-FFF2-40B4-BE49-F238E27FC236}">
                  <a16:creationId xmlns:a16="http://schemas.microsoft.com/office/drawing/2014/main" id="{B01910A6-0CD4-A440-B543-7C10858FB928}"/>
                </a:ext>
              </a:extLst>
            </p:cNvPr>
            <p:cNvSpPr/>
            <p:nvPr/>
          </p:nvSpPr>
          <p:spPr bwMode="auto">
            <a:xfrm>
              <a:off x="8058090" y="4749795"/>
              <a:ext cx="972108"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mn-lt"/>
                </a:rPr>
                <a:t>Marco</a:t>
              </a:r>
            </a:p>
          </p:txBody>
        </p:sp>
        <p:cxnSp>
          <p:nvCxnSpPr>
            <p:cNvPr id="44" name="Straight Arrow Connector 43">
              <a:extLst>
                <a:ext uri="{FF2B5EF4-FFF2-40B4-BE49-F238E27FC236}">
                  <a16:creationId xmlns:a16="http://schemas.microsoft.com/office/drawing/2014/main" id="{57A63EB6-80B8-9C47-B472-31F8D87286B5}"/>
                </a:ext>
              </a:extLst>
            </p:cNvPr>
            <p:cNvCxnSpPr>
              <a:stCxn id="43" idx="3"/>
              <a:endCxn id="46" idx="1"/>
            </p:cNvCxnSpPr>
            <p:nvPr/>
          </p:nvCxnSpPr>
          <p:spPr bwMode="auto">
            <a:xfrm>
              <a:off x="9030198" y="4983821"/>
              <a:ext cx="1008112"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45" name="Rounded Rectangle 44">
              <a:extLst>
                <a:ext uri="{FF2B5EF4-FFF2-40B4-BE49-F238E27FC236}">
                  <a16:creationId xmlns:a16="http://schemas.microsoft.com/office/drawing/2014/main" id="{84A9DA02-43E4-1140-97FF-BE48D639E38C}"/>
                </a:ext>
              </a:extLst>
            </p:cNvPr>
            <p:cNvSpPr/>
            <p:nvPr/>
          </p:nvSpPr>
          <p:spPr bwMode="auto">
            <a:xfrm>
              <a:off x="9941563" y="3465354"/>
              <a:ext cx="756084"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600" u="none" dirty="0">
                  <a:latin typeface="+mn-lt"/>
                </a:rPr>
                <a:t>Dog</a:t>
              </a:r>
              <a:endParaRPr kumimoji="0" lang="en-GB" sz="1600" b="0" i="0" u="none" strike="noStrike" normalizeH="0" dirty="0">
                <a:ln>
                  <a:noFill/>
                </a:ln>
                <a:solidFill>
                  <a:schemeClr val="tx1"/>
                </a:solidFill>
                <a:effectLst/>
                <a:latin typeface="+mn-lt"/>
              </a:endParaRPr>
            </a:p>
          </p:txBody>
        </p:sp>
        <p:sp>
          <p:nvSpPr>
            <p:cNvPr id="46" name="Rounded Rectangle 45">
              <a:extLst>
                <a:ext uri="{FF2B5EF4-FFF2-40B4-BE49-F238E27FC236}">
                  <a16:creationId xmlns:a16="http://schemas.microsoft.com/office/drawing/2014/main" id="{6DAB3923-589B-D742-B81A-1718468193E1}"/>
                </a:ext>
              </a:extLst>
            </p:cNvPr>
            <p:cNvSpPr/>
            <p:nvPr/>
          </p:nvSpPr>
          <p:spPr bwMode="auto">
            <a:xfrm>
              <a:off x="10038310" y="4749795"/>
              <a:ext cx="562590"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dirty="0">
                <a:ln>
                  <a:noFill/>
                </a:ln>
                <a:solidFill>
                  <a:schemeClr val="tx1"/>
                </a:solidFill>
                <a:effectLst/>
                <a:latin typeface="+mn-lt"/>
              </a:endParaRPr>
            </a:p>
          </p:txBody>
        </p:sp>
        <p:cxnSp>
          <p:nvCxnSpPr>
            <p:cNvPr id="47" name="Straight Arrow Connector 46">
              <a:extLst>
                <a:ext uri="{FF2B5EF4-FFF2-40B4-BE49-F238E27FC236}">
                  <a16:creationId xmlns:a16="http://schemas.microsoft.com/office/drawing/2014/main" id="{AD9CCDFD-AE39-8B46-8C51-E210447572EB}"/>
                </a:ext>
              </a:extLst>
            </p:cNvPr>
            <p:cNvCxnSpPr>
              <a:stCxn id="46" idx="0"/>
              <a:endCxn id="45" idx="2"/>
            </p:cNvCxnSpPr>
            <p:nvPr/>
          </p:nvCxnSpPr>
          <p:spPr bwMode="auto">
            <a:xfrm flipV="1">
              <a:off x="10319605" y="3933406"/>
              <a:ext cx="0" cy="816389"/>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48" name="TextBox 47">
              <a:extLst>
                <a:ext uri="{FF2B5EF4-FFF2-40B4-BE49-F238E27FC236}">
                  <a16:creationId xmlns:a16="http://schemas.microsoft.com/office/drawing/2014/main" id="{1B3E7ED4-0BB6-1C42-AD6A-A1BF32CA4EE5}"/>
                </a:ext>
              </a:extLst>
            </p:cNvPr>
            <p:cNvSpPr txBox="1"/>
            <p:nvPr/>
          </p:nvSpPr>
          <p:spPr>
            <a:xfrm>
              <a:off x="9697585" y="4165064"/>
              <a:ext cx="635687" cy="338554"/>
            </a:xfrm>
            <a:prstGeom prst="rect">
              <a:avLst/>
            </a:prstGeom>
            <a:noFill/>
          </p:spPr>
          <p:txBody>
            <a:bodyPr wrap="none" rtlCol="0">
              <a:spAutoFit/>
            </a:bodyPr>
            <a:lstStyle/>
            <a:p>
              <a:pPr algn="r"/>
              <a:r>
                <a:rPr lang="en-GB" sz="1600" u="none" dirty="0">
                  <a:latin typeface="+mn-lt"/>
                </a:rPr>
                <a:t>type</a:t>
              </a:r>
            </a:p>
          </p:txBody>
        </p:sp>
        <p:sp>
          <p:nvSpPr>
            <p:cNvPr id="49" name="TextBox 48">
              <a:extLst>
                <a:ext uri="{FF2B5EF4-FFF2-40B4-BE49-F238E27FC236}">
                  <a16:creationId xmlns:a16="http://schemas.microsoft.com/office/drawing/2014/main" id="{A23717B0-CAF3-204A-902B-BACD72B3ABEC}"/>
                </a:ext>
              </a:extLst>
            </p:cNvPr>
            <p:cNvSpPr txBox="1"/>
            <p:nvPr/>
          </p:nvSpPr>
          <p:spPr>
            <a:xfrm>
              <a:off x="9212814" y="4690092"/>
              <a:ext cx="627865" cy="338554"/>
            </a:xfrm>
            <a:prstGeom prst="rect">
              <a:avLst/>
            </a:prstGeom>
            <a:noFill/>
          </p:spPr>
          <p:txBody>
            <a:bodyPr wrap="none" rtlCol="0">
              <a:spAutoFit/>
            </a:bodyPr>
            <a:lstStyle/>
            <a:p>
              <a:pPr algn="ctr"/>
              <a:r>
                <a:rPr lang="en-GB" sz="1600" u="none" dirty="0">
                  <a:latin typeface="+mn-lt"/>
                </a:rPr>
                <a:t>owns</a:t>
              </a:r>
            </a:p>
          </p:txBody>
        </p:sp>
        <p:cxnSp>
          <p:nvCxnSpPr>
            <p:cNvPr id="50" name="Straight Arrow Connector 49">
              <a:extLst>
                <a:ext uri="{FF2B5EF4-FFF2-40B4-BE49-F238E27FC236}">
                  <a16:creationId xmlns:a16="http://schemas.microsoft.com/office/drawing/2014/main" id="{12844EB9-F4D3-DC43-BE38-C1BAA3941526}"/>
                </a:ext>
              </a:extLst>
            </p:cNvPr>
            <p:cNvCxnSpPr/>
            <p:nvPr/>
          </p:nvCxnSpPr>
          <p:spPr bwMode="auto">
            <a:xfrm flipV="1">
              <a:off x="8536708" y="3933530"/>
              <a:ext cx="0" cy="816389"/>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51" name="TextBox 50">
              <a:extLst>
                <a:ext uri="{FF2B5EF4-FFF2-40B4-BE49-F238E27FC236}">
                  <a16:creationId xmlns:a16="http://schemas.microsoft.com/office/drawing/2014/main" id="{DAA7D518-A4D1-8647-8A9D-2746250485DD}"/>
                </a:ext>
              </a:extLst>
            </p:cNvPr>
            <p:cNvSpPr txBox="1"/>
            <p:nvPr/>
          </p:nvSpPr>
          <p:spPr>
            <a:xfrm>
              <a:off x="7914688" y="4165188"/>
              <a:ext cx="635687" cy="338554"/>
            </a:xfrm>
            <a:prstGeom prst="rect">
              <a:avLst/>
            </a:prstGeom>
            <a:noFill/>
          </p:spPr>
          <p:txBody>
            <a:bodyPr wrap="none" rtlCol="0">
              <a:spAutoFit/>
            </a:bodyPr>
            <a:lstStyle/>
            <a:p>
              <a:pPr algn="r"/>
              <a:r>
                <a:rPr lang="en-GB" sz="1600" u="none" dirty="0">
                  <a:latin typeface="+mn-lt"/>
                </a:rPr>
                <a:t>type</a:t>
              </a:r>
            </a:p>
          </p:txBody>
        </p:sp>
        <p:sp>
          <p:nvSpPr>
            <p:cNvPr id="52" name="Rounded Rectangle 51">
              <a:extLst>
                <a:ext uri="{FF2B5EF4-FFF2-40B4-BE49-F238E27FC236}">
                  <a16:creationId xmlns:a16="http://schemas.microsoft.com/office/drawing/2014/main" id="{6CD17F01-BBA8-374A-AFFD-CA268C2E989E}"/>
                </a:ext>
              </a:extLst>
            </p:cNvPr>
            <p:cNvSpPr/>
            <p:nvPr/>
          </p:nvSpPr>
          <p:spPr bwMode="auto">
            <a:xfrm>
              <a:off x="7942641" y="3465354"/>
              <a:ext cx="1204739"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600" u="none" dirty="0">
                  <a:latin typeface="+mn-lt"/>
                </a:rPr>
                <a:t>Person</a:t>
              </a:r>
              <a:endParaRPr kumimoji="0" lang="en-GB" sz="1600" b="0" i="0" u="none" strike="noStrike" normalizeH="0" dirty="0">
                <a:ln>
                  <a:noFill/>
                </a:ln>
                <a:solidFill>
                  <a:schemeClr val="tx1"/>
                </a:solidFill>
                <a:effectLst/>
                <a:latin typeface="+mn-lt"/>
              </a:endParaRPr>
            </a:p>
          </p:txBody>
        </p:sp>
      </p:grpSp>
      <p:sp>
        <p:nvSpPr>
          <p:cNvPr id="53" name="TextBox 52">
            <a:extLst>
              <a:ext uri="{FF2B5EF4-FFF2-40B4-BE49-F238E27FC236}">
                <a16:creationId xmlns:a16="http://schemas.microsoft.com/office/drawing/2014/main" id="{0AD3ABD9-3C0F-EC45-B544-4AD8F0077EF6}"/>
              </a:ext>
            </a:extLst>
          </p:cNvPr>
          <p:cNvSpPr txBox="1"/>
          <p:nvPr/>
        </p:nvSpPr>
        <p:spPr>
          <a:xfrm>
            <a:off x="6629885" y="4786771"/>
            <a:ext cx="367408" cy="338554"/>
          </a:xfrm>
          <a:prstGeom prst="rect">
            <a:avLst/>
          </a:prstGeom>
          <a:noFill/>
          <a:ln w="12700">
            <a:noFill/>
          </a:ln>
        </p:spPr>
        <p:txBody>
          <a:bodyPr wrap="none" rtlCol="0">
            <a:spAutoFit/>
          </a:bodyPr>
          <a:lstStyle/>
          <a:p>
            <a:r>
              <a:rPr lang="en-GB" sz="1600" u="none" dirty="0">
                <a:solidFill>
                  <a:srgbClr val="FF0000"/>
                </a:solidFill>
                <a:latin typeface="+mn-lt"/>
              </a:rPr>
              <a:t>?x</a:t>
            </a:r>
          </a:p>
        </p:txBody>
      </p:sp>
      <p:sp>
        <p:nvSpPr>
          <p:cNvPr id="54" name="TextBox 53">
            <a:extLst>
              <a:ext uri="{FF2B5EF4-FFF2-40B4-BE49-F238E27FC236}">
                <a16:creationId xmlns:a16="http://schemas.microsoft.com/office/drawing/2014/main" id="{E485E683-E750-BF42-91AD-3BCF698165A8}"/>
              </a:ext>
            </a:extLst>
          </p:cNvPr>
          <p:cNvSpPr txBox="1"/>
          <p:nvPr/>
        </p:nvSpPr>
        <p:spPr>
          <a:xfrm>
            <a:off x="9536202" y="4786771"/>
            <a:ext cx="372218" cy="338554"/>
          </a:xfrm>
          <a:prstGeom prst="rect">
            <a:avLst/>
          </a:prstGeom>
          <a:noFill/>
          <a:ln w="12700">
            <a:noFill/>
          </a:ln>
        </p:spPr>
        <p:txBody>
          <a:bodyPr wrap="none" rtlCol="0">
            <a:spAutoFit/>
          </a:bodyPr>
          <a:lstStyle/>
          <a:p>
            <a:r>
              <a:rPr lang="en-GB" sz="1600" u="none" dirty="0">
                <a:solidFill>
                  <a:srgbClr val="FF0000"/>
                </a:solidFill>
                <a:latin typeface="+mn-lt"/>
              </a:rPr>
              <a:t>?y</a:t>
            </a:r>
          </a:p>
        </p:txBody>
      </p:sp>
    </p:spTree>
    <p:extLst>
      <p:ext uri="{BB962C8B-B14F-4D97-AF65-F5344CB8AC3E}">
        <p14:creationId xmlns:p14="http://schemas.microsoft.com/office/powerpoint/2010/main" val="266250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429B3-DFB9-6C4D-8989-4BD4BDD60279}"/>
              </a:ext>
            </a:extLst>
          </p:cNvPr>
          <p:cNvSpPr>
            <a:spLocks noGrp="1"/>
          </p:cNvSpPr>
          <p:nvPr>
            <p:ph type="title"/>
          </p:nvPr>
        </p:nvSpPr>
        <p:spPr/>
        <p:txBody>
          <a:bodyPr/>
          <a:lstStyle/>
          <a:p>
            <a:r>
              <a:rPr lang="it-IT" dirty="0"/>
              <a:t>Attenti ai link!</a:t>
            </a:r>
          </a:p>
        </p:txBody>
      </p:sp>
      <p:sp>
        <p:nvSpPr>
          <p:cNvPr id="3" name="Content Placeholder 2">
            <a:extLst>
              <a:ext uri="{FF2B5EF4-FFF2-40B4-BE49-F238E27FC236}">
                <a16:creationId xmlns:a16="http://schemas.microsoft.com/office/drawing/2014/main" id="{E2685822-CD64-8745-A078-B2461592CA1A}"/>
              </a:ext>
            </a:extLst>
          </p:cNvPr>
          <p:cNvSpPr>
            <a:spLocks noGrp="1"/>
          </p:cNvSpPr>
          <p:nvPr>
            <p:ph idx="1"/>
          </p:nvPr>
        </p:nvSpPr>
        <p:spPr>
          <a:xfrm>
            <a:off x="384698" y="958285"/>
            <a:ext cx="11323204" cy="5278741"/>
          </a:xfrm>
        </p:spPr>
        <p:txBody>
          <a:bodyPr/>
          <a:lstStyle/>
          <a:p>
            <a:r>
              <a:rPr lang="it-IT" dirty="0"/>
              <a:t>i link logici, come ‘</a:t>
            </a:r>
            <a:r>
              <a:rPr lang="it-IT" dirty="0" err="1"/>
              <a:t>type</a:t>
            </a:r>
            <a:r>
              <a:rPr lang="it-IT" dirty="0"/>
              <a:t>’ e ‘</a:t>
            </a:r>
            <a:r>
              <a:rPr lang="it-IT" dirty="0" err="1"/>
              <a:t>subClassOf</a:t>
            </a:r>
            <a:r>
              <a:rPr lang="it-IT" dirty="0"/>
              <a:t>’, hanno un significato univoco e fissato una volta per tutte nella semantica del linguaggio di rappresentazione (ovvero, del particolare linguaggio per la specifica di reti semantiche che viene adottato)</a:t>
            </a:r>
          </a:p>
          <a:p>
            <a:r>
              <a:rPr lang="it-IT" dirty="0"/>
              <a:t>I link domain </a:t>
            </a:r>
            <a:r>
              <a:rPr lang="it-IT" dirty="0" err="1"/>
              <a:t>dependent</a:t>
            </a:r>
            <a:r>
              <a:rPr lang="it-IT" dirty="0"/>
              <a:t>, invece, ricevono una semantica dalle regole di produzione associate alla rete (o dal codice associato alla rete)</a:t>
            </a:r>
          </a:p>
          <a:p>
            <a:r>
              <a:rPr lang="it-IT" dirty="0"/>
              <a:t>Occorre però fare attenzione a specificare la semantica in modo coerente e univoco; ad esempio, che cosa significa questo link?</a:t>
            </a:r>
          </a:p>
          <a:p>
            <a:r>
              <a:rPr lang="it-IT" dirty="0"/>
              <a:t>				</a:t>
            </a:r>
          </a:p>
          <a:p>
            <a:endParaRPr lang="it-IT" dirty="0"/>
          </a:p>
          <a:p>
            <a:r>
              <a:rPr lang="it-IT" dirty="0"/>
              <a:t>Significa che ogni auto ha un motore?  Che ogni auto può avere un motore?  Che ogni motore è il motore di un’auto?  Le DL sono state introdotte anche per consentire di esprimere questi differenti concetti in modo rigoroso</a:t>
            </a:r>
          </a:p>
        </p:txBody>
      </p:sp>
      <p:sp>
        <p:nvSpPr>
          <p:cNvPr id="4" name="Rounded Rectangle 3">
            <a:extLst>
              <a:ext uri="{FF2B5EF4-FFF2-40B4-BE49-F238E27FC236}">
                <a16:creationId xmlns:a16="http://schemas.microsoft.com/office/drawing/2014/main" id="{4E105F39-68B5-204B-A94F-4C1C9B19FCDC}"/>
              </a:ext>
            </a:extLst>
          </p:cNvPr>
          <p:cNvSpPr/>
          <p:nvPr/>
        </p:nvSpPr>
        <p:spPr bwMode="auto">
          <a:xfrm>
            <a:off x="4416778" y="3903159"/>
            <a:ext cx="972108"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mn-lt"/>
              </a:rPr>
              <a:t>Engine</a:t>
            </a:r>
          </a:p>
        </p:txBody>
      </p:sp>
      <p:cxnSp>
        <p:nvCxnSpPr>
          <p:cNvPr id="5" name="Straight Arrow Connector 4">
            <a:extLst>
              <a:ext uri="{FF2B5EF4-FFF2-40B4-BE49-F238E27FC236}">
                <a16:creationId xmlns:a16="http://schemas.microsoft.com/office/drawing/2014/main" id="{D2F6DAE7-69FA-994F-8F7F-4EC326A1BCD1}"/>
              </a:ext>
            </a:extLst>
          </p:cNvPr>
          <p:cNvCxnSpPr>
            <a:cxnSpLocks/>
            <a:stCxn id="4" idx="3"/>
            <a:endCxn id="6" idx="1"/>
          </p:cNvCxnSpPr>
          <p:nvPr/>
        </p:nvCxnSpPr>
        <p:spPr bwMode="auto">
          <a:xfrm>
            <a:off x="5388886" y="4137185"/>
            <a:ext cx="1008111"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6" name="Rounded Rectangle 5">
            <a:extLst>
              <a:ext uri="{FF2B5EF4-FFF2-40B4-BE49-F238E27FC236}">
                <a16:creationId xmlns:a16="http://schemas.microsoft.com/office/drawing/2014/main" id="{A2E20488-13E0-934E-A970-B128322F5CDD}"/>
              </a:ext>
            </a:extLst>
          </p:cNvPr>
          <p:cNvSpPr/>
          <p:nvPr/>
        </p:nvSpPr>
        <p:spPr bwMode="auto">
          <a:xfrm>
            <a:off x="6396997" y="3903159"/>
            <a:ext cx="863611"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mn-lt"/>
              </a:rPr>
              <a:t>Car</a:t>
            </a:r>
          </a:p>
        </p:txBody>
      </p:sp>
      <p:sp>
        <p:nvSpPr>
          <p:cNvPr id="7" name="TextBox 6">
            <a:extLst>
              <a:ext uri="{FF2B5EF4-FFF2-40B4-BE49-F238E27FC236}">
                <a16:creationId xmlns:a16="http://schemas.microsoft.com/office/drawing/2014/main" id="{2ABEE6EE-098B-4646-9E4B-156F8DBA3EE2}"/>
              </a:ext>
            </a:extLst>
          </p:cNvPr>
          <p:cNvSpPr txBox="1"/>
          <p:nvPr/>
        </p:nvSpPr>
        <p:spPr>
          <a:xfrm>
            <a:off x="5520591" y="3829808"/>
            <a:ext cx="729688" cy="338554"/>
          </a:xfrm>
          <a:prstGeom prst="rect">
            <a:avLst/>
          </a:prstGeom>
          <a:noFill/>
        </p:spPr>
        <p:txBody>
          <a:bodyPr wrap="none" rtlCol="0">
            <a:spAutoFit/>
          </a:bodyPr>
          <a:lstStyle/>
          <a:p>
            <a:pPr algn="ctr"/>
            <a:r>
              <a:rPr lang="en-GB" sz="1600" u="none" dirty="0" err="1">
                <a:latin typeface="+mn-lt"/>
              </a:rPr>
              <a:t>partOf</a:t>
            </a:r>
            <a:endParaRPr lang="en-GB" sz="1600" u="none" dirty="0">
              <a:latin typeface="+mn-lt"/>
            </a:endParaRPr>
          </a:p>
        </p:txBody>
      </p:sp>
      <p:sp>
        <p:nvSpPr>
          <p:cNvPr id="9" name="Slide Number Placeholder 13">
            <a:extLst>
              <a:ext uri="{FF2B5EF4-FFF2-40B4-BE49-F238E27FC236}">
                <a16:creationId xmlns:a16="http://schemas.microsoft.com/office/drawing/2014/main" id="{5F254EF8-6F58-F34E-BD06-1F1DC876C5FF}"/>
              </a:ext>
            </a:extLst>
          </p:cNvPr>
          <p:cNvSpPr>
            <a:spLocks noGrp="1"/>
          </p:cNvSpPr>
          <p:nvPr>
            <p:ph type="sldNum" sz="quarter" idx="4"/>
          </p:nvPr>
        </p:nvSpPr>
        <p:spPr>
          <a:xfrm>
            <a:off x="11322081" y="6293812"/>
            <a:ext cx="504007" cy="318548"/>
          </a:xfrm>
        </p:spPr>
        <p:txBody>
          <a:bodyPr/>
          <a:lstStyle/>
          <a:p>
            <a:fld id="{2FD666F0-DD52-D045-A24A-46112ABA80A2}" type="slidenum">
              <a:rPr lang="en-US" smtClean="0"/>
              <a:pPr/>
              <a:t>38</a:t>
            </a:fld>
            <a:endParaRPr lang="en-US" dirty="0"/>
          </a:p>
        </p:txBody>
      </p:sp>
    </p:spTree>
    <p:extLst>
      <p:ext uri="{BB962C8B-B14F-4D97-AF65-F5344CB8AC3E}">
        <p14:creationId xmlns:p14="http://schemas.microsoft.com/office/powerpoint/2010/main" val="2951307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03D8F-0C04-144C-AD17-73F801FD21C6}"/>
              </a:ext>
            </a:extLst>
          </p:cNvPr>
          <p:cNvSpPr>
            <a:spLocks noGrp="1"/>
          </p:cNvSpPr>
          <p:nvPr>
            <p:ph type="title"/>
          </p:nvPr>
        </p:nvSpPr>
        <p:spPr/>
        <p:txBody>
          <a:bodyPr/>
          <a:lstStyle/>
          <a:p>
            <a:r>
              <a:rPr lang="it-IT" dirty="0"/>
              <a:t>Intelligenza e conoscenza</a:t>
            </a:r>
          </a:p>
        </p:txBody>
      </p:sp>
      <p:sp>
        <p:nvSpPr>
          <p:cNvPr id="3" name="Content Placeholder 2">
            <a:extLst>
              <a:ext uri="{FF2B5EF4-FFF2-40B4-BE49-F238E27FC236}">
                <a16:creationId xmlns:a16="http://schemas.microsoft.com/office/drawing/2014/main" id="{8AD8BAAA-4604-4E41-A073-F9D914A9DE06}"/>
              </a:ext>
            </a:extLst>
          </p:cNvPr>
          <p:cNvSpPr>
            <a:spLocks noGrp="1"/>
          </p:cNvSpPr>
          <p:nvPr>
            <p:ph idx="1"/>
          </p:nvPr>
        </p:nvSpPr>
        <p:spPr/>
        <p:txBody>
          <a:bodyPr/>
          <a:lstStyle/>
          <a:p>
            <a:r>
              <a:rPr lang="it-IT" b="1" dirty="0"/>
              <a:t>Intelligenza</a:t>
            </a:r>
            <a:r>
              <a:rPr lang="it-IT" dirty="0"/>
              <a:t>:</a:t>
            </a:r>
          </a:p>
          <a:p>
            <a:pPr lvl="1"/>
            <a:r>
              <a:rPr lang="it-IT" dirty="0"/>
              <a:t>capacità di un agente di perseguire degli </a:t>
            </a:r>
            <a:r>
              <a:rPr lang="it-IT" b="1" dirty="0"/>
              <a:t>obiettivi</a:t>
            </a:r>
            <a:r>
              <a:rPr lang="it-IT" dirty="0"/>
              <a:t> …</a:t>
            </a:r>
          </a:p>
          <a:p>
            <a:pPr lvl="1"/>
            <a:r>
              <a:rPr lang="it-IT" dirty="0"/>
              <a:t>… </a:t>
            </a:r>
            <a:r>
              <a:rPr lang="it-IT" b="1" dirty="0"/>
              <a:t>agendo</a:t>
            </a:r>
            <a:r>
              <a:rPr lang="it-IT" dirty="0"/>
              <a:t> in un ambiente in modo flessibile …</a:t>
            </a:r>
          </a:p>
          <a:p>
            <a:pPr lvl="1"/>
            <a:r>
              <a:rPr lang="it-IT" dirty="0"/>
              <a:t>… in base alle proprie </a:t>
            </a:r>
            <a:r>
              <a:rPr lang="it-IT" b="1" dirty="0"/>
              <a:t>conoscenze</a:t>
            </a:r>
            <a:r>
              <a:rPr lang="it-IT" dirty="0"/>
              <a:t> sull’ambiente e su se stesso</a:t>
            </a:r>
          </a:p>
          <a:p>
            <a:r>
              <a:rPr lang="it-IT" b="1" dirty="0"/>
              <a:t>Conoscenza</a:t>
            </a:r>
            <a:r>
              <a:rPr lang="it-IT" dirty="0"/>
              <a:t>:  informazioni disponibili per l’azione </a:t>
            </a:r>
          </a:p>
          <a:p>
            <a:pPr lvl="1"/>
            <a:endParaRPr lang="it-IT" dirty="0"/>
          </a:p>
          <a:p>
            <a:endParaRPr lang="it-IT" dirty="0"/>
          </a:p>
          <a:p>
            <a:endParaRPr lang="it-IT" dirty="0"/>
          </a:p>
        </p:txBody>
      </p:sp>
      <p:sp>
        <p:nvSpPr>
          <p:cNvPr id="4" name="TextBox 3">
            <a:extLst>
              <a:ext uri="{FF2B5EF4-FFF2-40B4-BE49-F238E27FC236}">
                <a16:creationId xmlns:a16="http://schemas.microsoft.com/office/drawing/2014/main" id="{372C0B6F-FEF1-814B-AEAC-EF332FDA19B5}"/>
              </a:ext>
            </a:extLst>
          </p:cNvPr>
          <p:cNvSpPr txBox="1"/>
          <p:nvPr/>
        </p:nvSpPr>
        <p:spPr>
          <a:xfrm>
            <a:off x="615615" y="5322833"/>
            <a:ext cx="5891485" cy="646331"/>
          </a:xfrm>
          <a:prstGeom prst="rect">
            <a:avLst/>
          </a:prstGeom>
          <a:noFill/>
        </p:spPr>
        <p:txBody>
          <a:bodyPr wrap="none" rtlCol="0">
            <a:spAutoFit/>
          </a:bodyPr>
          <a:lstStyle/>
          <a:p>
            <a:pPr algn="ctr"/>
            <a:r>
              <a:rPr lang="it-IT" b="1" dirty="0">
                <a:solidFill>
                  <a:srgbClr val="FF0000"/>
                </a:solidFill>
              </a:rPr>
              <a:t>dati</a:t>
            </a:r>
          </a:p>
          <a:p>
            <a:pPr algn="ctr"/>
            <a:r>
              <a:rPr lang="it-IT" dirty="0"/>
              <a:t>segni (oggetti, eventi, stati fisici) che rappresentano qualcosa</a:t>
            </a:r>
          </a:p>
        </p:txBody>
      </p:sp>
      <p:sp>
        <p:nvSpPr>
          <p:cNvPr id="5" name="TextBox 4">
            <a:extLst>
              <a:ext uri="{FF2B5EF4-FFF2-40B4-BE49-F238E27FC236}">
                <a16:creationId xmlns:a16="http://schemas.microsoft.com/office/drawing/2014/main" id="{B5FCA7EA-5D0E-2649-BA94-03460D0AAB85}"/>
              </a:ext>
            </a:extLst>
          </p:cNvPr>
          <p:cNvSpPr txBox="1"/>
          <p:nvPr/>
        </p:nvSpPr>
        <p:spPr>
          <a:xfrm>
            <a:off x="1885613" y="4290397"/>
            <a:ext cx="3351495" cy="646331"/>
          </a:xfrm>
          <a:prstGeom prst="rect">
            <a:avLst/>
          </a:prstGeom>
          <a:noFill/>
        </p:spPr>
        <p:txBody>
          <a:bodyPr wrap="none" rtlCol="0">
            <a:spAutoFit/>
          </a:bodyPr>
          <a:lstStyle/>
          <a:p>
            <a:pPr algn="ctr"/>
            <a:r>
              <a:rPr lang="it-IT" b="1" dirty="0">
                <a:solidFill>
                  <a:srgbClr val="FF0000"/>
                </a:solidFill>
              </a:rPr>
              <a:t>informazioni</a:t>
            </a:r>
          </a:p>
          <a:p>
            <a:pPr algn="ctr"/>
            <a:r>
              <a:rPr lang="it-IT" dirty="0"/>
              <a:t>stati di cose rappresentati dai dati</a:t>
            </a:r>
          </a:p>
        </p:txBody>
      </p:sp>
      <p:sp>
        <p:nvSpPr>
          <p:cNvPr id="6" name="TextBox 5">
            <a:extLst>
              <a:ext uri="{FF2B5EF4-FFF2-40B4-BE49-F238E27FC236}">
                <a16:creationId xmlns:a16="http://schemas.microsoft.com/office/drawing/2014/main" id="{A45C02F7-7F7C-2540-B925-BFD5648A82AA}"/>
              </a:ext>
            </a:extLst>
          </p:cNvPr>
          <p:cNvSpPr txBox="1"/>
          <p:nvPr/>
        </p:nvSpPr>
        <p:spPr>
          <a:xfrm>
            <a:off x="1806996" y="3234812"/>
            <a:ext cx="3508717" cy="646331"/>
          </a:xfrm>
          <a:prstGeom prst="rect">
            <a:avLst/>
          </a:prstGeom>
          <a:noFill/>
        </p:spPr>
        <p:txBody>
          <a:bodyPr wrap="none" rtlCol="0">
            <a:spAutoFit/>
          </a:bodyPr>
          <a:lstStyle/>
          <a:p>
            <a:pPr algn="ctr"/>
            <a:r>
              <a:rPr lang="it-IT" b="1" dirty="0">
                <a:solidFill>
                  <a:srgbClr val="FF0000"/>
                </a:solidFill>
              </a:rPr>
              <a:t>conoscenza</a:t>
            </a:r>
          </a:p>
          <a:p>
            <a:pPr algn="ctr"/>
            <a:r>
              <a:rPr lang="it-IT" dirty="0"/>
              <a:t>informazioni disponibili per l’azione</a:t>
            </a:r>
          </a:p>
        </p:txBody>
      </p:sp>
      <p:sp>
        <p:nvSpPr>
          <p:cNvPr id="7" name="Up Arrow 6">
            <a:extLst>
              <a:ext uri="{FF2B5EF4-FFF2-40B4-BE49-F238E27FC236}">
                <a16:creationId xmlns:a16="http://schemas.microsoft.com/office/drawing/2014/main" id="{382F98D6-B427-654D-B6E5-07935DDD9DCB}"/>
              </a:ext>
            </a:extLst>
          </p:cNvPr>
          <p:cNvSpPr/>
          <p:nvPr/>
        </p:nvSpPr>
        <p:spPr>
          <a:xfrm>
            <a:off x="3435399" y="3936060"/>
            <a:ext cx="251911" cy="253120"/>
          </a:xfrm>
          <a:prstGeom prst="upArrow">
            <a:avLst/>
          </a:prstGeom>
          <a:solidFill>
            <a:srgbClr val="00214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8" name="Up Arrow 7">
            <a:extLst>
              <a:ext uri="{FF2B5EF4-FFF2-40B4-BE49-F238E27FC236}">
                <a16:creationId xmlns:a16="http://schemas.microsoft.com/office/drawing/2014/main" id="{B68A336A-7AE9-5047-936D-4574F2CBDF3F}"/>
              </a:ext>
            </a:extLst>
          </p:cNvPr>
          <p:cNvSpPr/>
          <p:nvPr/>
        </p:nvSpPr>
        <p:spPr>
          <a:xfrm>
            <a:off x="3435398" y="4991511"/>
            <a:ext cx="251911" cy="253120"/>
          </a:xfrm>
          <a:prstGeom prst="upArrow">
            <a:avLst/>
          </a:prstGeom>
          <a:solidFill>
            <a:srgbClr val="00214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9" name="TextBox 8">
            <a:extLst>
              <a:ext uri="{FF2B5EF4-FFF2-40B4-BE49-F238E27FC236}">
                <a16:creationId xmlns:a16="http://schemas.microsoft.com/office/drawing/2014/main" id="{75700D05-DFC2-2548-BF68-D5E09842B755}"/>
              </a:ext>
            </a:extLst>
          </p:cNvPr>
          <p:cNvSpPr txBox="1"/>
          <p:nvPr/>
        </p:nvSpPr>
        <p:spPr>
          <a:xfrm>
            <a:off x="8507000" y="5322833"/>
            <a:ext cx="1039067" cy="646331"/>
          </a:xfrm>
          <a:prstGeom prst="rect">
            <a:avLst/>
          </a:prstGeom>
          <a:noFill/>
        </p:spPr>
        <p:txBody>
          <a:bodyPr wrap="none" rtlCol="0">
            <a:spAutoFit/>
          </a:bodyPr>
          <a:lstStyle/>
          <a:p>
            <a:pPr algn="ctr"/>
            <a:r>
              <a:rPr lang="it-IT" b="1" dirty="0">
                <a:solidFill>
                  <a:srgbClr val="FF0000"/>
                </a:solidFill>
              </a:rPr>
              <a:t>12</a:t>
            </a:r>
          </a:p>
          <a:p>
            <a:pPr algn="ctr"/>
            <a:r>
              <a:rPr lang="it-IT" dirty="0"/>
              <a:t>un segno</a:t>
            </a:r>
          </a:p>
        </p:txBody>
      </p:sp>
      <p:sp>
        <p:nvSpPr>
          <p:cNvPr id="14" name="TextBox 13">
            <a:extLst>
              <a:ext uri="{FF2B5EF4-FFF2-40B4-BE49-F238E27FC236}">
                <a16:creationId xmlns:a16="http://schemas.microsoft.com/office/drawing/2014/main" id="{FEA6A9DF-8EEA-0840-A5CF-3C201AAD6F89}"/>
              </a:ext>
            </a:extLst>
          </p:cNvPr>
          <p:cNvSpPr txBox="1"/>
          <p:nvPr/>
        </p:nvSpPr>
        <p:spPr>
          <a:xfrm>
            <a:off x="7365681" y="4284286"/>
            <a:ext cx="3317062" cy="646331"/>
          </a:xfrm>
          <a:prstGeom prst="rect">
            <a:avLst/>
          </a:prstGeom>
          <a:noFill/>
        </p:spPr>
        <p:txBody>
          <a:bodyPr wrap="none" rtlCol="0">
            <a:spAutoFit/>
          </a:bodyPr>
          <a:lstStyle/>
          <a:p>
            <a:pPr algn="ctr"/>
            <a:r>
              <a:rPr lang="it-IT" b="1" dirty="0">
                <a:solidFill>
                  <a:srgbClr val="FF0000"/>
                </a:solidFill>
              </a:rPr>
              <a:t>12 gradi centigradi </a:t>
            </a:r>
          </a:p>
          <a:p>
            <a:pPr algn="ctr"/>
            <a:r>
              <a:rPr lang="it-IT" dirty="0"/>
              <a:t>misura della temperatura esterna</a:t>
            </a:r>
          </a:p>
        </p:txBody>
      </p:sp>
      <p:sp>
        <p:nvSpPr>
          <p:cNvPr id="15" name="TextBox 14">
            <a:extLst>
              <a:ext uri="{FF2B5EF4-FFF2-40B4-BE49-F238E27FC236}">
                <a16:creationId xmlns:a16="http://schemas.microsoft.com/office/drawing/2014/main" id="{33F60F9F-98BC-E04D-980B-78C47475E314}"/>
              </a:ext>
            </a:extLst>
          </p:cNvPr>
          <p:cNvSpPr txBox="1"/>
          <p:nvPr/>
        </p:nvSpPr>
        <p:spPr>
          <a:xfrm>
            <a:off x="7200342" y="3228701"/>
            <a:ext cx="3647730" cy="646331"/>
          </a:xfrm>
          <a:prstGeom prst="rect">
            <a:avLst/>
          </a:prstGeom>
          <a:noFill/>
        </p:spPr>
        <p:txBody>
          <a:bodyPr wrap="none" rtlCol="0">
            <a:spAutoFit/>
          </a:bodyPr>
          <a:lstStyle/>
          <a:p>
            <a:pPr algn="ctr"/>
            <a:r>
              <a:rPr lang="it-IT" b="1" dirty="0">
                <a:solidFill>
                  <a:srgbClr val="FF0000"/>
                </a:solidFill>
              </a:rPr>
              <a:t>fa freddo</a:t>
            </a:r>
          </a:p>
          <a:p>
            <a:pPr algn="ctr"/>
            <a:r>
              <a:rPr lang="it-IT" dirty="0"/>
              <a:t>quindi è il caso di mettere il giaccone</a:t>
            </a:r>
          </a:p>
        </p:txBody>
      </p:sp>
      <p:sp>
        <p:nvSpPr>
          <p:cNvPr id="16" name="Up Arrow 15">
            <a:extLst>
              <a:ext uri="{FF2B5EF4-FFF2-40B4-BE49-F238E27FC236}">
                <a16:creationId xmlns:a16="http://schemas.microsoft.com/office/drawing/2014/main" id="{7B8E5628-E729-0344-9485-4BCD43775B51}"/>
              </a:ext>
            </a:extLst>
          </p:cNvPr>
          <p:cNvSpPr/>
          <p:nvPr/>
        </p:nvSpPr>
        <p:spPr>
          <a:xfrm>
            <a:off x="8898244" y="3929949"/>
            <a:ext cx="251911" cy="253120"/>
          </a:xfrm>
          <a:prstGeom prst="upArrow">
            <a:avLst/>
          </a:prstGeom>
          <a:solidFill>
            <a:srgbClr val="00214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17" name="Up Arrow 16">
            <a:extLst>
              <a:ext uri="{FF2B5EF4-FFF2-40B4-BE49-F238E27FC236}">
                <a16:creationId xmlns:a16="http://schemas.microsoft.com/office/drawing/2014/main" id="{D3EFD04E-2CEC-304D-A7B2-B51D501BFE7F}"/>
              </a:ext>
            </a:extLst>
          </p:cNvPr>
          <p:cNvSpPr/>
          <p:nvPr/>
        </p:nvSpPr>
        <p:spPr>
          <a:xfrm>
            <a:off x="8898243" y="4985400"/>
            <a:ext cx="251911" cy="253120"/>
          </a:xfrm>
          <a:prstGeom prst="upArrow">
            <a:avLst/>
          </a:prstGeom>
          <a:solidFill>
            <a:srgbClr val="00214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10" name="Slide Number Placeholder 9">
            <a:extLst>
              <a:ext uri="{FF2B5EF4-FFF2-40B4-BE49-F238E27FC236}">
                <a16:creationId xmlns:a16="http://schemas.microsoft.com/office/drawing/2014/main" id="{8B519B37-00AA-F44F-899D-2A895B7E9461}"/>
              </a:ext>
            </a:extLst>
          </p:cNvPr>
          <p:cNvSpPr>
            <a:spLocks noGrp="1"/>
          </p:cNvSpPr>
          <p:nvPr>
            <p:ph type="sldNum" sz="quarter" idx="4"/>
          </p:nvPr>
        </p:nvSpPr>
        <p:spPr/>
        <p:txBody>
          <a:bodyPr/>
          <a:lstStyle/>
          <a:p>
            <a:fld id="{2FD666F0-DD52-D045-A24A-46112ABA80A2}" type="slidenum">
              <a:rPr lang="en-US" smtClean="0"/>
              <a:pPr/>
              <a:t>3</a:t>
            </a:fld>
            <a:endParaRPr lang="en-US" dirty="0"/>
          </a:p>
        </p:txBody>
      </p:sp>
    </p:spTree>
    <p:extLst>
      <p:ext uri="{BB962C8B-B14F-4D97-AF65-F5344CB8AC3E}">
        <p14:creationId xmlns:p14="http://schemas.microsoft.com/office/powerpoint/2010/main" val="23650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down)">
                                      <p:cBhvr>
                                        <p:cTn id="23" dur="500"/>
                                        <p:tgtEl>
                                          <p:spTgt spid="17"/>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down)">
                                      <p:cBhvr>
                                        <p:cTn id="39" dur="500"/>
                                        <p:tgtEl>
                                          <p:spTgt spid="16"/>
                                        </p:tgtEl>
                                      </p:cBhvr>
                                    </p:animEffec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8" grpId="0" animBg="1"/>
      <p:bldP spid="9" grpId="0"/>
      <p:bldP spid="14" grpId="0"/>
      <p:bldP spid="15" grpId="0"/>
      <p:bldP spid="16" grpId="0" animBg="1"/>
      <p:bldP spid="1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99ED5-3E6A-5C4C-BFC1-4CC02C3DB627}"/>
              </a:ext>
            </a:extLst>
          </p:cNvPr>
          <p:cNvSpPr>
            <a:spLocks noGrp="1"/>
          </p:cNvSpPr>
          <p:nvPr>
            <p:ph type="title"/>
          </p:nvPr>
        </p:nvSpPr>
        <p:spPr/>
        <p:txBody>
          <a:bodyPr/>
          <a:lstStyle/>
          <a:p>
            <a:r>
              <a:rPr lang="it-IT" dirty="0"/>
              <a:t>Interrogazioni  </a:t>
            </a:r>
          </a:p>
        </p:txBody>
      </p:sp>
      <p:sp>
        <p:nvSpPr>
          <p:cNvPr id="3" name="Content Placeholder 2">
            <a:extLst>
              <a:ext uri="{FF2B5EF4-FFF2-40B4-BE49-F238E27FC236}">
                <a16:creationId xmlns:a16="http://schemas.microsoft.com/office/drawing/2014/main" id="{A3DA92CB-82B5-0543-83AB-0F7C30F33C36}"/>
              </a:ext>
            </a:extLst>
          </p:cNvPr>
          <p:cNvSpPr>
            <a:spLocks noGrp="1"/>
          </p:cNvSpPr>
          <p:nvPr>
            <p:ph idx="1"/>
          </p:nvPr>
        </p:nvSpPr>
        <p:spPr/>
        <p:txBody>
          <a:bodyPr/>
          <a:lstStyle/>
          <a:p>
            <a:r>
              <a:rPr lang="it-IT" dirty="0"/>
              <a:t>Naturalmente una base di conoscenze è utile solo se può essere interrogata</a:t>
            </a:r>
          </a:p>
          <a:p>
            <a:r>
              <a:rPr lang="it-IT" dirty="0"/>
              <a:t>Una </a:t>
            </a:r>
            <a:r>
              <a:rPr lang="it-IT" dirty="0" err="1"/>
              <a:t>query</a:t>
            </a:r>
            <a:r>
              <a:rPr lang="it-IT" dirty="0"/>
              <a:t> a una rete semantica può avere essa stessa la forma di una rete, con alcuni nodi contenenti variabili deputati a estrarre valori dalla rete </a:t>
            </a:r>
          </a:p>
          <a:p>
            <a:r>
              <a:rPr lang="it-IT" dirty="0"/>
              <a:t>Ad esempio:</a:t>
            </a:r>
          </a:p>
          <a:p>
            <a:pPr lvl="1"/>
            <a:r>
              <a:rPr lang="it-IT" dirty="0"/>
              <a:t>«</a:t>
            </a:r>
            <a:r>
              <a:rPr lang="it-IT" dirty="0" err="1">
                <a:solidFill>
                  <a:srgbClr val="FF0000"/>
                </a:solidFill>
              </a:rPr>
              <a:t>what</a:t>
            </a:r>
            <a:r>
              <a:rPr lang="it-IT" dirty="0">
                <a:solidFill>
                  <a:srgbClr val="FF0000"/>
                </a:solidFill>
              </a:rPr>
              <a:t> </a:t>
            </a:r>
            <a:r>
              <a:rPr lang="it-IT" dirty="0" err="1">
                <a:solidFill>
                  <a:srgbClr val="FF0000"/>
                </a:solidFill>
              </a:rPr>
              <a:t>does</a:t>
            </a:r>
            <a:r>
              <a:rPr lang="it-IT" dirty="0">
                <a:solidFill>
                  <a:srgbClr val="FF0000"/>
                </a:solidFill>
              </a:rPr>
              <a:t> Marco </a:t>
            </a:r>
            <a:r>
              <a:rPr lang="it-IT" dirty="0" err="1">
                <a:solidFill>
                  <a:srgbClr val="FF0000"/>
                </a:solidFill>
              </a:rPr>
              <a:t>own</a:t>
            </a:r>
            <a:r>
              <a:rPr lang="it-IT" dirty="0">
                <a:solidFill>
                  <a:srgbClr val="FF0000"/>
                </a:solidFill>
              </a:rPr>
              <a:t>?</a:t>
            </a:r>
            <a:r>
              <a:rPr lang="it-IT" dirty="0"/>
              <a:t>»</a:t>
            </a:r>
          </a:p>
          <a:p>
            <a:r>
              <a:rPr lang="it-IT" dirty="0"/>
              <a:t>Viene eseguito un confronto (</a:t>
            </a:r>
            <a:r>
              <a:rPr lang="it-IT" b="1" dirty="0" err="1"/>
              <a:t>matching</a:t>
            </a:r>
            <a:r>
              <a:rPr lang="it-IT" dirty="0"/>
              <a:t>) </a:t>
            </a:r>
            <a:br>
              <a:rPr lang="it-IT" dirty="0"/>
            </a:br>
            <a:r>
              <a:rPr lang="it-IT" dirty="0"/>
              <a:t>fra la </a:t>
            </a:r>
            <a:r>
              <a:rPr lang="it-IT" dirty="0" err="1"/>
              <a:t>query</a:t>
            </a:r>
            <a:r>
              <a:rPr lang="it-IT" dirty="0"/>
              <a:t> e la rete da interrogare</a:t>
            </a:r>
          </a:p>
          <a:p>
            <a:r>
              <a:rPr lang="it-IT" dirty="0"/>
              <a:t>Se in confronto ha successo, vengono </a:t>
            </a:r>
            <a:br>
              <a:rPr lang="it-IT" dirty="0"/>
            </a:br>
            <a:r>
              <a:rPr lang="it-IT" dirty="0"/>
              <a:t>restituiti i valori assunti dalle variabili </a:t>
            </a:r>
            <a:br>
              <a:rPr lang="it-IT" dirty="0"/>
            </a:br>
            <a:r>
              <a:rPr lang="it-IT" dirty="0"/>
              <a:t>nel </a:t>
            </a:r>
            <a:r>
              <a:rPr lang="it-IT" dirty="0" err="1"/>
              <a:t>matching</a:t>
            </a:r>
            <a:r>
              <a:rPr lang="it-IT" dirty="0"/>
              <a:t> (a questo scopo i nodi della</a:t>
            </a:r>
            <a:br>
              <a:rPr lang="it-IT" dirty="0"/>
            </a:br>
            <a:r>
              <a:rPr lang="it-IT" dirty="0"/>
              <a:t>rete vanno considerati come dotati di</a:t>
            </a:r>
            <a:br>
              <a:rPr lang="it-IT" dirty="0"/>
            </a:br>
            <a:r>
              <a:rPr lang="it-IT" dirty="0"/>
              <a:t>un identificatore univoco)</a:t>
            </a:r>
          </a:p>
          <a:p>
            <a:endParaRPr lang="it-IT" dirty="0"/>
          </a:p>
        </p:txBody>
      </p:sp>
      <p:grpSp>
        <p:nvGrpSpPr>
          <p:cNvPr id="26" name="Group 25">
            <a:extLst>
              <a:ext uri="{FF2B5EF4-FFF2-40B4-BE49-F238E27FC236}">
                <a16:creationId xmlns:a16="http://schemas.microsoft.com/office/drawing/2014/main" id="{12CCB782-6F02-E045-9F13-A5401384F5A1}"/>
              </a:ext>
            </a:extLst>
          </p:cNvPr>
          <p:cNvGrpSpPr/>
          <p:nvPr/>
        </p:nvGrpSpPr>
        <p:grpSpPr>
          <a:xfrm>
            <a:off x="5330722" y="2288640"/>
            <a:ext cx="2608084" cy="548727"/>
            <a:chOff x="5015657" y="2446747"/>
            <a:chExt cx="2608084" cy="548727"/>
          </a:xfrm>
        </p:grpSpPr>
        <p:sp>
          <p:nvSpPr>
            <p:cNvPr id="4" name="Rounded Rectangle 3">
              <a:extLst>
                <a:ext uri="{FF2B5EF4-FFF2-40B4-BE49-F238E27FC236}">
                  <a16:creationId xmlns:a16="http://schemas.microsoft.com/office/drawing/2014/main" id="{7D657D3C-14CE-274D-BC54-35C9A4D3B597}"/>
                </a:ext>
              </a:extLst>
            </p:cNvPr>
            <p:cNvSpPr/>
            <p:nvPr/>
          </p:nvSpPr>
          <p:spPr bwMode="auto">
            <a:xfrm>
              <a:off x="5015657" y="2527422"/>
              <a:ext cx="972108" cy="468052"/>
            </a:xfrm>
            <a:prstGeom prst="roundRect">
              <a:avLst>
                <a:gd name="adj" fmla="val 50000"/>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a:ln>
                    <a:noFill/>
                  </a:ln>
                  <a:solidFill>
                    <a:srgbClr val="FF0000"/>
                  </a:solidFill>
                  <a:effectLst/>
                  <a:latin typeface="+mn-lt"/>
                </a:rPr>
                <a:t>Marco</a:t>
              </a:r>
            </a:p>
          </p:txBody>
        </p:sp>
        <p:cxnSp>
          <p:nvCxnSpPr>
            <p:cNvPr id="5" name="Straight Arrow Connector 4">
              <a:extLst>
                <a:ext uri="{FF2B5EF4-FFF2-40B4-BE49-F238E27FC236}">
                  <a16:creationId xmlns:a16="http://schemas.microsoft.com/office/drawing/2014/main" id="{77CEFFB1-7D82-6D40-A168-3B537A7D5376}"/>
                </a:ext>
              </a:extLst>
            </p:cNvPr>
            <p:cNvCxnSpPr>
              <a:cxnSpLocks/>
              <a:stCxn id="4" idx="3"/>
              <a:endCxn id="6" idx="1"/>
            </p:cNvCxnSpPr>
            <p:nvPr/>
          </p:nvCxnSpPr>
          <p:spPr bwMode="auto">
            <a:xfrm>
              <a:off x="5987765" y="2761448"/>
              <a:ext cx="1008112" cy="0"/>
            </a:xfrm>
            <a:prstGeom prst="straightConnector1">
              <a:avLst/>
            </a:prstGeom>
            <a:solidFill>
              <a:schemeClr val="accent1"/>
            </a:solidFill>
            <a:ln w="12700" cap="flat" cmpd="sng" algn="ctr">
              <a:solidFill>
                <a:srgbClr val="FF0000"/>
              </a:solidFill>
              <a:prstDash val="solid"/>
              <a:round/>
              <a:headEnd type="none" w="med" len="med"/>
              <a:tailEnd type="arrow"/>
            </a:ln>
            <a:effectLst/>
          </p:spPr>
        </p:cxnSp>
        <p:sp>
          <p:nvSpPr>
            <p:cNvPr id="6" name="Rounded Rectangle 5">
              <a:extLst>
                <a:ext uri="{FF2B5EF4-FFF2-40B4-BE49-F238E27FC236}">
                  <a16:creationId xmlns:a16="http://schemas.microsoft.com/office/drawing/2014/main" id="{D35B484F-72BA-BD4E-9500-83890C989E70}"/>
                </a:ext>
              </a:extLst>
            </p:cNvPr>
            <p:cNvSpPr/>
            <p:nvPr/>
          </p:nvSpPr>
          <p:spPr bwMode="auto">
            <a:xfrm>
              <a:off x="6995877" y="2527422"/>
              <a:ext cx="627864" cy="468052"/>
            </a:xfrm>
            <a:prstGeom prst="roundRect">
              <a:avLst>
                <a:gd name="adj" fmla="val 50000"/>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a:ln>
                    <a:noFill/>
                  </a:ln>
                  <a:solidFill>
                    <a:srgbClr val="FF0000"/>
                  </a:solidFill>
                  <a:effectLst/>
                  <a:latin typeface="+mn-lt"/>
                </a:rPr>
                <a:t>?x</a:t>
              </a:r>
            </a:p>
          </p:txBody>
        </p:sp>
        <p:sp>
          <p:nvSpPr>
            <p:cNvPr id="7" name="TextBox 6">
              <a:extLst>
                <a:ext uri="{FF2B5EF4-FFF2-40B4-BE49-F238E27FC236}">
                  <a16:creationId xmlns:a16="http://schemas.microsoft.com/office/drawing/2014/main" id="{3D229CA3-3FAF-5041-8548-5FD5FB964052}"/>
                </a:ext>
              </a:extLst>
            </p:cNvPr>
            <p:cNvSpPr txBox="1"/>
            <p:nvPr/>
          </p:nvSpPr>
          <p:spPr>
            <a:xfrm>
              <a:off x="6175481" y="2446747"/>
              <a:ext cx="627865" cy="338554"/>
            </a:xfrm>
            <a:prstGeom prst="rect">
              <a:avLst/>
            </a:prstGeom>
            <a:noFill/>
          </p:spPr>
          <p:txBody>
            <a:bodyPr wrap="none" rtlCol="0">
              <a:spAutoFit/>
            </a:bodyPr>
            <a:lstStyle/>
            <a:p>
              <a:pPr algn="ctr"/>
              <a:r>
                <a:rPr lang="en-GB" sz="1600" u="none" dirty="0">
                  <a:solidFill>
                    <a:srgbClr val="FF0000"/>
                  </a:solidFill>
                  <a:latin typeface="+mn-lt"/>
                </a:rPr>
                <a:t>owns</a:t>
              </a:r>
            </a:p>
          </p:txBody>
        </p:sp>
      </p:grpSp>
      <p:grpSp>
        <p:nvGrpSpPr>
          <p:cNvPr id="25" name="Group 24">
            <a:extLst>
              <a:ext uri="{FF2B5EF4-FFF2-40B4-BE49-F238E27FC236}">
                <a16:creationId xmlns:a16="http://schemas.microsoft.com/office/drawing/2014/main" id="{BAB7711B-C70D-484A-ACED-AF933541FBD1}"/>
              </a:ext>
            </a:extLst>
          </p:cNvPr>
          <p:cNvGrpSpPr/>
          <p:nvPr/>
        </p:nvGrpSpPr>
        <p:grpSpPr>
          <a:xfrm>
            <a:off x="7247927" y="2361714"/>
            <a:ext cx="4529750" cy="3385487"/>
            <a:chOff x="5566681" y="1422318"/>
            <a:chExt cx="4529750" cy="3385487"/>
          </a:xfrm>
        </p:grpSpPr>
        <p:sp>
          <p:nvSpPr>
            <p:cNvPr id="9" name="Rounded Rectangle 8">
              <a:extLst>
                <a:ext uri="{FF2B5EF4-FFF2-40B4-BE49-F238E27FC236}">
                  <a16:creationId xmlns:a16="http://schemas.microsoft.com/office/drawing/2014/main" id="{D08E00A9-692C-E14E-9186-347E39E63A2D}"/>
                </a:ext>
              </a:extLst>
            </p:cNvPr>
            <p:cNvSpPr/>
            <p:nvPr/>
          </p:nvSpPr>
          <p:spPr bwMode="auto">
            <a:xfrm>
              <a:off x="5566681" y="2856792"/>
              <a:ext cx="972108"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a:ln>
                    <a:noFill/>
                  </a:ln>
                  <a:solidFill>
                    <a:schemeClr val="tx1"/>
                  </a:solidFill>
                  <a:effectLst/>
                  <a:latin typeface="+mn-lt"/>
                </a:rPr>
                <a:t>Marco</a:t>
              </a:r>
            </a:p>
          </p:txBody>
        </p:sp>
        <p:cxnSp>
          <p:nvCxnSpPr>
            <p:cNvPr id="10" name="Straight Arrow Connector 9">
              <a:extLst>
                <a:ext uri="{FF2B5EF4-FFF2-40B4-BE49-F238E27FC236}">
                  <a16:creationId xmlns:a16="http://schemas.microsoft.com/office/drawing/2014/main" id="{4E279ED2-90CC-0B4F-9027-539568A8B227}"/>
                </a:ext>
              </a:extLst>
            </p:cNvPr>
            <p:cNvCxnSpPr>
              <a:cxnSpLocks/>
              <a:stCxn id="9" idx="3"/>
              <a:endCxn id="12" idx="1"/>
            </p:cNvCxnSpPr>
            <p:nvPr/>
          </p:nvCxnSpPr>
          <p:spPr bwMode="auto">
            <a:xfrm flipV="1">
              <a:off x="6538789" y="2763361"/>
              <a:ext cx="1445434" cy="327457"/>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11" name="Rounded Rectangle 10">
              <a:extLst>
                <a:ext uri="{FF2B5EF4-FFF2-40B4-BE49-F238E27FC236}">
                  <a16:creationId xmlns:a16="http://schemas.microsoft.com/office/drawing/2014/main" id="{339A5A3C-27BF-8F41-A7DB-24E62CBAC00B}"/>
                </a:ext>
              </a:extLst>
            </p:cNvPr>
            <p:cNvSpPr/>
            <p:nvPr/>
          </p:nvSpPr>
          <p:spPr bwMode="auto">
            <a:xfrm>
              <a:off x="7887476" y="1422318"/>
              <a:ext cx="756084"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600" u="none" dirty="0">
                  <a:latin typeface="+mn-lt"/>
                </a:rPr>
                <a:t>Dog</a:t>
              </a:r>
              <a:endParaRPr kumimoji="0" lang="en-GB" sz="1600" b="0" i="0" u="none" strike="noStrike" normalizeH="0" dirty="0">
                <a:ln>
                  <a:noFill/>
                </a:ln>
                <a:solidFill>
                  <a:schemeClr val="tx1"/>
                </a:solidFill>
                <a:effectLst/>
                <a:latin typeface="+mn-lt"/>
              </a:endParaRPr>
            </a:p>
          </p:txBody>
        </p:sp>
        <p:sp>
          <p:nvSpPr>
            <p:cNvPr id="12" name="Rounded Rectangle 11">
              <a:extLst>
                <a:ext uri="{FF2B5EF4-FFF2-40B4-BE49-F238E27FC236}">
                  <a16:creationId xmlns:a16="http://schemas.microsoft.com/office/drawing/2014/main" id="{48D6BCC2-46E3-E24D-BDCF-DAB46DA552E2}"/>
                </a:ext>
              </a:extLst>
            </p:cNvPr>
            <p:cNvSpPr/>
            <p:nvPr/>
          </p:nvSpPr>
          <p:spPr bwMode="auto">
            <a:xfrm>
              <a:off x="7984223" y="2529335"/>
              <a:ext cx="562590"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dirty="0">
                <a:ln>
                  <a:noFill/>
                </a:ln>
                <a:solidFill>
                  <a:schemeClr val="tx1"/>
                </a:solidFill>
                <a:effectLst/>
                <a:latin typeface="+mn-lt"/>
              </a:endParaRPr>
            </a:p>
          </p:txBody>
        </p:sp>
        <p:cxnSp>
          <p:nvCxnSpPr>
            <p:cNvPr id="13" name="Straight Arrow Connector 12">
              <a:extLst>
                <a:ext uri="{FF2B5EF4-FFF2-40B4-BE49-F238E27FC236}">
                  <a16:creationId xmlns:a16="http://schemas.microsoft.com/office/drawing/2014/main" id="{9D354DD1-9306-4646-B280-4F1AB40EA1EE}"/>
                </a:ext>
              </a:extLst>
            </p:cNvPr>
            <p:cNvCxnSpPr>
              <a:cxnSpLocks/>
              <a:stCxn id="12" idx="0"/>
              <a:endCxn id="11" idx="2"/>
            </p:cNvCxnSpPr>
            <p:nvPr/>
          </p:nvCxnSpPr>
          <p:spPr bwMode="auto">
            <a:xfrm flipV="1">
              <a:off x="8265518" y="1890370"/>
              <a:ext cx="0" cy="638965"/>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14" name="TextBox 13">
              <a:extLst>
                <a:ext uri="{FF2B5EF4-FFF2-40B4-BE49-F238E27FC236}">
                  <a16:creationId xmlns:a16="http://schemas.microsoft.com/office/drawing/2014/main" id="{5D1CF8AE-C519-FF42-958E-59F8EB6B84E8}"/>
                </a:ext>
              </a:extLst>
            </p:cNvPr>
            <p:cNvSpPr txBox="1"/>
            <p:nvPr/>
          </p:nvSpPr>
          <p:spPr>
            <a:xfrm>
              <a:off x="7656750" y="2067040"/>
              <a:ext cx="635687" cy="338554"/>
            </a:xfrm>
            <a:prstGeom prst="rect">
              <a:avLst/>
            </a:prstGeom>
            <a:noFill/>
          </p:spPr>
          <p:txBody>
            <a:bodyPr wrap="none" rtlCol="0">
              <a:spAutoFit/>
            </a:bodyPr>
            <a:lstStyle/>
            <a:p>
              <a:pPr algn="r"/>
              <a:r>
                <a:rPr lang="en-GB" sz="1600" u="none" dirty="0">
                  <a:latin typeface="+mn-lt"/>
                </a:rPr>
                <a:t>type</a:t>
              </a:r>
            </a:p>
          </p:txBody>
        </p:sp>
        <p:sp>
          <p:nvSpPr>
            <p:cNvPr id="15" name="TextBox 14">
              <a:extLst>
                <a:ext uri="{FF2B5EF4-FFF2-40B4-BE49-F238E27FC236}">
                  <a16:creationId xmlns:a16="http://schemas.microsoft.com/office/drawing/2014/main" id="{91057348-62A4-D548-AB97-3E33077BFE07}"/>
                </a:ext>
              </a:extLst>
            </p:cNvPr>
            <p:cNvSpPr txBox="1"/>
            <p:nvPr/>
          </p:nvSpPr>
          <p:spPr>
            <a:xfrm>
              <a:off x="6936132" y="2583101"/>
              <a:ext cx="627865" cy="338554"/>
            </a:xfrm>
            <a:prstGeom prst="rect">
              <a:avLst/>
            </a:prstGeom>
            <a:noFill/>
          </p:spPr>
          <p:txBody>
            <a:bodyPr wrap="none" rtlCol="0">
              <a:spAutoFit/>
            </a:bodyPr>
            <a:lstStyle/>
            <a:p>
              <a:pPr algn="ctr"/>
              <a:r>
                <a:rPr lang="en-GB" sz="1600" u="none" dirty="0">
                  <a:latin typeface="+mn-lt"/>
                </a:rPr>
                <a:t>owns</a:t>
              </a:r>
            </a:p>
          </p:txBody>
        </p:sp>
        <p:sp>
          <p:nvSpPr>
            <p:cNvPr id="16" name="Rounded Rectangle 15">
              <a:extLst>
                <a:ext uri="{FF2B5EF4-FFF2-40B4-BE49-F238E27FC236}">
                  <a16:creationId xmlns:a16="http://schemas.microsoft.com/office/drawing/2014/main" id="{1B88151F-54F5-3040-B6CC-FFF5E1586EA3}"/>
                </a:ext>
              </a:extLst>
            </p:cNvPr>
            <p:cNvSpPr/>
            <p:nvPr/>
          </p:nvSpPr>
          <p:spPr bwMode="auto">
            <a:xfrm>
              <a:off x="7874224" y="4339753"/>
              <a:ext cx="756084"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600" u="none" dirty="0">
                  <a:latin typeface="+mn-lt"/>
                </a:rPr>
                <a:t>Car</a:t>
              </a:r>
              <a:endParaRPr kumimoji="0" lang="en-GB" sz="1600" b="0" i="0" u="none" strike="noStrike" normalizeH="0" dirty="0">
                <a:ln>
                  <a:noFill/>
                </a:ln>
                <a:solidFill>
                  <a:schemeClr val="tx1"/>
                </a:solidFill>
                <a:effectLst/>
                <a:latin typeface="+mn-lt"/>
              </a:endParaRPr>
            </a:p>
          </p:txBody>
        </p:sp>
        <p:sp>
          <p:nvSpPr>
            <p:cNvPr id="17" name="Rounded Rectangle 16">
              <a:extLst>
                <a:ext uri="{FF2B5EF4-FFF2-40B4-BE49-F238E27FC236}">
                  <a16:creationId xmlns:a16="http://schemas.microsoft.com/office/drawing/2014/main" id="{48DE70F8-B5E1-D443-AA43-AC0EB801B601}"/>
                </a:ext>
              </a:extLst>
            </p:cNvPr>
            <p:cNvSpPr/>
            <p:nvPr/>
          </p:nvSpPr>
          <p:spPr bwMode="auto">
            <a:xfrm>
              <a:off x="7961341" y="3313796"/>
              <a:ext cx="562590" cy="468052"/>
            </a:xfrm>
            <a:prstGeom prst="roundRect">
              <a:avLst>
                <a:gd name="adj"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dirty="0">
                <a:ln>
                  <a:noFill/>
                </a:ln>
                <a:solidFill>
                  <a:schemeClr val="tx1"/>
                </a:solidFill>
                <a:effectLst/>
                <a:latin typeface="+mn-lt"/>
              </a:endParaRPr>
            </a:p>
          </p:txBody>
        </p:sp>
        <p:cxnSp>
          <p:nvCxnSpPr>
            <p:cNvPr id="18" name="Straight Arrow Connector 17">
              <a:extLst>
                <a:ext uri="{FF2B5EF4-FFF2-40B4-BE49-F238E27FC236}">
                  <a16:creationId xmlns:a16="http://schemas.microsoft.com/office/drawing/2014/main" id="{BD1DF011-4DC8-014F-AC72-1C9717175CF3}"/>
                </a:ext>
              </a:extLst>
            </p:cNvPr>
            <p:cNvCxnSpPr>
              <a:cxnSpLocks/>
              <a:stCxn id="17" idx="2"/>
              <a:endCxn id="16" idx="0"/>
            </p:cNvCxnSpPr>
            <p:nvPr/>
          </p:nvCxnSpPr>
          <p:spPr bwMode="auto">
            <a:xfrm>
              <a:off x="8242636" y="3781848"/>
              <a:ext cx="9630" cy="557905"/>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9" name="Straight Arrow Connector 18">
              <a:extLst>
                <a:ext uri="{FF2B5EF4-FFF2-40B4-BE49-F238E27FC236}">
                  <a16:creationId xmlns:a16="http://schemas.microsoft.com/office/drawing/2014/main" id="{EDFBC128-8E11-EB4D-8C69-91E2FDB523F5}"/>
                </a:ext>
              </a:extLst>
            </p:cNvPr>
            <p:cNvCxnSpPr>
              <a:cxnSpLocks/>
              <a:stCxn id="9" idx="3"/>
              <a:endCxn id="17" idx="1"/>
            </p:cNvCxnSpPr>
            <p:nvPr/>
          </p:nvCxnSpPr>
          <p:spPr bwMode="auto">
            <a:xfrm>
              <a:off x="6538789" y="3090818"/>
              <a:ext cx="1422552" cy="457004"/>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20" name="TextBox 19">
              <a:extLst>
                <a:ext uri="{FF2B5EF4-FFF2-40B4-BE49-F238E27FC236}">
                  <a16:creationId xmlns:a16="http://schemas.microsoft.com/office/drawing/2014/main" id="{A6E67FC9-ED86-FB42-8C3E-ABFDDD12359D}"/>
                </a:ext>
              </a:extLst>
            </p:cNvPr>
            <p:cNvSpPr txBox="1"/>
            <p:nvPr/>
          </p:nvSpPr>
          <p:spPr>
            <a:xfrm>
              <a:off x="6944731" y="3345852"/>
              <a:ext cx="627865" cy="338554"/>
            </a:xfrm>
            <a:prstGeom prst="rect">
              <a:avLst/>
            </a:prstGeom>
            <a:noFill/>
          </p:spPr>
          <p:txBody>
            <a:bodyPr wrap="none" rtlCol="0">
              <a:spAutoFit/>
            </a:bodyPr>
            <a:lstStyle/>
            <a:p>
              <a:pPr algn="ctr"/>
              <a:r>
                <a:rPr lang="en-GB" sz="1600" u="none" dirty="0">
                  <a:latin typeface="+mn-lt"/>
                </a:rPr>
                <a:t>owns</a:t>
              </a:r>
            </a:p>
          </p:txBody>
        </p:sp>
        <p:sp>
          <p:nvSpPr>
            <p:cNvPr id="21" name="TextBox 20">
              <a:extLst>
                <a:ext uri="{FF2B5EF4-FFF2-40B4-BE49-F238E27FC236}">
                  <a16:creationId xmlns:a16="http://schemas.microsoft.com/office/drawing/2014/main" id="{7726FF93-7A7E-1645-91B9-9F076B4BB111}"/>
                </a:ext>
              </a:extLst>
            </p:cNvPr>
            <p:cNvSpPr txBox="1"/>
            <p:nvPr/>
          </p:nvSpPr>
          <p:spPr>
            <a:xfrm>
              <a:off x="7643498" y="3869778"/>
              <a:ext cx="635687" cy="338554"/>
            </a:xfrm>
            <a:prstGeom prst="rect">
              <a:avLst/>
            </a:prstGeom>
            <a:noFill/>
          </p:spPr>
          <p:txBody>
            <a:bodyPr wrap="none" rtlCol="0">
              <a:spAutoFit/>
            </a:bodyPr>
            <a:lstStyle/>
            <a:p>
              <a:pPr algn="r"/>
              <a:r>
                <a:rPr lang="en-GB" sz="1600" u="none" dirty="0">
                  <a:latin typeface="+mn-lt"/>
                </a:rPr>
                <a:t>type</a:t>
              </a:r>
            </a:p>
          </p:txBody>
        </p:sp>
        <p:cxnSp>
          <p:nvCxnSpPr>
            <p:cNvPr id="22" name="Straight Arrow Connector 21">
              <a:extLst>
                <a:ext uri="{FF2B5EF4-FFF2-40B4-BE49-F238E27FC236}">
                  <a16:creationId xmlns:a16="http://schemas.microsoft.com/office/drawing/2014/main" id="{A604AE0D-7286-A54F-AF19-98541913A697}"/>
                </a:ext>
              </a:extLst>
            </p:cNvPr>
            <p:cNvCxnSpPr>
              <a:cxnSpLocks/>
              <a:stCxn id="17" idx="3"/>
              <a:endCxn id="24" idx="1"/>
            </p:cNvCxnSpPr>
            <p:nvPr/>
          </p:nvCxnSpPr>
          <p:spPr bwMode="auto">
            <a:xfrm flipV="1">
              <a:off x="8523931" y="3179217"/>
              <a:ext cx="816416" cy="368605"/>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23" name="TextBox 22">
              <a:extLst>
                <a:ext uri="{FF2B5EF4-FFF2-40B4-BE49-F238E27FC236}">
                  <a16:creationId xmlns:a16="http://schemas.microsoft.com/office/drawing/2014/main" id="{3C1D2E63-DC41-0F4D-AF9C-52841B72CB76}"/>
                </a:ext>
              </a:extLst>
            </p:cNvPr>
            <p:cNvSpPr txBox="1"/>
            <p:nvPr/>
          </p:nvSpPr>
          <p:spPr>
            <a:xfrm>
              <a:off x="8497575" y="3045385"/>
              <a:ext cx="606128" cy="338554"/>
            </a:xfrm>
            <a:prstGeom prst="rect">
              <a:avLst/>
            </a:prstGeom>
            <a:noFill/>
          </p:spPr>
          <p:txBody>
            <a:bodyPr wrap="none" rtlCol="0">
              <a:spAutoFit/>
            </a:bodyPr>
            <a:lstStyle/>
            <a:p>
              <a:pPr algn="r"/>
              <a:r>
                <a:rPr lang="en-GB" sz="1600" u="none" dirty="0" err="1">
                  <a:latin typeface="+mn-lt"/>
                </a:rPr>
                <a:t>color</a:t>
              </a:r>
              <a:endParaRPr lang="en-GB" sz="1600" u="none" dirty="0">
                <a:latin typeface="+mn-lt"/>
              </a:endParaRPr>
            </a:p>
          </p:txBody>
        </p:sp>
        <p:sp>
          <p:nvSpPr>
            <p:cNvPr id="24" name="Rounded Rectangle 23">
              <a:extLst>
                <a:ext uri="{FF2B5EF4-FFF2-40B4-BE49-F238E27FC236}">
                  <a16:creationId xmlns:a16="http://schemas.microsoft.com/office/drawing/2014/main" id="{55548949-A687-0341-84EB-AC66DD165515}"/>
                </a:ext>
              </a:extLst>
            </p:cNvPr>
            <p:cNvSpPr/>
            <p:nvPr/>
          </p:nvSpPr>
          <p:spPr bwMode="auto">
            <a:xfrm>
              <a:off x="9340347" y="2945191"/>
              <a:ext cx="756084" cy="468052"/>
            </a:xfrm>
            <a:prstGeom prst="roundRect">
              <a:avLst>
                <a:gd name="adj" fmla="val 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50000"/>
                </a:lnSpc>
                <a:spcBef>
                  <a:spcPct val="0"/>
                </a:spcBef>
                <a:spcAft>
                  <a:spcPct val="0"/>
                </a:spcAft>
                <a:buClrTx/>
                <a:buSzTx/>
                <a:buFontTx/>
                <a:buNone/>
                <a:tabLst/>
              </a:pPr>
              <a:r>
                <a:rPr lang="en-GB" sz="1600" dirty="0"/>
                <a:t>r</a:t>
              </a:r>
              <a:r>
                <a:rPr lang="en-GB" sz="1600" u="none" dirty="0">
                  <a:latin typeface="+mn-lt"/>
                </a:rPr>
                <a:t>ed</a:t>
              </a:r>
              <a:endParaRPr kumimoji="0" lang="en-GB" sz="1600" b="0" i="0" u="none" strike="noStrike" normalizeH="0" dirty="0">
                <a:ln>
                  <a:noFill/>
                </a:ln>
                <a:solidFill>
                  <a:schemeClr val="tx1"/>
                </a:solidFill>
                <a:effectLst/>
                <a:latin typeface="+mn-lt"/>
              </a:endParaRPr>
            </a:p>
          </p:txBody>
        </p:sp>
      </p:grpSp>
      <p:sp>
        <p:nvSpPr>
          <p:cNvPr id="28" name="Right Arrow 27">
            <a:extLst>
              <a:ext uri="{FF2B5EF4-FFF2-40B4-BE49-F238E27FC236}">
                <a16:creationId xmlns:a16="http://schemas.microsoft.com/office/drawing/2014/main" id="{38DDD82B-6D5B-4A48-8992-2C57C61B8C75}"/>
              </a:ext>
            </a:extLst>
          </p:cNvPr>
          <p:cNvSpPr/>
          <p:nvPr/>
        </p:nvSpPr>
        <p:spPr>
          <a:xfrm>
            <a:off x="8530140" y="2422780"/>
            <a:ext cx="469889" cy="379450"/>
          </a:xfrm>
          <a:prstGeom prst="rightArrow">
            <a:avLst/>
          </a:prstGeom>
          <a:solidFill>
            <a:srgbClr val="0021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29" name="Right Arrow 28">
            <a:extLst>
              <a:ext uri="{FF2B5EF4-FFF2-40B4-BE49-F238E27FC236}">
                <a16:creationId xmlns:a16="http://schemas.microsoft.com/office/drawing/2014/main" id="{C3696644-E4A4-4243-90E9-9A9560C46D62}"/>
              </a:ext>
            </a:extLst>
          </p:cNvPr>
          <p:cNvSpPr/>
          <p:nvPr/>
        </p:nvSpPr>
        <p:spPr>
          <a:xfrm rot="8914890">
            <a:off x="7985090" y="5073107"/>
            <a:ext cx="469889" cy="379450"/>
          </a:xfrm>
          <a:prstGeom prst="rightArrow">
            <a:avLst/>
          </a:prstGeom>
          <a:solidFill>
            <a:srgbClr val="0021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dirty="0"/>
          </a:p>
        </p:txBody>
      </p:sp>
      <p:sp>
        <p:nvSpPr>
          <p:cNvPr id="38" name="TextBox 37">
            <a:extLst>
              <a:ext uri="{FF2B5EF4-FFF2-40B4-BE49-F238E27FC236}">
                <a16:creationId xmlns:a16="http://schemas.microsoft.com/office/drawing/2014/main" id="{54A34D81-48E8-6C4D-9667-C0218FFC2477}"/>
              </a:ext>
            </a:extLst>
          </p:cNvPr>
          <p:cNvSpPr txBox="1"/>
          <p:nvPr/>
        </p:nvSpPr>
        <p:spPr>
          <a:xfrm>
            <a:off x="10120861" y="3299454"/>
            <a:ext cx="869149" cy="338554"/>
          </a:xfrm>
          <a:prstGeom prst="rect">
            <a:avLst/>
          </a:prstGeom>
          <a:noFill/>
        </p:spPr>
        <p:txBody>
          <a:bodyPr wrap="none" rtlCol="0">
            <a:spAutoFit/>
          </a:bodyPr>
          <a:lstStyle/>
          <a:p>
            <a:r>
              <a:rPr lang="en-GB" sz="1600" u="none" dirty="0">
                <a:solidFill>
                  <a:srgbClr val="0070C0"/>
                </a:solidFill>
                <a:latin typeface="+mn-lt"/>
              </a:rPr>
              <a:t>node n1</a:t>
            </a:r>
          </a:p>
        </p:txBody>
      </p:sp>
      <p:sp>
        <p:nvSpPr>
          <p:cNvPr id="39" name="TextBox 38">
            <a:extLst>
              <a:ext uri="{FF2B5EF4-FFF2-40B4-BE49-F238E27FC236}">
                <a16:creationId xmlns:a16="http://schemas.microsoft.com/office/drawing/2014/main" id="{7FDCD5CD-6D2E-B146-8F18-D9386AF82DB1}"/>
              </a:ext>
            </a:extLst>
          </p:cNvPr>
          <p:cNvSpPr txBox="1"/>
          <p:nvPr/>
        </p:nvSpPr>
        <p:spPr>
          <a:xfrm>
            <a:off x="10120862" y="4531051"/>
            <a:ext cx="869149" cy="338554"/>
          </a:xfrm>
          <a:prstGeom prst="rect">
            <a:avLst/>
          </a:prstGeom>
          <a:noFill/>
        </p:spPr>
        <p:txBody>
          <a:bodyPr wrap="none" rtlCol="0">
            <a:spAutoFit/>
          </a:bodyPr>
          <a:lstStyle/>
          <a:p>
            <a:r>
              <a:rPr lang="en-GB" sz="1600" u="none" dirty="0">
                <a:solidFill>
                  <a:srgbClr val="0070C0"/>
                </a:solidFill>
                <a:latin typeface="+mn-lt"/>
              </a:rPr>
              <a:t>node n2</a:t>
            </a:r>
          </a:p>
        </p:txBody>
      </p:sp>
      <p:sp>
        <p:nvSpPr>
          <p:cNvPr id="40" name="TextBox 39">
            <a:extLst>
              <a:ext uri="{FF2B5EF4-FFF2-40B4-BE49-F238E27FC236}">
                <a16:creationId xmlns:a16="http://schemas.microsoft.com/office/drawing/2014/main" id="{71CE343A-B1C8-CC48-8C25-37240021AF28}"/>
              </a:ext>
            </a:extLst>
          </p:cNvPr>
          <p:cNvSpPr txBox="1"/>
          <p:nvPr/>
        </p:nvSpPr>
        <p:spPr>
          <a:xfrm>
            <a:off x="6710841" y="5142240"/>
            <a:ext cx="914033" cy="741870"/>
          </a:xfrm>
          <a:prstGeom prst="rect">
            <a:avLst/>
          </a:prstGeom>
          <a:noFill/>
        </p:spPr>
        <p:txBody>
          <a:bodyPr wrap="none" rtlCol="0">
            <a:spAutoFit/>
          </a:bodyPr>
          <a:lstStyle/>
          <a:p>
            <a:r>
              <a:rPr lang="it-IT" dirty="0">
                <a:solidFill>
                  <a:srgbClr val="FF0000"/>
                </a:solidFill>
              </a:rPr>
              <a:t>?x </a:t>
            </a:r>
            <a:r>
              <a:rPr lang="it-IT" dirty="0"/>
              <a:t>= </a:t>
            </a:r>
            <a:r>
              <a:rPr lang="it-IT" dirty="0">
                <a:solidFill>
                  <a:srgbClr val="0070C0"/>
                </a:solidFill>
              </a:rPr>
              <a:t>n1</a:t>
            </a:r>
            <a:r>
              <a:rPr lang="it-IT" dirty="0"/>
              <a:t>;</a:t>
            </a:r>
          </a:p>
          <a:p>
            <a:pPr>
              <a:lnSpc>
                <a:spcPct val="150000"/>
              </a:lnSpc>
            </a:pPr>
            <a:r>
              <a:rPr lang="it-IT" dirty="0">
                <a:solidFill>
                  <a:srgbClr val="FF0000"/>
                </a:solidFill>
              </a:rPr>
              <a:t>?x</a:t>
            </a:r>
            <a:r>
              <a:rPr lang="it-IT" dirty="0"/>
              <a:t> = </a:t>
            </a:r>
            <a:r>
              <a:rPr lang="it-IT" dirty="0">
                <a:solidFill>
                  <a:srgbClr val="0070C0"/>
                </a:solidFill>
              </a:rPr>
              <a:t>n2</a:t>
            </a:r>
          </a:p>
        </p:txBody>
      </p:sp>
      <p:sp>
        <p:nvSpPr>
          <p:cNvPr id="41" name="Slide Number Placeholder 13">
            <a:extLst>
              <a:ext uri="{FF2B5EF4-FFF2-40B4-BE49-F238E27FC236}">
                <a16:creationId xmlns:a16="http://schemas.microsoft.com/office/drawing/2014/main" id="{4FAB7497-1A80-9745-9041-59E381189564}"/>
              </a:ext>
            </a:extLst>
          </p:cNvPr>
          <p:cNvSpPr>
            <a:spLocks noGrp="1"/>
          </p:cNvSpPr>
          <p:nvPr>
            <p:ph type="sldNum" sz="quarter" idx="4"/>
          </p:nvPr>
        </p:nvSpPr>
        <p:spPr>
          <a:xfrm>
            <a:off x="11322081" y="6293812"/>
            <a:ext cx="504007" cy="318548"/>
          </a:xfrm>
        </p:spPr>
        <p:txBody>
          <a:bodyPr/>
          <a:lstStyle/>
          <a:p>
            <a:fld id="{2FD666F0-DD52-D045-A24A-46112ABA80A2}" type="slidenum">
              <a:rPr lang="en-US" smtClean="0"/>
              <a:pPr/>
              <a:t>39</a:t>
            </a:fld>
            <a:endParaRPr lang="en-US" dirty="0"/>
          </a:p>
        </p:txBody>
      </p:sp>
    </p:spTree>
    <p:extLst>
      <p:ext uri="{BB962C8B-B14F-4D97-AF65-F5344CB8AC3E}">
        <p14:creationId xmlns:p14="http://schemas.microsoft.com/office/powerpoint/2010/main" val="151729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par>
                          <p:cTn id="7" fill="hold">
                            <p:stCondLst>
                              <p:cond delay="0"/>
                            </p:stCondLst>
                            <p:childTnLst>
                              <p:par>
                                <p:cTn id="8" presetID="22" presetClass="entr" presetSubtype="8" repeatCount="0" fill="hold" grpId="0" nodeType="afterEffect">
                                  <p:stCondLst>
                                    <p:cond delay="1000"/>
                                  </p:stCondLst>
                                  <p:childTnLst>
                                    <p:set>
                                      <p:cBhvr>
                                        <p:cTn id="9" dur="1" fill="hold">
                                          <p:stCondLst>
                                            <p:cond delay="0"/>
                                          </p:stCondLst>
                                        </p:cTn>
                                        <p:tgtEl>
                                          <p:spTgt spid="28"/>
                                        </p:tgtEl>
                                        <p:attrNameLst>
                                          <p:attrName>style.visibility</p:attrName>
                                        </p:attrNameLst>
                                      </p:cBhvr>
                                      <p:to>
                                        <p:strVal val="visible"/>
                                      </p:to>
                                    </p:set>
                                    <p:animEffect transition="in" filter="wipe(left)">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right)">
                                      <p:cBhvr>
                                        <p:cTn id="15" dur="500"/>
                                        <p:tgtEl>
                                          <p:spTgt spid="29"/>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4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57909-163C-3046-95FF-E192061F2564}"/>
              </a:ext>
            </a:extLst>
          </p:cNvPr>
          <p:cNvSpPr>
            <a:spLocks noGrp="1"/>
          </p:cNvSpPr>
          <p:nvPr>
            <p:ph type="title"/>
          </p:nvPr>
        </p:nvSpPr>
        <p:spPr/>
        <p:txBody>
          <a:bodyPr/>
          <a:lstStyle/>
          <a:p>
            <a:r>
              <a:rPr lang="it-IT" dirty="0"/>
              <a:t>Ontologie</a:t>
            </a:r>
          </a:p>
        </p:txBody>
      </p:sp>
      <p:sp>
        <p:nvSpPr>
          <p:cNvPr id="3" name="Content Placeholder 2">
            <a:extLst>
              <a:ext uri="{FF2B5EF4-FFF2-40B4-BE49-F238E27FC236}">
                <a16:creationId xmlns:a16="http://schemas.microsoft.com/office/drawing/2014/main" id="{53C5200D-83BF-2C4E-B1F2-F9E13D2E2C19}"/>
              </a:ext>
            </a:extLst>
          </p:cNvPr>
          <p:cNvSpPr>
            <a:spLocks noGrp="1"/>
          </p:cNvSpPr>
          <p:nvPr>
            <p:ph idx="1"/>
          </p:nvPr>
        </p:nvSpPr>
        <p:spPr>
          <a:xfrm>
            <a:off x="384698" y="876398"/>
            <a:ext cx="11323204" cy="5428866"/>
          </a:xfrm>
        </p:spPr>
        <p:txBody>
          <a:bodyPr>
            <a:normAutofit/>
          </a:bodyPr>
          <a:lstStyle/>
          <a:p>
            <a:r>
              <a:rPr lang="it-IT" dirty="0"/>
              <a:t>Le conoscenze domain </a:t>
            </a:r>
            <a:r>
              <a:rPr lang="it-IT" dirty="0" err="1"/>
              <a:t>dependent</a:t>
            </a:r>
            <a:r>
              <a:rPr lang="it-IT" dirty="0"/>
              <a:t> che si possono rappresentare sotto forma di enunciati logici o reti semantiche si possono dividere in due categorie:</a:t>
            </a:r>
          </a:p>
          <a:p>
            <a:pPr lvl="1"/>
            <a:r>
              <a:rPr lang="it-IT" b="1" dirty="0"/>
              <a:t>conoscenze generali</a:t>
            </a:r>
            <a:r>
              <a:rPr lang="it-IT" dirty="0"/>
              <a:t>, che non riguardano oggetti specifici, bensì classi di oggetti in generale:</a:t>
            </a:r>
          </a:p>
          <a:p>
            <a:pPr marL="673100" lvl="2" indent="0">
              <a:buNone/>
            </a:pPr>
            <a:r>
              <a:rPr lang="it-IT" dirty="0" err="1"/>
              <a:t>all</a:t>
            </a:r>
            <a:r>
              <a:rPr lang="it-IT" dirty="0"/>
              <a:t> </a:t>
            </a:r>
            <a:r>
              <a:rPr lang="it-IT" dirty="0" err="1"/>
              <a:t>cars</a:t>
            </a:r>
            <a:r>
              <a:rPr lang="it-IT" dirty="0"/>
              <a:t> are </a:t>
            </a:r>
            <a:r>
              <a:rPr lang="it-IT" dirty="0" err="1"/>
              <a:t>vehicles</a:t>
            </a:r>
            <a:r>
              <a:rPr lang="it-IT" dirty="0"/>
              <a:t>			</a:t>
            </a:r>
            <a:r>
              <a:rPr lang="it-IT" dirty="0" err="1"/>
              <a:t>everyone</a:t>
            </a:r>
            <a:r>
              <a:rPr lang="it-IT" dirty="0"/>
              <a:t> </a:t>
            </a:r>
            <a:r>
              <a:rPr lang="it-IT" dirty="0" err="1"/>
              <a:t>loves</a:t>
            </a:r>
            <a:r>
              <a:rPr lang="it-IT" dirty="0"/>
              <a:t> </a:t>
            </a:r>
            <a:r>
              <a:rPr lang="it-IT" dirty="0" err="1"/>
              <a:t>their</a:t>
            </a:r>
            <a:r>
              <a:rPr lang="it-IT" dirty="0"/>
              <a:t> dogs		…</a:t>
            </a:r>
          </a:p>
          <a:p>
            <a:pPr lvl="1"/>
            <a:r>
              <a:rPr lang="it-IT" b="1" dirty="0"/>
              <a:t>conoscenze particolari</a:t>
            </a:r>
            <a:r>
              <a:rPr lang="it-IT" dirty="0"/>
              <a:t>, che riguardano oggetti specifici:</a:t>
            </a:r>
          </a:p>
          <a:p>
            <a:pPr marL="673100" lvl="2" indent="0">
              <a:buNone/>
            </a:pPr>
            <a:r>
              <a:rPr lang="it-IT" dirty="0"/>
              <a:t>Marco </a:t>
            </a:r>
            <a:r>
              <a:rPr lang="it-IT" dirty="0" err="1"/>
              <a:t>owns</a:t>
            </a:r>
            <a:r>
              <a:rPr lang="it-IT" dirty="0"/>
              <a:t> a dog			</a:t>
            </a:r>
            <a:r>
              <a:rPr lang="it-IT" dirty="0" err="1"/>
              <a:t>Marco’s</a:t>
            </a:r>
            <a:r>
              <a:rPr lang="it-IT" dirty="0"/>
              <a:t> car </a:t>
            </a:r>
            <a:r>
              <a:rPr lang="it-IT" dirty="0" err="1"/>
              <a:t>is</a:t>
            </a:r>
            <a:r>
              <a:rPr lang="it-IT" dirty="0"/>
              <a:t> 2 </a:t>
            </a:r>
            <a:r>
              <a:rPr lang="it-IT" dirty="0" err="1"/>
              <a:t>years</a:t>
            </a:r>
            <a:r>
              <a:rPr lang="it-IT" dirty="0"/>
              <a:t> </a:t>
            </a:r>
            <a:r>
              <a:rPr lang="it-IT" dirty="0" err="1"/>
              <a:t>old</a:t>
            </a:r>
            <a:r>
              <a:rPr lang="it-IT" dirty="0"/>
              <a:t>		…</a:t>
            </a:r>
          </a:p>
          <a:p>
            <a:r>
              <a:rPr lang="it-IT" dirty="0"/>
              <a:t>Le conoscenze generali, una volta rappresentate in modo formale, costituiscono un </a:t>
            </a:r>
            <a:r>
              <a:rPr lang="it-IT" b="1" dirty="0"/>
              <a:t>modello concettuale</a:t>
            </a:r>
            <a:r>
              <a:rPr lang="it-IT" dirty="0"/>
              <a:t> di un particolare dominio</a:t>
            </a:r>
          </a:p>
          <a:p>
            <a:r>
              <a:rPr lang="it-IT" dirty="0"/>
              <a:t>Oggi si usa il termine «</a:t>
            </a:r>
            <a:r>
              <a:rPr lang="it-IT" b="1" dirty="0"/>
              <a:t>ontologia</a:t>
            </a:r>
            <a:r>
              <a:rPr lang="it-IT" dirty="0"/>
              <a:t>» per denotare la rappresentazione formale del modello concettuale di un dominio applicativo: diverse applicazioni relative allo stesso dominio possono condividere la stessa ontologia, e ciò è garanzia di </a:t>
            </a:r>
            <a:r>
              <a:rPr lang="it-IT" b="1" dirty="0"/>
              <a:t>interoperabilità</a:t>
            </a:r>
          </a:p>
          <a:p>
            <a:r>
              <a:rPr lang="it-IT" dirty="0"/>
              <a:t>Le conoscenze particolari costituiscono invece (almeno in linea di massima) una rappresentazione dei </a:t>
            </a:r>
            <a:r>
              <a:rPr lang="it-IT" b="1" dirty="0"/>
              <a:t>dati</a:t>
            </a:r>
            <a:r>
              <a:rPr lang="it-IT" dirty="0"/>
              <a:t> su cui lavorerà un’applicazione</a:t>
            </a:r>
          </a:p>
        </p:txBody>
      </p:sp>
      <p:sp>
        <p:nvSpPr>
          <p:cNvPr id="4" name="Slide Number Placeholder 13">
            <a:extLst>
              <a:ext uri="{FF2B5EF4-FFF2-40B4-BE49-F238E27FC236}">
                <a16:creationId xmlns:a16="http://schemas.microsoft.com/office/drawing/2014/main" id="{B02D9D2A-97EA-0040-BCA9-89DE0191B247}"/>
              </a:ext>
            </a:extLst>
          </p:cNvPr>
          <p:cNvSpPr>
            <a:spLocks noGrp="1"/>
          </p:cNvSpPr>
          <p:nvPr>
            <p:ph type="sldNum" sz="quarter" idx="4"/>
          </p:nvPr>
        </p:nvSpPr>
        <p:spPr>
          <a:xfrm>
            <a:off x="11322081" y="6293812"/>
            <a:ext cx="504007" cy="318548"/>
          </a:xfrm>
        </p:spPr>
        <p:txBody>
          <a:bodyPr/>
          <a:lstStyle/>
          <a:p>
            <a:fld id="{2FD666F0-DD52-D045-A24A-46112ABA80A2}" type="slidenum">
              <a:rPr lang="en-US" smtClean="0"/>
              <a:pPr/>
              <a:t>40</a:t>
            </a:fld>
            <a:endParaRPr lang="en-US" dirty="0"/>
          </a:p>
        </p:txBody>
      </p:sp>
    </p:spTree>
    <p:extLst>
      <p:ext uri="{BB962C8B-B14F-4D97-AF65-F5344CB8AC3E}">
        <p14:creationId xmlns:p14="http://schemas.microsoft.com/office/powerpoint/2010/main" val="35810400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4374B-2598-4646-8C5F-5DDDD943610B}"/>
              </a:ext>
            </a:extLst>
          </p:cNvPr>
          <p:cNvSpPr>
            <a:spLocks noGrp="1"/>
          </p:cNvSpPr>
          <p:nvPr>
            <p:ph type="title"/>
          </p:nvPr>
        </p:nvSpPr>
        <p:spPr/>
        <p:txBody>
          <a:bodyPr/>
          <a:lstStyle/>
          <a:p>
            <a:r>
              <a:rPr lang="it-IT" dirty="0"/>
              <a:t>Le raccomandazioni del W3C</a:t>
            </a:r>
          </a:p>
        </p:txBody>
      </p:sp>
      <p:sp>
        <p:nvSpPr>
          <p:cNvPr id="3" name="Content Placeholder 2">
            <a:extLst>
              <a:ext uri="{FF2B5EF4-FFF2-40B4-BE49-F238E27FC236}">
                <a16:creationId xmlns:a16="http://schemas.microsoft.com/office/drawing/2014/main" id="{A9D25D0C-049E-5F4A-84F2-D91F92891997}"/>
              </a:ext>
            </a:extLst>
          </p:cNvPr>
          <p:cNvSpPr>
            <a:spLocks noGrp="1"/>
          </p:cNvSpPr>
          <p:nvPr>
            <p:ph idx="1"/>
          </p:nvPr>
        </p:nvSpPr>
        <p:spPr/>
        <p:txBody>
          <a:bodyPr/>
          <a:lstStyle/>
          <a:p>
            <a:r>
              <a:rPr lang="it-IT" dirty="0"/>
              <a:t>Data l’importanza di condividere le ontologie utilizzate per il </a:t>
            </a:r>
            <a:r>
              <a:rPr lang="it-IT" dirty="0" err="1"/>
              <a:t>Semantic</a:t>
            </a:r>
            <a:r>
              <a:rPr lang="it-IT" dirty="0"/>
              <a:t> Web, il W3C raccomanda un certo numero di tecnologie standard per la specifica e l’utilizzo di ontologie</a:t>
            </a:r>
          </a:p>
          <a:p>
            <a:r>
              <a:rPr lang="it-IT" dirty="0"/>
              <a:t>In particolare, i linguaggi </a:t>
            </a:r>
            <a:r>
              <a:rPr lang="it-IT" b="1" dirty="0"/>
              <a:t>RDF</a:t>
            </a:r>
            <a:r>
              <a:rPr lang="it-IT" dirty="0"/>
              <a:t>, </a:t>
            </a:r>
            <a:r>
              <a:rPr lang="it-IT" b="1" dirty="0"/>
              <a:t>RDF Schema</a:t>
            </a:r>
            <a:r>
              <a:rPr lang="it-IT" dirty="0"/>
              <a:t> (</a:t>
            </a:r>
            <a:r>
              <a:rPr lang="it-IT" dirty="0">
                <a:hlinkClick r:id="rId2"/>
              </a:rPr>
              <a:t>https://www.w3.org/TR/rdf-schema/</a:t>
            </a:r>
            <a:r>
              <a:rPr lang="it-IT" dirty="0"/>
              <a:t>) e </a:t>
            </a:r>
            <a:r>
              <a:rPr lang="it-IT" b="1" dirty="0"/>
              <a:t>SPARQL</a:t>
            </a:r>
            <a:r>
              <a:rPr lang="it-IT" dirty="0"/>
              <a:t> (linguaggio di </a:t>
            </a:r>
            <a:r>
              <a:rPr lang="it-IT" dirty="0" err="1"/>
              <a:t>query</a:t>
            </a:r>
            <a:r>
              <a:rPr lang="it-IT" dirty="0"/>
              <a:t>, </a:t>
            </a:r>
            <a:r>
              <a:rPr lang="it-IT" dirty="0">
                <a:hlinkClick r:id="rId3"/>
              </a:rPr>
              <a:t>https://www.w3.org/TR/sparql11-query/</a:t>
            </a:r>
            <a:r>
              <a:rPr lang="it-IT" dirty="0"/>
              <a:t>) costituiscono degli standard ispirati al modello delle reti semantiche</a:t>
            </a:r>
          </a:p>
          <a:p>
            <a:r>
              <a:rPr lang="it-IT" dirty="0"/>
              <a:t>Questi linguaggi sono oggetto del prossimo modulo del corso</a:t>
            </a:r>
          </a:p>
        </p:txBody>
      </p:sp>
      <p:sp>
        <p:nvSpPr>
          <p:cNvPr id="4" name="Slide Number Placeholder 13">
            <a:extLst>
              <a:ext uri="{FF2B5EF4-FFF2-40B4-BE49-F238E27FC236}">
                <a16:creationId xmlns:a16="http://schemas.microsoft.com/office/drawing/2014/main" id="{D33B88A1-99C7-754F-BA9C-8EC7CC5DD4F5}"/>
              </a:ext>
            </a:extLst>
          </p:cNvPr>
          <p:cNvSpPr>
            <a:spLocks noGrp="1"/>
          </p:cNvSpPr>
          <p:nvPr>
            <p:ph type="sldNum" sz="quarter" idx="4"/>
          </p:nvPr>
        </p:nvSpPr>
        <p:spPr>
          <a:xfrm>
            <a:off x="11322081" y="6293812"/>
            <a:ext cx="504007" cy="318548"/>
          </a:xfrm>
        </p:spPr>
        <p:txBody>
          <a:bodyPr/>
          <a:lstStyle/>
          <a:p>
            <a:fld id="{2FD666F0-DD52-D045-A24A-46112ABA80A2}" type="slidenum">
              <a:rPr lang="en-US" smtClean="0"/>
              <a:pPr/>
              <a:t>41</a:t>
            </a:fld>
            <a:endParaRPr lang="en-US" dirty="0"/>
          </a:p>
        </p:txBody>
      </p:sp>
    </p:spTree>
    <p:extLst>
      <p:ext uri="{BB962C8B-B14F-4D97-AF65-F5344CB8AC3E}">
        <p14:creationId xmlns:p14="http://schemas.microsoft.com/office/powerpoint/2010/main" val="1073408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03D8F-0C04-144C-AD17-73F801FD21C6}"/>
              </a:ext>
            </a:extLst>
          </p:cNvPr>
          <p:cNvSpPr>
            <a:spLocks noGrp="1"/>
          </p:cNvSpPr>
          <p:nvPr>
            <p:ph type="title"/>
          </p:nvPr>
        </p:nvSpPr>
        <p:spPr/>
        <p:txBody>
          <a:bodyPr/>
          <a:lstStyle/>
          <a:p>
            <a:r>
              <a:rPr lang="it-IT" dirty="0"/>
              <a:t>Conoscenze procedurali e conoscenze dichiarative</a:t>
            </a:r>
          </a:p>
        </p:txBody>
      </p:sp>
      <p:sp>
        <p:nvSpPr>
          <p:cNvPr id="3" name="Content Placeholder 2">
            <a:extLst>
              <a:ext uri="{FF2B5EF4-FFF2-40B4-BE49-F238E27FC236}">
                <a16:creationId xmlns:a16="http://schemas.microsoft.com/office/drawing/2014/main" id="{8AD8BAAA-4604-4E41-A073-F9D914A9DE06}"/>
              </a:ext>
            </a:extLst>
          </p:cNvPr>
          <p:cNvSpPr>
            <a:spLocks noGrp="1"/>
          </p:cNvSpPr>
          <p:nvPr>
            <p:ph idx="1"/>
          </p:nvPr>
        </p:nvSpPr>
        <p:spPr/>
        <p:txBody>
          <a:bodyPr>
            <a:normAutofit/>
          </a:bodyPr>
          <a:lstStyle/>
          <a:p>
            <a:r>
              <a:rPr lang="it-IT" dirty="0"/>
              <a:t>Due tipi di conoscenze:</a:t>
            </a:r>
          </a:p>
          <a:p>
            <a:pPr lvl="1"/>
            <a:r>
              <a:rPr lang="it-IT" b="1" dirty="0"/>
              <a:t>conoscenze procedurali</a:t>
            </a:r>
            <a:r>
              <a:rPr lang="it-IT" dirty="0"/>
              <a:t> («</a:t>
            </a:r>
            <a:r>
              <a:rPr lang="it-IT" dirty="0" err="1"/>
              <a:t>knowing</a:t>
            </a:r>
            <a:r>
              <a:rPr lang="it-IT" dirty="0"/>
              <a:t> </a:t>
            </a:r>
            <a:r>
              <a:rPr lang="it-IT" dirty="0" err="1"/>
              <a:t>how</a:t>
            </a:r>
            <a:r>
              <a:rPr lang="it-IT" dirty="0"/>
              <a:t>»)</a:t>
            </a:r>
          </a:p>
          <a:p>
            <a:pPr lvl="2"/>
            <a:r>
              <a:rPr lang="it-IT" dirty="0"/>
              <a:t>capacità di eseguire comportamenti in modo sostanzialmente automatico; ad es. camminare, nuotare, cantare, suonare uno strumento musicale, …</a:t>
            </a:r>
          </a:p>
          <a:p>
            <a:pPr lvl="2"/>
            <a:r>
              <a:rPr lang="it-IT" dirty="0"/>
              <a:t>non si possono comunicare verbalmente, si apprendono facendo</a:t>
            </a:r>
          </a:p>
          <a:p>
            <a:pPr lvl="1"/>
            <a:r>
              <a:rPr lang="it-IT" b="1" dirty="0"/>
              <a:t>conoscenze dichiarative</a:t>
            </a:r>
            <a:r>
              <a:rPr lang="it-IT" dirty="0"/>
              <a:t> («</a:t>
            </a:r>
            <a:r>
              <a:rPr lang="it-IT" dirty="0" err="1"/>
              <a:t>knowing</a:t>
            </a:r>
            <a:r>
              <a:rPr lang="it-IT" dirty="0"/>
              <a:t> </a:t>
            </a:r>
            <a:r>
              <a:rPr lang="it-IT" dirty="0" err="1"/>
              <a:t>that</a:t>
            </a:r>
            <a:r>
              <a:rPr lang="it-IT" dirty="0"/>
              <a:t>»):</a:t>
            </a:r>
          </a:p>
          <a:p>
            <a:pPr lvl="2"/>
            <a:r>
              <a:rPr lang="it-IT" dirty="0"/>
              <a:t>conoscenze concettuali, accessibili al pensiero cosciente; ad esempio le conoscenze «quotidiane» relative all’ambiente in cui viviamo, le conoscenze specialistiche del nostro ambito professionale</a:t>
            </a:r>
          </a:p>
          <a:p>
            <a:pPr lvl="2"/>
            <a:r>
              <a:rPr lang="it-IT" dirty="0"/>
              <a:t>si possono comunicare verbalmente</a:t>
            </a:r>
          </a:p>
          <a:p>
            <a:r>
              <a:rPr lang="it-IT" dirty="0"/>
              <a:t>Le conoscenze procedurali sono quelle tipicamente incorporate nel software tradizionale, ma anche in certi sistemi di AI, come in particolare le reti neurali (e altri tipi di sistemi in grado di apprendere), dopo la fase di training: questi sistemi </a:t>
            </a:r>
            <a:r>
              <a:rPr lang="it-IT" b="1" dirty="0"/>
              <a:t>sanno fare</a:t>
            </a:r>
            <a:r>
              <a:rPr lang="it-IT" dirty="0"/>
              <a:t> qualcosa, anche se </a:t>
            </a:r>
            <a:r>
              <a:rPr lang="it-IT" b="1" dirty="0"/>
              <a:t>non conoscono</a:t>
            </a:r>
            <a:r>
              <a:rPr lang="it-IT" dirty="0"/>
              <a:t> le ragioni per cui le cose vanno fatte così</a:t>
            </a:r>
          </a:p>
        </p:txBody>
      </p:sp>
      <p:sp>
        <p:nvSpPr>
          <p:cNvPr id="4" name="Slide Number Placeholder 3">
            <a:extLst>
              <a:ext uri="{FF2B5EF4-FFF2-40B4-BE49-F238E27FC236}">
                <a16:creationId xmlns:a16="http://schemas.microsoft.com/office/drawing/2014/main" id="{71C163ED-F0FE-5C48-A4A2-050588CD8045}"/>
              </a:ext>
            </a:extLst>
          </p:cNvPr>
          <p:cNvSpPr>
            <a:spLocks noGrp="1"/>
          </p:cNvSpPr>
          <p:nvPr>
            <p:ph type="sldNum" sz="quarter" idx="4"/>
          </p:nvPr>
        </p:nvSpPr>
        <p:spPr/>
        <p:txBody>
          <a:bodyPr/>
          <a:lstStyle/>
          <a:p>
            <a:fld id="{2FD666F0-DD52-D045-A24A-46112ABA80A2}" type="slidenum">
              <a:rPr lang="en-US" smtClean="0"/>
              <a:pPr/>
              <a:t>4</a:t>
            </a:fld>
            <a:endParaRPr lang="en-US" dirty="0"/>
          </a:p>
        </p:txBody>
      </p:sp>
    </p:spTree>
    <p:extLst>
      <p:ext uri="{BB962C8B-B14F-4D97-AF65-F5344CB8AC3E}">
        <p14:creationId xmlns:p14="http://schemas.microsoft.com/office/powerpoint/2010/main" val="2225843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03D8F-0C04-144C-AD17-73F801FD21C6}"/>
              </a:ext>
            </a:extLst>
          </p:cNvPr>
          <p:cNvSpPr>
            <a:spLocks noGrp="1"/>
          </p:cNvSpPr>
          <p:nvPr>
            <p:ph type="title"/>
          </p:nvPr>
        </p:nvSpPr>
        <p:spPr/>
        <p:txBody>
          <a:bodyPr/>
          <a:lstStyle/>
          <a:p>
            <a:r>
              <a:rPr lang="it-IT" dirty="0"/>
              <a:t>Conoscenze dichiarative e ragionamento</a:t>
            </a:r>
          </a:p>
        </p:txBody>
      </p:sp>
      <p:sp>
        <p:nvSpPr>
          <p:cNvPr id="3" name="Content Placeholder 2">
            <a:extLst>
              <a:ext uri="{FF2B5EF4-FFF2-40B4-BE49-F238E27FC236}">
                <a16:creationId xmlns:a16="http://schemas.microsoft.com/office/drawing/2014/main" id="{8AD8BAAA-4604-4E41-A073-F9D914A9DE06}"/>
              </a:ext>
            </a:extLst>
          </p:cNvPr>
          <p:cNvSpPr>
            <a:spLocks noGrp="1"/>
          </p:cNvSpPr>
          <p:nvPr>
            <p:ph idx="1"/>
          </p:nvPr>
        </p:nvSpPr>
        <p:spPr/>
        <p:txBody>
          <a:bodyPr/>
          <a:lstStyle/>
          <a:p>
            <a:r>
              <a:rPr lang="it-IT" dirty="0"/>
              <a:t>Le conoscenze procedurali:</a:t>
            </a:r>
          </a:p>
          <a:p>
            <a:pPr lvl="1"/>
            <a:r>
              <a:rPr lang="it-IT" dirty="0"/>
              <a:t>sono immediatamente disponibili per l’azione (in quanto basta «eseguirle»)</a:t>
            </a:r>
          </a:p>
          <a:p>
            <a:pPr lvl="1"/>
            <a:r>
              <a:rPr lang="it-IT" dirty="0"/>
              <a:t>sono </a:t>
            </a:r>
            <a:r>
              <a:rPr lang="it-IT" b="1" dirty="0"/>
              <a:t>task </a:t>
            </a:r>
            <a:r>
              <a:rPr lang="it-IT" b="1" dirty="0" err="1"/>
              <a:t>dependent</a:t>
            </a:r>
            <a:r>
              <a:rPr lang="it-IT" dirty="0"/>
              <a:t>, in quanto non si possono facilmente trasferire da un task all’altro (ad es., saper camminare non serve per nuotare)</a:t>
            </a:r>
          </a:p>
          <a:p>
            <a:r>
              <a:rPr lang="it-IT" dirty="0"/>
              <a:t>Le conoscenze dichiarative (le uniche di cui ci occuperemo in questo corso):</a:t>
            </a:r>
          </a:p>
          <a:p>
            <a:pPr lvl="1"/>
            <a:r>
              <a:rPr lang="it-IT" dirty="0"/>
              <a:t>sono disponibili per l’azione solo tramite processi di </a:t>
            </a:r>
            <a:r>
              <a:rPr lang="it-IT" b="1" dirty="0"/>
              <a:t>ragionamento</a:t>
            </a:r>
            <a:r>
              <a:rPr lang="it-IT" dirty="0"/>
              <a:t> (</a:t>
            </a:r>
            <a:r>
              <a:rPr lang="it-IT" b="1" dirty="0" err="1"/>
              <a:t>reasoning</a:t>
            </a:r>
            <a:r>
              <a:rPr lang="it-IT" dirty="0"/>
              <a:t>); ad es. so che oggi pomeriggio pioverà, quindi prendo l’ombrello uscendo al mattino perché non voglio bagnarmi e credo che non ripasserò da casa prima di sera</a:t>
            </a:r>
          </a:p>
          <a:p>
            <a:pPr lvl="1"/>
            <a:r>
              <a:rPr lang="it-IT" dirty="0"/>
              <a:t>sono </a:t>
            </a:r>
            <a:r>
              <a:rPr lang="it-IT" b="1" dirty="0"/>
              <a:t>domain </a:t>
            </a:r>
            <a:r>
              <a:rPr lang="it-IT" b="1" dirty="0" err="1"/>
              <a:t>dependent</a:t>
            </a:r>
            <a:r>
              <a:rPr lang="it-IT" dirty="0"/>
              <a:t>, nel senso che le conoscenze su un argomento non si possono facilmente trasferire a un altro argomento (ad es. le conoscenze su come si vive in una città servono a poco per sopravvivere nella giungla, e ancor meno per diagnosticare una malattia)</a:t>
            </a:r>
          </a:p>
          <a:p>
            <a:pPr lvl="1"/>
            <a:r>
              <a:rPr lang="it-IT" dirty="0"/>
              <a:t>sono (almeno in parte) </a:t>
            </a:r>
            <a:r>
              <a:rPr lang="it-IT" b="1" dirty="0"/>
              <a:t>task </a:t>
            </a:r>
            <a:r>
              <a:rPr lang="it-IT" b="1" dirty="0" err="1"/>
              <a:t>independent</a:t>
            </a:r>
            <a:r>
              <a:rPr lang="it-IT" dirty="0"/>
              <a:t>, perché ciò che so su come si vive in una città lo posso usare per programmare la mia giornata, oppure per capire che cosa succede in un film, oppure per formulare un’ipotesi su che cosa stia facendo una certa persona in questo momento e così via</a:t>
            </a:r>
          </a:p>
        </p:txBody>
      </p:sp>
      <p:sp>
        <p:nvSpPr>
          <p:cNvPr id="4" name="Slide Number Placeholder 3">
            <a:extLst>
              <a:ext uri="{FF2B5EF4-FFF2-40B4-BE49-F238E27FC236}">
                <a16:creationId xmlns:a16="http://schemas.microsoft.com/office/drawing/2014/main" id="{1A418C69-CC22-DA42-AB07-1F308346E676}"/>
              </a:ext>
            </a:extLst>
          </p:cNvPr>
          <p:cNvSpPr>
            <a:spLocks noGrp="1"/>
          </p:cNvSpPr>
          <p:nvPr>
            <p:ph type="sldNum" sz="quarter" idx="4"/>
          </p:nvPr>
        </p:nvSpPr>
        <p:spPr/>
        <p:txBody>
          <a:bodyPr/>
          <a:lstStyle/>
          <a:p>
            <a:fld id="{2FD666F0-DD52-D045-A24A-46112ABA80A2}" type="slidenum">
              <a:rPr lang="en-US" smtClean="0"/>
              <a:pPr/>
              <a:t>5</a:t>
            </a:fld>
            <a:endParaRPr lang="en-US" dirty="0"/>
          </a:p>
        </p:txBody>
      </p:sp>
    </p:spTree>
    <p:extLst>
      <p:ext uri="{BB962C8B-B14F-4D97-AF65-F5344CB8AC3E}">
        <p14:creationId xmlns:p14="http://schemas.microsoft.com/office/powerpoint/2010/main" val="3217430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03D8F-0C04-144C-AD17-73F801FD21C6}"/>
              </a:ext>
            </a:extLst>
          </p:cNvPr>
          <p:cNvSpPr>
            <a:spLocks noGrp="1"/>
          </p:cNvSpPr>
          <p:nvPr>
            <p:ph type="title"/>
          </p:nvPr>
        </p:nvSpPr>
        <p:spPr/>
        <p:txBody>
          <a:bodyPr/>
          <a:lstStyle/>
          <a:p>
            <a:r>
              <a:rPr lang="it-IT" dirty="0"/>
              <a:t>Ingegneria della conoscenza (dichiarativa)</a:t>
            </a:r>
          </a:p>
        </p:txBody>
      </p:sp>
      <p:sp>
        <p:nvSpPr>
          <p:cNvPr id="3" name="Content Placeholder 2">
            <a:extLst>
              <a:ext uri="{FF2B5EF4-FFF2-40B4-BE49-F238E27FC236}">
                <a16:creationId xmlns:a16="http://schemas.microsoft.com/office/drawing/2014/main" id="{8AD8BAAA-4604-4E41-A073-F9D914A9DE06}"/>
              </a:ext>
            </a:extLst>
          </p:cNvPr>
          <p:cNvSpPr>
            <a:spLocks noGrp="1"/>
          </p:cNvSpPr>
          <p:nvPr>
            <p:ph idx="1"/>
          </p:nvPr>
        </p:nvSpPr>
        <p:spPr>
          <a:xfrm>
            <a:off x="384698" y="895656"/>
            <a:ext cx="11323204" cy="5065008"/>
          </a:xfrm>
        </p:spPr>
        <p:txBody>
          <a:bodyPr>
            <a:normAutofit/>
          </a:bodyPr>
          <a:lstStyle/>
          <a:p>
            <a:r>
              <a:rPr lang="it-IT" dirty="0"/>
              <a:t>Alcune domande importanti:</a:t>
            </a:r>
          </a:p>
          <a:p>
            <a:pPr lvl="1"/>
            <a:r>
              <a:rPr lang="it-IT" dirty="0"/>
              <a:t>quali task possono trarre vantaggio dall’uso di conoscenze dichiarative?</a:t>
            </a:r>
            <a:br>
              <a:rPr lang="it-IT" dirty="0"/>
            </a:br>
            <a:r>
              <a:rPr lang="it-IT" dirty="0"/>
              <a:t>ovvero, quali task possono essere svolti efficacemente da un </a:t>
            </a:r>
            <a:r>
              <a:rPr lang="it-IT" b="1" dirty="0"/>
              <a:t>sistema basato su conoscenze</a:t>
            </a:r>
            <a:r>
              <a:rPr lang="it-IT" dirty="0"/>
              <a:t> (</a:t>
            </a:r>
            <a:r>
              <a:rPr lang="it-IT" b="1" dirty="0" err="1"/>
              <a:t>knowledge-based</a:t>
            </a:r>
            <a:r>
              <a:rPr lang="it-IT" b="1" dirty="0"/>
              <a:t> </a:t>
            </a:r>
            <a:r>
              <a:rPr lang="it-IT" b="1" dirty="0" err="1"/>
              <a:t>system</a:t>
            </a:r>
            <a:r>
              <a:rPr lang="it-IT" dirty="0"/>
              <a:t>, </a:t>
            </a:r>
            <a:r>
              <a:rPr lang="it-IT" b="1" dirty="0"/>
              <a:t>KBS</a:t>
            </a:r>
            <a:r>
              <a:rPr lang="it-IT" dirty="0"/>
              <a:t>)? </a:t>
            </a:r>
          </a:p>
          <a:p>
            <a:pPr lvl="1"/>
            <a:r>
              <a:rPr lang="it-IT" dirty="0"/>
              <a:t>come si possono rappresentare conoscenze dichiarative in un computer? </a:t>
            </a:r>
            <a:br>
              <a:rPr lang="it-IT" dirty="0"/>
            </a:br>
            <a:r>
              <a:rPr lang="it-IT" dirty="0"/>
              <a:t>ovvero, come si può realizzare una </a:t>
            </a:r>
            <a:r>
              <a:rPr lang="it-IT" b="1" dirty="0"/>
              <a:t>base di conoscenze</a:t>
            </a:r>
            <a:r>
              <a:rPr lang="it-IT" dirty="0"/>
              <a:t> (</a:t>
            </a:r>
            <a:r>
              <a:rPr lang="it-IT" b="1" dirty="0" err="1"/>
              <a:t>knowledge</a:t>
            </a:r>
            <a:r>
              <a:rPr lang="it-IT" b="1" dirty="0"/>
              <a:t> base</a:t>
            </a:r>
            <a:r>
              <a:rPr lang="it-IT" dirty="0"/>
              <a:t>, </a:t>
            </a:r>
            <a:r>
              <a:rPr lang="it-IT" b="1" dirty="0"/>
              <a:t>KB</a:t>
            </a:r>
            <a:r>
              <a:rPr lang="it-IT" dirty="0"/>
              <a:t>)?</a:t>
            </a:r>
          </a:p>
          <a:p>
            <a:pPr lvl="1"/>
            <a:r>
              <a:rPr lang="it-IT" dirty="0"/>
              <a:t>che tipo di sistema software può manipolare le conoscenze rappresentate in un KB? </a:t>
            </a:r>
            <a:br>
              <a:rPr lang="it-IT" dirty="0"/>
            </a:br>
            <a:r>
              <a:rPr lang="it-IT" dirty="0"/>
              <a:t>ovvero, come si può realizzare un </a:t>
            </a:r>
            <a:r>
              <a:rPr lang="it-IT" b="1" dirty="0" err="1"/>
              <a:t>reasoner</a:t>
            </a:r>
            <a:r>
              <a:rPr lang="it-IT" dirty="0"/>
              <a:t> automatico?</a:t>
            </a:r>
          </a:p>
          <a:p>
            <a:r>
              <a:rPr lang="it-IT" dirty="0"/>
              <a:t>La disciplina che affronta queste domande è chiamata </a:t>
            </a:r>
            <a:r>
              <a:rPr lang="it-IT" b="1" dirty="0"/>
              <a:t>ingegneria della conoscenza</a:t>
            </a:r>
            <a:r>
              <a:rPr lang="it-IT" dirty="0"/>
              <a:t> (</a:t>
            </a:r>
            <a:r>
              <a:rPr lang="it-IT" b="1" dirty="0" err="1"/>
              <a:t>knowledge</a:t>
            </a:r>
            <a:r>
              <a:rPr lang="it-IT" b="1" dirty="0"/>
              <a:t> </a:t>
            </a:r>
            <a:r>
              <a:rPr lang="it-IT" b="1" dirty="0" err="1"/>
              <a:t>engineering</a:t>
            </a:r>
            <a:r>
              <a:rPr lang="it-IT" b="1" dirty="0"/>
              <a:t>, KE</a:t>
            </a:r>
            <a:r>
              <a:rPr lang="it-IT" dirty="0"/>
              <a:t>). E’ nata verso la metà degli anni 1970, come spin-off della ricerca in </a:t>
            </a:r>
            <a:r>
              <a:rPr lang="it-IT" b="1" dirty="0"/>
              <a:t>intelligenza artificiale</a:t>
            </a:r>
          </a:p>
          <a:p>
            <a:r>
              <a:rPr lang="it-IT" dirty="0"/>
              <a:t>I primi prodotti della KE d’interesse industriale sono stati i </a:t>
            </a:r>
            <a:r>
              <a:rPr lang="it-IT" b="1" dirty="0"/>
              <a:t>sistemi esperti</a:t>
            </a:r>
            <a:r>
              <a:rPr lang="it-IT" dirty="0"/>
              <a:t>. Oggi un campo di grande interesse per la KE è costituito dal cosiddetto </a:t>
            </a:r>
            <a:r>
              <a:rPr lang="it-IT" b="1" dirty="0"/>
              <a:t>web semantico</a:t>
            </a:r>
            <a:r>
              <a:rPr lang="it-IT" dirty="0"/>
              <a:t> (</a:t>
            </a:r>
            <a:r>
              <a:rPr lang="it-IT" b="1" dirty="0" err="1"/>
              <a:t>Semantic</a:t>
            </a:r>
            <a:r>
              <a:rPr lang="it-IT" b="1" dirty="0"/>
              <a:t> Web</a:t>
            </a:r>
            <a:r>
              <a:rPr lang="it-IT" dirty="0"/>
              <a:t> o </a:t>
            </a:r>
            <a:r>
              <a:rPr lang="it-IT" b="1" dirty="0"/>
              <a:t>Web of Data</a:t>
            </a:r>
            <a:r>
              <a:rPr lang="it-IT" dirty="0"/>
              <a:t>), o più in generale dalle </a:t>
            </a:r>
            <a:r>
              <a:rPr lang="it-IT" b="1" dirty="0"/>
              <a:t>tecnologie semantiche</a:t>
            </a:r>
            <a:r>
              <a:rPr lang="it-IT" dirty="0"/>
              <a:t> (</a:t>
            </a:r>
            <a:r>
              <a:rPr lang="it-IT" b="1" dirty="0" err="1"/>
              <a:t>Semantic</a:t>
            </a:r>
            <a:r>
              <a:rPr lang="it-IT" b="1" dirty="0"/>
              <a:t> Technology</a:t>
            </a:r>
            <a:r>
              <a:rPr lang="it-IT" dirty="0"/>
              <a:t>)</a:t>
            </a:r>
          </a:p>
        </p:txBody>
      </p:sp>
      <p:sp>
        <p:nvSpPr>
          <p:cNvPr id="4" name="Slide Number Placeholder 3">
            <a:extLst>
              <a:ext uri="{FF2B5EF4-FFF2-40B4-BE49-F238E27FC236}">
                <a16:creationId xmlns:a16="http://schemas.microsoft.com/office/drawing/2014/main" id="{5D3C6DCF-BE06-7942-8DDA-6C0325CCEE60}"/>
              </a:ext>
            </a:extLst>
          </p:cNvPr>
          <p:cNvSpPr>
            <a:spLocks noGrp="1"/>
          </p:cNvSpPr>
          <p:nvPr>
            <p:ph type="sldNum" sz="quarter" idx="4"/>
          </p:nvPr>
        </p:nvSpPr>
        <p:spPr/>
        <p:txBody>
          <a:bodyPr/>
          <a:lstStyle/>
          <a:p>
            <a:fld id="{2FD666F0-DD52-D045-A24A-46112ABA80A2}" type="slidenum">
              <a:rPr lang="en-US" smtClean="0"/>
              <a:pPr/>
              <a:t>6</a:t>
            </a:fld>
            <a:endParaRPr lang="en-US" dirty="0"/>
          </a:p>
        </p:txBody>
      </p:sp>
    </p:spTree>
    <p:extLst>
      <p:ext uri="{BB962C8B-B14F-4D97-AF65-F5344CB8AC3E}">
        <p14:creationId xmlns:p14="http://schemas.microsoft.com/office/powerpoint/2010/main" val="3720453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5BD59-1B09-9E4D-B71C-320A76AD0D2A}"/>
              </a:ext>
            </a:extLst>
          </p:cNvPr>
          <p:cNvSpPr>
            <a:spLocks noGrp="1"/>
          </p:cNvSpPr>
          <p:nvPr>
            <p:ph type="title"/>
          </p:nvPr>
        </p:nvSpPr>
        <p:spPr/>
        <p:txBody>
          <a:bodyPr/>
          <a:lstStyle/>
          <a:p>
            <a:r>
              <a:rPr lang="it-IT" dirty="0"/>
              <a:t>Le tecnologie semantiche</a:t>
            </a:r>
          </a:p>
        </p:txBody>
      </p:sp>
      <p:sp>
        <p:nvSpPr>
          <p:cNvPr id="3" name="Content Placeholder 2">
            <a:extLst>
              <a:ext uri="{FF2B5EF4-FFF2-40B4-BE49-F238E27FC236}">
                <a16:creationId xmlns:a16="http://schemas.microsoft.com/office/drawing/2014/main" id="{31346572-BF4D-8F45-8E41-7A6568BF03F8}"/>
              </a:ext>
            </a:extLst>
          </p:cNvPr>
          <p:cNvSpPr>
            <a:spLocks noGrp="1"/>
          </p:cNvSpPr>
          <p:nvPr>
            <p:ph idx="1"/>
          </p:nvPr>
        </p:nvSpPr>
        <p:spPr>
          <a:noFill/>
        </p:spPr>
        <p:txBody>
          <a:bodyPr>
            <a:normAutofit/>
          </a:bodyPr>
          <a:lstStyle/>
          <a:p>
            <a:r>
              <a:rPr lang="it-IT" dirty="0"/>
              <a:t>Le tecnologie semantiche trovano applicazioni in campi molto diversi, ad es.:</a:t>
            </a:r>
          </a:p>
          <a:p>
            <a:pPr lvl="1"/>
            <a:r>
              <a:rPr lang="it-IT" dirty="0"/>
              <a:t>ricerca semantica nel web: </a:t>
            </a:r>
          </a:p>
          <a:p>
            <a:pPr lvl="2"/>
            <a:r>
              <a:rPr lang="it-IT" dirty="0"/>
              <a:t>il Knowledge </a:t>
            </a:r>
            <a:r>
              <a:rPr lang="it-IT" dirty="0" err="1"/>
              <a:t>Graph</a:t>
            </a:r>
            <a:r>
              <a:rPr lang="it-IT" dirty="0"/>
              <a:t> di Google</a:t>
            </a:r>
          </a:p>
          <a:p>
            <a:pPr lvl="2"/>
            <a:r>
              <a:rPr lang="it-IT" dirty="0"/>
              <a:t>i dati strutturati all’interno di pagine web</a:t>
            </a:r>
          </a:p>
          <a:p>
            <a:pPr lvl="1"/>
            <a:r>
              <a:rPr lang="it-IT" dirty="0"/>
              <a:t>organizzazione e fusione di dati: </a:t>
            </a:r>
          </a:p>
          <a:p>
            <a:pPr lvl="2"/>
            <a:r>
              <a:rPr lang="it-IT" dirty="0"/>
              <a:t>in base al significato dei dati (ovvero, in base alle informazioni che veicolano) </a:t>
            </a:r>
          </a:p>
          <a:p>
            <a:pPr lvl="1"/>
            <a:r>
              <a:rPr lang="it-IT" dirty="0"/>
              <a:t>supporto al data </a:t>
            </a:r>
            <a:r>
              <a:rPr lang="it-IT" dirty="0" err="1"/>
              <a:t>mining</a:t>
            </a:r>
            <a:r>
              <a:rPr lang="it-IT" dirty="0"/>
              <a:t>, al text </a:t>
            </a:r>
            <a:r>
              <a:rPr lang="it-IT" dirty="0" err="1"/>
              <a:t>mining</a:t>
            </a:r>
            <a:r>
              <a:rPr lang="it-IT" dirty="0"/>
              <a:t> e al NLP: </a:t>
            </a:r>
          </a:p>
          <a:p>
            <a:pPr lvl="2"/>
            <a:r>
              <a:rPr lang="it-IT" dirty="0"/>
              <a:t>collegamenti logici fra concetti e fra significati di parole</a:t>
            </a:r>
          </a:p>
          <a:p>
            <a:pPr lvl="1"/>
            <a:r>
              <a:rPr lang="it-IT" dirty="0"/>
              <a:t>interoperabilità:</a:t>
            </a:r>
          </a:p>
          <a:p>
            <a:pPr lvl="2"/>
            <a:r>
              <a:rPr lang="it-IT" dirty="0"/>
              <a:t>possibilità di scambiare dati fra applicazioni diverse conservando il significato dei dati </a:t>
            </a:r>
          </a:p>
          <a:p>
            <a:pPr lvl="2"/>
            <a:r>
              <a:rPr lang="it-IT" dirty="0"/>
              <a:t>possibilità di descrivere componenti di prodotti industriali di diversa origine in modo tale da garantirne la compatibilità nel prodotto finale</a:t>
            </a:r>
          </a:p>
        </p:txBody>
      </p:sp>
      <p:sp>
        <p:nvSpPr>
          <p:cNvPr id="4" name="Slide Number Placeholder 3">
            <a:extLst>
              <a:ext uri="{FF2B5EF4-FFF2-40B4-BE49-F238E27FC236}">
                <a16:creationId xmlns:a16="http://schemas.microsoft.com/office/drawing/2014/main" id="{B7EEA90C-A29D-D649-A97D-70E57D628953}"/>
              </a:ext>
            </a:extLst>
          </p:cNvPr>
          <p:cNvSpPr>
            <a:spLocks noGrp="1"/>
          </p:cNvSpPr>
          <p:nvPr>
            <p:ph type="sldNum" sz="quarter" idx="4"/>
          </p:nvPr>
        </p:nvSpPr>
        <p:spPr/>
        <p:txBody>
          <a:bodyPr/>
          <a:lstStyle/>
          <a:p>
            <a:fld id="{2FD666F0-DD52-D045-A24A-46112ABA80A2}" type="slidenum">
              <a:rPr lang="en-US" smtClean="0"/>
              <a:pPr/>
              <a:t>7</a:t>
            </a:fld>
            <a:endParaRPr lang="en-US" dirty="0"/>
          </a:p>
        </p:txBody>
      </p:sp>
    </p:spTree>
    <p:extLst>
      <p:ext uri="{BB962C8B-B14F-4D97-AF65-F5344CB8AC3E}">
        <p14:creationId xmlns:p14="http://schemas.microsoft.com/office/powerpoint/2010/main" val="1381970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8ED35-7991-D64D-AD5E-56D0AD9A4957}"/>
              </a:ext>
            </a:extLst>
          </p:cNvPr>
          <p:cNvSpPr>
            <a:spLocks noGrp="1"/>
          </p:cNvSpPr>
          <p:nvPr>
            <p:ph type="title"/>
          </p:nvPr>
        </p:nvSpPr>
        <p:spPr/>
        <p:txBody>
          <a:bodyPr/>
          <a:lstStyle/>
          <a:p>
            <a:r>
              <a:rPr lang="it-IT" dirty="0"/>
              <a:t>Tipi di ragionamento</a:t>
            </a:r>
          </a:p>
        </p:txBody>
      </p:sp>
      <p:sp>
        <p:nvSpPr>
          <p:cNvPr id="3" name="Content Placeholder 2">
            <a:extLst>
              <a:ext uri="{FF2B5EF4-FFF2-40B4-BE49-F238E27FC236}">
                <a16:creationId xmlns:a16="http://schemas.microsoft.com/office/drawing/2014/main" id="{4E62F9F3-DFFD-C649-84E8-16FAB4E17F68}"/>
              </a:ext>
            </a:extLst>
          </p:cNvPr>
          <p:cNvSpPr>
            <a:spLocks noGrp="1"/>
          </p:cNvSpPr>
          <p:nvPr>
            <p:ph idx="1"/>
          </p:nvPr>
        </p:nvSpPr>
        <p:spPr>
          <a:xfrm>
            <a:off x="384697" y="958286"/>
            <a:ext cx="11323205" cy="5065008"/>
          </a:xfrm>
        </p:spPr>
        <p:txBody>
          <a:bodyPr/>
          <a:lstStyle/>
          <a:p>
            <a:r>
              <a:rPr lang="it-IT" dirty="0"/>
              <a:t>Nel nostro campo, con «</a:t>
            </a:r>
            <a:r>
              <a:rPr lang="it-IT" b="1" dirty="0"/>
              <a:t>ragionamento</a:t>
            </a:r>
            <a:r>
              <a:rPr lang="it-IT" dirty="0"/>
              <a:t>» si intende un processo che ricava nuove informazioni (dette </a:t>
            </a:r>
            <a:r>
              <a:rPr lang="it-IT" b="1" dirty="0"/>
              <a:t>conclusioni</a:t>
            </a:r>
            <a:r>
              <a:rPr lang="it-IT" dirty="0"/>
              <a:t>) da informazioni precedenti (dette </a:t>
            </a:r>
            <a:r>
              <a:rPr lang="it-IT" b="1" dirty="0"/>
              <a:t>premesse</a:t>
            </a:r>
            <a:r>
              <a:rPr lang="it-IT" dirty="0"/>
              <a:t>), garantendo che:</a:t>
            </a:r>
          </a:p>
          <a:p>
            <a:pPr lvl="1"/>
            <a:r>
              <a:rPr lang="it-IT" dirty="0"/>
              <a:t>nell’ipotesi che le premesse siano vere …</a:t>
            </a:r>
          </a:p>
          <a:p>
            <a:pPr lvl="1"/>
            <a:r>
              <a:rPr lang="it-IT" dirty="0"/>
              <a:t>… la conclusione sia necessariamente vera (con certi tipi di ragionamento) … </a:t>
            </a:r>
          </a:p>
          <a:p>
            <a:pPr lvl="1"/>
            <a:r>
              <a:rPr lang="it-IT" dirty="0"/>
              <a:t>… o per lo meno plausibile (con altri tipi di ragionamento)</a:t>
            </a:r>
          </a:p>
          <a:p>
            <a:r>
              <a:rPr lang="it-IT" dirty="0"/>
              <a:t>Si distinguono tre tipi principali di ragionamento:</a:t>
            </a:r>
          </a:p>
          <a:p>
            <a:pPr lvl="1"/>
            <a:r>
              <a:rPr lang="it-IT" dirty="0"/>
              <a:t>ragionamento deduttivo o </a:t>
            </a:r>
            <a:r>
              <a:rPr lang="it-IT" b="1" dirty="0"/>
              <a:t>deduzione</a:t>
            </a:r>
          </a:p>
          <a:p>
            <a:pPr lvl="1"/>
            <a:r>
              <a:rPr lang="it-IT" dirty="0"/>
              <a:t>ragionamento abduttivo o </a:t>
            </a:r>
            <a:r>
              <a:rPr lang="it-IT" b="1" dirty="0"/>
              <a:t>abduzione</a:t>
            </a:r>
          </a:p>
          <a:p>
            <a:pPr lvl="1"/>
            <a:r>
              <a:rPr lang="it-IT" dirty="0"/>
              <a:t>ragionamento induttivo o </a:t>
            </a:r>
            <a:r>
              <a:rPr lang="it-IT" b="1" dirty="0"/>
              <a:t>induzione</a:t>
            </a:r>
          </a:p>
          <a:p>
            <a:endParaRPr lang="it-IT" dirty="0"/>
          </a:p>
          <a:p>
            <a:endParaRPr lang="it-IT" dirty="0"/>
          </a:p>
        </p:txBody>
      </p:sp>
      <p:sp>
        <p:nvSpPr>
          <p:cNvPr id="4" name="Slide Number Placeholder 3">
            <a:extLst>
              <a:ext uri="{FF2B5EF4-FFF2-40B4-BE49-F238E27FC236}">
                <a16:creationId xmlns:a16="http://schemas.microsoft.com/office/drawing/2014/main" id="{0F3EBBDA-60DB-7F47-B036-B047460C5B14}"/>
              </a:ext>
            </a:extLst>
          </p:cNvPr>
          <p:cNvSpPr>
            <a:spLocks noGrp="1"/>
          </p:cNvSpPr>
          <p:nvPr>
            <p:ph type="sldNum" sz="quarter" idx="4"/>
          </p:nvPr>
        </p:nvSpPr>
        <p:spPr/>
        <p:txBody>
          <a:bodyPr/>
          <a:lstStyle/>
          <a:p>
            <a:fld id="{2FD666F0-DD52-D045-A24A-46112ABA80A2}" type="slidenum">
              <a:rPr lang="en-US" smtClean="0"/>
              <a:pPr/>
              <a:t>8</a:t>
            </a:fld>
            <a:endParaRPr lang="en-US" dirty="0"/>
          </a:p>
        </p:txBody>
      </p:sp>
    </p:spTree>
    <p:extLst>
      <p:ext uri="{BB962C8B-B14F-4D97-AF65-F5344CB8AC3E}">
        <p14:creationId xmlns:p14="http://schemas.microsoft.com/office/powerpoint/2010/main" val="1591395510"/>
      </p:ext>
    </p:extLst>
  </p:cSld>
  <p:clrMapOvr>
    <a:masterClrMapping/>
  </p:clrMapOvr>
</p:sld>
</file>

<file path=ppt/theme/theme1.xml><?xml version="1.0" encoding="utf-8"?>
<a:theme xmlns:a="http://schemas.openxmlformats.org/drawingml/2006/main" name="POLI">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12667</TotalTime>
  <Words>3199</Words>
  <Application>Microsoft Macintosh PowerPoint</Application>
  <PresentationFormat>Widescreen</PresentationFormat>
  <Paragraphs>430</Paragraphs>
  <Slides>42</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Arial Regular</vt:lpstr>
      <vt:lpstr>Calibri</vt:lpstr>
      <vt:lpstr>Symbol</vt:lpstr>
      <vt:lpstr>System Font Regular</vt:lpstr>
      <vt:lpstr>Times</vt:lpstr>
      <vt:lpstr>Verdana</vt:lpstr>
      <vt:lpstr>Wingdings</vt:lpstr>
      <vt:lpstr>POLI</vt:lpstr>
      <vt:lpstr>Master Artificial Intelligence &amp; Machine Learning</vt:lpstr>
      <vt:lpstr>PowerPoint Presentation</vt:lpstr>
      <vt:lpstr>Tecnologie semantiche e rappresentazione della conoscenza</vt:lpstr>
      <vt:lpstr>Intelligenza e conoscenza</vt:lpstr>
      <vt:lpstr>Conoscenze procedurali e conoscenze dichiarative</vt:lpstr>
      <vt:lpstr>Conoscenze dichiarative e ragionamento</vt:lpstr>
      <vt:lpstr>Ingegneria della conoscenza (dichiarativa)</vt:lpstr>
      <vt:lpstr>Le tecnologie semantiche</vt:lpstr>
      <vt:lpstr>Tipi di ragionamento</vt:lpstr>
      <vt:lpstr>Deduzione</vt:lpstr>
      <vt:lpstr>Deduzione 2</vt:lpstr>
      <vt:lpstr>Abduzione</vt:lpstr>
      <vt:lpstr>Induzione</vt:lpstr>
      <vt:lpstr>PowerPoint Presentation</vt:lpstr>
      <vt:lpstr>La logica (formale)</vt:lpstr>
      <vt:lpstr>L’obiettivo della logica</vt:lpstr>
      <vt:lpstr>Un esempio di ragionamento</vt:lpstr>
      <vt:lpstr>KB e logica</vt:lpstr>
      <vt:lpstr>Sistemi logici</vt:lpstr>
      <vt:lpstr>La conseguenza logica</vt:lpstr>
      <vt:lpstr>Derivazione</vt:lpstr>
      <vt:lpstr>Correttezza e completezza del ragionamento</vt:lpstr>
      <vt:lpstr>Decidibilità della derivazione</vt:lpstr>
      <vt:lpstr>Decidibilità della derivazione 2</vt:lpstr>
      <vt:lpstr>FOL</vt:lpstr>
      <vt:lpstr>Le logiche descrittive</vt:lpstr>
      <vt:lpstr>PowerPoint Presentation</vt:lpstr>
      <vt:lpstr>Le reti semantiche</vt:lpstr>
      <vt:lpstr>Le reti semantiche 2</vt:lpstr>
      <vt:lpstr>Ragionamento nelle reti semantiche</vt:lpstr>
      <vt:lpstr>Ragionamento nelle reti semantiche 2</vt:lpstr>
      <vt:lpstr>Espressività delle reti semantiche</vt:lpstr>
      <vt:lpstr>Relazioni a più di due argomenti</vt:lpstr>
      <vt:lpstr>And implicito</vt:lpstr>
      <vt:lpstr>Alcune quantificazioni esprimibili nelle reti semantiche</vt:lpstr>
      <vt:lpstr>Metamodelling</vt:lpstr>
      <vt:lpstr>Ragionamento domain dependent nelle reti semantiche</vt:lpstr>
      <vt:lpstr>Ragionamento domain dependent nelle reti semantiche 2</vt:lpstr>
      <vt:lpstr>Attenti ai link!</vt:lpstr>
      <vt:lpstr>Interrogazioni  </vt:lpstr>
      <vt:lpstr>Ontologie</vt:lpstr>
      <vt:lpstr>Le raccomandazioni del W3C</vt:lpstr>
    </vt:vector>
  </TitlesOfParts>
  <Company>Area Servizi ICT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Colleoni</dc:creator>
  <cp:lastModifiedBy>Marco Colombetti</cp:lastModifiedBy>
  <cp:revision>741</cp:revision>
  <dcterms:created xsi:type="dcterms:W3CDTF">2015-05-26T12:27:57Z</dcterms:created>
  <dcterms:modified xsi:type="dcterms:W3CDTF">2019-06-30T08:52:11Z</dcterms:modified>
</cp:coreProperties>
</file>