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328" r:id="rId2"/>
    <p:sldId id="329" r:id="rId3"/>
    <p:sldId id="330" r:id="rId4"/>
    <p:sldId id="331" r:id="rId5"/>
    <p:sldId id="332" r:id="rId6"/>
    <p:sldId id="333" r:id="rId7"/>
    <p:sldId id="334" r:id="rId8"/>
    <p:sldId id="351" r:id="rId9"/>
    <p:sldId id="339" r:id="rId10"/>
    <p:sldId id="336" r:id="rId11"/>
    <p:sldId id="335" r:id="rId12"/>
    <p:sldId id="337" r:id="rId13"/>
    <p:sldId id="340" r:id="rId14"/>
    <p:sldId id="338" r:id="rId15"/>
    <p:sldId id="341" r:id="rId16"/>
    <p:sldId id="342" r:id="rId17"/>
    <p:sldId id="343" r:id="rId18"/>
    <p:sldId id="344" r:id="rId19"/>
    <p:sldId id="345" r:id="rId20"/>
    <p:sldId id="346" r:id="rId21"/>
    <p:sldId id="347" r:id="rId22"/>
    <p:sldId id="348" r:id="rId23"/>
    <p:sldId id="349" r:id="rId24"/>
    <p:sldId id="350" r:id="rId25"/>
    <p:sldId id="353" r:id="rId26"/>
    <p:sldId id="352" r:id="rId27"/>
    <p:sldId id="354" r:id="rId28"/>
    <p:sldId id="357" r:id="rId29"/>
    <p:sldId id="355" r:id="rId30"/>
    <p:sldId id="359" r:id="rId31"/>
    <p:sldId id="356" r:id="rId32"/>
    <p:sldId id="358" r:id="rId33"/>
    <p:sldId id="360" r:id="rId34"/>
    <p:sldId id="361" r:id="rId35"/>
    <p:sldId id="362" r:id="rId36"/>
    <p:sldId id="363" r:id="rId37"/>
    <p:sldId id="364" r:id="rId38"/>
    <p:sldId id="365" r:id="rId39"/>
    <p:sldId id="366" r:id="rId40"/>
    <p:sldId id="367" r:id="rId41"/>
    <p:sldId id="368" r:id="rId42"/>
    <p:sldId id="388" r:id="rId43"/>
    <p:sldId id="389" r:id="rId44"/>
    <p:sldId id="390" r:id="rId45"/>
  </p:sldIdLst>
  <p:sldSz cx="12192000" cy="6858000"/>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66FF"/>
    <a:srgbClr val="008000"/>
    <a:srgbClr val="978C28"/>
    <a:srgbClr val="D3C337"/>
    <a:srgbClr val="000099"/>
    <a:srgbClr val="FF9933"/>
    <a:srgbClr val="FF6600"/>
    <a:srgbClr val="66FF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37" autoAdjust="0"/>
    <p:restoredTop sz="90951" autoAdjust="0"/>
  </p:normalViewPr>
  <p:slideViewPr>
    <p:cSldViewPr>
      <p:cViewPr varScale="1">
        <p:scale>
          <a:sx n="97" d="100"/>
          <a:sy n="97" d="100"/>
        </p:scale>
        <p:origin x="1160" y="20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52BC14-7DBB-AB48-A03D-FF9CFB642EF0}" type="doc">
      <dgm:prSet loTypeId="urn:microsoft.com/office/officeart/2005/8/layout/vList3" loCatId="" qsTypeId="urn:microsoft.com/office/officeart/2005/8/quickstyle/simple1" qsCatId="simple" csTypeId="urn:microsoft.com/office/officeart/2005/8/colors/accent2_2" csCatId="accent2" phldr="1"/>
      <dgm:spPr/>
    </dgm:pt>
    <dgm:pt modelId="{61B73F68-8E91-D144-A065-1722DC6BF8B5}">
      <dgm:prSet phldrT="[Text]"/>
      <dgm:spPr/>
      <dgm:t>
        <a:bodyPr/>
        <a:lstStyle/>
        <a:p>
          <a:r>
            <a:rPr lang="en-US"/>
            <a:t>Thu thập dữ liệu</a:t>
          </a:r>
        </a:p>
      </dgm:t>
    </dgm:pt>
    <dgm:pt modelId="{BCC25672-7816-DA4B-B14F-85FFAC1A5BB9}" type="parTrans" cxnId="{A5E53CAC-B502-9A45-A58F-390978D43E0A}">
      <dgm:prSet/>
      <dgm:spPr/>
      <dgm:t>
        <a:bodyPr/>
        <a:lstStyle/>
        <a:p>
          <a:endParaRPr lang="en-US"/>
        </a:p>
      </dgm:t>
    </dgm:pt>
    <dgm:pt modelId="{F2EAAA71-AC70-6543-AC13-6AE02AE21F80}" type="sibTrans" cxnId="{A5E53CAC-B502-9A45-A58F-390978D43E0A}">
      <dgm:prSet/>
      <dgm:spPr/>
      <dgm:t>
        <a:bodyPr/>
        <a:lstStyle/>
        <a:p>
          <a:endParaRPr lang="en-US"/>
        </a:p>
      </dgm:t>
    </dgm:pt>
    <dgm:pt modelId="{522A6A2E-4FD8-C44E-809C-3C467EDC4470}">
      <dgm:prSet phldrT="[Text]"/>
      <dgm:spPr/>
      <dgm:t>
        <a:bodyPr/>
        <a:lstStyle/>
        <a:p>
          <a:r>
            <a:rPr lang="en-US"/>
            <a:t>Làm sạch dữ liệu</a:t>
          </a:r>
        </a:p>
      </dgm:t>
    </dgm:pt>
    <dgm:pt modelId="{145D2C55-5BBC-EC45-84A6-A0CB260B2A15}" type="parTrans" cxnId="{3AC4E50B-8696-E746-A378-971A74F22555}">
      <dgm:prSet/>
      <dgm:spPr/>
      <dgm:t>
        <a:bodyPr/>
        <a:lstStyle/>
        <a:p>
          <a:endParaRPr lang="en-US"/>
        </a:p>
      </dgm:t>
    </dgm:pt>
    <dgm:pt modelId="{428AAED5-3C57-3745-BD44-63F16B29B151}" type="sibTrans" cxnId="{3AC4E50B-8696-E746-A378-971A74F22555}">
      <dgm:prSet/>
      <dgm:spPr/>
      <dgm:t>
        <a:bodyPr/>
        <a:lstStyle/>
        <a:p>
          <a:endParaRPr lang="en-US"/>
        </a:p>
      </dgm:t>
    </dgm:pt>
    <dgm:pt modelId="{028D5DB4-4B0D-3841-B19D-D8144CF31034}">
      <dgm:prSet phldrT="[Text]"/>
      <dgm:spPr/>
      <dgm:t>
        <a:bodyPr/>
        <a:lstStyle/>
        <a:p>
          <a:r>
            <a:rPr lang="en-US"/>
            <a:t>Phân tích dữ liệu</a:t>
          </a:r>
        </a:p>
      </dgm:t>
    </dgm:pt>
    <dgm:pt modelId="{2606D6F5-4D55-2D41-AE9C-D9B09FCAE7EC}" type="parTrans" cxnId="{BEB9B0C1-0D3D-5841-A51E-9C120790BCC4}">
      <dgm:prSet/>
      <dgm:spPr/>
      <dgm:t>
        <a:bodyPr/>
        <a:lstStyle/>
        <a:p>
          <a:endParaRPr lang="en-US"/>
        </a:p>
      </dgm:t>
    </dgm:pt>
    <dgm:pt modelId="{AE75244B-BDB2-B44D-936F-A06B0560410D}" type="sibTrans" cxnId="{BEB9B0C1-0D3D-5841-A51E-9C120790BCC4}">
      <dgm:prSet/>
      <dgm:spPr/>
      <dgm:t>
        <a:bodyPr/>
        <a:lstStyle/>
        <a:p>
          <a:endParaRPr lang="en-US"/>
        </a:p>
      </dgm:t>
    </dgm:pt>
    <dgm:pt modelId="{A3518E62-9A4F-6346-BAA2-633337491B70}">
      <dgm:prSet/>
      <dgm:spPr/>
      <dgm:t>
        <a:bodyPr/>
        <a:lstStyle/>
        <a:p>
          <a:r>
            <a:rPr lang="en-US"/>
            <a:t>Xử lý dữ liệu</a:t>
          </a:r>
        </a:p>
      </dgm:t>
    </dgm:pt>
    <dgm:pt modelId="{BA2D019D-30C9-A847-AA44-A81583B632EF}" type="parTrans" cxnId="{98A68CEC-AB35-9B48-9692-93052C8D498A}">
      <dgm:prSet/>
      <dgm:spPr/>
      <dgm:t>
        <a:bodyPr/>
        <a:lstStyle/>
        <a:p>
          <a:endParaRPr lang="en-US"/>
        </a:p>
      </dgm:t>
    </dgm:pt>
    <dgm:pt modelId="{97508A40-5E1C-2842-9B6A-DA1878233901}" type="sibTrans" cxnId="{98A68CEC-AB35-9B48-9692-93052C8D498A}">
      <dgm:prSet/>
      <dgm:spPr/>
      <dgm:t>
        <a:bodyPr/>
        <a:lstStyle/>
        <a:p>
          <a:endParaRPr lang="en-US"/>
        </a:p>
      </dgm:t>
    </dgm:pt>
    <dgm:pt modelId="{BB8923F0-3234-994A-882A-4777194464BF}">
      <dgm:prSet/>
      <dgm:spPr/>
      <dgm:t>
        <a:bodyPr/>
        <a:lstStyle/>
        <a:p>
          <a:r>
            <a:rPr lang="en-US"/>
            <a:t>Khôi phục dữ liệu </a:t>
          </a:r>
        </a:p>
      </dgm:t>
    </dgm:pt>
    <dgm:pt modelId="{9496C626-5938-E24B-B4EE-89520321D036}" type="parTrans" cxnId="{9288D41F-8F4B-1A4F-AD14-4D040654B5B7}">
      <dgm:prSet/>
      <dgm:spPr/>
      <dgm:t>
        <a:bodyPr/>
        <a:lstStyle/>
        <a:p>
          <a:endParaRPr lang="en-US"/>
        </a:p>
      </dgm:t>
    </dgm:pt>
    <dgm:pt modelId="{8BF4E273-C92E-5C48-9EB8-7828FB5AE78C}" type="sibTrans" cxnId="{9288D41F-8F4B-1A4F-AD14-4D040654B5B7}">
      <dgm:prSet/>
      <dgm:spPr/>
      <dgm:t>
        <a:bodyPr/>
        <a:lstStyle/>
        <a:p>
          <a:endParaRPr lang="en-US"/>
        </a:p>
      </dgm:t>
    </dgm:pt>
    <dgm:pt modelId="{A7B92EBC-E971-794D-9FA5-701B3C84DA3D}">
      <dgm:prSet/>
      <dgm:spPr/>
      <dgm:t>
        <a:bodyPr/>
        <a:lstStyle/>
        <a:p>
          <a:r>
            <a:rPr lang="en-US"/>
            <a:t>Sao lưu dữ liệu</a:t>
          </a:r>
        </a:p>
      </dgm:t>
    </dgm:pt>
    <dgm:pt modelId="{4ABC4F8D-7EF5-F34E-AFE3-CE22E95D631D}" type="parTrans" cxnId="{5411526B-4983-1144-A738-D6643FAF47A8}">
      <dgm:prSet/>
      <dgm:spPr/>
    </dgm:pt>
    <dgm:pt modelId="{42FE009A-AAB3-834C-9FBF-BB6C1A8CABEC}" type="sibTrans" cxnId="{5411526B-4983-1144-A738-D6643FAF47A8}">
      <dgm:prSet/>
      <dgm:spPr/>
    </dgm:pt>
    <dgm:pt modelId="{2DCA2B33-C37D-7143-BF69-F697D323AE26}" type="pres">
      <dgm:prSet presAssocID="{0652BC14-7DBB-AB48-A03D-FF9CFB642EF0}" presName="linearFlow" presStyleCnt="0">
        <dgm:presLayoutVars>
          <dgm:dir/>
          <dgm:resizeHandles val="exact"/>
        </dgm:presLayoutVars>
      </dgm:prSet>
      <dgm:spPr/>
    </dgm:pt>
    <dgm:pt modelId="{6993AE90-F91C-9C4F-BE48-EF0F4BDD4C63}" type="pres">
      <dgm:prSet presAssocID="{61B73F68-8E91-D144-A065-1722DC6BF8B5}" presName="composite" presStyleCnt="0"/>
      <dgm:spPr/>
    </dgm:pt>
    <dgm:pt modelId="{709A4873-9F7F-9F4B-BCA2-98BE200C7383}" type="pres">
      <dgm:prSet presAssocID="{61B73F68-8E91-D144-A065-1722DC6BF8B5}" presName="imgShp" presStyleLbl="fgImgPlace1" presStyleIdx="0" presStyleCnt="6"/>
      <dgm:spPr/>
    </dgm:pt>
    <dgm:pt modelId="{CB8450AE-6D81-DB4B-BF70-EB42A2559395}" type="pres">
      <dgm:prSet presAssocID="{61B73F68-8E91-D144-A065-1722DC6BF8B5}" presName="txShp" presStyleLbl="node1" presStyleIdx="0" presStyleCnt="6">
        <dgm:presLayoutVars>
          <dgm:bulletEnabled val="1"/>
        </dgm:presLayoutVars>
      </dgm:prSet>
      <dgm:spPr/>
    </dgm:pt>
    <dgm:pt modelId="{EF491F33-96EE-D34F-8A4C-9F66EE0CC702}" type="pres">
      <dgm:prSet presAssocID="{F2EAAA71-AC70-6543-AC13-6AE02AE21F80}" presName="spacing" presStyleCnt="0"/>
      <dgm:spPr/>
    </dgm:pt>
    <dgm:pt modelId="{D1966A25-3591-C140-BD6F-E1193D5C4337}" type="pres">
      <dgm:prSet presAssocID="{522A6A2E-4FD8-C44E-809C-3C467EDC4470}" presName="composite" presStyleCnt="0"/>
      <dgm:spPr/>
    </dgm:pt>
    <dgm:pt modelId="{1152EBB7-D7F7-0946-B167-47FCE9043D28}" type="pres">
      <dgm:prSet presAssocID="{522A6A2E-4FD8-C44E-809C-3C467EDC4470}" presName="imgShp" presStyleLbl="fgImgPlace1" presStyleIdx="1" presStyleCnt="6"/>
      <dgm:spPr/>
    </dgm:pt>
    <dgm:pt modelId="{AFB872CE-CC67-A441-A50F-67C48F8F033F}" type="pres">
      <dgm:prSet presAssocID="{522A6A2E-4FD8-C44E-809C-3C467EDC4470}" presName="txShp" presStyleLbl="node1" presStyleIdx="1" presStyleCnt="6">
        <dgm:presLayoutVars>
          <dgm:bulletEnabled val="1"/>
        </dgm:presLayoutVars>
      </dgm:prSet>
      <dgm:spPr/>
    </dgm:pt>
    <dgm:pt modelId="{F8961992-936B-EA4F-A396-E3DDF6E48F36}" type="pres">
      <dgm:prSet presAssocID="{428AAED5-3C57-3745-BD44-63F16B29B151}" presName="spacing" presStyleCnt="0"/>
      <dgm:spPr/>
    </dgm:pt>
    <dgm:pt modelId="{DB1720BA-3DA0-0741-9CD8-4DF327E5D8B3}" type="pres">
      <dgm:prSet presAssocID="{028D5DB4-4B0D-3841-B19D-D8144CF31034}" presName="composite" presStyleCnt="0"/>
      <dgm:spPr/>
    </dgm:pt>
    <dgm:pt modelId="{5CEFCBC8-45CE-5F4B-ADC2-90DD87BC4A2C}" type="pres">
      <dgm:prSet presAssocID="{028D5DB4-4B0D-3841-B19D-D8144CF31034}" presName="imgShp" presStyleLbl="fgImgPlace1" presStyleIdx="2" presStyleCnt="6"/>
      <dgm:spPr/>
    </dgm:pt>
    <dgm:pt modelId="{2D1AB520-105E-6D4B-83EF-493996406CA1}" type="pres">
      <dgm:prSet presAssocID="{028D5DB4-4B0D-3841-B19D-D8144CF31034}" presName="txShp" presStyleLbl="node1" presStyleIdx="2" presStyleCnt="6">
        <dgm:presLayoutVars>
          <dgm:bulletEnabled val="1"/>
        </dgm:presLayoutVars>
      </dgm:prSet>
      <dgm:spPr/>
    </dgm:pt>
    <dgm:pt modelId="{2ACACBDF-17BB-CF40-AD5D-44E8900A34FC}" type="pres">
      <dgm:prSet presAssocID="{AE75244B-BDB2-B44D-936F-A06B0560410D}" presName="spacing" presStyleCnt="0"/>
      <dgm:spPr/>
    </dgm:pt>
    <dgm:pt modelId="{0548DF0C-FDCE-5A4B-A8CE-CCE12001E3C7}" type="pres">
      <dgm:prSet presAssocID="{A3518E62-9A4F-6346-BAA2-633337491B70}" presName="composite" presStyleCnt="0"/>
      <dgm:spPr/>
    </dgm:pt>
    <dgm:pt modelId="{8B925CF0-4AAD-D542-B195-3849EE850FC8}" type="pres">
      <dgm:prSet presAssocID="{A3518E62-9A4F-6346-BAA2-633337491B70}" presName="imgShp" presStyleLbl="fgImgPlace1" presStyleIdx="3" presStyleCnt="6"/>
      <dgm:spPr/>
    </dgm:pt>
    <dgm:pt modelId="{278796D7-3EAD-694C-93C6-197C41CCDDA4}" type="pres">
      <dgm:prSet presAssocID="{A3518E62-9A4F-6346-BAA2-633337491B70}" presName="txShp" presStyleLbl="node1" presStyleIdx="3" presStyleCnt="6">
        <dgm:presLayoutVars>
          <dgm:bulletEnabled val="1"/>
        </dgm:presLayoutVars>
      </dgm:prSet>
      <dgm:spPr/>
    </dgm:pt>
    <dgm:pt modelId="{1C374598-4151-7F47-B5BB-3039BF23E364}" type="pres">
      <dgm:prSet presAssocID="{97508A40-5E1C-2842-9B6A-DA1878233901}" presName="spacing" presStyleCnt="0"/>
      <dgm:spPr/>
    </dgm:pt>
    <dgm:pt modelId="{F5A07ACA-AD02-384F-869E-85761B96832E}" type="pres">
      <dgm:prSet presAssocID="{BB8923F0-3234-994A-882A-4777194464BF}" presName="composite" presStyleCnt="0"/>
      <dgm:spPr/>
    </dgm:pt>
    <dgm:pt modelId="{A3A62D98-411F-0E4A-9A42-2EA805CBFB96}" type="pres">
      <dgm:prSet presAssocID="{BB8923F0-3234-994A-882A-4777194464BF}" presName="imgShp" presStyleLbl="fgImgPlace1" presStyleIdx="4" presStyleCnt="6"/>
      <dgm:spPr/>
    </dgm:pt>
    <dgm:pt modelId="{FF3A227E-5B69-7C4C-969D-E57033D4ECCF}" type="pres">
      <dgm:prSet presAssocID="{BB8923F0-3234-994A-882A-4777194464BF}" presName="txShp" presStyleLbl="node1" presStyleIdx="4" presStyleCnt="6">
        <dgm:presLayoutVars>
          <dgm:bulletEnabled val="1"/>
        </dgm:presLayoutVars>
      </dgm:prSet>
      <dgm:spPr/>
    </dgm:pt>
    <dgm:pt modelId="{6800A810-CA8F-0245-897E-1312F8E42B14}" type="pres">
      <dgm:prSet presAssocID="{8BF4E273-C92E-5C48-9EB8-7828FB5AE78C}" presName="spacing" presStyleCnt="0"/>
      <dgm:spPr/>
    </dgm:pt>
    <dgm:pt modelId="{5B824050-3565-AF41-B03F-EBB7008D33BD}" type="pres">
      <dgm:prSet presAssocID="{A7B92EBC-E971-794D-9FA5-701B3C84DA3D}" presName="composite" presStyleCnt="0"/>
      <dgm:spPr/>
    </dgm:pt>
    <dgm:pt modelId="{07F63C96-192E-8E43-B900-26F05DB58622}" type="pres">
      <dgm:prSet presAssocID="{A7B92EBC-E971-794D-9FA5-701B3C84DA3D}" presName="imgShp" presStyleLbl="fgImgPlace1" presStyleIdx="5" presStyleCnt="6"/>
      <dgm:spPr/>
    </dgm:pt>
    <dgm:pt modelId="{8A2227D8-CABB-DA41-9793-13896323AC8E}" type="pres">
      <dgm:prSet presAssocID="{A7B92EBC-E971-794D-9FA5-701B3C84DA3D}" presName="txShp" presStyleLbl="node1" presStyleIdx="5" presStyleCnt="6">
        <dgm:presLayoutVars>
          <dgm:bulletEnabled val="1"/>
        </dgm:presLayoutVars>
      </dgm:prSet>
      <dgm:spPr/>
    </dgm:pt>
  </dgm:ptLst>
  <dgm:cxnLst>
    <dgm:cxn modelId="{3AC4E50B-8696-E746-A378-971A74F22555}" srcId="{0652BC14-7DBB-AB48-A03D-FF9CFB642EF0}" destId="{522A6A2E-4FD8-C44E-809C-3C467EDC4470}" srcOrd="1" destOrd="0" parTransId="{145D2C55-5BBC-EC45-84A6-A0CB260B2A15}" sibTransId="{428AAED5-3C57-3745-BD44-63F16B29B151}"/>
    <dgm:cxn modelId="{9288D41F-8F4B-1A4F-AD14-4D040654B5B7}" srcId="{0652BC14-7DBB-AB48-A03D-FF9CFB642EF0}" destId="{BB8923F0-3234-994A-882A-4777194464BF}" srcOrd="4" destOrd="0" parTransId="{9496C626-5938-E24B-B4EE-89520321D036}" sibTransId="{8BF4E273-C92E-5C48-9EB8-7828FB5AE78C}"/>
    <dgm:cxn modelId="{D5F7F741-3EFE-AF4C-A78F-329BE710E59C}" type="presOf" srcId="{61B73F68-8E91-D144-A065-1722DC6BF8B5}" destId="{CB8450AE-6D81-DB4B-BF70-EB42A2559395}" srcOrd="0" destOrd="0" presId="urn:microsoft.com/office/officeart/2005/8/layout/vList3"/>
    <dgm:cxn modelId="{85066F5F-4AE2-6B4F-8911-5EBF651AFB4E}" type="presOf" srcId="{0652BC14-7DBB-AB48-A03D-FF9CFB642EF0}" destId="{2DCA2B33-C37D-7143-BF69-F697D323AE26}" srcOrd="0" destOrd="0" presId="urn:microsoft.com/office/officeart/2005/8/layout/vList3"/>
    <dgm:cxn modelId="{5411526B-4983-1144-A738-D6643FAF47A8}" srcId="{0652BC14-7DBB-AB48-A03D-FF9CFB642EF0}" destId="{A7B92EBC-E971-794D-9FA5-701B3C84DA3D}" srcOrd="5" destOrd="0" parTransId="{4ABC4F8D-7EF5-F34E-AFE3-CE22E95D631D}" sibTransId="{42FE009A-AAB3-834C-9FBF-BB6C1A8CABEC}"/>
    <dgm:cxn modelId="{23E1537E-807F-A448-A842-F3F98AEC6E61}" type="presOf" srcId="{028D5DB4-4B0D-3841-B19D-D8144CF31034}" destId="{2D1AB520-105E-6D4B-83EF-493996406CA1}" srcOrd="0" destOrd="0" presId="urn:microsoft.com/office/officeart/2005/8/layout/vList3"/>
    <dgm:cxn modelId="{0F7DC899-4159-294F-8CF9-BC22221B693B}" type="presOf" srcId="{A7B92EBC-E971-794D-9FA5-701B3C84DA3D}" destId="{8A2227D8-CABB-DA41-9793-13896323AC8E}" srcOrd="0" destOrd="0" presId="urn:microsoft.com/office/officeart/2005/8/layout/vList3"/>
    <dgm:cxn modelId="{2C3210A9-221F-114C-BE74-68CB2AB4796F}" type="presOf" srcId="{A3518E62-9A4F-6346-BAA2-633337491B70}" destId="{278796D7-3EAD-694C-93C6-197C41CCDDA4}" srcOrd="0" destOrd="0" presId="urn:microsoft.com/office/officeart/2005/8/layout/vList3"/>
    <dgm:cxn modelId="{A5E53CAC-B502-9A45-A58F-390978D43E0A}" srcId="{0652BC14-7DBB-AB48-A03D-FF9CFB642EF0}" destId="{61B73F68-8E91-D144-A065-1722DC6BF8B5}" srcOrd="0" destOrd="0" parTransId="{BCC25672-7816-DA4B-B14F-85FFAC1A5BB9}" sibTransId="{F2EAAA71-AC70-6543-AC13-6AE02AE21F80}"/>
    <dgm:cxn modelId="{BEB9B0C1-0D3D-5841-A51E-9C120790BCC4}" srcId="{0652BC14-7DBB-AB48-A03D-FF9CFB642EF0}" destId="{028D5DB4-4B0D-3841-B19D-D8144CF31034}" srcOrd="2" destOrd="0" parTransId="{2606D6F5-4D55-2D41-AE9C-D9B09FCAE7EC}" sibTransId="{AE75244B-BDB2-B44D-936F-A06B0560410D}"/>
    <dgm:cxn modelId="{DFBB11D4-CD85-6A49-AD6D-CFDC3B06A372}" type="presOf" srcId="{BB8923F0-3234-994A-882A-4777194464BF}" destId="{FF3A227E-5B69-7C4C-969D-E57033D4ECCF}" srcOrd="0" destOrd="0" presId="urn:microsoft.com/office/officeart/2005/8/layout/vList3"/>
    <dgm:cxn modelId="{98A68CEC-AB35-9B48-9692-93052C8D498A}" srcId="{0652BC14-7DBB-AB48-A03D-FF9CFB642EF0}" destId="{A3518E62-9A4F-6346-BAA2-633337491B70}" srcOrd="3" destOrd="0" parTransId="{BA2D019D-30C9-A847-AA44-A81583B632EF}" sibTransId="{97508A40-5E1C-2842-9B6A-DA1878233901}"/>
    <dgm:cxn modelId="{0886A1EE-9E7D-874F-AFA1-FDBB82ACB77A}" type="presOf" srcId="{522A6A2E-4FD8-C44E-809C-3C467EDC4470}" destId="{AFB872CE-CC67-A441-A50F-67C48F8F033F}" srcOrd="0" destOrd="0" presId="urn:microsoft.com/office/officeart/2005/8/layout/vList3"/>
    <dgm:cxn modelId="{DDD26B3D-7415-A545-AF08-A43D7887248B}" type="presParOf" srcId="{2DCA2B33-C37D-7143-BF69-F697D323AE26}" destId="{6993AE90-F91C-9C4F-BE48-EF0F4BDD4C63}" srcOrd="0" destOrd="0" presId="urn:microsoft.com/office/officeart/2005/8/layout/vList3"/>
    <dgm:cxn modelId="{2F550E6A-E5ED-A544-AC42-92F94F83A9EF}" type="presParOf" srcId="{6993AE90-F91C-9C4F-BE48-EF0F4BDD4C63}" destId="{709A4873-9F7F-9F4B-BCA2-98BE200C7383}" srcOrd="0" destOrd="0" presId="urn:microsoft.com/office/officeart/2005/8/layout/vList3"/>
    <dgm:cxn modelId="{BEBF0517-ACA2-494D-805E-6A9695938B8A}" type="presParOf" srcId="{6993AE90-F91C-9C4F-BE48-EF0F4BDD4C63}" destId="{CB8450AE-6D81-DB4B-BF70-EB42A2559395}" srcOrd="1" destOrd="0" presId="urn:microsoft.com/office/officeart/2005/8/layout/vList3"/>
    <dgm:cxn modelId="{DFBB198C-4FB0-EE4F-B78F-AE299DE34710}" type="presParOf" srcId="{2DCA2B33-C37D-7143-BF69-F697D323AE26}" destId="{EF491F33-96EE-D34F-8A4C-9F66EE0CC702}" srcOrd="1" destOrd="0" presId="urn:microsoft.com/office/officeart/2005/8/layout/vList3"/>
    <dgm:cxn modelId="{3313AD0D-118D-1049-8492-908A67DD660C}" type="presParOf" srcId="{2DCA2B33-C37D-7143-BF69-F697D323AE26}" destId="{D1966A25-3591-C140-BD6F-E1193D5C4337}" srcOrd="2" destOrd="0" presId="urn:microsoft.com/office/officeart/2005/8/layout/vList3"/>
    <dgm:cxn modelId="{98F45D01-A9FA-9941-AA76-7311D6804C30}" type="presParOf" srcId="{D1966A25-3591-C140-BD6F-E1193D5C4337}" destId="{1152EBB7-D7F7-0946-B167-47FCE9043D28}" srcOrd="0" destOrd="0" presId="urn:microsoft.com/office/officeart/2005/8/layout/vList3"/>
    <dgm:cxn modelId="{95ACDB01-E829-F04E-9778-557634E6C8F1}" type="presParOf" srcId="{D1966A25-3591-C140-BD6F-E1193D5C4337}" destId="{AFB872CE-CC67-A441-A50F-67C48F8F033F}" srcOrd="1" destOrd="0" presId="urn:microsoft.com/office/officeart/2005/8/layout/vList3"/>
    <dgm:cxn modelId="{F14B32F5-9CAB-3348-9B3F-BF8F9A00F9FD}" type="presParOf" srcId="{2DCA2B33-C37D-7143-BF69-F697D323AE26}" destId="{F8961992-936B-EA4F-A396-E3DDF6E48F36}" srcOrd="3" destOrd="0" presId="urn:microsoft.com/office/officeart/2005/8/layout/vList3"/>
    <dgm:cxn modelId="{4736FAD3-ED2E-6D42-868A-5BDC20044D41}" type="presParOf" srcId="{2DCA2B33-C37D-7143-BF69-F697D323AE26}" destId="{DB1720BA-3DA0-0741-9CD8-4DF327E5D8B3}" srcOrd="4" destOrd="0" presId="urn:microsoft.com/office/officeart/2005/8/layout/vList3"/>
    <dgm:cxn modelId="{DE714415-BBFB-B34C-AED5-42BA0C97B436}" type="presParOf" srcId="{DB1720BA-3DA0-0741-9CD8-4DF327E5D8B3}" destId="{5CEFCBC8-45CE-5F4B-ADC2-90DD87BC4A2C}" srcOrd="0" destOrd="0" presId="urn:microsoft.com/office/officeart/2005/8/layout/vList3"/>
    <dgm:cxn modelId="{1546E488-C60F-5244-9487-6AD38AEA5D92}" type="presParOf" srcId="{DB1720BA-3DA0-0741-9CD8-4DF327E5D8B3}" destId="{2D1AB520-105E-6D4B-83EF-493996406CA1}" srcOrd="1" destOrd="0" presId="urn:microsoft.com/office/officeart/2005/8/layout/vList3"/>
    <dgm:cxn modelId="{45FF1666-F44B-4049-BBE5-D2F947EA25AF}" type="presParOf" srcId="{2DCA2B33-C37D-7143-BF69-F697D323AE26}" destId="{2ACACBDF-17BB-CF40-AD5D-44E8900A34FC}" srcOrd="5" destOrd="0" presId="urn:microsoft.com/office/officeart/2005/8/layout/vList3"/>
    <dgm:cxn modelId="{1E580A3F-D591-9141-B9B9-C3110B9577B9}" type="presParOf" srcId="{2DCA2B33-C37D-7143-BF69-F697D323AE26}" destId="{0548DF0C-FDCE-5A4B-A8CE-CCE12001E3C7}" srcOrd="6" destOrd="0" presId="urn:microsoft.com/office/officeart/2005/8/layout/vList3"/>
    <dgm:cxn modelId="{5D3FE509-B8C5-094C-8BBB-021CE1B01169}" type="presParOf" srcId="{0548DF0C-FDCE-5A4B-A8CE-CCE12001E3C7}" destId="{8B925CF0-4AAD-D542-B195-3849EE850FC8}" srcOrd="0" destOrd="0" presId="urn:microsoft.com/office/officeart/2005/8/layout/vList3"/>
    <dgm:cxn modelId="{CD4ED724-C2BF-7C46-A011-2BD7C0B3677A}" type="presParOf" srcId="{0548DF0C-FDCE-5A4B-A8CE-CCE12001E3C7}" destId="{278796D7-3EAD-694C-93C6-197C41CCDDA4}" srcOrd="1" destOrd="0" presId="urn:microsoft.com/office/officeart/2005/8/layout/vList3"/>
    <dgm:cxn modelId="{55D72765-F4B8-8C4F-AF73-12A48E7F1F41}" type="presParOf" srcId="{2DCA2B33-C37D-7143-BF69-F697D323AE26}" destId="{1C374598-4151-7F47-B5BB-3039BF23E364}" srcOrd="7" destOrd="0" presId="urn:microsoft.com/office/officeart/2005/8/layout/vList3"/>
    <dgm:cxn modelId="{723A87C8-0805-C740-867B-E7CC5B08E14A}" type="presParOf" srcId="{2DCA2B33-C37D-7143-BF69-F697D323AE26}" destId="{F5A07ACA-AD02-384F-869E-85761B96832E}" srcOrd="8" destOrd="0" presId="urn:microsoft.com/office/officeart/2005/8/layout/vList3"/>
    <dgm:cxn modelId="{8DAF405E-F54A-5540-975B-1251B6EF8ACA}" type="presParOf" srcId="{F5A07ACA-AD02-384F-869E-85761B96832E}" destId="{A3A62D98-411F-0E4A-9A42-2EA805CBFB96}" srcOrd="0" destOrd="0" presId="urn:microsoft.com/office/officeart/2005/8/layout/vList3"/>
    <dgm:cxn modelId="{4D3EFF32-8C4F-844B-ADDC-A8E0A81314F2}" type="presParOf" srcId="{F5A07ACA-AD02-384F-869E-85761B96832E}" destId="{FF3A227E-5B69-7C4C-969D-E57033D4ECCF}" srcOrd="1" destOrd="0" presId="urn:microsoft.com/office/officeart/2005/8/layout/vList3"/>
    <dgm:cxn modelId="{D48974FA-663F-574A-88D6-DBE80516BFED}" type="presParOf" srcId="{2DCA2B33-C37D-7143-BF69-F697D323AE26}" destId="{6800A810-CA8F-0245-897E-1312F8E42B14}" srcOrd="9" destOrd="0" presId="urn:microsoft.com/office/officeart/2005/8/layout/vList3"/>
    <dgm:cxn modelId="{B6B33FB6-1195-044B-8749-B92C368C2C8C}" type="presParOf" srcId="{2DCA2B33-C37D-7143-BF69-F697D323AE26}" destId="{5B824050-3565-AF41-B03F-EBB7008D33BD}" srcOrd="10" destOrd="0" presId="urn:microsoft.com/office/officeart/2005/8/layout/vList3"/>
    <dgm:cxn modelId="{D674E800-48C6-214A-8359-BBC8CFA59FC8}" type="presParOf" srcId="{5B824050-3565-AF41-B03F-EBB7008D33BD}" destId="{07F63C96-192E-8E43-B900-26F05DB58622}" srcOrd="0" destOrd="0" presId="urn:microsoft.com/office/officeart/2005/8/layout/vList3"/>
    <dgm:cxn modelId="{BBE99180-ACF2-D845-9911-D4C6488826A5}" type="presParOf" srcId="{5B824050-3565-AF41-B03F-EBB7008D33BD}" destId="{8A2227D8-CABB-DA41-9793-13896323AC8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450AE-6D81-DB4B-BF70-EB42A2559395}">
      <dsp:nvSpPr>
        <dsp:cNvPr id="0" name=""/>
        <dsp:cNvSpPr/>
      </dsp:nvSpPr>
      <dsp:spPr>
        <a:xfrm rot="10800000">
          <a:off x="1286350" y="2879"/>
          <a:ext cx="4526788" cy="584578"/>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7783"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kern="1200"/>
            <a:t>Thu thập dữ liệu</a:t>
          </a:r>
        </a:p>
      </dsp:txBody>
      <dsp:txXfrm rot="10800000">
        <a:off x="1432494" y="2879"/>
        <a:ext cx="4380644" cy="584578"/>
      </dsp:txXfrm>
    </dsp:sp>
    <dsp:sp modelId="{709A4873-9F7F-9F4B-BCA2-98BE200C7383}">
      <dsp:nvSpPr>
        <dsp:cNvPr id="0" name=""/>
        <dsp:cNvSpPr/>
      </dsp:nvSpPr>
      <dsp:spPr>
        <a:xfrm>
          <a:off x="994061" y="2879"/>
          <a:ext cx="584578" cy="584578"/>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B872CE-CC67-A441-A50F-67C48F8F033F}">
      <dsp:nvSpPr>
        <dsp:cNvPr id="0" name=""/>
        <dsp:cNvSpPr/>
      </dsp:nvSpPr>
      <dsp:spPr>
        <a:xfrm rot="10800000">
          <a:off x="1286350" y="761958"/>
          <a:ext cx="4526788" cy="584578"/>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7783"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kern="1200"/>
            <a:t>Làm sạch dữ liệu</a:t>
          </a:r>
        </a:p>
      </dsp:txBody>
      <dsp:txXfrm rot="10800000">
        <a:off x="1432494" y="761958"/>
        <a:ext cx="4380644" cy="584578"/>
      </dsp:txXfrm>
    </dsp:sp>
    <dsp:sp modelId="{1152EBB7-D7F7-0946-B167-47FCE9043D28}">
      <dsp:nvSpPr>
        <dsp:cNvPr id="0" name=""/>
        <dsp:cNvSpPr/>
      </dsp:nvSpPr>
      <dsp:spPr>
        <a:xfrm>
          <a:off x="994061" y="761958"/>
          <a:ext cx="584578" cy="584578"/>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1AB520-105E-6D4B-83EF-493996406CA1}">
      <dsp:nvSpPr>
        <dsp:cNvPr id="0" name=""/>
        <dsp:cNvSpPr/>
      </dsp:nvSpPr>
      <dsp:spPr>
        <a:xfrm rot="10800000">
          <a:off x="1286350" y="1521038"/>
          <a:ext cx="4526788" cy="584578"/>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7783"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kern="1200"/>
            <a:t>Phân tích dữ liệu</a:t>
          </a:r>
        </a:p>
      </dsp:txBody>
      <dsp:txXfrm rot="10800000">
        <a:off x="1432494" y="1521038"/>
        <a:ext cx="4380644" cy="584578"/>
      </dsp:txXfrm>
    </dsp:sp>
    <dsp:sp modelId="{5CEFCBC8-45CE-5F4B-ADC2-90DD87BC4A2C}">
      <dsp:nvSpPr>
        <dsp:cNvPr id="0" name=""/>
        <dsp:cNvSpPr/>
      </dsp:nvSpPr>
      <dsp:spPr>
        <a:xfrm>
          <a:off x="994061" y="1521038"/>
          <a:ext cx="584578" cy="584578"/>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8796D7-3EAD-694C-93C6-197C41CCDDA4}">
      <dsp:nvSpPr>
        <dsp:cNvPr id="0" name=""/>
        <dsp:cNvSpPr/>
      </dsp:nvSpPr>
      <dsp:spPr>
        <a:xfrm rot="10800000">
          <a:off x="1286350" y="2280117"/>
          <a:ext cx="4526788" cy="584578"/>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7783"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kern="1200"/>
            <a:t>Xử lý dữ liệu</a:t>
          </a:r>
        </a:p>
      </dsp:txBody>
      <dsp:txXfrm rot="10800000">
        <a:off x="1432494" y="2280117"/>
        <a:ext cx="4380644" cy="584578"/>
      </dsp:txXfrm>
    </dsp:sp>
    <dsp:sp modelId="{8B925CF0-4AAD-D542-B195-3849EE850FC8}">
      <dsp:nvSpPr>
        <dsp:cNvPr id="0" name=""/>
        <dsp:cNvSpPr/>
      </dsp:nvSpPr>
      <dsp:spPr>
        <a:xfrm>
          <a:off x="994061" y="2280117"/>
          <a:ext cx="584578" cy="584578"/>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3A227E-5B69-7C4C-969D-E57033D4ECCF}">
      <dsp:nvSpPr>
        <dsp:cNvPr id="0" name=""/>
        <dsp:cNvSpPr/>
      </dsp:nvSpPr>
      <dsp:spPr>
        <a:xfrm rot="10800000">
          <a:off x="1286350" y="3039196"/>
          <a:ext cx="4526788" cy="584578"/>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7783"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kern="1200"/>
            <a:t>Khôi phục dữ liệu </a:t>
          </a:r>
        </a:p>
      </dsp:txBody>
      <dsp:txXfrm rot="10800000">
        <a:off x="1432494" y="3039196"/>
        <a:ext cx="4380644" cy="584578"/>
      </dsp:txXfrm>
    </dsp:sp>
    <dsp:sp modelId="{A3A62D98-411F-0E4A-9A42-2EA805CBFB96}">
      <dsp:nvSpPr>
        <dsp:cNvPr id="0" name=""/>
        <dsp:cNvSpPr/>
      </dsp:nvSpPr>
      <dsp:spPr>
        <a:xfrm>
          <a:off x="994061" y="3039196"/>
          <a:ext cx="584578" cy="584578"/>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2227D8-CABB-DA41-9793-13896323AC8E}">
      <dsp:nvSpPr>
        <dsp:cNvPr id="0" name=""/>
        <dsp:cNvSpPr/>
      </dsp:nvSpPr>
      <dsp:spPr>
        <a:xfrm rot="10800000">
          <a:off x="1286350" y="3798275"/>
          <a:ext cx="4526788" cy="584578"/>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7783"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kern="1200"/>
            <a:t>Sao lưu dữ liệu</a:t>
          </a:r>
        </a:p>
      </dsp:txBody>
      <dsp:txXfrm rot="10800000">
        <a:off x="1432494" y="3798275"/>
        <a:ext cx="4380644" cy="584578"/>
      </dsp:txXfrm>
    </dsp:sp>
    <dsp:sp modelId="{07F63C96-192E-8E43-B900-26F05DB58622}">
      <dsp:nvSpPr>
        <dsp:cNvPr id="0" name=""/>
        <dsp:cNvSpPr/>
      </dsp:nvSpPr>
      <dsp:spPr>
        <a:xfrm>
          <a:off x="994061" y="3798275"/>
          <a:ext cx="584578" cy="584578"/>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5123" name="Rectangle 3"/>
          <p:cNvSpPr>
            <a:spLocks noGrp="1" noChangeArrowheads="1"/>
          </p:cNvSpPr>
          <p:nvPr>
            <p:ph type="dt"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60120" y="3474720"/>
            <a:ext cx="7680960" cy="32918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9/8/21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5FA6EDE-9D0A-48DF-8DB7-E6E7C6725AE9}" type="datetime1">
              <a:rPr lang="en-US" smtClean="0"/>
              <a:t>9/8/21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735CB54-6AB1-4B04-9998-2469A6BA0B58}" type="datetime1">
              <a:rPr lang="en-US" smtClean="0"/>
              <a:t>9/8/21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D9D2B26-C4DE-45F6-A82F-4DCF9E9E95FB}" type="datetime1">
              <a:rPr lang="en-US" smtClean="0"/>
              <a:t>9/8/21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228601"/>
            <a:ext cx="10972800" cy="5897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1122116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9/8/21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609600" y="5105401"/>
            <a:ext cx="10972800" cy="990599"/>
          </a:xfrm>
        </p:spPr>
        <p:txBody>
          <a:bodyPr/>
          <a:lstStyle>
            <a:lvl1pPr>
              <a:buFont typeface="Arial" pitchFamily="34" charset="0"/>
              <a:buChar cha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9/8/21</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10B3D5E-27DF-4C36-B508-84F53F5E9CA0}" type="datetime1">
              <a:rPr lang="en-US" smtClean="0"/>
              <a:t>9/8/21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9/8/21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9/8/21</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C4F9C9E2-06BB-41C5-A984-A694C29A16A3}" type="datetime1">
              <a:rPr lang="en-US" smtClean="0"/>
              <a:t>9/8/21</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CC2845-9148-4B5B-9562-D246E4219F47}" type="datetime1">
              <a:rPr lang="en-US" smtClean="0"/>
              <a:t>9/8/21</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8A4F83F0-61E2-46D0-B6E3-3CB47DF90001}" type="datetime1">
              <a:rPr lang="en-US" smtClean="0"/>
              <a:t>9/8/21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12192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422400" y="6520190"/>
            <a:ext cx="93472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4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4400" y="2130426"/>
            <a:ext cx="10439400" cy="1470025"/>
          </a:xfrm>
        </p:spPr>
        <p:txBody>
          <a:bodyPr/>
          <a:lstStyle/>
          <a:p>
            <a:r>
              <a:rPr lang="en-US" b="1"/>
              <a:t>CHƯƠNG 1:</a:t>
            </a:r>
            <a:br>
              <a:rPr lang="en-US" b="1"/>
            </a:br>
            <a:r>
              <a:rPr lang="en-US" b="1">
                <a:solidFill>
                  <a:srgbClr val="0066FF"/>
                </a:solidFill>
              </a:rPr>
              <a:t>TỔNG QUAN VỀ QUẢN LÝ THÔNG TIN</a:t>
            </a:r>
          </a:p>
        </p:txBody>
      </p:sp>
      <p:sp>
        <p:nvSpPr>
          <p:cNvPr id="6" name="Subtitle 3">
            <a:extLst>
              <a:ext uri="{FF2B5EF4-FFF2-40B4-BE49-F238E27FC236}">
                <a16:creationId xmlns:a16="http://schemas.microsoft.com/office/drawing/2014/main" id="{0FA64EDF-8F8A-4AF6-A64B-C1F830B757F2}"/>
              </a:ext>
            </a:extLst>
          </p:cNvPr>
          <p:cNvSpPr>
            <a:spLocks noGrp="1"/>
          </p:cNvSpPr>
          <p:nvPr>
            <p:ph type="subTitle" idx="1"/>
          </p:nvPr>
        </p:nvSpPr>
        <p:spPr/>
        <p:txBody>
          <a:bodyPr/>
          <a:lstStyle/>
          <a:p>
            <a:pPr defTabSz="-13871574">
              <a:spcBef>
                <a:spcPts val="0"/>
              </a:spcBef>
              <a:spcAft>
                <a:spcPts val="0"/>
              </a:spcAft>
              <a:defRPr/>
            </a:pPr>
            <a:r>
              <a:rPr lang="en-US" sz="2800">
                <a:solidFill>
                  <a:srgbClr val="008000"/>
                </a:solidFill>
              </a:rPr>
              <a:t>Khoa Khoa học và kỹ thuật thông tin</a:t>
            </a:r>
          </a:p>
          <a:p>
            <a:pPr defTabSz="-13871574">
              <a:spcBef>
                <a:spcPts val="0"/>
              </a:spcBef>
              <a:spcAft>
                <a:spcPts val="0"/>
              </a:spcAft>
              <a:defRPr/>
            </a:pPr>
            <a:r>
              <a:rPr lang="en-US" sz="2800">
                <a:solidFill>
                  <a:srgbClr val="008000"/>
                </a:solidFill>
              </a:rPr>
              <a:t>Bộ môn Thiết bị di động và Công nghệ Web</a:t>
            </a:r>
          </a:p>
          <a:p>
            <a:pPr defTabSz="-13871574">
              <a:spcBef>
                <a:spcPts val="0"/>
              </a:spcBef>
              <a:spcAft>
                <a:spcPts val="0"/>
              </a:spcAft>
              <a:defRPr/>
            </a:pPr>
            <a:endParaRPr lang="en-US" sz="280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AB22-A3B3-9042-9C20-1325A1AF9070}"/>
              </a:ext>
            </a:extLst>
          </p:cNvPr>
          <p:cNvSpPr>
            <a:spLocks noGrp="1"/>
          </p:cNvSpPr>
          <p:nvPr>
            <p:ph type="title"/>
          </p:nvPr>
        </p:nvSpPr>
        <p:spPr>
          <a:xfrm>
            <a:off x="609600" y="3048000"/>
            <a:ext cx="10972800" cy="1143000"/>
          </a:xfrm>
        </p:spPr>
        <p:txBody>
          <a:bodyPr/>
          <a:lstStyle/>
          <a:p>
            <a:pPr algn="l"/>
            <a:r>
              <a:rPr lang="en-US"/>
              <a:t>KHÓ KHĂN KHI QUẢN LÝ THÔNG TIN</a:t>
            </a:r>
          </a:p>
        </p:txBody>
      </p:sp>
    </p:spTree>
    <p:extLst>
      <p:ext uri="{BB962C8B-B14F-4D97-AF65-F5344CB8AC3E}">
        <p14:creationId xmlns:p14="http://schemas.microsoft.com/office/powerpoint/2010/main" val="143704903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56D3-210C-E146-ACB8-ABE95A7008A0}"/>
              </a:ext>
            </a:extLst>
          </p:cNvPr>
          <p:cNvSpPr>
            <a:spLocks noGrp="1"/>
          </p:cNvSpPr>
          <p:nvPr>
            <p:ph type="title"/>
          </p:nvPr>
        </p:nvSpPr>
        <p:spPr/>
        <p:txBody>
          <a:bodyPr/>
          <a:lstStyle/>
          <a:p>
            <a:r>
              <a:rPr lang="en-US"/>
              <a:t>SỰ PHỨC TẠP CỦA QUẢN LÝ THÔNG TIN (1)</a:t>
            </a:r>
          </a:p>
        </p:txBody>
      </p:sp>
      <p:sp>
        <p:nvSpPr>
          <p:cNvPr id="3" name="Content Placeholder 2">
            <a:extLst>
              <a:ext uri="{FF2B5EF4-FFF2-40B4-BE49-F238E27FC236}">
                <a16:creationId xmlns:a16="http://schemas.microsoft.com/office/drawing/2014/main" id="{5E1E5E90-D8BD-3E4E-8DBD-3489768C6104}"/>
              </a:ext>
            </a:extLst>
          </p:cNvPr>
          <p:cNvSpPr>
            <a:spLocks noGrp="1"/>
          </p:cNvSpPr>
          <p:nvPr>
            <p:ph idx="1"/>
          </p:nvPr>
        </p:nvSpPr>
        <p:spPr>
          <a:xfrm>
            <a:off x="609600" y="1600201"/>
            <a:ext cx="11277600" cy="4525963"/>
          </a:xfrm>
        </p:spPr>
        <p:txBody>
          <a:bodyPr/>
          <a:lstStyle/>
          <a:p>
            <a:r>
              <a:rPr lang="vi-VN"/>
              <a:t>Thiếu các nguồn lực để tổ chức, quản lý và cải thiện hệ thống thông tin.</a:t>
            </a:r>
          </a:p>
          <a:p>
            <a:r>
              <a:rPr lang="vi-VN">
                <a:solidFill>
                  <a:srgbClr val="FF0000"/>
                </a:solidFill>
              </a:rPr>
              <a:t>Thiếu định nghĩa với nhiều thông tin. </a:t>
            </a:r>
          </a:p>
          <a:p>
            <a:r>
              <a:rPr lang="vi-VN"/>
              <a:t>Ít hoặc không có sự đánh giá và hỗ trợ quản lý thông tin của các quản lý cấp cao.</a:t>
            </a:r>
          </a:p>
          <a:p>
            <a:r>
              <a:rPr lang="vi-VN">
                <a:solidFill>
                  <a:srgbClr val="FF0000"/>
                </a:solidFill>
              </a:rPr>
              <a:t>Sự kém chất lượng của thông tin, vd: sự thiếu nhất quán, sự lặp lại.</a:t>
            </a:r>
          </a:p>
          <a:p>
            <a:r>
              <a:rPr lang="vi-VN"/>
              <a:t>Hệ thống đã lỗi thời cần thay thế hoặc nâng cấp.</a:t>
            </a:r>
          </a:p>
          <a:p>
            <a:r>
              <a:rPr lang="vi-VN">
                <a:solidFill>
                  <a:srgbClr val="FF0000"/>
                </a:solidFill>
              </a:rPr>
              <a:t>Số lượng lớn các hệ thống quản lý thông tin phân tán ít liên kết nhau.</a:t>
            </a:r>
          </a:p>
          <a:p>
            <a:endParaRPr lang="en-US"/>
          </a:p>
        </p:txBody>
      </p:sp>
    </p:spTree>
    <p:extLst>
      <p:ext uri="{BB962C8B-B14F-4D97-AF65-F5344CB8AC3E}">
        <p14:creationId xmlns:p14="http://schemas.microsoft.com/office/powerpoint/2010/main" val="34235002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75E83-D98F-A443-BD05-6CF994E91D45}"/>
              </a:ext>
            </a:extLst>
          </p:cNvPr>
          <p:cNvSpPr>
            <a:spLocks noGrp="1"/>
          </p:cNvSpPr>
          <p:nvPr>
            <p:ph type="title"/>
          </p:nvPr>
        </p:nvSpPr>
        <p:spPr/>
        <p:txBody>
          <a:bodyPr/>
          <a:lstStyle/>
          <a:p>
            <a:r>
              <a:rPr lang="en-US"/>
              <a:t>SỰ PHỨC TẠP CỦA QUẢN LÝ THÔNG TIN (2)</a:t>
            </a:r>
          </a:p>
        </p:txBody>
      </p:sp>
      <p:sp>
        <p:nvSpPr>
          <p:cNvPr id="3" name="Content Placeholder 2">
            <a:extLst>
              <a:ext uri="{FF2B5EF4-FFF2-40B4-BE49-F238E27FC236}">
                <a16:creationId xmlns:a16="http://schemas.microsoft.com/office/drawing/2014/main" id="{DBC2BC05-B5EF-F649-9591-63181E0D602F}"/>
              </a:ext>
            </a:extLst>
          </p:cNvPr>
          <p:cNvSpPr>
            <a:spLocks noGrp="1"/>
          </p:cNvSpPr>
          <p:nvPr>
            <p:ph idx="1"/>
          </p:nvPr>
        </p:nvSpPr>
        <p:spPr/>
        <p:txBody>
          <a:bodyPr/>
          <a:lstStyle/>
          <a:p>
            <a:r>
              <a:rPr lang="vi-VN"/>
              <a:t> Thiếu đồng bộ giữa các hệ thống thông tin.</a:t>
            </a:r>
          </a:p>
          <a:p>
            <a:r>
              <a:rPr lang="vi-VN">
                <a:solidFill>
                  <a:srgbClr val="FF0000"/>
                </a:solidFill>
              </a:rPr>
              <a:t> Cạnh tranh giữa các hệ thống quản lý thông tin.</a:t>
            </a:r>
          </a:p>
          <a:p>
            <a:r>
              <a:rPr lang="vi-VN"/>
              <a:t> Thiếu con đường chiến lược về quản lý hệ thống thông tin.</a:t>
            </a:r>
          </a:p>
          <a:p>
            <a:r>
              <a:rPr lang="vi-VN"/>
              <a:t> </a:t>
            </a:r>
            <a:r>
              <a:rPr lang="vi-VN">
                <a:solidFill>
                  <a:srgbClr val="FF0000"/>
                </a:solidFill>
              </a:rPr>
              <a:t>Thiếu sự rõ ràng của các chiến lược và mục tiêu của tổ chức.</a:t>
            </a:r>
          </a:p>
          <a:p>
            <a:r>
              <a:rPr lang="vi-VN"/>
              <a:t> Có khác nhau về các vấn đề đa dạng và nhu cầu chưa được giải quyết.</a:t>
            </a:r>
          </a:p>
          <a:p>
            <a:r>
              <a:rPr lang="vi-VN"/>
              <a:t> </a:t>
            </a:r>
            <a:r>
              <a:rPr lang="vi-VN">
                <a:solidFill>
                  <a:srgbClr val="FF0000"/>
                </a:solidFill>
              </a:rPr>
              <a:t>Nhân viên hạn chế cập nhật hệ thống thông tin hiện có.</a:t>
            </a:r>
          </a:p>
          <a:p>
            <a:r>
              <a:rPr lang="vi-VN"/>
              <a:t> Cản trở trong việc chuyển đổi tập quán làm việc cũ và các quá trình của nhân viên.</a:t>
            </a:r>
          </a:p>
        </p:txBody>
      </p:sp>
    </p:spTree>
    <p:extLst>
      <p:ext uri="{BB962C8B-B14F-4D97-AF65-F5344CB8AC3E}">
        <p14:creationId xmlns:p14="http://schemas.microsoft.com/office/powerpoint/2010/main" val="341697384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AB22-A3B3-9042-9C20-1325A1AF9070}"/>
              </a:ext>
            </a:extLst>
          </p:cNvPr>
          <p:cNvSpPr>
            <a:spLocks noGrp="1"/>
          </p:cNvSpPr>
          <p:nvPr>
            <p:ph type="title"/>
          </p:nvPr>
        </p:nvSpPr>
        <p:spPr>
          <a:xfrm>
            <a:off x="609600" y="3048000"/>
            <a:ext cx="10972800" cy="1143000"/>
          </a:xfrm>
        </p:spPr>
        <p:txBody>
          <a:bodyPr/>
          <a:lstStyle/>
          <a:p>
            <a:pPr algn="l"/>
            <a:r>
              <a:rPr lang="en-US"/>
              <a:t>Dữ liệu và thông tin</a:t>
            </a:r>
          </a:p>
        </p:txBody>
      </p:sp>
    </p:spTree>
    <p:extLst>
      <p:ext uri="{BB962C8B-B14F-4D97-AF65-F5344CB8AC3E}">
        <p14:creationId xmlns:p14="http://schemas.microsoft.com/office/powerpoint/2010/main" val="30319224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939DF-2712-CA4F-8311-94F263626E91}"/>
              </a:ext>
            </a:extLst>
          </p:cNvPr>
          <p:cNvSpPr>
            <a:spLocks noGrp="1"/>
          </p:cNvSpPr>
          <p:nvPr>
            <p:ph type="title"/>
          </p:nvPr>
        </p:nvSpPr>
        <p:spPr/>
        <p:txBody>
          <a:bodyPr/>
          <a:lstStyle/>
          <a:p>
            <a:r>
              <a:rPr lang="en-US"/>
              <a:t>Phân biệt giữa dữ liệu và thông tin</a:t>
            </a:r>
          </a:p>
        </p:txBody>
      </p:sp>
      <p:sp>
        <p:nvSpPr>
          <p:cNvPr id="5" name="Text Placeholder 4">
            <a:extLst>
              <a:ext uri="{FF2B5EF4-FFF2-40B4-BE49-F238E27FC236}">
                <a16:creationId xmlns:a16="http://schemas.microsoft.com/office/drawing/2014/main" id="{D9A8FE1C-5BFF-B844-9989-4860E55E5CC2}"/>
              </a:ext>
            </a:extLst>
          </p:cNvPr>
          <p:cNvSpPr>
            <a:spLocks noGrp="1"/>
          </p:cNvSpPr>
          <p:nvPr>
            <p:ph type="body" idx="1"/>
          </p:nvPr>
        </p:nvSpPr>
        <p:spPr/>
        <p:txBody>
          <a:bodyPr/>
          <a:lstStyle/>
          <a:p>
            <a:r>
              <a:rPr lang="en-US">
                <a:solidFill>
                  <a:srgbClr val="008000"/>
                </a:solidFill>
              </a:rPr>
              <a:t>Dữ liệu</a:t>
            </a:r>
          </a:p>
        </p:txBody>
      </p:sp>
      <p:sp>
        <p:nvSpPr>
          <p:cNvPr id="6" name="Content Placeholder 5">
            <a:extLst>
              <a:ext uri="{FF2B5EF4-FFF2-40B4-BE49-F238E27FC236}">
                <a16:creationId xmlns:a16="http://schemas.microsoft.com/office/drawing/2014/main" id="{2704087C-808F-1E40-A12C-4783EF9CB7EF}"/>
              </a:ext>
            </a:extLst>
          </p:cNvPr>
          <p:cNvSpPr>
            <a:spLocks noGrp="1"/>
          </p:cNvSpPr>
          <p:nvPr>
            <p:ph sz="half" idx="2"/>
          </p:nvPr>
        </p:nvSpPr>
        <p:spPr/>
        <p:txBody>
          <a:bodyPr/>
          <a:lstStyle/>
          <a:p>
            <a:r>
              <a:rPr lang="en-US" sz="2800"/>
              <a:t>Sự kiện.</a:t>
            </a:r>
          </a:p>
          <a:p>
            <a:r>
              <a:rPr lang="en-US" sz="2800">
                <a:solidFill>
                  <a:srgbClr val="FF0000"/>
                </a:solidFill>
              </a:rPr>
              <a:t>Không có ngữ cảnh.</a:t>
            </a:r>
          </a:p>
          <a:p>
            <a:r>
              <a:rPr lang="en-US" sz="2800"/>
              <a:t>Con số, hình ảnh, âm thanh, văn bản.</a:t>
            </a:r>
          </a:p>
          <a:p>
            <a:endParaRPr lang="en-US" sz="2800"/>
          </a:p>
          <a:p>
            <a:endParaRPr lang="en-US" sz="2800"/>
          </a:p>
          <a:p>
            <a:endParaRPr lang="en-US" sz="2800"/>
          </a:p>
          <a:p>
            <a:endParaRPr lang="en-US" sz="2800"/>
          </a:p>
        </p:txBody>
      </p:sp>
      <p:sp>
        <p:nvSpPr>
          <p:cNvPr id="7" name="Text Placeholder 6">
            <a:extLst>
              <a:ext uri="{FF2B5EF4-FFF2-40B4-BE49-F238E27FC236}">
                <a16:creationId xmlns:a16="http://schemas.microsoft.com/office/drawing/2014/main" id="{12684555-87D5-5D4F-8D89-85B2A10EFAFF}"/>
              </a:ext>
            </a:extLst>
          </p:cNvPr>
          <p:cNvSpPr>
            <a:spLocks noGrp="1"/>
          </p:cNvSpPr>
          <p:nvPr>
            <p:ph type="body" sz="quarter" idx="3"/>
          </p:nvPr>
        </p:nvSpPr>
        <p:spPr/>
        <p:txBody>
          <a:bodyPr/>
          <a:lstStyle/>
          <a:p>
            <a:r>
              <a:rPr lang="en-US">
                <a:solidFill>
                  <a:srgbClr val="008000"/>
                </a:solidFill>
              </a:rPr>
              <a:t>Thông tin</a:t>
            </a:r>
          </a:p>
        </p:txBody>
      </p:sp>
      <p:sp>
        <p:nvSpPr>
          <p:cNvPr id="8" name="Content Placeholder 7">
            <a:extLst>
              <a:ext uri="{FF2B5EF4-FFF2-40B4-BE49-F238E27FC236}">
                <a16:creationId xmlns:a16="http://schemas.microsoft.com/office/drawing/2014/main" id="{0FAA2374-CCEF-D74A-971D-3823958B2936}"/>
              </a:ext>
            </a:extLst>
          </p:cNvPr>
          <p:cNvSpPr>
            <a:spLocks noGrp="1"/>
          </p:cNvSpPr>
          <p:nvPr>
            <p:ph sz="quarter" idx="4"/>
          </p:nvPr>
        </p:nvSpPr>
        <p:spPr/>
        <p:txBody>
          <a:bodyPr/>
          <a:lstStyle/>
          <a:p>
            <a:r>
              <a:rPr lang="en-US" sz="2800"/>
              <a:t>Dữ liệu có ngữ cảnh.</a:t>
            </a:r>
          </a:p>
          <a:p>
            <a:r>
              <a:rPr lang="en-US" sz="2800">
                <a:solidFill>
                  <a:srgbClr val="FF0000"/>
                </a:solidFill>
              </a:rPr>
              <a:t>Dữ liệu đã xử lý.</a:t>
            </a:r>
          </a:p>
          <a:p>
            <a:r>
              <a:rPr lang="en-US" sz="2800"/>
              <a:t>Thêm giá trị vào dữ liệu nhờ</a:t>
            </a:r>
          </a:p>
          <a:p>
            <a:pPr lvl="1"/>
            <a:r>
              <a:rPr lang="en-US" sz="2400">
                <a:solidFill>
                  <a:srgbClr val="FF0000"/>
                </a:solidFill>
              </a:rPr>
              <a:t>Phân tích.</a:t>
            </a:r>
          </a:p>
          <a:p>
            <a:pPr lvl="1"/>
            <a:r>
              <a:rPr lang="en-US" sz="2400"/>
              <a:t>Tổng hợp.</a:t>
            </a:r>
          </a:p>
          <a:p>
            <a:pPr lvl="1"/>
            <a:r>
              <a:rPr lang="en-US" sz="2400">
                <a:solidFill>
                  <a:srgbClr val="FF0000"/>
                </a:solidFill>
              </a:rPr>
              <a:t>Tổ chức lại.</a:t>
            </a:r>
          </a:p>
          <a:p>
            <a:endParaRPr lang="en-US" sz="2800"/>
          </a:p>
        </p:txBody>
      </p:sp>
    </p:spTree>
    <p:extLst>
      <p:ext uri="{BB962C8B-B14F-4D97-AF65-F5344CB8AC3E}">
        <p14:creationId xmlns:p14="http://schemas.microsoft.com/office/powerpoint/2010/main" val="12166458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B2B8A-A61D-1D48-8FF2-ECD5E96CE9F7}"/>
              </a:ext>
            </a:extLst>
          </p:cNvPr>
          <p:cNvSpPr>
            <a:spLocks noGrp="1"/>
          </p:cNvSpPr>
          <p:nvPr>
            <p:ph type="title"/>
          </p:nvPr>
        </p:nvSpPr>
        <p:spPr/>
        <p:txBody>
          <a:bodyPr/>
          <a:lstStyle/>
          <a:p>
            <a:r>
              <a:rPr lang="en-US"/>
              <a:t>Phân biệt giữa dữ liệu và thông tin</a:t>
            </a:r>
          </a:p>
        </p:txBody>
      </p:sp>
      <p:sp>
        <p:nvSpPr>
          <p:cNvPr id="3" name="Text Placeholder 2">
            <a:extLst>
              <a:ext uri="{FF2B5EF4-FFF2-40B4-BE49-F238E27FC236}">
                <a16:creationId xmlns:a16="http://schemas.microsoft.com/office/drawing/2014/main" id="{FC429FF4-91DF-984A-B630-A2CA7E1337AD}"/>
              </a:ext>
            </a:extLst>
          </p:cNvPr>
          <p:cNvSpPr>
            <a:spLocks noGrp="1"/>
          </p:cNvSpPr>
          <p:nvPr>
            <p:ph type="body" idx="1"/>
          </p:nvPr>
        </p:nvSpPr>
        <p:spPr/>
        <p:txBody>
          <a:bodyPr/>
          <a:lstStyle/>
          <a:p>
            <a:r>
              <a:rPr lang="en-US">
                <a:solidFill>
                  <a:srgbClr val="FF0000"/>
                </a:solidFill>
              </a:rPr>
              <a:t>Dữ liệu	</a:t>
            </a:r>
          </a:p>
        </p:txBody>
      </p:sp>
      <p:sp>
        <p:nvSpPr>
          <p:cNvPr id="4" name="Content Placeholder 3">
            <a:extLst>
              <a:ext uri="{FF2B5EF4-FFF2-40B4-BE49-F238E27FC236}">
                <a16:creationId xmlns:a16="http://schemas.microsoft.com/office/drawing/2014/main" id="{A49F38D0-71D7-F641-9EC2-AC6B63B10271}"/>
              </a:ext>
            </a:extLst>
          </p:cNvPr>
          <p:cNvSpPr>
            <a:spLocks noGrp="1"/>
          </p:cNvSpPr>
          <p:nvPr>
            <p:ph sz="half" idx="2"/>
          </p:nvPr>
        </p:nvSpPr>
        <p:spPr/>
        <p:txBody>
          <a:bodyPr/>
          <a:lstStyle/>
          <a:p>
            <a:r>
              <a:rPr lang="en-US" sz="2800"/>
              <a:t>VD: </a:t>
            </a:r>
            <a:r>
              <a:rPr lang="en-US" altLang="vi-VN" sz="2800"/>
              <a:t>51014</a:t>
            </a:r>
            <a:endParaRPr lang="en-US" sz="2800"/>
          </a:p>
        </p:txBody>
      </p:sp>
      <p:sp>
        <p:nvSpPr>
          <p:cNvPr id="5" name="Text Placeholder 4">
            <a:extLst>
              <a:ext uri="{FF2B5EF4-FFF2-40B4-BE49-F238E27FC236}">
                <a16:creationId xmlns:a16="http://schemas.microsoft.com/office/drawing/2014/main" id="{4FDBCDDC-2ED6-8E47-8FC6-8F24091C8D4A}"/>
              </a:ext>
            </a:extLst>
          </p:cNvPr>
          <p:cNvSpPr>
            <a:spLocks noGrp="1"/>
          </p:cNvSpPr>
          <p:nvPr>
            <p:ph type="body" sz="quarter" idx="3"/>
          </p:nvPr>
        </p:nvSpPr>
        <p:spPr/>
        <p:txBody>
          <a:bodyPr/>
          <a:lstStyle/>
          <a:p>
            <a:r>
              <a:rPr lang="en-US">
                <a:solidFill>
                  <a:srgbClr val="FF0000"/>
                </a:solidFill>
              </a:rPr>
              <a:t>Thông tin</a:t>
            </a:r>
          </a:p>
        </p:txBody>
      </p:sp>
      <p:sp>
        <p:nvSpPr>
          <p:cNvPr id="6" name="Content Placeholder 5">
            <a:extLst>
              <a:ext uri="{FF2B5EF4-FFF2-40B4-BE49-F238E27FC236}">
                <a16:creationId xmlns:a16="http://schemas.microsoft.com/office/drawing/2014/main" id="{605F73A2-E955-0C44-8FBD-3B6894112C67}"/>
              </a:ext>
            </a:extLst>
          </p:cNvPr>
          <p:cNvSpPr>
            <a:spLocks noGrp="1"/>
          </p:cNvSpPr>
          <p:nvPr>
            <p:ph sz="quarter" idx="4"/>
          </p:nvPr>
        </p:nvSpPr>
        <p:spPr/>
        <p:txBody>
          <a:bodyPr/>
          <a:lstStyle/>
          <a:p>
            <a:r>
              <a:rPr lang="vi-VN" sz="2800">
                <a:solidFill>
                  <a:srgbClr val="FF0000"/>
                </a:solidFill>
              </a:rPr>
              <a:t>5/10/14: </a:t>
            </a:r>
            <a:r>
              <a:rPr lang="vi-VN" sz="2800"/>
              <a:t>Sinh nhật của SV N.T.A.</a:t>
            </a:r>
          </a:p>
          <a:p>
            <a:r>
              <a:rPr lang="vi-VN" sz="2800">
                <a:solidFill>
                  <a:srgbClr val="FF0000"/>
                </a:solidFill>
              </a:rPr>
              <a:t>$51,014: </a:t>
            </a:r>
            <a:r>
              <a:rPr lang="vi-VN" sz="2800"/>
              <a:t>Thu nhập bình quân của một người lao động tại quốc gia AB.</a:t>
            </a:r>
            <a:endParaRPr lang="en-US" sz="2800"/>
          </a:p>
        </p:txBody>
      </p:sp>
    </p:spTree>
    <p:extLst>
      <p:ext uri="{BB962C8B-B14F-4D97-AF65-F5344CB8AC3E}">
        <p14:creationId xmlns:p14="http://schemas.microsoft.com/office/powerpoint/2010/main" val="271497801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703EB-808E-D442-87B4-F7BCE97EDC66}"/>
              </a:ext>
            </a:extLst>
          </p:cNvPr>
          <p:cNvSpPr>
            <a:spLocks noGrp="1"/>
          </p:cNvSpPr>
          <p:nvPr>
            <p:ph type="title"/>
          </p:nvPr>
        </p:nvSpPr>
        <p:spPr/>
        <p:txBody>
          <a:bodyPr/>
          <a:lstStyle/>
          <a:p>
            <a:r>
              <a:rPr lang="en-US"/>
              <a:t>Ví dụ 2</a:t>
            </a:r>
          </a:p>
        </p:txBody>
      </p:sp>
      <p:sp>
        <p:nvSpPr>
          <p:cNvPr id="9" name="Content Placeholder 8">
            <a:extLst>
              <a:ext uri="{FF2B5EF4-FFF2-40B4-BE49-F238E27FC236}">
                <a16:creationId xmlns:a16="http://schemas.microsoft.com/office/drawing/2014/main" id="{D75A0F67-746B-6145-9A80-1C3EE7C5FAFD}"/>
              </a:ext>
            </a:extLst>
          </p:cNvPr>
          <p:cNvSpPr>
            <a:spLocks noGrp="1"/>
          </p:cNvSpPr>
          <p:nvPr>
            <p:ph sz="half" idx="1"/>
          </p:nvPr>
        </p:nvSpPr>
        <p:spPr>
          <a:xfrm>
            <a:off x="762000" y="1600199"/>
            <a:ext cx="3657600" cy="4525963"/>
          </a:xfrm>
        </p:spPr>
        <p:txBody>
          <a:bodyPr/>
          <a:lstStyle/>
          <a:p>
            <a:pPr>
              <a:lnSpc>
                <a:spcPct val="80000"/>
              </a:lnSpc>
            </a:pPr>
            <a:r>
              <a:rPr lang="en-US" altLang="vi-VN"/>
              <a:t>Data</a:t>
            </a:r>
          </a:p>
          <a:p>
            <a:pPr lvl="1">
              <a:lnSpc>
                <a:spcPct val="80000"/>
              </a:lnSpc>
            </a:pPr>
            <a:r>
              <a:rPr lang="en-US" altLang="vi-VN"/>
              <a:t>6.34</a:t>
            </a:r>
          </a:p>
          <a:p>
            <a:pPr lvl="1">
              <a:lnSpc>
                <a:spcPct val="80000"/>
              </a:lnSpc>
            </a:pPr>
            <a:r>
              <a:rPr lang="en-US" altLang="vi-VN"/>
              <a:t>6.45</a:t>
            </a:r>
          </a:p>
          <a:p>
            <a:pPr lvl="1">
              <a:lnSpc>
                <a:spcPct val="80000"/>
              </a:lnSpc>
            </a:pPr>
            <a:r>
              <a:rPr lang="en-US" altLang="vi-VN"/>
              <a:t>6.39</a:t>
            </a:r>
          </a:p>
          <a:p>
            <a:pPr lvl="1">
              <a:lnSpc>
                <a:spcPct val="80000"/>
              </a:lnSpc>
            </a:pPr>
            <a:r>
              <a:rPr lang="en-US" altLang="vi-VN"/>
              <a:t>6.62</a:t>
            </a:r>
          </a:p>
          <a:p>
            <a:pPr lvl="1">
              <a:lnSpc>
                <a:spcPct val="80000"/>
              </a:lnSpc>
            </a:pPr>
            <a:r>
              <a:rPr lang="en-US" altLang="vi-VN"/>
              <a:t>6.57</a:t>
            </a:r>
          </a:p>
          <a:p>
            <a:pPr lvl="1">
              <a:lnSpc>
                <a:spcPct val="80000"/>
              </a:lnSpc>
            </a:pPr>
            <a:r>
              <a:rPr lang="en-US" altLang="vi-VN"/>
              <a:t>6.64</a:t>
            </a:r>
          </a:p>
          <a:p>
            <a:pPr lvl="1">
              <a:lnSpc>
                <a:spcPct val="80000"/>
              </a:lnSpc>
            </a:pPr>
            <a:r>
              <a:rPr lang="en-US" altLang="vi-VN"/>
              <a:t>6.71</a:t>
            </a:r>
          </a:p>
          <a:p>
            <a:pPr lvl="1">
              <a:lnSpc>
                <a:spcPct val="80000"/>
              </a:lnSpc>
            </a:pPr>
            <a:r>
              <a:rPr lang="en-US" altLang="vi-VN"/>
              <a:t>6.82</a:t>
            </a:r>
          </a:p>
          <a:p>
            <a:pPr lvl="1">
              <a:lnSpc>
                <a:spcPct val="80000"/>
              </a:lnSpc>
            </a:pPr>
            <a:r>
              <a:rPr lang="en-US" altLang="vi-VN"/>
              <a:t>7.12</a:t>
            </a:r>
          </a:p>
          <a:p>
            <a:pPr lvl="1">
              <a:lnSpc>
                <a:spcPct val="80000"/>
              </a:lnSpc>
            </a:pPr>
            <a:r>
              <a:rPr lang="en-US" altLang="vi-VN"/>
              <a:t>7.06</a:t>
            </a:r>
          </a:p>
          <a:p>
            <a:endParaRPr lang="en-US"/>
          </a:p>
        </p:txBody>
      </p:sp>
      <p:graphicFrame>
        <p:nvGraphicFramePr>
          <p:cNvPr id="11" name="Object 5">
            <a:extLst>
              <a:ext uri="{FF2B5EF4-FFF2-40B4-BE49-F238E27FC236}">
                <a16:creationId xmlns:a16="http://schemas.microsoft.com/office/drawing/2014/main" id="{9738F861-ACE7-0F41-907C-D0C5503DC837}"/>
              </a:ext>
            </a:extLst>
          </p:cNvPr>
          <p:cNvGraphicFramePr>
            <a:graphicFrameLocks noGrp="1" noChangeAspect="1"/>
          </p:cNvGraphicFramePr>
          <p:nvPr>
            <p:ph sz="half" idx="2"/>
            <p:extLst>
              <p:ext uri="{D42A27DB-BD31-4B8C-83A1-F6EECF244321}">
                <p14:modId xmlns:p14="http://schemas.microsoft.com/office/powerpoint/2010/main" val="3536473040"/>
              </p:ext>
            </p:extLst>
          </p:nvPr>
        </p:nvGraphicFramePr>
        <p:xfrm>
          <a:off x="6400800" y="1852613"/>
          <a:ext cx="4765675" cy="4021137"/>
        </p:xfrm>
        <a:graphic>
          <a:graphicData uri="http://schemas.openxmlformats.org/presentationml/2006/ole">
            <mc:AlternateContent xmlns:mc="http://schemas.openxmlformats.org/markup-compatibility/2006">
              <mc:Choice xmlns:v="urn:schemas-microsoft-com:vml" Requires="v">
                <p:oleObj spid="_x0000_s1209" name="Chart" r:id="rId3" imgW="3733800" imgH="3149600" progId="Excel.Chart.8">
                  <p:embed/>
                </p:oleObj>
              </mc:Choice>
              <mc:Fallback>
                <p:oleObj name="Chart" r:id="rId3" imgW="3733800" imgH="3149600" progId="Excel.Chart.8">
                  <p:embed/>
                  <p:pic>
                    <p:nvPicPr>
                      <p:cNvPr id="250885" name="Object 5">
                        <a:extLst>
                          <a:ext uri="{FF2B5EF4-FFF2-40B4-BE49-F238E27FC236}">
                            <a16:creationId xmlns:a16="http://schemas.microsoft.com/office/drawing/2014/main" id="{571B03FE-A470-E241-8ECB-5888ADC599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852613"/>
                        <a:ext cx="4765675" cy="4021137"/>
                      </a:xfrm>
                      <a:prstGeom prst="rect">
                        <a:avLst/>
                      </a:prstGeom>
                      <a:noFill/>
                      <a:ln>
                        <a:noFill/>
                      </a:ln>
                      <a:effectLst/>
                    </p:spPr>
                  </p:pic>
                </p:oleObj>
              </mc:Fallback>
            </mc:AlternateContent>
          </a:graphicData>
        </a:graphic>
      </p:graphicFrame>
      <p:sp>
        <p:nvSpPr>
          <p:cNvPr id="2" name="Right Arrow 1">
            <a:extLst>
              <a:ext uri="{FF2B5EF4-FFF2-40B4-BE49-F238E27FC236}">
                <a16:creationId xmlns:a16="http://schemas.microsoft.com/office/drawing/2014/main" id="{78CA899D-2B2D-334E-895C-A91AADE772B3}"/>
              </a:ext>
            </a:extLst>
          </p:cNvPr>
          <p:cNvSpPr/>
          <p:nvPr/>
        </p:nvSpPr>
        <p:spPr>
          <a:xfrm>
            <a:off x="2971800" y="3390900"/>
            <a:ext cx="26670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7831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2E3C4-3AFF-D34D-94C0-DC5C9C0E91E9}"/>
              </a:ext>
            </a:extLst>
          </p:cNvPr>
          <p:cNvSpPr>
            <a:spLocks noGrp="1"/>
          </p:cNvSpPr>
          <p:nvPr>
            <p:ph type="title"/>
          </p:nvPr>
        </p:nvSpPr>
        <p:spPr/>
        <p:txBody>
          <a:bodyPr/>
          <a:lstStyle/>
          <a:p>
            <a:r>
              <a:rPr lang="en-US"/>
              <a:t>Dữ liệu và thông tin</a:t>
            </a:r>
          </a:p>
        </p:txBody>
      </p:sp>
      <p:grpSp>
        <p:nvGrpSpPr>
          <p:cNvPr id="10" name="Group 9">
            <a:extLst>
              <a:ext uri="{FF2B5EF4-FFF2-40B4-BE49-F238E27FC236}">
                <a16:creationId xmlns:a16="http://schemas.microsoft.com/office/drawing/2014/main" id="{FC90DDDD-1A88-E043-BAB3-D8F06DF1257C}"/>
              </a:ext>
            </a:extLst>
          </p:cNvPr>
          <p:cNvGrpSpPr/>
          <p:nvPr/>
        </p:nvGrpSpPr>
        <p:grpSpPr>
          <a:xfrm>
            <a:off x="3162300" y="1676400"/>
            <a:ext cx="5867400" cy="4191000"/>
            <a:chOff x="2514600" y="1752600"/>
            <a:chExt cx="5029200" cy="3581400"/>
          </a:xfrm>
        </p:grpSpPr>
        <p:sp>
          <p:nvSpPr>
            <p:cNvPr id="6" name="Rectangle 8">
              <a:extLst>
                <a:ext uri="{FF2B5EF4-FFF2-40B4-BE49-F238E27FC236}">
                  <a16:creationId xmlns:a16="http://schemas.microsoft.com/office/drawing/2014/main" id="{ACFB0D9A-92B6-8040-987C-0C9657BBC52B}"/>
                </a:ext>
              </a:extLst>
            </p:cNvPr>
            <p:cNvSpPr txBox="1">
              <a:spLocks noChangeArrowheads="1"/>
            </p:cNvSpPr>
            <p:nvPr/>
          </p:nvSpPr>
          <p:spPr bwMode="auto">
            <a:xfrm>
              <a:off x="2590800" y="1752600"/>
              <a:ext cx="4800600" cy="533400"/>
            </a:xfrm>
            <a:prstGeom prst="rect">
              <a:avLst/>
            </a:prstGeo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8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800">
                  <a:solidFill>
                    <a:srgbClr val="0066FF"/>
                  </a:solidFill>
                  <a:latin typeface="+mn-lt"/>
                </a:defRPr>
              </a:lvl3pPr>
              <a:lvl4pPr marL="1600200" indent="-228600" algn="l" rtl="0" eaLnBrk="0" fontAlgn="base" hangingPunct="0">
                <a:spcBef>
                  <a:spcPct val="20000"/>
                </a:spcBef>
                <a:spcAft>
                  <a:spcPct val="0"/>
                </a:spcAft>
                <a:buChar char="–"/>
                <a:defRPr sz="2800">
                  <a:solidFill>
                    <a:schemeClr val="tx1"/>
                  </a:solidFill>
                  <a:latin typeface="+mn-lt"/>
                </a:defRPr>
              </a:lvl4pPr>
              <a:lvl5pPr marL="2057400" indent="-228600" algn="l" rtl="0" eaLnBrk="0" fontAlgn="base" hangingPunct="0">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lnSpc>
                  <a:spcPct val="90000"/>
                </a:lnSpc>
                <a:buNone/>
              </a:pPr>
              <a:r>
                <a:rPr lang="en-US" altLang="vi-VN" sz="3500" kern="0">
                  <a:solidFill>
                    <a:srgbClr val="FF0000"/>
                  </a:solidFill>
                </a:rPr>
                <a:t>Data</a:t>
              </a:r>
            </a:p>
          </p:txBody>
        </p:sp>
        <p:sp>
          <p:nvSpPr>
            <p:cNvPr id="7" name="Rectangle 9">
              <a:extLst>
                <a:ext uri="{FF2B5EF4-FFF2-40B4-BE49-F238E27FC236}">
                  <a16:creationId xmlns:a16="http://schemas.microsoft.com/office/drawing/2014/main" id="{E00AD921-5E3A-C04F-9B40-921797705207}"/>
                </a:ext>
              </a:extLst>
            </p:cNvPr>
            <p:cNvSpPr>
              <a:spLocks noChangeArrowheads="1"/>
            </p:cNvSpPr>
            <p:nvPr/>
          </p:nvSpPr>
          <p:spPr bwMode="auto">
            <a:xfrm>
              <a:off x="2514600" y="4800600"/>
              <a:ext cx="50292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69900" indent="-469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marL="0" indent="0" algn="ctr">
                <a:lnSpc>
                  <a:spcPct val="90000"/>
                </a:lnSpc>
                <a:buNone/>
              </a:pPr>
              <a:r>
                <a:rPr lang="en-US" altLang="vi-VN">
                  <a:solidFill>
                    <a:srgbClr val="FF0000"/>
                  </a:solidFill>
                </a:rPr>
                <a:t>Information</a:t>
              </a:r>
            </a:p>
          </p:txBody>
        </p:sp>
        <p:sp>
          <p:nvSpPr>
            <p:cNvPr id="8" name="Rectangle 10">
              <a:extLst>
                <a:ext uri="{FF2B5EF4-FFF2-40B4-BE49-F238E27FC236}">
                  <a16:creationId xmlns:a16="http://schemas.microsoft.com/office/drawing/2014/main" id="{3E8E38B0-CC4C-CA42-A298-4E4851DADFEB}"/>
                </a:ext>
              </a:extLst>
            </p:cNvPr>
            <p:cNvSpPr>
              <a:spLocks noChangeArrowheads="1"/>
            </p:cNvSpPr>
            <p:nvPr/>
          </p:nvSpPr>
          <p:spPr bwMode="auto">
            <a:xfrm>
              <a:off x="2819400" y="2590800"/>
              <a:ext cx="3352800" cy="198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69900" indent="-469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2000">
                  <a:solidFill>
                    <a:srgbClr val="0066FF"/>
                  </a:solidFill>
                </a:rPr>
                <a:t>Tổng hợp DL</a:t>
              </a:r>
            </a:p>
            <a:p>
              <a:pPr>
                <a:buFont typeface="Wingdings" pitchFamily="2" charset="2"/>
                <a:buNone/>
              </a:pPr>
              <a:r>
                <a:rPr lang="en-US" altLang="vi-VN" sz="2000">
                  <a:solidFill>
                    <a:srgbClr val="FF0000"/>
                  </a:solidFill>
                </a:rPr>
                <a:t>Chọn lựa DL</a:t>
              </a:r>
            </a:p>
            <a:p>
              <a:pPr>
                <a:buFont typeface="Wingdings" pitchFamily="2" charset="2"/>
                <a:buNone/>
              </a:pPr>
              <a:r>
                <a:rPr lang="en-US" altLang="vi-VN" sz="2000">
                  <a:solidFill>
                    <a:srgbClr val="0066FF"/>
                  </a:solidFill>
                </a:rPr>
                <a:t>Trực quan hoá Dữ LIệU</a:t>
              </a:r>
            </a:p>
            <a:p>
              <a:pPr>
                <a:buFont typeface="Wingdings" pitchFamily="2" charset="2"/>
                <a:buNone/>
              </a:pPr>
              <a:r>
                <a:rPr lang="en-US" altLang="vi-VN" sz="2000">
                  <a:solidFill>
                    <a:srgbClr val="FF0000"/>
                  </a:solidFill>
                </a:rPr>
                <a:t>Thêm nội dung</a:t>
              </a:r>
            </a:p>
            <a:p>
              <a:pPr>
                <a:buFont typeface="Wingdings" pitchFamily="2" charset="2"/>
                <a:buNone/>
              </a:pPr>
              <a:r>
                <a:rPr lang="en-US" altLang="vi-VN" sz="2000">
                  <a:solidFill>
                    <a:srgbClr val="0066FF"/>
                  </a:solidFill>
                </a:rPr>
                <a:t>Thêm giá trị</a:t>
              </a:r>
            </a:p>
          </p:txBody>
        </p:sp>
        <p:sp>
          <p:nvSpPr>
            <p:cNvPr id="9" name="Line 11">
              <a:extLst>
                <a:ext uri="{FF2B5EF4-FFF2-40B4-BE49-F238E27FC236}">
                  <a16:creationId xmlns:a16="http://schemas.microsoft.com/office/drawing/2014/main" id="{D9C9FC7C-B1A7-6949-B3BD-82C98B56F673}"/>
                </a:ext>
              </a:extLst>
            </p:cNvPr>
            <p:cNvSpPr>
              <a:spLocks noChangeShapeType="1"/>
            </p:cNvSpPr>
            <p:nvPr/>
          </p:nvSpPr>
          <p:spPr bwMode="auto">
            <a:xfrm>
              <a:off x="6858000" y="2438400"/>
              <a:ext cx="0" cy="228600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2671623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C4696-8D2E-CB4E-8954-0F47CD70DC2D}"/>
              </a:ext>
            </a:extLst>
          </p:cNvPr>
          <p:cNvSpPr>
            <a:spLocks noGrp="1"/>
          </p:cNvSpPr>
          <p:nvPr>
            <p:ph type="title"/>
          </p:nvPr>
        </p:nvSpPr>
        <p:spPr/>
        <p:txBody>
          <a:bodyPr/>
          <a:lstStyle/>
          <a:p>
            <a:r>
              <a:rPr lang="en-US"/>
              <a:t>Thông tin và tri thức</a:t>
            </a:r>
          </a:p>
        </p:txBody>
      </p:sp>
      <p:grpSp>
        <p:nvGrpSpPr>
          <p:cNvPr id="8" name="Group 7">
            <a:extLst>
              <a:ext uri="{FF2B5EF4-FFF2-40B4-BE49-F238E27FC236}">
                <a16:creationId xmlns:a16="http://schemas.microsoft.com/office/drawing/2014/main" id="{373C0D58-F879-D942-A4D8-5FBC502CAB24}"/>
              </a:ext>
            </a:extLst>
          </p:cNvPr>
          <p:cNvGrpSpPr/>
          <p:nvPr/>
        </p:nvGrpSpPr>
        <p:grpSpPr>
          <a:xfrm>
            <a:off x="1828800" y="1524000"/>
            <a:ext cx="8534400" cy="4419600"/>
            <a:chOff x="-457200" y="1752600"/>
            <a:chExt cx="8534400" cy="4419600"/>
          </a:xfrm>
        </p:grpSpPr>
        <p:sp>
          <p:nvSpPr>
            <p:cNvPr id="4" name="Rectangle 3">
              <a:extLst>
                <a:ext uri="{FF2B5EF4-FFF2-40B4-BE49-F238E27FC236}">
                  <a16:creationId xmlns:a16="http://schemas.microsoft.com/office/drawing/2014/main" id="{DEF9CA70-F204-6042-B142-7C24ED514C65}"/>
                </a:ext>
              </a:extLst>
            </p:cNvPr>
            <p:cNvSpPr txBox="1">
              <a:spLocks noChangeArrowheads="1"/>
            </p:cNvSpPr>
            <p:nvPr/>
          </p:nvSpPr>
          <p:spPr bwMode="auto">
            <a:xfrm>
              <a:off x="2590800" y="1752600"/>
              <a:ext cx="4800600" cy="533400"/>
            </a:xfrm>
            <a:prstGeom prst="rect">
              <a:avLst/>
            </a:prstGeo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8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800">
                  <a:solidFill>
                    <a:srgbClr val="0066FF"/>
                  </a:solidFill>
                  <a:latin typeface="+mn-lt"/>
                </a:defRPr>
              </a:lvl3pPr>
              <a:lvl4pPr marL="1600200" indent="-228600" algn="l" rtl="0" eaLnBrk="0" fontAlgn="base" hangingPunct="0">
                <a:spcBef>
                  <a:spcPct val="20000"/>
                </a:spcBef>
                <a:spcAft>
                  <a:spcPct val="0"/>
                </a:spcAft>
                <a:buChar char="–"/>
                <a:defRPr sz="2800">
                  <a:solidFill>
                    <a:schemeClr val="tx1"/>
                  </a:solidFill>
                  <a:latin typeface="+mn-lt"/>
                </a:defRPr>
              </a:lvl4pPr>
              <a:lvl5pPr marL="2057400" indent="-228600" algn="l" rtl="0" eaLnBrk="0" fontAlgn="base" hangingPunct="0">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lnSpc>
                  <a:spcPct val="90000"/>
                </a:lnSpc>
                <a:buNone/>
              </a:pPr>
              <a:r>
                <a:rPr lang="en-US" altLang="vi-VN" kern="0">
                  <a:solidFill>
                    <a:srgbClr val="FF0000"/>
                  </a:solidFill>
                </a:rPr>
                <a:t>Information</a:t>
              </a:r>
            </a:p>
          </p:txBody>
        </p:sp>
        <p:sp>
          <p:nvSpPr>
            <p:cNvPr id="5" name="Rectangle 4">
              <a:extLst>
                <a:ext uri="{FF2B5EF4-FFF2-40B4-BE49-F238E27FC236}">
                  <a16:creationId xmlns:a16="http://schemas.microsoft.com/office/drawing/2014/main" id="{726878EF-D5DD-AA4E-B87A-E7BEFEB0E0AA}"/>
                </a:ext>
              </a:extLst>
            </p:cNvPr>
            <p:cNvSpPr>
              <a:spLocks noChangeArrowheads="1"/>
            </p:cNvSpPr>
            <p:nvPr/>
          </p:nvSpPr>
          <p:spPr bwMode="auto">
            <a:xfrm>
              <a:off x="2667000" y="5638800"/>
              <a:ext cx="50292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69900" indent="-469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marL="0" indent="0" algn="ctr">
                <a:lnSpc>
                  <a:spcPct val="90000"/>
                </a:lnSpc>
                <a:buNone/>
              </a:pPr>
              <a:r>
                <a:rPr lang="en-US" altLang="vi-VN">
                  <a:solidFill>
                    <a:srgbClr val="FF0000"/>
                  </a:solidFill>
                </a:rPr>
                <a:t>Knowledge</a:t>
              </a:r>
            </a:p>
          </p:txBody>
        </p:sp>
        <p:sp>
          <p:nvSpPr>
            <p:cNvPr id="6" name="Rectangle 5">
              <a:extLst>
                <a:ext uri="{FF2B5EF4-FFF2-40B4-BE49-F238E27FC236}">
                  <a16:creationId xmlns:a16="http://schemas.microsoft.com/office/drawing/2014/main" id="{ED899AF0-CD93-F641-BC79-BC3BB2FAE322}"/>
                </a:ext>
              </a:extLst>
            </p:cNvPr>
            <p:cNvSpPr>
              <a:spLocks noChangeArrowheads="1"/>
            </p:cNvSpPr>
            <p:nvPr/>
          </p:nvSpPr>
          <p:spPr bwMode="auto">
            <a:xfrm>
              <a:off x="2819400" y="2590800"/>
              <a:ext cx="5257800" cy="2667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69900" indent="-469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r>
                <a:rPr lang="en-US" altLang="vi-VN" sz="1600">
                  <a:solidFill>
                    <a:srgbClr val="0066FF"/>
                  </a:solidFill>
                </a:rPr>
                <a:t>Làm thế nào là thông tin gắn với kết quả?</a:t>
              </a:r>
            </a:p>
            <a:p>
              <a:r>
                <a:rPr lang="en-US" altLang="vi-VN" sz="1600">
                  <a:solidFill>
                    <a:srgbClr val="FF0000"/>
                  </a:solidFill>
                </a:rPr>
                <a:t>Có bất kỳ mô hình trong thông tin?</a:t>
              </a:r>
            </a:p>
            <a:p>
              <a:r>
                <a:rPr lang="en-US" altLang="vi-VN" sz="1600">
                  <a:solidFill>
                    <a:srgbClr val="0066FF"/>
                  </a:solidFill>
                </a:rPr>
                <a:t>Thông tin gì có liên quan đến vấn đề này?</a:t>
              </a:r>
            </a:p>
            <a:p>
              <a:r>
                <a:rPr lang="en-US" altLang="vi-VN" sz="1600">
                  <a:solidFill>
                    <a:srgbClr val="FF0000"/>
                  </a:solidFill>
                </a:rPr>
                <a:t>Làm thế nào để thông tin này ảnh hưởng đến hệ thống?</a:t>
              </a:r>
            </a:p>
            <a:p>
              <a:r>
                <a:rPr lang="en-US" altLang="vi-VN" sz="1600">
                  <a:solidFill>
                    <a:srgbClr val="0066FF"/>
                  </a:solidFill>
                </a:rPr>
                <a:t>Cách tốt nhất để sử dụng các thông tin là gì?</a:t>
              </a:r>
            </a:p>
            <a:p>
              <a:r>
                <a:rPr lang="en-US" altLang="vi-VN" sz="1600">
                  <a:solidFill>
                    <a:srgbClr val="FF0000"/>
                  </a:solidFill>
                </a:rPr>
                <a:t>Làm thế nào chúng ta có thể tăng giá trị cho các thông tin?</a:t>
              </a:r>
            </a:p>
          </p:txBody>
        </p:sp>
        <p:pic>
          <p:nvPicPr>
            <p:cNvPr id="7" name="Picture 8" descr="DataHierarchy3">
              <a:extLst>
                <a:ext uri="{FF2B5EF4-FFF2-40B4-BE49-F238E27FC236}">
                  <a16:creationId xmlns:a16="http://schemas.microsoft.com/office/drawing/2014/main" id="{BFDC9175-C11D-A141-B061-5D4211815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78217"/>
              <a:ext cx="2971800" cy="3690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13677883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81DC-A44C-A54F-B5E9-1B5737823F40}"/>
              </a:ext>
            </a:extLst>
          </p:cNvPr>
          <p:cNvSpPr>
            <a:spLocks noGrp="1"/>
          </p:cNvSpPr>
          <p:nvPr>
            <p:ph type="title"/>
          </p:nvPr>
        </p:nvSpPr>
        <p:spPr/>
        <p:txBody>
          <a:bodyPr/>
          <a:lstStyle/>
          <a:p>
            <a:r>
              <a:rPr lang="en-US"/>
              <a:t>Dữ liệu và thông tin</a:t>
            </a:r>
          </a:p>
        </p:txBody>
      </p:sp>
      <p:sp>
        <p:nvSpPr>
          <p:cNvPr id="3" name="Content Placeholder 2">
            <a:extLst>
              <a:ext uri="{FF2B5EF4-FFF2-40B4-BE49-F238E27FC236}">
                <a16:creationId xmlns:a16="http://schemas.microsoft.com/office/drawing/2014/main" id="{3942BE64-6E7D-7F4F-85B4-CE8BE8A8DBFB}"/>
              </a:ext>
            </a:extLst>
          </p:cNvPr>
          <p:cNvSpPr>
            <a:spLocks noGrp="1"/>
          </p:cNvSpPr>
          <p:nvPr>
            <p:ph idx="1"/>
          </p:nvPr>
        </p:nvSpPr>
        <p:spPr/>
        <p:txBody>
          <a:bodyPr/>
          <a:lstStyle/>
          <a:p>
            <a:r>
              <a:rPr lang="en-US" altLang="vi-VN"/>
              <a:t>Mục tiêu của hệ thống thông tin:</a:t>
            </a:r>
          </a:p>
          <a:p>
            <a:pPr lvl="1"/>
            <a:r>
              <a:rPr lang="en-US" altLang="vi-VN">
                <a:solidFill>
                  <a:srgbClr val="FF0000"/>
                </a:solidFill>
              </a:rPr>
              <a:t>Chuyển dữ liệu thành thông tin</a:t>
            </a:r>
          </a:p>
          <a:p>
            <a:pPr lvl="1"/>
            <a:r>
              <a:rPr lang="en-US" altLang="vi-VN"/>
              <a:t>Lõi của hệ thống thông tin là Cơ sở dữ liệu.</a:t>
            </a:r>
          </a:p>
          <a:p>
            <a:r>
              <a:rPr lang="en-US"/>
              <a:t>Cơ sở dữ liệu (CSDL) dùng để quản trị thông tin và dữ liệu trên máy tính.</a:t>
            </a:r>
          </a:p>
        </p:txBody>
      </p:sp>
    </p:spTree>
    <p:extLst>
      <p:ext uri="{BB962C8B-B14F-4D97-AF65-F5344CB8AC3E}">
        <p14:creationId xmlns:p14="http://schemas.microsoft.com/office/powerpoint/2010/main" val="243552570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C1A7-D0AE-4043-8C63-F8CE6E217071}"/>
              </a:ext>
            </a:extLst>
          </p:cNvPr>
          <p:cNvSpPr>
            <a:spLocks noGrp="1"/>
          </p:cNvSpPr>
          <p:nvPr>
            <p:ph type="title"/>
          </p:nvPr>
        </p:nvSpPr>
        <p:spPr/>
        <p:txBody>
          <a:bodyPr/>
          <a:lstStyle/>
          <a:p>
            <a:r>
              <a:rPr lang="en-US"/>
              <a:t>NỘI DUNG CHÍNH</a:t>
            </a:r>
          </a:p>
        </p:txBody>
      </p:sp>
      <p:sp>
        <p:nvSpPr>
          <p:cNvPr id="3" name="Content Placeholder 2">
            <a:extLst>
              <a:ext uri="{FF2B5EF4-FFF2-40B4-BE49-F238E27FC236}">
                <a16:creationId xmlns:a16="http://schemas.microsoft.com/office/drawing/2014/main" id="{AACC8737-F7D0-7446-8944-0562949C364A}"/>
              </a:ext>
            </a:extLst>
          </p:cNvPr>
          <p:cNvSpPr>
            <a:spLocks noGrp="1"/>
          </p:cNvSpPr>
          <p:nvPr>
            <p:ph idx="1"/>
          </p:nvPr>
        </p:nvSpPr>
        <p:spPr/>
        <p:txBody>
          <a:bodyPr/>
          <a:lstStyle/>
          <a:p>
            <a:pPr marL="514350" indent="-514350">
              <a:lnSpc>
                <a:spcPct val="150000"/>
              </a:lnSpc>
              <a:buFont typeface="+mj-lt"/>
              <a:buAutoNum type="arabicPeriod"/>
            </a:pPr>
            <a:r>
              <a:rPr lang="vi-VN" dirty="0"/>
              <a:t>Quản lý thông tin là gì.</a:t>
            </a:r>
          </a:p>
          <a:p>
            <a:pPr marL="514350" indent="-514350">
              <a:lnSpc>
                <a:spcPct val="150000"/>
              </a:lnSpc>
              <a:buFont typeface="+mj-lt"/>
              <a:buAutoNum type="arabicPeriod"/>
            </a:pPr>
            <a:r>
              <a:rPr lang="vi-VN" dirty="0">
                <a:solidFill>
                  <a:srgbClr val="FF0000"/>
                </a:solidFill>
              </a:rPr>
              <a:t>Quy trình quản lý thông tin.</a:t>
            </a:r>
          </a:p>
          <a:p>
            <a:pPr marL="514350" indent="-514350">
              <a:lnSpc>
                <a:spcPct val="150000"/>
              </a:lnSpc>
              <a:buFont typeface="+mj-lt"/>
              <a:buAutoNum type="arabicPeriod"/>
            </a:pPr>
            <a:r>
              <a:rPr lang="vi-VN" dirty="0"/>
              <a:t>Các khó khăn khi quản lý thông tin.</a:t>
            </a:r>
          </a:p>
          <a:p>
            <a:pPr marL="514350" indent="-514350">
              <a:lnSpc>
                <a:spcPct val="150000"/>
              </a:lnSpc>
              <a:buFont typeface="+mj-lt"/>
              <a:buAutoNum type="arabicPeriod"/>
            </a:pPr>
            <a:r>
              <a:rPr lang="vi-VN" dirty="0">
                <a:solidFill>
                  <a:srgbClr val="FF0000"/>
                </a:solidFill>
              </a:rPr>
              <a:t>Dữ liệu và thông tin.</a:t>
            </a:r>
          </a:p>
          <a:p>
            <a:pPr marL="514350" indent="-514350">
              <a:lnSpc>
                <a:spcPct val="150000"/>
              </a:lnSpc>
              <a:buFont typeface="+mj-lt"/>
              <a:buAutoNum type="arabicPeriod"/>
            </a:pPr>
            <a:r>
              <a:rPr lang="vi-VN"/>
              <a:t>Cơ sở dữ liệu – hệ quản trị CSDL.</a:t>
            </a:r>
          </a:p>
          <a:p>
            <a:pPr marL="0" indent="0">
              <a:buNone/>
            </a:pPr>
            <a:endParaRPr lang="en-US" dirty="0"/>
          </a:p>
        </p:txBody>
      </p:sp>
    </p:spTree>
    <p:extLst>
      <p:ext uri="{BB962C8B-B14F-4D97-AF65-F5344CB8AC3E}">
        <p14:creationId xmlns:p14="http://schemas.microsoft.com/office/powerpoint/2010/main" val="245827573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D8E2-F23C-424D-8309-E874A7BD47C4}"/>
              </a:ext>
            </a:extLst>
          </p:cNvPr>
          <p:cNvSpPr>
            <a:spLocks noGrp="1"/>
          </p:cNvSpPr>
          <p:nvPr>
            <p:ph type="title"/>
          </p:nvPr>
        </p:nvSpPr>
        <p:spPr/>
        <p:txBody>
          <a:bodyPr/>
          <a:lstStyle/>
          <a:p>
            <a:r>
              <a:rPr lang="en-US"/>
              <a:t>Hệ quản trị CSDL</a:t>
            </a:r>
          </a:p>
        </p:txBody>
      </p:sp>
      <p:sp>
        <p:nvSpPr>
          <p:cNvPr id="3" name="Content Placeholder 2">
            <a:extLst>
              <a:ext uri="{FF2B5EF4-FFF2-40B4-BE49-F238E27FC236}">
                <a16:creationId xmlns:a16="http://schemas.microsoft.com/office/drawing/2014/main" id="{6DC6DE5B-E625-E945-B7EA-D87BA8368CD8}"/>
              </a:ext>
            </a:extLst>
          </p:cNvPr>
          <p:cNvSpPr>
            <a:spLocks noGrp="1"/>
          </p:cNvSpPr>
          <p:nvPr>
            <p:ph idx="1"/>
          </p:nvPr>
        </p:nvSpPr>
        <p:spPr>
          <a:xfrm>
            <a:off x="609600" y="1600201"/>
            <a:ext cx="11201400" cy="4525963"/>
          </a:xfrm>
        </p:spPr>
        <p:txBody>
          <a:bodyPr/>
          <a:lstStyle/>
          <a:p>
            <a:r>
              <a:rPr lang="vi-VN"/>
              <a:t>Một cơ sở dữ liệu (Database) là một </a:t>
            </a:r>
            <a:r>
              <a:rPr lang="vi-VN">
                <a:solidFill>
                  <a:srgbClr val="FF0000"/>
                </a:solidFill>
              </a:rPr>
              <a:t>tập hợp các tập tin có liên quan với nhau, được thiết kế theo một chuẩn chung </a:t>
            </a:r>
            <a:r>
              <a:rPr lang="vi-VN"/>
              <a:t>được các nhà khoa học đề xuất.</a:t>
            </a:r>
          </a:p>
          <a:p>
            <a:r>
              <a:rPr lang="vi-VN"/>
              <a:t>Một hệ quản trị cơ sở dữ liệu (Database Management System) là một </a:t>
            </a:r>
            <a:r>
              <a:rPr lang="vi-VN">
                <a:solidFill>
                  <a:srgbClr val="FF0000"/>
                </a:solidFill>
              </a:rPr>
              <a:t>hệ thống gồm các CSDL và các thao tác trên CSDL đó</a:t>
            </a:r>
            <a:r>
              <a:rPr lang="vi-VN"/>
              <a:t>, được thiết kế trên một nền tảng phần cứng, phần mềm và với một kiến trúc nhất định. </a:t>
            </a:r>
          </a:p>
          <a:p>
            <a:r>
              <a:rPr lang="vi-VN"/>
              <a:t>Các hệ QTCSDL thông dụng: </a:t>
            </a:r>
            <a:r>
              <a:rPr lang="vi-VN" i="1">
                <a:solidFill>
                  <a:srgbClr val="008000"/>
                </a:solidFill>
              </a:rPr>
              <a:t>SQL Server, MySQL, Oracle, DB2, ...</a:t>
            </a:r>
          </a:p>
          <a:p>
            <a:endParaRPr lang="en-US"/>
          </a:p>
        </p:txBody>
      </p:sp>
    </p:spTree>
    <p:extLst>
      <p:ext uri="{BB962C8B-B14F-4D97-AF65-F5344CB8AC3E}">
        <p14:creationId xmlns:p14="http://schemas.microsoft.com/office/powerpoint/2010/main" val="327283458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C6C31-0F59-EE4E-BE12-22EB6CA7B6FA}"/>
              </a:ext>
            </a:extLst>
          </p:cNvPr>
          <p:cNvSpPr>
            <a:spLocks noGrp="1"/>
          </p:cNvSpPr>
          <p:nvPr>
            <p:ph type="title"/>
          </p:nvPr>
        </p:nvSpPr>
        <p:spPr/>
        <p:txBody>
          <a:bodyPr/>
          <a:lstStyle/>
          <a:p>
            <a:r>
              <a:rPr lang="en-US"/>
              <a:t>Hệ quản trị CSDL</a:t>
            </a:r>
          </a:p>
        </p:txBody>
      </p:sp>
      <p:pic>
        <p:nvPicPr>
          <p:cNvPr id="4" name="Picture 4">
            <a:extLst>
              <a:ext uri="{FF2B5EF4-FFF2-40B4-BE49-F238E27FC236}">
                <a16:creationId xmlns:a16="http://schemas.microsoft.com/office/drawing/2014/main" id="{FF9E020A-CA7D-384E-B760-FF3D14B9E3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312478" y="1600200"/>
            <a:ext cx="5567044" cy="4525963"/>
          </a:xfrm>
          <a:noFill/>
          <a:ln cap="flat" algn="ctr">
            <a:solidFill>
              <a:schemeClr val="tx1"/>
            </a:solidFill>
            <a:miter lim="800000"/>
            <a:headEnd/>
            <a:tailEnd/>
          </a:ln>
        </p:spPr>
      </p:pic>
    </p:spTree>
    <p:extLst>
      <p:ext uri="{BB962C8B-B14F-4D97-AF65-F5344CB8AC3E}">
        <p14:creationId xmlns:p14="http://schemas.microsoft.com/office/powerpoint/2010/main" val="142132208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0C78-FF35-834E-A8B8-B296040B240C}"/>
              </a:ext>
            </a:extLst>
          </p:cNvPr>
          <p:cNvSpPr>
            <a:spLocks noGrp="1"/>
          </p:cNvSpPr>
          <p:nvPr>
            <p:ph type="title"/>
          </p:nvPr>
        </p:nvSpPr>
        <p:spPr/>
        <p:txBody>
          <a:bodyPr/>
          <a:lstStyle/>
          <a:p>
            <a:r>
              <a:rPr lang="en-US"/>
              <a:t>Các mô hình quản trị CSDL </a:t>
            </a:r>
          </a:p>
        </p:txBody>
      </p:sp>
      <p:graphicFrame>
        <p:nvGraphicFramePr>
          <p:cNvPr id="4" name="Object 4">
            <a:extLst>
              <a:ext uri="{FF2B5EF4-FFF2-40B4-BE49-F238E27FC236}">
                <a16:creationId xmlns:a16="http://schemas.microsoft.com/office/drawing/2014/main" id="{F710DFD5-7984-5549-8308-9D0BB9776BA0}"/>
              </a:ext>
            </a:extLst>
          </p:cNvPr>
          <p:cNvGraphicFramePr>
            <a:graphicFrameLocks noGrp="1" noChangeAspect="1"/>
          </p:cNvGraphicFramePr>
          <p:nvPr>
            <p:ph idx="1"/>
            <p:extLst>
              <p:ext uri="{D42A27DB-BD31-4B8C-83A1-F6EECF244321}">
                <p14:modId xmlns:p14="http://schemas.microsoft.com/office/powerpoint/2010/main" val="2992234980"/>
              </p:ext>
            </p:extLst>
          </p:nvPr>
        </p:nvGraphicFramePr>
        <p:xfrm>
          <a:off x="3962400" y="1166019"/>
          <a:ext cx="4998824" cy="4525962"/>
        </p:xfrm>
        <a:graphic>
          <a:graphicData uri="http://schemas.openxmlformats.org/presentationml/2006/ole">
            <mc:AlternateContent xmlns:mc="http://schemas.openxmlformats.org/markup-compatibility/2006">
              <mc:Choice xmlns:v="urn:schemas-microsoft-com:vml" Requires="v">
                <p:oleObj spid="_x0000_s6296" name="Visio" r:id="rId3" imgW="3759200" imgH="3403600" progId="Visio.Drawing.11">
                  <p:embed/>
                </p:oleObj>
              </mc:Choice>
              <mc:Fallback>
                <p:oleObj name="Visio" r:id="rId3" imgW="3759200" imgH="3403600" progId="Visio.Drawing.11">
                  <p:embed/>
                  <p:pic>
                    <p:nvPicPr>
                      <p:cNvPr id="41987" name="Object 4">
                        <a:extLst>
                          <a:ext uri="{FF2B5EF4-FFF2-40B4-BE49-F238E27FC236}">
                            <a16:creationId xmlns:a16="http://schemas.microsoft.com/office/drawing/2014/main" id="{A3015DF2-4888-1E4C-8193-6251318B25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1166019"/>
                        <a:ext cx="4998824" cy="452596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9849959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557ED-9CEC-704B-8D4D-E1D1973C7E8E}"/>
              </a:ext>
            </a:extLst>
          </p:cNvPr>
          <p:cNvSpPr>
            <a:spLocks noGrp="1"/>
          </p:cNvSpPr>
          <p:nvPr>
            <p:ph type="title"/>
          </p:nvPr>
        </p:nvSpPr>
        <p:spPr/>
        <p:txBody>
          <a:bodyPr/>
          <a:lstStyle/>
          <a:p>
            <a:r>
              <a:rPr lang="en-US"/>
              <a:t>Lịch sử phát triển các mô hình CSDL</a:t>
            </a:r>
          </a:p>
        </p:txBody>
      </p:sp>
      <p:graphicFrame>
        <p:nvGraphicFramePr>
          <p:cNvPr id="4" name="Object 10">
            <a:extLst>
              <a:ext uri="{FF2B5EF4-FFF2-40B4-BE49-F238E27FC236}">
                <a16:creationId xmlns:a16="http://schemas.microsoft.com/office/drawing/2014/main" id="{07F866C5-7F7C-0549-B2F9-B21A878DDF06}"/>
              </a:ext>
            </a:extLst>
          </p:cNvPr>
          <p:cNvGraphicFramePr>
            <a:graphicFrameLocks noGrp="1" noChangeAspect="1"/>
          </p:cNvGraphicFramePr>
          <p:nvPr>
            <p:ph idx="1"/>
            <p:extLst>
              <p:ext uri="{D42A27DB-BD31-4B8C-83A1-F6EECF244321}">
                <p14:modId xmlns:p14="http://schemas.microsoft.com/office/powerpoint/2010/main" val="3955412775"/>
              </p:ext>
            </p:extLst>
          </p:nvPr>
        </p:nvGraphicFramePr>
        <p:xfrm>
          <a:off x="1689100" y="1600200"/>
          <a:ext cx="8813800" cy="3997688"/>
        </p:xfrm>
        <a:graphic>
          <a:graphicData uri="http://schemas.openxmlformats.org/presentationml/2006/ole">
            <mc:AlternateContent xmlns:mc="http://schemas.openxmlformats.org/markup-compatibility/2006">
              <mc:Choice xmlns:v="urn:schemas-microsoft-com:vml" Requires="v">
                <p:oleObj spid="_x0000_s7314" name="Visio" r:id="rId3" imgW="7112000" imgH="3225800" progId="Visio.Drawing.11">
                  <p:embed/>
                </p:oleObj>
              </mc:Choice>
              <mc:Fallback>
                <p:oleObj name="Visio" r:id="rId3" imgW="7112000" imgH="3225800" progId="Visio.Drawing.11">
                  <p:embed/>
                  <p:pic>
                    <p:nvPicPr>
                      <p:cNvPr id="41989" name="Object 10">
                        <a:extLst>
                          <a:ext uri="{FF2B5EF4-FFF2-40B4-BE49-F238E27FC236}">
                            <a16:creationId xmlns:a16="http://schemas.microsoft.com/office/drawing/2014/main" id="{A080CC1F-D2A0-E942-9D03-B455CBB637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9100" y="1600200"/>
                        <a:ext cx="8813800" cy="39976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3821675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9F79-ABE4-0145-B485-CC88DCC209C3}"/>
              </a:ext>
            </a:extLst>
          </p:cNvPr>
          <p:cNvSpPr>
            <a:spLocks noGrp="1"/>
          </p:cNvSpPr>
          <p:nvPr>
            <p:ph type="title"/>
          </p:nvPr>
        </p:nvSpPr>
        <p:spPr/>
        <p:txBody>
          <a:bodyPr/>
          <a:lstStyle/>
          <a:p>
            <a:r>
              <a:rPr lang="en-US"/>
              <a:t>Các tiêu chí phân loại CSDL</a:t>
            </a:r>
          </a:p>
        </p:txBody>
      </p:sp>
      <p:sp>
        <p:nvSpPr>
          <p:cNvPr id="3" name="Content Placeholder 2">
            <a:extLst>
              <a:ext uri="{FF2B5EF4-FFF2-40B4-BE49-F238E27FC236}">
                <a16:creationId xmlns:a16="http://schemas.microsoft.com/office/drawing/2014/main" id="{FEE09A2D-5E94-C548-B111-AC765D938B58}"/>
              </a:ext>
            </a:extLst>
          </p:cNvPr>
          <p:cNvSpPr>
            <a:spLocks noGrp="1"/>
          </p:cNvSpPr>
          <p:nvPr>
            <p:ph idx="1"/>
          </p:nvPr>
        </p:nvSpPr>
        <p:spPr/>
        <p:txBody>
          <a:bodyPr/>
          <a:lstStyle/>
          <a:p>
            <a:r>
              <a:rPr lang="vi-VN">
                <a:solidFill>
                  <a:srgbClr val="FF0000"/>
                </a:solidFill>
              </a:rPr>
              <a:t>Dựa theo mô hình</a:t>
            </a:r>
            <a:r>
              <a:rPr lang="vi-VN"/>
              <a:t>: Quan hệ; Mạng; Cây; Đối tượng.</a:t>
            </a:r>
          </a:p>
          <a:p>
            <a:r>
              <a:rPr lang="vi-VN">
                <a:solidFill>
                  <a:srgbClr val="FF0000"/>
                </a:solidFill>
              </a:rPr>
              <a:t>Dựa vào số người dùng</a:t>
            </a:r>
            <a:r>
              <a:rPr lang="vi-VN"/>
              <a:t>: Single user; Multi-user.</a:t>
            </a:r>
          </a:p>
          <a:p>
            <a:r>
              <a:rPr lang="vi-VN">
                <a:solidFill>
                  <a:srgbClr val="FF0000"/>
                </a:solidFill>
              </a:rPr>
              <a:t>Dựa vào sự phân bổ dữ liệu</a:t>
            </a:r>
            <a:r>
              <a:rPr lang="vi-VN"/>
              <a:t>: Tập trung (centralized DB); Phân tán (distributed DB).</a:t>
            </a:r>
          </a:p>
          <a:p>
            <a:r>
              <a:rPr lang="vi-VN">
                <a:solidFill>
                  <a:srgbClr val="FF0000"/>
                </a:solidFill>
              </a:rPr>
              <a:t>Dựa vào đồng nhất của các nguồn dữ liệu</a:t>
            </a:r>
            <a:r>
              <a:rPr lang="vi-VN"/>
              <a:t>: Đồng nhất; Không đồng nhất.</a:t>
            </a:r>
          </a:p>
          <a:p>
            <a:r>
              <a:rPr lang="vi-VN">
                <a:solidFill>
                  <a:srgbClr val="FF0000"/>
                </a:solidFill>
              </a:rPr>
              <a:t>Dựa vào chi phí</a:t>
            </a:r>
            <a:r>
              <a:rPr lang="vi-VN"/>
              <a:t>: Thấp: [100, 10000]; Trung bình: [10000, 100000]; Lớn: &gt;100000USD.</a:t>
            </a:r>
          </a:p>
          <a:p>
            <a:r>
              <a:rPr lang="vi-VN">
                <a:solidFill>
                  <a:srgbClr val="FF0000"/>
                </a:solidFill>
              </a:rPr>
              <a:t>Dựa vào mục đích</a:t>
            </a:r>
            <a:r>
              <a:rPr lang="vi-VN"/>
              <a:t>: Tổng quát; Chuyên biệt.</a:t>
            </a:r>
          </a:p>
          <a:p>
            <a:endParaRPr lang="en-US"/>
          </a:p>
        </p:txBody>
      </p:sp>
    </p:spTree>
    <p:extLst>
      <p:ext uri="{BB962C8B-B14F-4D97-AF65-F5344CB8AC3E}">
        <p14:creationId xmlns:p14="http://schemas.microsoft.com/office/powerpoint/2010/main" val="271760548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AB22-A3B3-9042-9C20-1325A1AF9070}"/>
              </a:ext>
            </a:extLst>
          </p:cNvPr>
          <p:cNvSpPr>
            <a:spLocks noGrp="1"/>
          </p:cNvSpPr>
          <p:nvPr>
            <p:ph type="title"/>
          </p:nvPr>
        </p:nvSpPr>
        <p:spPr>
          <a:xfrm>
            <a:off x="609600" y="3048000"/>
            <a:ext cx="10972800" cy="1143000"/>
          </a:xfrm>
        </p:spPr>
        <p:txBody>
          <a:bodyPr/>
          <a:lstStyle/>
          <a:p>
            <a:pPr algn="l"/>
            <a:r>
              <a:rPr lang="en-US"/>
              <a:t>Các thao tác chính trên CSDL</a:t>
            </a:r>
          </a:p>
        </p:txBody>
      </p:sp>
    </p:spTree>
    <p:extLst>
      <p:ext uri="{BB962C8B-B14F-4D97-AF65-F5344CB8AC3E}">
        <p14:creationId xmlns:p14="http://schemas.microsoft.com/office/powerpoint/2010/main" val="357129333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591E-6D6C-1C42-9EDD-65355039389C}"/>
              </a:ext>
            </a:extLst>
          </p:cNvPr>
          <p:cNvSpPr>
            <a:spLocks noGrp="1"/>
          </p:cNvSpPr>
          <p:nvPr>
            <p:ph type="title"/>
          </p:nvPr>
        </p:nvSpPr>
        <p:spPr/>
        <p:txBody>
          <a:bodyPr/>
          <a:lstStyle/>
          <a:p>
            <a:r>
              <a:rPr lang="en-US"/>
              <a:t>Các thao tác trên 1 hệ quản trị CSDL</a:t>
            </a:r>
          </a:p>
        </p:txBody>
      </p:sp>
      <p:graphicFrame>
        <p:nvGraphicFramePr>
          <p:cNvPr id="7" name="Diagram 6">
            <a:extLst>
              <a:ext uri="{FF2B5EF4-FFF2-40B4-BE49-F238E27FC236}">
                <a16:creationId xmlns:a16="http://schemas.microsoft.com/office/drawing/2014/main" id="{73C6196C-6956-A643-A508-87E9E470DEDB}"/>
              </a:ext>
            </a:extLst>
          </p:cNvPr>
          <p:cNvGraphicFramePr/>
          <p:nvPr>
            <p:extLst>
              <p:ext uri="{D42A27DB-BD31-4B8C-83A1-F6EECF244321}">
                <p14:modId xmlns:p14="http://schemas.microsoft.com/office/powerpoint/2010/main" val="2067884430"/>
              </p:ext>
            </p:extLst>
          </p:nvPr>
        </p:nvGraphicFramePr>
        <p:xfrm>
          <a:off x="2438400" y="1443038"/>
          <a:ext cx="6807200" cy="4385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05099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4EF7D-1724-ED4F-8137-F8B21F7EC291}"/>
              </a:ext>
            </a:extLst>
          </p:cNvPr>
          <p:cNvSpPr>
            <a:spLocks noGrp="1"/>
          </p:cNvSpPr>
          <p:nvPr>
            <p:ph type="title"/>
          </p:nvPr>
        </p:nvSpPr>
        <p:spPr/>
        <p:txBody>
          <a:bodyPr/>
          <a:lstStyle/>
          <a:p>
            <a:r>
              <a:rPr lang="en-US" altLang="vi-VN"/>
              <a:t>1. Thu thập dữ liệu (Data collection)</a:t>
            </a:r>
            <a:endParaRPr lang="en-US"/>
          </a:p>
        </p:txBody>
      </p:sp>
      <p:sp>
        <p:nvSpPr>
          <p:cNvPr id="3" name="Content Placeholder 2">
            <a:extLst>
              <a:ext uri="{FF2B5EF4-FFF2-40B4-BE49-F238E27FC236}">
                <a16:creationId xmlns:a16="http://schemas.microsoft.com/office/drawing/2014/main" id="{1936A9A9-16BC-9546-A5FC-8E380115B0CD}"/>
              </a:ext>
            </a:extLst>
          </p:cNvPr>
          <p:cNvSpPr>
            <a:spLocks noGrp="1"/>
          </p:cNvSpPr>
          <p:nvPr>
            <p:ph idx="1"/>
          </p:nvPr>
        </p:nvSpPr>
        <p:spPr/>
        <p:txBody>
          <a:bodyPr/>
          <a:lstStyle/>
          <a:p>
            <a:r>
              <a:rPr lang="vi-VN"/>
              <a:t>Dữ liệu được thu thập từ nhiều nguồn khác nhau. </a:t>
            </a:r>
          </a:p>
          <a:p>
            <a:r>
              <a:rPr lang="vi-VN">
                <a:solidFill>
                  <a:srgbClr val="FF0000"/>
                </a:solidFill>
              </a:rPr>
              <a:t>Các yêu cầu được đặt ra bởi các nhà phân tích, khách hàng. </a:t>
            </a:r>
          </a:p>
          <a:p>
            <a:r>
              <a:rPr lang="vi-VN"/>
              <a:t>Các dữ liệu cũng có thể được thu thập từ các cảm biến trong môi trường (camera giao thông, vệ tinh, thiết bị ghi âm, vv </a:t>
            </a:r>
          </a:p>
          <a:p>
            <a:r>
              <a:rPr lang="vi-VN">
                <a:solidFill>
                  <a:srgbClr val="FF0000"/>
                </a:solidFill>
              </a:rPr>
              <a:t>Có thể thu được thông qua các cuộc phỏng vấn, tải từ các nguồn trực tuyến, hoặc tài liệu đọc. </a:t>
            </a:r>
          </a:p>
          <a:p>
            <a:endParaRPr lang="en-US"/>
          </a:p>
        </p:txBody>
      </p:sp>
    </p:spTree>
    <p:extLst>
      <p:ext uri="{BB962C8B-B14F-4D97-AF65-F5344CB8AC3E}">
        <p14:creationId xmlns:p14="http://schemas.microsoft.com/office/powerpoint/2010/main" val="20521230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97B2C-45BC-EC4C-8DE7-CE2B75736E79}"/>
              </a:ext>
            </a:extLst>
          </p:cNvPr>
          <p:cNvSpPr>
            <a:spLocks noGrp="1"/>
          </p:cNvSpPr>
          <p:nvPr>
            <p:ph type="title"/>
          </p:nvPr>
        </p:nvSpPr>
        <p:spPr/>
        <p:txBody>
          <a:bodyPr/>
          <a:lstStyle/>
          <a:p>
            <a:r>
              <a:rPr lang="en-US" altLang="vi-VN"/>
              <a:t>2 - Làm sạch dữ liệu (Data cleaning)</a:t>
            </a:r>
            <a:endParaRPr lang="en-US"/>
          </a:p>
        </p:txBody>
      </p:sp>
      <p:sp>
        <p:nvSpPr>
          <p:cNvPr id="3" name="Content Placeholder 2">
            <a:extLst>
              <a:ext uri="{FF2B5EF4-FFF2-40B4-BE49-F238E27FC236}">
                <a16:creationId xmlns:a16="http://schemas.microsoft.com/office/drawing/2014/main" id="{8359565A-0C01-5748-852F-877D1D4705C6}"/>
              </a:ext>
            </a:extLst>
          </p:cNvPr>
          <p:cNvSpPr>
            <a:spLocks noGrp="1"/>
          </p:cNvSpPr>
          <p:nvPr>
            <p:ph idx="1"/>
          </p:nvPr>
        </p:nvSpPr>
        <p:spPr/>
        <p:txBody>
          <a:bodyPr/>
          <a:lstStyle/>
          <a:p>
            <a:r>
              <a:rPr lang="vi-VN"/>
              <a:t>Sau khi xử lý và tổ chức, các dữ liệu có thể:</a:t>
            </a:r>
          </a:p>
          <a:p>
            <a:pPr lvl="1"/>
            <a:r>
              <a:rPr lang="vi-VN"/>
              <a:t>Không đầy đủ.</a:t>
            </a:r>
          </a:p>
          <a:p>
            <a:pPr lvl="1"/>
            <a:r>
              <a:rPr lang="vi-VN">
                <a:solidFill>
                  <a:srgbClr val="FF0000"/>
                </a:solidFill>
              </a:rPr>
              <a:t>Bị trùng lắp. </a:t>
            </a:r>
          </a:p>
          <a:p>
            <a:pPr lvl="1"/>
            <a:r>
              <a:rPr lang="vi-VN"/>
              <a:t>Có sai sót. </a:t>
            </a:r>
          </a:p>
          <a:p>
            <a:r>
              <a:rPr lang="vi-VN"/>
              <a:t>Sự cần thiết phải làm sạch dữ liệu sẽ phát sinh từ phương cách mà dữ liệu đã được nhập và lưu trữ. </a:t>
            </a:r>
          </a:p>
          <a:p>
            <a:r>
              <a:rPr lang="vi-VN">
                <a:solidFill>
                  <a:srgbClr val="FF0000"/>
                </a:solidFill>
              </a:rPr>
              <a:t>Làm sạch dữ liệu là quá trình ngăn ngừa và sửa chữa các lỗi này. </a:t>
            </a:r>
          </a:p>
          <a:p>
            <a:endParaRPr lang="en-US"/>
          </a:p>
        </p:txBody>
      </p:sp>
    </p:spTree>
    <p:extLst>
      <p:ext uri="{BB962C8B-B14F-4D97-AF65-F5344CB8AC3E}">
        <p14:creationId xmlns:p14="http://schemas.microsoft.com/office/powerpoint/2010/main" val="18393511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5119A-8794-0C4B-8719-2807D2A62CBA}"/>
              </a:ext>
            </a:extLst>
          </p:cNvPr>
          <p:cNvSpPr>
            <a:spLocks noGrp="1"/>
          </p:cNvSpPr>
          <p:nvPr>
            <p:ph type="title"/>
          </p:nvPr>
        </p:nvSpPr>
        <p:spPr>
          <a:xfrm>
            <a:off x="609600" y="137318"/>
            <a:ext cx="10972800" cy="1143000"/>
          </a:xfrm>
        </p:spPr>
        <p:txBody>
          <a:bodyPr/>
          <a:lstStyle/>
          <a:p>
            <a:r>
              <a:rPr lang="en-US"/>
              <a:t>3 - </a:t>
            </a:r>
            <a:r>
              <a:rPr lang="en-US" altLang="vi-VN"/>
              <a:t>Phân tích dữ liệu (Data analysis)</a:t>
            </a:r>
            <a:endParaRPr lang="en-US"/>
          </a:p>
        </p:txBody>
      </p:sp>
      <p:sp>
        <p:nvSpPr>
          <p:cNvPr id="3" name="Content Placeholder 2">
            <a:extLst>
              <a:ext uri="{FF2B5EF4-FFF2-40B4-BE49-F238E27FC236}">
                <a16:creationId xmlns:a16="http://schemas.microsoft.com/office/drawing/2014/main" id="{7210A572-BCFB-5944-982E-29075CFD069D}"/>
              </a:ext>
            </a:extLst>
          </p:cNvPr>
          <p:cNvSpPr>
            <a:spLocks noGrp="1"/>
          </p:cNvSpPr>
          <p:nvPr>
            <p:ph idx="1"/>
          </p:nvPr>
        </p:nvSpPr>
        <p:spPr>
          <a:xfrm>
            <a:off x="304800" y="1143000"/>
            <a:ext cx="11582400" cy="5006182"/>
          </a:xfrm>
        </p:spPr>
        <p:txBody>
          <a:bodyPr/>
          <a:lstStyle/>
          <a:p>
            <a:pPr>
              <a:lnSpc>
                <a:spcPct val="90000"/>
              </a:lnSpc>
            </a:pPr>
            <a:r>
              <a:rPr lang="en-US" altLang="vi-VN"/>
              <a:t>Một khi dữ liệu được làm sạch, nó có thể được phân tích. </a:t>
            </a:r>
          </a:p>
          <a:p>
            <a:pPr>
              <a:lnSpc>
                <a:spcPct val="90000"/>
              </a:lnSpc>
            </a:pPr>
            <a:r>
              <a:rPr lang="en-US" altLang="vi-VN">
                <a:solidFill>
                  <a:srgbClr val="FF0000"/>
                </a:solidFill>
              </a:rPr>
              <a:t>Các nhà phân tích có thể áp dụng một loạt các kỹ thuật phân tích dữ liệu được gọi là thăm dò để bắt đầu tìm hiểu các thông điệp chứa trong dữ liệu. </a:t>
            </a:r>
          </a:p>
          <a:p>
            <a:pPr>
              <a:lnSpc>
                <a:spcPct val="90000"/>
              </a:lnSpc>
            </a:pPr>
            <a:r>
              <a:rPr lang="en-US" altLang="vi-VN"/>
              <a:t>Quá trình thăm dò có thể dẫn đến làm sạch dữ liệu bổ sung hoặc yêu cầu bổ sung cho dữ liệu, do đó, những hoạt động có thể được lặp đi lặp lại trong tự nhiên.</a:t>
            </a:r>
          </a:p>
          <a:p>
            <a:pPr>
              <a:lnSpc>
                <a:spcPct val="90000"/>
              </a:lnSpc>
            </a:pPr>
            <a:r>
              <a:rPr lang="en-US" altLang="vi-VN">
                <a:solidFill>
                  <a:srgbClr val="FF0000"/>
                </a:solidFill>
              </a:rPr>
              <a:t>Phương pháp thống kê có thể được tạo ra để giúp hiểu được dữ liệu (sum, max, min, avg, count. . .). </a:t>
            </a:r>
          </a:p>
          <a:p>
            <a:pPr>
              <a:lnSpc>
                <a:spcPct val="90000"/>
              </a:lnSpc>
            </a:pPr>
            <a:r>
              <a:rPr lang="en-US" altLang="vi-VN"/>
              <a:t>Trực quan dữ liệu cũng có thể được sử dụng để kiểm tra dữ liệu ở định dạng đồ họa, để có được cái nhìn sâu sắc thêm về các thông điệp trong dữ liệu (insight).</a:t>
            </a:r>
          </a:p>
          <a:p>
            <a:endParaRPr lang="en-US"/>
          </a:p>
        </p:txBody>
      </p:sp>
    </p:spTree>
    <p:extLst>
      <p:ext uri="{BB962C8B-B14F-4D97-AF65-F5344CB8AC3E}">
        <p14:creationId xmlns:p14="http://schemas.microsoft.com/office/powerpoint/2010/main" val="26796217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AB22-A3B3-9042-9C20-1325A1AF9070}"/>
              </a:ext>
            </a:extLst>
          </p:cNvPr>
          <p:cNvSpPr>
            <a:spLocks noGrp="1"/>
          </p:cNvSpPr>
          <p:nvPr>
            <p:ph type="title"/>
          </p:nvPr>
        </p:nvSpPr>
        <p:spPr>
          <a:xfrm>
            <a:off x="609600" y="3048000"/>
            <a:ext cx="10972800" cy="1143000"/>
          </a:xfrm>
        </p:spPr>
        <p:txBody>
          <a:bodyPr/>
          <a:lstStyle/>
          <a:p>
            <a:pPr algn="l"/>
            <a:r>
              <a:rPr lang="en-US"/>
              <a:t>KHÁI NIỆM VỀ QUẢN LÝ THÔNG TIN</a:t>
            </a:r>
          </a:p>
        </p:txBody>
      </p:sp>
    </p:spTree>
    <p:extLst>
      <p:ext uri="{BB962C8B-B14F-4D97-AF65-F5344CB8AC3E}">
        <p14:creationId xmlns:p14="http://schemas.microsoft.com/office/powerpoint/2010/main" val="50213191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6BB33-74C7-1B4C-9345-80B901054F81}"/>
              </a:ext>
            </a:extLst>
          </p:cNvPr>
          <p:cNvSpPr>
            <a:spLocks noGrp="1"/>
          </p:cNvSpPr>
          <p:nvPr>
            <p:ph type="title"/>
          </p:nvPr>
        </p:nvSpPr>
        <p:spPr/>
        <p:txBody>
          <a:bodyPr/>
          <a:lstStyle/>
          <a:p>
            <a:r>
              <a:rPr lang="en-US"/>
              <a:t>3.1 – Quy trình p</a:t>
            </a:r>
            <a:r>
              <a:rPr lang="en-US" altLang="vi-VN"/>
              <a:t>hân tích dữ liệu (Data analysis)</a:t>
            </a:r>
            <a:endParaRPr lang="en-US"/>
          </a:p>
        </p:txBody>
      </p:sp>
      <p:pic>
        <p:nvPicPr>
          <p:cNvPr id="4" name="Picture 5" descr="Relationship_of_data%2C_information_and_intelligence">
            <a:extLst>
              <a:ext uri="{FF2B5EF4-FFF2-40B4-BE49-F238E27FC236}">
                <a16:creationId xmlns:a16="http://schemas.microsoft.com/office/drawing/2014/main" id="{20F65EBD-F2C2-1549-A9BC-C2CEA25868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8691" y="1600200"/>
            <a:ext cx="6034617" cy="4525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56007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139AB-F227-FA49-AE70-CEDDBFA72D10}"/>
              </a:ext>
            </a:extLst>
          </p:cNvPr>
          <p:cNvSpPr>
            <a:spLocks noGrp="1"/>
          </p:cNvSpPr>
          <p:nvPr>
            <p:ph type="title"/>
          </p:nvPr>
        </p:nvSpPr>
        <p:spPr/>
        <p:txBody>
          <a:bodyPr/>
          <a:lstStyle/>
          <a:p>
            <a:r>
              <a:rPr lang="en-US" altLang="vi-VN"/>
              <a:t>4 - Xử lý dữ liệu (Data Processing)</a:t>
            </a:r>
            <a:endParaRPr lang="en-US"/>
          </a:p>
        </p:txBody>
      </p:sp>
      <p:sp>
        <p:nvSpPr>
          <p:cNvPr id="3" name="Content Placeholder 2">
            <a:extLst>
              <a:ext uri="{FF2B5EF4-FFF2-40B4-BE49-F238E27FC236}">
                <a16:creationId xmlns:a16="http://schemas.microsoft.com/office/drawing/2014/main" id="{845EF44C-A845-E547-9F2A-CF73CD23E1CF}"/>
              </a:ext>
            </a:extLst>
          </p:cNvPr>
          <p:cNvSpPr>
            <a:spLocks noGrp="1"/>
          </p:cNvSpPr>
          <p:nvPr>
            <p:ph idx="1"/>
          </p:nvPr>
        </p:nvSpPr>
        <p:spPr/>
        <p:txBody>
          <a:bodyPr/>
          <a:lstStyle/>
          <a:p>
            <a:pPr>
              <a:lnSpc>
                <a:spcPct val="150000"/>
              </a:lnSpc>
            </a:pPr>
            <a:r>
              <a:rPr lang="en-US" altLang="vi-VN"/>
              <a:t>Gồm các giai đoạn khôn ngoan được sử dụng để chuyển đổi các dữ liệu thô thành dữ liệu tinh luyện hay kiến thức.</a:t>
            </a:r>
          </a:p>
          <a:p>
            <a:pPr>
              <a:lnSpc>
                <a:spcPct val="150000"/>
              </a:lnSpc>
            </a:pPr>
            <a:r>
              <a:rPr lang="en-US" altLang="vi-VN">
                <a:solidFill>
                  <a:srgbClr val="FF0000"/>
                </a:solidFill>
              </a:rPr>
              <a:t>Dữ liệu ban đầu thu được phải được xử lý hoặc tổ chức để phân tích. </a:t>
            </a:r>
          </a:p>
          <a:p>
            <a:pPr marL="0" indent="0">
              <a:lnSpc>
                <a:spcPct val="150000"/>
              </a:lnSpc>
              <a:buNone/>
            </a:pPr>
            <a:r>
              <a:rPr lang="en-US" altLang="vi-VN"/>
              <a:t>Ví dụ, đưa dữ liệu thành các hàng và cột trong một bảng để phân tích thêm, nhờ các công cụ có sẵn.</a:t>
            </a:r>
          </a:p>
          <a:p>
            <a:pPr>
              <a:lnSpc>
                <a:spcPct val="150000"/>
              </a:lnSpc>
            </a:pPr>
            <a:endParaRPr lang="en-US"/>
          </a:p>
        </p:txBody>
      </p:sp>
    </p:spTree>
    <p:extLst>
      <p:ext uri="{BB962C8B-B14F-4D97-AF65-F5344CB8AC3E}">
        <p14:creationId xmlns:p14="http://schemas.microsoft.com/office/powerpoint/2010/main" val="162010497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D176C-2669-FD45-A725-3495462033C3}"/>
              </a:ext>
            </a:extLst>
          </p:cNvPr>
          <p:cNvSpPr>
            <a:spLocks noGrp="1"/>
          </p:cNvSpPr>
          <p:nvPr>
            <p:ph type="title"/>
          </p:nvPr>
        </p:nvSpPr>
        <p:spPr/>
        <p:txBody>
          <a:bodyPr/>
          <a:lstStyle/>
          <a:p>
            <a:r>
              <a:rPr lang="en-US"/>
              <a:t>5 - Khôi phục dữ liệu</a:t>
            </a:r>
          </a:p>
        </p:txBody>
      </p:sp>
      <p:sp>
        <p:nvSpPr>
          <p:cNvPr id="3" name="Content Placeholder 2">
            <a:extLst>
              <a:ext uri="{FF2B5EF4-FFF2-40B4-BE49-F238E27FC236}">
                <a16:creationId xmlns:a16="http://schemas.microsoft.com/office/drawing/2014/main" id="{1772E75C-E7E4-5A43-A800-2C557C45A5AD}"/>
              </a:ext>
            </a:extLst>
          </p:cNvPr>
          <p:cNvSpPr>
            <a:spLocks noGrp="1"/>
          </p:cNvSpPr>
          <p:nvPr>
            <p:ph idx="1"/>
          </p:nvPr>
        </p:nvSpPr>
        <p:spPr/>
        <p:txBody>
          <a:bodyPr/>
          <a:lstStyle/>
          <a:p>
            <a:r>
              <a:rPr lang="en-US"/>
              <a:t>Khôi phục dữ liệu gồm 2 thao tác chính:</a:t>
            </a:r>
          </a:p>
          <a:p>
            <a:pPr lvl="1"/>
            <a:r>
              <a:rPr lang="en-US" altLang="vi-VN"/>
              <a:t>Khôi phục dữ liệu file.</a:t>
            </a:r>
          </a:p>
          <a:p>
            <a:pPr lvl="1"/>
            <a:r>
              <a:rPr lang="en-US" altLang="vi-VN">
                <a:solidFill>
                  <a:srgbClr val="FF0000"/>
                </a:solidFill>
              </a:rPr>
              <a:t>Khôi phục CSDL.</a:t>
            </a:r>
          </a:p>
          <a:p>
            <a:endParaRPr lang="en-US"/>
          </a:p>
        </p:txBody>
      </p:sp>
    </p:spTree>
    <p:extLst>
      <p:ext uri="{BB962C8B-B14F-4D97-AF65-F5344CB8AC3E}">
        <p14:creationId xmlns:p14="http://schemas.microsoft.com/office/powerpoint/2010/main" val="172644852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3290D-F932-EF45-96E1-0D0A28E7C7E6}"/>
              </a:ext>
            </a:extLst>
          </p:cNvPr>
          <p:cNvSpPr>
            <a:spLocks noGrp="1"/>
          </p:cNvSpPr>
          <p:nvPr>
            <p:ph type="title"/>
          </p:nvPr>
        </p:nvSpPr>
        <p:spPr/>
        <p:txBody>
          <a:bodyPr/>
          <a:lstStyle/>
          <a:p>
            <a:r>
              <a:rPr lang="en-US"/>
              <a:t>Các nguyên nhân mất mát dữ liệu</a:t>
            </a:r>
          </a:p>
        </p:txBody>
      </p:sp>
      <p:sp>
        <p:nvSpPr>
          <p:cNvPr id="3" name="Content Placeholder 2">
            <a:extLst>
              <a:ext uri="{FF2B5EF4-FFF2-40B4-BE49-F238E27FC236}">
                <a16:creationId xmlns:a16="http://schemas.microsoft.com/office/drawing/2014/main" id="{F538BE29-7B1C-604D-A163-C78CC506C354}"/>
              </a:ext>
            </a:extLst>
          </p:cNvPr>
          <p:cNvSpPr>
            <a:spLocks noGrp="1"/>
          </p:cNvSpPr>
          <p:nvPr>
            <p:ph idx="1"/>
          </p:nvPr>
        </p:nvSpPr>
        <p:spPr>
          <a:xfrm>
            <a:off x="609600" y="1295400"/>
            <a:ext cx="10972800" cy="4800600"/>
          </a:xfrm>
        </p:spPr>
        <p:txBody>
          <a:bodyPr/>
          <a:lstStyle/>
          <a:p>
            <a:r>
              <a:rPr lang="vi-VN" sz="2400">
                <a:solidFill>
                  <a:srgbClr val="FF0000"/>
                </a:solidFill>
              </a:rPr>
              <a:t>Lỗi HĐH (lỗi logic):</a:t>
            </a:r>
          </a:p>
          <a:p>
            <a:pPr lvl="1"/>
            <a:r>
              <a:rPr lang="vi-VN" sz="2000"/>
              <a:t>Sao chép các dữ liệu quan trọng trên một thiết bị lưu trữ khác trước khi có sự cố</a:t>
            </a:r>
          </a:p>
          <a:p>
            <a:pPr lvl="1"/>
            <a:r>
              <a:rPr lang="vi-VN" sz="2000"/>
              <a:t>Nếu xảy ra sự cố, có thể khôi phục dữ liệu như phần mềm chuyên biệt: Testdisk. . .</a:t>
            </a:r>
          </a:p>
          <a:p>
            <a:r>
              <a:rPr lang="vi-VN" sz="2400">
                <a:solidFill>
                  <a:srgbClr val="FF0000"/>
                </a:solidFill>
              </a:rPr>
              <a:t>Lỗi đĩa (lỗi physic):</a:t>
            </a:r>
          </a:p>
          <a:p>
            <a:pPr lvl="1"/>
            <a:r>
              <a:rPr lang="vi-VN" sz="2000"/>
              <a:t>Do nhiều nguyên nhân: trầy trên bề mặt, hỏng động cơ.</a:t>
            </a:r>
          </a:p>
          <a:p>
            <a:pPr lvl="1"/>
            <a:r>
              <a:rPr lang="vi-VN" sz="2000">
                <a:solidFill>
                  <a:srgbClr val="FF0000"/>
                </a:solidFill>
              </a:rPr>
              <a:t>Dữ liệu bị mất ít hoặc nhiều.</a:t>
            </a:r>
          </a:p>
          <a:p>
            <a:pPr lvl="1"/>
            <a:r>
              <a:rPr lang="vi-VN" sz="2000"/>
              <a:t>Phụ thuộc tình hình mà dùng các phần mềm khôi phục dữ liệu</a:t>
            </a:r>
          </a:p>
          <a:p>
            <a:pPr lvl="1"/>
            <a:r>
              <a:rPr lang="vi-VN" sz="2000"/>
              <a:t>Nên vận hành máy tính đúng qui tắc để tránh thiệt hại ở dạng nay.</a:t>
            </a:r>
          </a:p>
          <a:p>
            <a:r>
              <a:rPr lang="vi-VN" sz="2400">
                <a:solidFill>
                  <a:srgbClr val="FF0000"/>
                </a:solidFill>
              </a:rPr>
              <a:t>Xóa nhầm</a:t>
            </a:r>
            <a:r>
              <a:rPr lang="vi-VN" sz="2400">
                <a:solidFill>
                  <a:srgbClr val="FF0000"/>
                </a:solidFill>
                <a:sym typeface="Wingdings" pitchFamily="2" charset="2"/>
              </a:rPr>
              <a:t> (lỗi chủ quan):</a:t>
            </a:r>
            <a:endParaRPr lang="vi-VN" sz="2400">
              <a:solidFill>
                <a:srgbClr val="FF0000"/>
              </a:solidFill>
            </a:endParaRPr>
          </a:p>
          <a:p>
            <a:pPr lvl="1"/>
            <a:r>
              <a:rPr lang="vi-VN" sz="2000"/>
              <a:t>Thông thường các files chỉ bị đánh dấu xóa chứ không xóa thực sự trong thời gian đầu. Một số công cụ có thể hỗ trợ khôi phục trong tình huống này.</a:t>
            </a:r>
          </a:p>
          <a:p>
            <a:pPr lvl="1"/>
            <a:r>
              <a:rPr lang="vi-VN" sz="2000">
                <a:solidFill>
                  <a:srgbClr val="FF0000"/>
                </a:solidFill>
              </a:rPr>
              <a:t>Nếu file xóa đã bị ghi chồng lên (overwrite) thì việc khôi phục là không thể hoặc rất khó khăn.</a:t>
            </a:r>
          </a:p>
        </p:txBody>
      </p:sp>
    </p:spTree>
    <p:extLst>
      <p:ext uri="{BB962C8B-B14F-4D97-AF65-F5344CB8AC3E}">
        <p14:creationId xmlns:p14="http://schemas.microsoft.com/office/powerpoint/2010/main" val="339694287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5C487-96F0-694C-8720-F5BC7F5A3F33}"/>
              </a:ext>
            </a:extLst>
          </p:cNvPr>
          <p:cNvSpPr>
            <a:spLocks noGrp="1"/>
          </p:cNvSpPr>
          <p:nvPr>
            <p:ph type="title"/>
          </p:nvPr>
        </p:nvSpPr>
        <p:spPr/>
        <p:txBody>
          <a:bodyPr/>
          <a:lstStyle/>
          <a:p>
            <a:r>
              <a:rPr lang="en-US"/>
              <a:t>Khôi phục dữ liệu file</a:t>
            </a:r>
          </a:p>
        </p:txBody>
      </p:sp>
      <p:sp>
        <p:nvSpPr>
          <p:cNvPr id="3" name="Content Placeholder 2">
            <a:extLst>
              <a:ext uri="{FF2B5EF4-FFF2-40B4-BE49-F238E27FC236}">
                <a16:creationId xmlns:a16="http://schemas.microsoft.com/office/drawing/2014/main" id="{F416C370-158A-0749-9544-BD49F6E6C803}"/>
              </a:ext>
            </a:extLst>
          </p:cNvPr>
          <p:cNvSpPr>
            <a:spLocks noGrp="1"/>
          </p:cNvSpPr>
          <p:nvPr>
            <p:ph idx="1"/>
          </p:nvPr>
        </p:nvSpPr>
        <p:spPr/>
        <p:txBody>
          <a:bodyPr/>
          <a:lstStyle/>
          <a:p>
            <a:r>
              <a:rPr lang="vi-VN"/>
              <a:t>Phục hồi dữ liệu là quá trình </a:t>
            </a:r>
            <a:r>
              <a:rPr lang="vi-VN">
                <a:solidFill>
                  <a:srgbClr val="FF0000"/>
                </a:solidFill>
              </a:rPr>
              <a:t>cứu vớt </a:t>
            </a:r>
            <a:r>
              <a:rPr lang="vi-VN"/>
              <a:t>(salvage) và xử lý các dữ liệu </a:t>
            </a:r>
            <a:r>
              <a:rPr lang="vi-VN">
                <a:solidFill>
                  <a:srgbClr val="FF0000"/>
                </a:solidFill>
              </a:rPr>
              <a:t>từ các dữ liệu bị hư hỏng</a:t>
            </a:r>
            <a:r>
              <a:rPr lang="vi-VN"/>
              <a:t>, hoặc các phương tiện lưu trữ thứ cấp không thể tiếp cận bình thường. </a:t>
            </a:r>
          </a:p>
          <a:p>
            <a:r>
              <a:rPr lang="vi-VN"/>
              <a:t>Một số tình huống đặc biệt, khôi phục dữ liệu đươc hiểu là: </a:t>
            </a:r>
          </a:p>
          <a:p>
            <a:pPr lvl="1"/>
            <a:r>
              <a:rPr lang="vi-VN">
                <a:solidFill>
                  <a:srgbClr val="FF0000"/>
                </a:solidFill>
              </a:rPr>
              <a:t>Chuyển dữ liệu từ mã hóa đến không mã hoá. (Ví dụ: giải mã file nén winrar bị đặt mật khẩu.</a:t>
            </a:r>
          </a:p>
          <a:p>
            <a:pPr lvl="1"/>
            <a:r>
              <a:rPr lang="vi-VN"/>
              <a:t>Từ ẩn (hidden) đến không ẩn (unhidden).</a:t>
            </a:r>
          </a:p>
          <a:p>
            <a:r>
              <a:rPr lang="en-US"/>
              <a:t>Các phần mềm hỗ trợ khôi phục: </a:t>
            </a:r>
            <a:r>
              <a:rPr lang="en-US" i="1"/>
              <a:t>Ultimate Boot CD for Windows, Boot Repair Disk, Recova, Recover my files</a:t>
            </a:r>
            <a:r>
              <a:rPr lang="en-US"/>
              <a:t>.</a:t>
            </a:r>
          </a:p>
        </p:txBody>
      </p:sp>
    </p:spTree>
    <p:extLst>
      <p:ext uri="{BB962C8B-B14F-4D97-AF65-F5344CB8AC3E}">
        <p14:creationId xmlns:p14="http://schemas.microsoft.com/office/powerpoint/2010/main" val="185299469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8B330-60E4-E344-B97C-A67A1D0F9749}"/>
              </a:ext>
            </a:extLst>
          </p:cNvPr>
          <p:cNvSpPr>
            <a:spLocks noGrp="1"/>
          </p:cNvSpPr>
          <p:nvPr>
            <p:ph type="title"/>
          </p:nvPr>
        </p:nvSpPr>
        <p:spPr/>
        <p:txBody>
          <a:bodyPr/>
          <a:lstStyle/>
          <a:p>
            <a:r>
              <a:rPr lang="en-US" altLang="vi-VN"/>
              <a:t>Khôi phục CSDL</a:t>
            </a:r>
            <a:endParaRPr lang="en-US"/>
          </a:p>
        </p:txBody>
      </p:sp>
      <p:sp>
        <p:nvSpPr>
          <p:cNvPr id="3" name="Content Placeholder 2">
            <a:extLst>
              <a:ext uri="{FF2B5EF4-FFF2-40B4-BE49-F238E27FC236}">
                <a16:creationId xmlns:a16="http://schemas.microsoft.com/office/drawing/2014/main" id="{FC080BDD-8EB0-FF48-9D53-570CDCD7D31A}"/>
              </a:ext>
            </a:extLst>
          </p:cNvPr>
          <p:cNvSpPr>
            <a:spLocks noGrp="1"/>
          </p:cNvSpPr>
          <p:nvPr>
            <p:ph idx="1"/>
          </p:nvPr>
        </p:nvSpPr>
        <p:spPr/>
        <p:txBody>
          <a:bodyPr/>
          <a:lstStyle/>
          <a:p>
            <a:r>
              <a:rPr lang="vi-VN"/>
              <a:t>Khôi phục CSDL là </a:t>
            </a:r>
            <a:r>
              <a:rPr lang="vi-VN">
                <a:solidFill>
                  <a:srgbClr val="FF0000"/>
                </a:solidFill>
              </a:rPr>
              <a:t>đưa CSDL về trạng thái nhất quán gần nhất</a:t>
            </a:r>
            <a:r>
              <a:rPr lang="vi-VN"/>
              <a:t>, nghĩa là khôi phục về trạng thái đúng gần nhất ở quá khứ. </a:t>
            </a:r>
          </a:p>
          <a:p>
            <a:r>
              <a:rPr lang="vi-VN"/>
              <a:t>Để có thể khôi phục được cần giữ </a:t>
            </a:r>
            <a:r>
              <a:rPr lang="vi-VN">
                <a:solidFill>
                  <a:srgbClr val="FF0000"/>
                </a:solidFill>
              </a:rPr>
              <a:t>các thông tin làm thay đổi dữ liệu trong thời gian thực hiện giao tác (transaction)</a:t>
            </a:r>
            <a:r>
              <a:rPr lang="vi-VN"/>
              <a:t>, các thông tin này nằm ngoài CSDL, nó được ghi trong Systemlog.</a:t>
            </a:r>
          </a:p>
          <a:p>
            <a:r>
              <a:rPr lang="vi-VN">
                <a:solidFill>
                  <a:srgbClr val="FF0000"/>
                </a:solidFill>
              </a:rPr>
              <a:t>Systemlog: file nhật kí hệ thống sử dụng cho việc khôi phục.</a:t>
            </a:r>
          </a:p>
          <a:p>
            <a:r>
              <a:rPr lang="vi-VN"/>
              <a:t>Chiến thuật </a:t>
            </a:r>
          </a:p>
          <a:p>
            <a:pPr lvl="1"/>
            <a:r>
              <a:rPr lang="vi-VN">
                <a:solidFill>
                  <a:srgbClr val="FF0000"/>
                </a:solidFill>
              </a:rPr>
              <a:t>CSDL hỏng nặng: sử dụng file backup gần nhất để khôi phục.</a:t>
            </a:r>
          </a:p>
          <a:p>
            <a:pPr lvl="1"/>
            <a:r>
              <a:rPr lang="vi-VN"/>
              <a:t>CSDL hỏng nhẹ: dùng cơ chế UNDO và REDO.</a:t>
            </a:r>
          </a:p>
          <a:p>
            <a:endParaRPr lang="en-US"/>
          </a:p>
        </p:txBody>
      </p:sp>
    </p:spTree>
    <p:extLst>
      <p:ext uri="{BB962C8B-B14F-4D97-AF65-F5344CB8AC3E}">
        <p14:creationId xmlns:p14="http://schemas.microsoft.com/office/powerpoint/2010/main" val="8333290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B38C87-A58D-844A-8141-A5566158B87F}"/>
              </a:ext>
            </a:extLst>
          </p:cNvPr>
          <p:cNvSpPr>
            <a:spLocks noGrp="1"/>
          </p:cNvSpPr>
          <p:nvPr>
            <p:ph idx="1"/>
          </p:nvPr>
        </p:nvSpPr>
        <p:spPr>
          <a:xfrm>
            <a:off x="457200" y="1404938"/>
            <a:ext cx="11506200" cy="4525963"/>
          </a:xfrm>
        </p:spPr>
        <p:txBody>
          <a:bodyPr/>
          <a:lstStyle/>
          <a:p>
            <a:r>
              <a:rPr lang="vi-VN" sz="2400"/>
              <a:t>Giao tác là </a:t>
            </a:r>
            <a:r>
              <a:rPr lang="vi-VN" sz="2400">
                <a:solidFill>
                  <a:srgbClr val="FF0000"/>
                </a:solidFill>
              </a:rPr>
              <a:t>tập các hành vi </a:t>
            </a:r>
            <a:r>
              <a:rPr lang="vi-VN" sz="2400"/>
              <a:t>được định nghĩa như một đơn vị nhỏ nhất </a:t>
            </a:r>
            <a:r>
              <a:rPr lang="vi-VN" sz="2400">
                <a:solidFill>
                  <a:srgbClr val="FF0000"/>
                </a:solidFill>
              </a:rPr>
              <a:t>khi thao tác với CSDL </a:t>
            </a:r>
            <a:r>
              <a:rPr lang="vi-VN" sz="2400"/>
              <a:t>(ví dụ: insert vào CSDL là 1 giao tác).</a:t>
            </a:r>
          </a:p>
          <a:p>
            <a:r>
              <a:rPr lang="vi-VN" sz="2400"/>
              <a:t>Một transaction chỉ có thể tồn tại:</a:t>
            </a:r>
          </a:p>
          <a:p>
            <a:pPr lvl="1"/>
            <a:r>
              <a:rPr lang="vi-VN" sz="2400"/>
              <a:t>Thành công</a:t>
            </a:r>
          </a:p>
          <a:p>
            <a:pPr lvl="1"/>
            <a:r>
              <a:rPr lang="vi-VN" sz="2400">
                <a:solidFill>
                  <a:srgbClr val="FF0000"/>
                </a:solidFill>
              </a:rPr>
              <a:t>Không làm gì (All or nothing).</a:t>
            </a:r>
          </a:p>
          <a:p>
            <a:r>
              <a:rPr lang="vi-VN" sz="2400">
                <a:solidFill>
                  <a:srgbClr val="FF0000"/>
                </a:solidFill>
              </a:rPr>
              <a:t>Một giao tác thất bại thì cập nhật CSDL buộc phải rollback</a:t>
            </a:r>
            <a:r>
              <a:rPr lang="vi-VN" sz="2400"/>
              <a:t>, tất cả dữ liệu bị thay đổi bởi giao tác cần khôi phục về giá trị trước đó (before value).</a:t>
            </a:r>
          </a:p>
          <a:p>
            <a:r>
              <a:rPr lang="vi-VN" sz="2400"/>
              <a:t>Một giao tác T1 bị rollback có thể kéo theo T2, T3, … bị rollback, do T2,T3, … đọc các dữ liệu cần bị undo của T1. Các trans T2, T3 … rollback kéo theo T1’,T2’… rollback theo cũng do nguyên nhân giống trên và chúng tạo thành hiện tượng cascade rollback. </a:t>
            </a:r>
          </a:p>
          <a:p>
            <a:endParaRPr lang="en-US" sz="2400"/>
          </a:p>
        </p:txBody>
      </p:sp>
      <p:sp>
        <p:nvSpPr>
          <p:cNvPr id="4" name="Rectangle 2">
            <a:extLst>
              <a:ext uri="{FF2B5EF4-FFF2-40B4-BE49-F238E27FC236}">
                <a16:creationId xmlns:a16="http://schemas.microsoft.com/office/drawing/2014/main" id="{9A9DFD4D-A759-2A49-B5B9-5B854739395A}"/>
              </a:ext>
            </a:extLst>
          </p:cNvPr>
          <p:cNvSpPr>
            <a:spLocks noGrp="1" noChangeArrowheads="1"/>
          </p:cNvSpPr>
          <p:nvPr>
            <p:ph type="title"/>
          </p:nvPr>
        </p:nvSpPr>
        <p:spPr/>
        <p:txBody>
          <a:bodyPr/>
          <a:lstStyle/>
          <a:p>
            <a:r>
              <a:rPr lang="en-US" altLang="vi-VN"/>
              <a:t>Transaction</a:t>
            </a:r>
          </a:p>
        </p:txBody>
      </p:sp>
    </p:spTree>
    <p:extLst>
      <p:ext uri="{BB962C8B-B14F-4D97-AF65-F5344CB8AC3E}">
        <p14:creationId xmlns:p14="http://schemas.microsoft.com/office/powerpoint/2010/main" val="332239504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A4263-024D-4C43-80DC-F5248F945F58}"/>
              </a:ext>
            </a:extLst>
          </p:cNvPr>
          <p:cNvSpPr>
            <a:spLocks noGrp="1"/>
          </p:cNvSpPr>
          <p:nvPr>
            <p:ph idx="1"/>
          </p:nvPr>
        </p:nvSpPr>
        <p:spPr/>
        <p:txBody>
          <a:bodyPr/>
          <a:lstStyle/>
          <a:p>
            <a:r>
              <a:rPr lang="en-US"/>
              <a:t>Systemlog là công cụ giống như là Nhật ký, dùng để </a:t>
            </a:r>
            <a:r>
              <a:rPr lang="en-US">
                <a:solidFill>
                  <a:srgbClr val="FF0000"/>
                </a:solidFill>
              </a:rPr>
              <a:t>ghi lại mọi sự thay đổi ảnh hưởng đến hệ thống tính từ thời điểm hiện tại</a:t>
            </a:r>
            <a:r>
              <a:rPr lang="en-US"/>
              <a:t>.</a:t>
            </a:r>
          </a:p>
          <a:p>
            <a:r>
              <a:rPr lang="en-US"/>
              <a:t>System log là công cụ cực kỳ quan trọng, giúp cho người quản trị có thể nắm bắt được những gì đang xảy ra trong hệ thống, để từ đó có hướng xử lý phù hợp.</a:t>
            </a:r>
          </a:p>
        </p:txBody>
      </p:sp>
      <p:sp>
        <p:nvSpPr>
          <p:cNvPr id="4" name="Rectangle 2">
            <a:extLst>
              <a:ext uri="{FF2B5EF4-FFF2-40B4-BE49-F238E27FC236}">
                <a16:creationId xmlns:a16="http://schemas.microsoft.com/office/drawing/2014/main" id="{51A350E6-F2EB-6348-894E-0FE5466EE0BA}"/>
              </a:ext>
            </a:extLst>
          </p:cNvPr>
          <p:cNvSpPr>
            <a:spLocks noGrp="1" noChangeArrowheads="1"/>
          </p:cNvSpPr>
          <p:nvPr>
            <p:ph type="title"/>
          </p:nvPr>
        </p:nvSpPr>
        <p:spPr/>
        <p:txBody>
          <a:bodyPr/>
          <a:lstStyle/>
          <a:p>
            <a:r>
              <a:rPr lang="en-US" altLang="vi-VN"/>
              <a:t>Systemlog </a:t>
            </a:r>
          </a:p>
        </p:txBody>
      </p:sp>
    </p:spTree>
    <p:extLst>
      <p:ext uri="{BB962C8B-B14F-4D97-AF65-F5344CB8AC3E}">
        <p14:creationId xmlns:p14="http://schemas.microsoft.com/office/powerpoint/2010/main" val="17588896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830D-3A8E-A94E-AC33-71C504B810BC}"/>
              </a:ext>
            </a:extLst>
          </p:cNvPr>
          <p:cNvSpPr>
            <a:spLocks noGrp="1"/>
          </p:cNvSpPr>
          <p:nvPr>
            <p:ph type="title"/>
          </p:nvPr>
        </p:nvSpPr>
        <p:spPr/>
        <p:txBody>
          <a:bodyPr/>
          <a:lstStyle/>
          <a:p>
            <a:r>
              <a:rPr lang="en-US"/>
              <a:t>Ví dụ System log</a:t>
            </a:r>
          </a:p>
        </p:txBody>
      </p:sp>
      <p:pic>
        <p:nvPicPr>
          <p:cNvPr id="11266" name="Picture 2" descr="A High Level Comparison Between Oracle and SQL Server – Part IV ...">
            <a:extLst>
              <a:ext uri="{FF2B5EF4-FFF2-40B4-BE49-F238E27FC236}">
                <a16:creationId xmlns:a16="http://schemas.microsoft.com/office/drawing/2014/main" id="{553C5B2A-D73C-3349-9D5C-06E79AFC6C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676400"/>
            <a:ext cx="7235065" cy="4013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DF5AC8D-043C-3342-829B-3B3BD7C0F291}"/>
              </a:ext>
            </a:extLst>
          </p:cNvPr>
          <p:cNvSpPr txBox="1"/>
          <p:nvPr/>
        </p:nvSpPr>
        <p:spPr>
          <a:xfrm>
            <a:off x="7696200" y="1524000"/>
            <a:ext cx="4343400" cy="3244093"/>
          </a:xfrm>
          <a:prstGeom prst="rect">
            <a:avLst/>
          </a:prstGeom>
          <a:noFill/>
        </p:spPr>
        <p:txBody>
          <a:bodyPr wrap="square" rtlCol="0">
            <a:spAutoFit/>
          </a:bodyPr>
          <a:lstStyle/>
          <a:p>
            <a:pPr>
              <a:lnSpc>
                <a:spcPct val="150000"/>
              </a:lnSpc>
            </a:pPr>
            <a:r>
              <a:rPr lang="en-US" sz="2800">
                <a:solidFill>
                  <a:srgbClr val="0066FF"/>
                </a:solidFill>
              </a:rPr>
              <a:t>Có 2 thông tin quan trọng cần biết khi xem log:</a:t>
            </a:r>
          </a:p>
          <a:p>
            <a:pPr marL="342900" indent="-342900">
              <a:lnSpc>
                <a:spcPct val="150000"/>
              </a:lnSpc>
              <a:buFont typeface="+mj-lt"/>
              <a:buAutoNum type="arabicPeriod"/>
            </a:pPr>
            <a:r>
              <a:rPr lang="en-US" sz="2800">
                <a:solidFill>
                  <a:srgbClr val="FF0000"/>
                </a:solidFill>
              </a:rPr>
              <a:t>Thời gian thực hiện giao tác.</a:t>
            </a:r>
          </a:p>
          <a:p>
            <a:pPr marL="342900" indent="-342900">
              <a:lnSpc>
                <a:spcPct val="150000"/>
              </a:lnSpc>
              <a:buFont typeface="+mj-lt"/>
              <a:buAutoNum type="arabicPeriod"/>
            </a:pPr>
            <a:r>
              <a:rPr lang="en-US" sz="2800">
                <a:solidFill>
                  <a:srgbClr val="0066FF"/>
                </a:solidFill>
              </a:rPr>
              <a:t>Nội dung giao tác.</a:t>
            </a:r>
          </a:p>
        </p:txBody>
      </p:sp>
    </p:spTree>
    <p:extLst>
      <p:ext uri="{BB962C8B-B14F-4D97-AF65-F5344CB8AC3E}">
        <p14:creationId xmlns:p14="http://schemas.microsoft.com/office/powerpoint/2010/main" val="397133888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784F-44FC-A647-973C-27829FA985A7}"/>
              </a:ext>
            </a:extLst>
          </p:cNvPr>
          <p:cNvSpPr>
            <a:spLocks noGrp="1"/>
          </p:cNvSpPr>
          <p:nvPr>
            <p:ph type="title"/>
          </p:nvPr>
        </p:nvSpPr>
        <p:spPr/>
        <p:txBody>
          <a:bodyPr/>
          <a:lstStyle/>
          <a:p>
            <a:r>
              <a:rPr lang="en-US"/>
              <a:t>6 – Sao lưu dữ liệu</a:t>
            </a:r>
          </a:p>
        </p:txBody>
      </p:sp>
      <p:sp>
        <p:nvSpPr>
          <p:cNvPr id="3" name="Content Placeholder 2">
            <a:extLst>
              <a:ext uri="{FF2B5EF4-FFF2-40B4-BE49-F238E27FC236}">
                <a16:creationId xmlns:a16="http://schemas.microsoft.com/office/drawing/2014/main" id="{12EB259B-A148-C843-8083-21BBD521B74F}"/>
              </a:ext>
            </a:extLst>
          </p:cNvPr>
          <p:cNvSpPr>
            <a:spLocks noGrp="1"/>
          </p:cNvSpPr>
          <p:nvPr>
            <p:ph idx="1"/>
          </p:nvPr>
        </p:nvSpPr>
        <p:spPr/>
        <p:txBody>
          <a:bodyPr/>
          <a:lstStyle/>
          <a:p>
            <a:r>
              <a:rPr lang="en-US" altLang="vi-VN"/>
              <a:t>Trong CNTT, một bản sao lưu, hoặc quá trình sao lưu, đề cập đến việc </a:t>
            </a:r>
            <a:r>
              <a:rPr lang="en-US" altLang="vi-VN">
                <a:solidFill>
                  <a:srgbClr val="FF0000"/>
                </a:solidFill>
              </a:rPr>
              <a:t>sao chép và lưu trữ dữ liệu máy tính</a:t>
            </a:r>
            <a:r>
              <a:rPr lang="en-US" altLang="vi-VN"/>
              <a:t> và sử dụng nó để </a:t>
            </a:r>
            <a:r>
              <a:rPr lang="en-US" altLang="vi-VN">
                <a:solidFill>
                  <a:srgbClr val="FF0000"/>
                </a:solidFill>
              </a:rPr>
              <a:t>khôi phục lại dữ liệu ban đầu</a:t>
            </a:r>
            <a:r>
              <a:rPr lang="en-US" altLang="vi-VN"/>
              <a:t> sau khi dữ liệu hư hay mất. </a:t>
            </a:r>
          </a:p>
          <a:p>
            <a:r>
              <a:rPr lang="en-US" altLang="vi-VN"/>
              <a:t>Các thiết bị dùng để sao lưu:</a:t>
            </a:r>
          </a:p>
          <a:p>
            <a:pPr lvl="1"/>
            <a:r>
              <a:rPr lang="en-US" altLang="vi-VN"/>
              <a:t>Hard disk trên máy tính.</a:t>
            </a:r>
          </a:p>
          <a:p>
            <a:pPr lvl="1"/>
            <a:r>
              <a:rPr lang="en-US" altLang="vi-VN">
                <a:solidFill>
                  <a:srgbClr val="FF0000"/>
                </a:solidFill>
              </a:rPr>
              <a:t>Thiết bị ngoại vi: USB, CD, Ổ cứng rời.</a:t>
            </a:r>
          </a:p>
          <a:p>
            <a:pPr lvl="1"/>
            <a:r>
              <a:rPr lang="en-US" altLang="vi-VN"/>
              <a:t>Sao lưu qua mạng.</a:t>
            </a:r>
          </a:p>
          <a:p>
            <a:pPr lvl="1"/>
            <a:r>
              <a:rPr lang="en-US" altLang="vi-VN">
                <a:solidFill>
                  <a:srgbClr val="FF0000"/>
                </a:solidFill>
              </a:rPr>
              <a:t>Clouding server (AWS, Google cloud platform, ...).</a:t>
            </a:r>
          </a:p>
          <a:p>
            <a:endParaRPr lang="en-US"/>
          </a:p>
        </p:txBody>
      </p:sp>
    </p:spTree>
    <p:extLst>
      <p:ext uri="{BB962C8B-B14F-4D97-AF65-F5344CB8AC3E}">
        <p14:creationId xmlns:p14="http://schemas.microsoft.com/office/powerpoint/2010/main" val="256022374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2401-5B47-4F46-AF87-FC5A49BDA0D9}"/>
              </a:ext>
            </a:extLst>
          </p:cNvPr>
          <p:cNvSpPr>
            <a:spLocks noGrp="1"/>
          </p:cNvSpPr>
          <p:nvPr>
            <p:ph type="title"/>
          </p:nvPr>
        </p:nvSpPr>
        <p:spPr/>
        <p:txBody>
          <a:bodyPr/>
          <a:lstStyle/>
          <a:p>
            <a:r>
              <a:rPr lang="en-US"/>
              <a:t>QUẢN LÝ THÔNG TIN LÀ GÌ</a:t>
            </a:r>
          </a:p>
        </p:txBody>
      </p:sp>
      <p:sp>
        <p:nvSpPr>
          <p:cNvPr id="3" name="Content Placeholder 2">
            <a:extLst>
              <a:ext uri="{FF2B5EF4-FFF2-40B4-BE49-F238E27FC236}">
                <a16:creationId xmlns:a16="http://schemas.microsoft.com/office/drawing/2014/main" id="{EBACD416-AB9D-E64D-83A1-70D9210AFBC3}"/>
              </a:ext>
            </a:extLst>
          </p:cNvPr>
          <p:cNvSpPr>
            <a:spLocks noGrp="1"/>
          </p:cNvSpPr>
          <p:nvPr>
            <p:ph idx="1"/>
          </p:nvPr>
        </p:nvSpPr>
        <p:spPr/>
        <p:txBody>
          <a:bodyPr/>
          <a:lstStyle/>
          <a:p>
            <a:r>
              <a:rPr lang="en-US"/>
              <a:t>Quản lý thông tin gồm 2 khái niệm lớn như sau: </a:t>
            </a:r>
          </a:p>
          <a:p>
            <a:pPr lvl="1"/>
            <a:r>
              <a:rPr lang="en-US"/>
              <a:t>Tổ chức thông tin.</a:t>
            </a:r>
          </a:p>
          <a:p>
            <a:pPr lvl="1"/>
            <a:r>
              <a:rPr lang="en-US">
                <a:solidFill>
                  <a:srgbClr val="FF0000"/>
                </a:solidFill>
              </a:rPr>
              <a:t>Xử lý thông tin.</a:t>
            </a:r>
          </a:p>
          <a:p>
            <a:r>
              <a:rPr lang="en-US"/>
              <a:t>Mục tiêu:</a:t>
            </a:r>
          </a:p>
          <a:p>
            <a:pPr lvl="1"/>
            <a:r>
              <a:rPr lang="en-US"/>
              <a:t>Giảm dư thừa dữ liệu.</a:t>
            </a:r>
          </a:p>
          <a:p>
            <a:pPr lvl="1"/>
            <a:r>
              <a:rPr lang="en-US">
                <a:solidFill>
                  <a:srgbClr val="FF0000"/>
                </a:solidFill>
              </a:rPr>
              <a:t>Tăng khả năng tổ chức và xử lý thông tin.</a:t>
            </a:r>
          </a:p>
        </p:txBody>
      </p:sp>
    </p:spTree>
    <p:extLst>
      <p:ext uri="{BB962C8B-B14F-4D97-AF65-F5344CB8AC3E}">
        <p14:creationId xmlns:p14="http://schemas.microsoft.com/office/powerpoint/2010/main" val="311773508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333B-F4B0-7F45-A2A9-37DFCC9DF456}"/>
              </a:ext>
            </a:extLst>
          </p:cNvPr>
          <p:cNvSpPr>
            <a:spLocks noGrp="1"/>
          </p:cNvSpPr>
          <p:nvPr>
            <p:ph type="title"/>
          </p:nvPr>
        </p:nvSpPr>
        <p:spPr/>
        <p:txBody>
          <a:bodyPr/>
          <a:lstStyle/>
          <a:p>
            <a:r>
              <a:rPr lang="en-US"/>
              <a:t>TỔNG KẾT</a:t>
            </a:r>
          </a:p>
        </p:txBody>
      </p:sp>
      <p:sp>
        <p:nvSpPr>
          <p:cNvPr id="3" name="Content Placeholder 2">
            <a:extLst>
              <a:ext uri="{FF2B5EF4-FFF2-40B4-BE49-F238E27FC236}">
                <a16:creationId xmlns:a16="http://schemas.microsoft.com/office/drawing/2014/main" id="{347C1B83-ABFB-E747-BB80-83368E27DB82}"/>
              </a:ext>
            </a:extLst>
          </p:cNvPr>
          <p:cNvSpPr>
            <a:spLocks noGrp="1"/>
          </p:cNvSpPr>
          <p:nvPr>
            <p:ph idx="1"/>
          </p:nvPr>
        </p:nvSpPr>
        <p:spPr/>
        <p:txBody>
          <a:bodyPr/>
          <a:lstStyle/>
          <a:p>
            <a:pPr marL="514350" indent="-514350">
              <a:buFont typeface="+mj-lt"/>
              <a:buAutoNum type="arabicPeriod"/>
            </a:pPr>
            <a:r>
              <a:rPr lang="en-US"/>
              <a:t>Quản lý thông tin là một tập các hành vi lớn, liên quan đến việc tổ chức và xử lý thông tin trên máy tính.</a:t>
            </a:r>
          </a:p>
          <a:p>
            <a:pPr marL="514350" indent="-514350">
              <a:buFont typeface="+mj-lt"/>
              <a:buAutoNum type="arabicPeriod"/>
            </a:pPr>
            <a:r>
              <a:rPr lang="en-US">
                <a:solidFill>
                  <a:srgbClr val="FF0000"/>
                </a:solidFill>
              </a:rPr>
              <a:t>Đối tượng chính của quản lý thông tin là: dữ liệu và thông tin.</a:t>
            </a:r>
          </a:p>
          <a:p>
            <a:pPr marL="514350" indent="-514350">
              <a:buFont typeface="+mj-lt"/>
              <a:buAutoNum type="arabicPeriod"/>
            </a:pPr>
            <a:r>
              <a:rPr lang="en-US"/>
              <a:t>Hệ quản trị CSDL là công cụ được tạo ra để quản lý thông tin trên máy tính.</a:t>
            </a:r>
          </a:p>
          <a:p>
            <a:pPr marL="514350" indent="-514350">
              <a:buFont typeface="+mj-lt"/>
              <a:buAutoNum type="arabicPeriod"/>
            </a:pPr>
            <a:r>
              <a:rPr lang="en-US">
                <a:solidFill>
                  <a:srgbClr val="FF0000"/>
                </a:solidFill>
              </a:rPr>
              <a:t>Các thao tác chính trên 1 hệ Quản trị CSDL: thu thập dữ liệu, làm sạch dữ liệu, phân tích dữ liệu, xử lý dữ liệu, khôi phục dữ liệu, sao lưu dữ liệu.</a:t>
            </a:r>
          </a:p>
        </p:txBody>
      </p:sp>
    </p:spTree>
    <p:extLst>
      <p:ext uri="{BB962C8B-B14F-4D97-AF65-F5344CB8AC3E}">
        <p14:creationId xmlns:p14="http://schemas.microsoft.com/office/powerpoint/2010/main" val="315276119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84EF-F766-4C48-99D1-6CAC7D9978CB}"/>
              </a:ext>
            </a:extLst>
          </p:cNvPr>
          <p:cNvSpPr>
            <a:spLocks noGrp="1"/>
          </p:cNvSpPr>
          <p:nvPr>
            <p:ph type="title"/>
          </p:nvPr>
        </p:nvSpPr>
        <p:spPr/>
        <p:txBody>
          <a:bodyPr/>
          <a:lstStyle/>
          <a:p>
            <a:r>
              <a:rPr lang="en-US"/>
              <a:t>TÀI LIỆU THAM KHẢO</a:t>
            </a:r>
          </a:p>
        </p:txBody>
      </p:sp>
      <p:sp>
        <p:nvSpPr>
          <p:cNvPr id="3" name="Content Placeholder 2">
            <a:extLst>
              <a:ext uri="{FF2B5EF4-FFF2-40B4-BE49-F238E27FC236}">
                <a16:creationId xmlns:a16="http://schemas.microsoft.com/office/drawing/2014/main" id="{C278F824-030C-0240-9328-9DB69A019154}"/>
              </a:ext>
            </a:extLst>
          </p:cNvPr>
          <p:cNvSpPr>
            <a:spLocks noGrp="1"/>
          </p:cNvSpPr>
          <p:nvPr>
            <p:ph idx="1"/>
          </p:nvPr>
        </p:nvSpPr>
        <p:spPr/>
        <p:txBody>
          <a:bodyPr/>
          <a:lstStyle/>
          <a:p>
            <a:pPr marL="514350" indent="-514350">
              <a:buFont typeface="+mj-lt"/>
              <a:buAutoNum type="arabicPeriod"/>
            </a:pPr>
            <a:r>
              <a:rPr lang="en-US">
                <a:solidFill>
                  <a:srgbClr val="008000"/>
                </a:solidFill>
              </a:rPr>
              <a:t>Nguyễn Gia Tuấn Anh, Trương Châu Long</a:t>
            </a:r>
            <a:r>
              <a:rPr lang="en-US"/>
              <a:t>, </a:t>
            </a:r>
            <a:r>
              <a:rPr lang="en-US" i="1">
                <a:solidFill>
                  <a:srgbClr val="FF0000"/>
                </a:solidFill>
              </a:rPr>
              <a:t>Bài tập và bài giải SQL Server</a:t>
            </a:r>
            <a:r>
              <a:rPr lang="en-US"/>
              <a:t>, NXB Thanh niên (2005).</a:t>
            </a:r>
          </a:p>
          <a:p>
            <a:pPr marL="514350" indent="-514350">
              <a:buFont typeface="+mj-lt"/>
              <a:buAutoNum type="arabicPeriod"/>
            </a:pPr>
            <a:r>
              <a:rPr lang="en-US">
                <a:solidFill>
                  <a:srgbClr val="008000"/>
                </a:solidFill>
              </a:rPr>
              <a:t>Đỗ Phúc, Nguyễn Đăng Tỵ</a:t>
            </a:r>
            <a:r>
              <a:rPr lang="en-US"/>
              <a:t>, </a:t>
            </a:r>
            <a:r>
              <a:rPr lang="en-US" i="1">
                <a:solidFill>
                  <a:srgbClr val="FF0000"/>
                </a:solidFill>
              </a:rPr>
              <a:t>Cơ sở dữ liệu</a:t>
            </a:r>
            <a:r>
              <a:rPr lang="en-US"/>
              <a:t>, NXB Đại học quốc gia TPHCM (2010).</a:t>
            </a:r>
          </a:p>
          <a:p>
            <a:pPr marL="514350" indent="-514350">
              <a:buFont typeface="+mj-lt"/>
              <a:buAutoNum type="arabicPeriod"/>
            </a:pPr>
            <a:r>
              <a:rPr lang="en-US" i="1">
                <a:solidFill>
                  <a:srgbClr val="008000"/>
                </a:solidFill>
              </a:rPr>
              <a:t>Nguyễn Gia Tuấn Anh, Mai Văn Cường, Bùi Danh Hường</a:t>
            </a:r>
            <a:r>
              <a:rPr lang="en-US"/>
              <a:t>, </a:t>
            </a:r>
            <a:r>
              <a:rPr lang="en-US" i="1">
                <a:solidFill>
                  <a:srgbClr val="FF0000"/>
                </a:solidFill>
              </a:rPr>
              <a:t>Cơ sở dữ liệu nâng cao</a:t>
            </a:r>
            <a:r>
              <a:rPr lang="en-US"/>
              <a:t>, NXB Đại học quốc gia TPHCM (2019).</a:t>
            </a:r>
          </a:p>
          <a:p>
            <a:pPr marL="514350" indent="-514350">
              <a:buFont typeface="+mj-lt"/>
              <a:buAutoNum type="arabicPeriod"/>
            </a:pPr>
            <a:r>
              <a:rPr lang="en-US">
                <a:solidFill>
                  <a:srgbClr val="008000"/>
                </a:solidFill>
              </a:rPr>
              <a:t>Itzik Ben-Gan</a:t>
            </a:r>
            <a:r>
              <a:rPr lang="en-US"/>
              <a:t>, </a:t>
            </a:r>
            <a:r>
              <a:rPr lang="en-US" i="1">
                <a:solidFill>
                  <a:srgbClr val="FF0000"/>
                </a:solidFill>
              </a:rPr>
              <a:t>Microsoft SQL Server 2012- TSQL Fundamentals</a:t>
            </a:r>
            <a:r>
              <a:rPr lang="en-US"/>
              <a:t>.</a:t>
            </a:r>
          </a:p>
        </p:txBody>
      </p:sp>
    </p:spTree>
    <p:extLst>
      <p:ext uri="{BB962C8B-B14F-4D97-AF65-F5344CB8AC3E}">
        <p14:creationId xmlns:p14="http://schemas.microsoft.com/office/powerpoint/2010/main" val="222615619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ết quả hình ảnh cho Q a A">
            <a:extLst>
              <a:ext uri="{FF2B5EF4-FFF2-40B4-BE49-F238E27FC236}">
                <a16:creationId xmlns:a16="http://schemas.microsoft.com/office/drawing/2014/main" id="{FABB2684-2758-2E4D-AF6E-D631C4028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219200"/>
            <a:ext cx="5943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10148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C4747-F5EC-E14A-B2D0-6A9031B2A731}"/>
              </a:ext>
            </a:extLst>
          </p:cNvPr>
          <p:cNvSpPr>
            <a:spLocks noGrp="1"/>
          </p:cNvSpPr>
          <p:nvPr>
            <p:ph type="title"/>
          </p:nvPr>
        </p:nvSpPr>
        <p:spPr/>
        <p:txBody>
          <a:bodyPr/>
          <a:lstStyle/>
          <a:p>
            <a:r>
              <a:rPr lang="en-US"/>
              <a:t>BÀI TẬP (1)</a:t>
            </a:r>
          </a:p>
        </p:txBody>
      </p:sp>
      <p:sp>
        <p:nvSpPr>
          <p:cNvPr id="3" name="Content Placeholder 2">
            <a:extLst>
              <a:ext uri="{FF2B5EF4-FFF2-40B4-BE49-F238E27FC236}">
                <a16:creationId xmlns:a16="http://schemas.microsoft.com/office/drawing/2014/main" id="{E7A8F77C-E75F-0F46-9C23-59E15889F1CE}"/>
              </a:ext>
            </a:extLst>
          </p:cNvPr>
          <p:cNvSpPr>
            <a:spLocks noGrp="1"/>
          </p:cNvSpPr>
          <p:nvPr>
            <p:ph idx="1"/>
          </p:nvPr>
        </p:nvSpPr>
        <p:spPr/>
        <p:txBody>
          <a:bodyPr/>
          <a:lstStyle/>
          <a:p>
            <a:pPr marL="0" indent="0">
              <a:lnSpc>
                <a:spcPct val="150000"/>
              </a:lnSpc>
              <a:buNone/>
            </a:pPr>
            <a:r>
              <a:rPr lang="vi-VN"/>
              <a:t>1. Hãy tổ chức các folder trên máy tính thể hiện tính khoa học với các hoạt động phổ biến của một sinh viên.</a:t>
            </a:r>
          </a:p>
          <a:p>
            <a:pPr marL="0" indent="0">
              <a:lnSpc>
                <a:spcPct val="150000"/>
              </a:lnSpc>
              <a:buNone/>
            </a:pPr>
            <a:r>
              <a:rPr lang="vi-VN">
                <a:solidFill>
                  <a:srgbClr val="FF0000"/>
                </a:solidFill>
              </a:rPr>
              <a:t>2. Hãy tổ chức các thư nhận và gửi trên gmail đảm bảo tính khoa học với các hoạt động phổ biến của một sinh viên.</a:t>
            </a:r>
          </a:p>
          <a:p>
            <a:pPr marL="0" indent="0">
              <a:lnSpc>
                <a:spcPct val="150000"/>
              </a:lnSpc>
              <a:buNone/>
            </a:pPr>
            <a:r>
              <a:rPr lang="vi-VN"/>
              <a:t>3. Cho biết các file quan trọng phổ biến nào mà một sinh viên cần backup.</a:t>
            </a:r>
          </a:p>
          <a:p>
            <a:pPr marL="0" indent="0">
              <a:lnSpc>
                <a:spcPct val="150000"/>
              </a:lnSpc>
              <a:buNone/>
            </a:pPr>
            <a:endParaRPr lang="en-US"/>
          </a:p>
        </p:txBody>
      </p:sp>
    </p:spTree>
    <p:extLst>
      <p:ext uri="{BB962C8B-B14F-4D97-AF65-F5344CB8AC3E}">
        <p14:creationId xmlns:p14="http://schemas.microsoft.com/office/powerpoint/2010/main" val="1150656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B196-0B0F-AF4D-9A32-3A44A8DAA119}"/>
              </a:ext>
            </a:extLst>
          </p:cNvPr>
          <p:cNvSpPr>
            <a:spLocks noGrp="1"/>
          </p:cNvSpPr>
          <p:nvPr>
            <p:ph type="title"/>
          </p:nvPr>
        </p:nvSpPr>
        <p:spPr/>
        <p:txBody>
          <a:bodyPr/>
          <a:lstStyle/>
          <a:p>
            <a:r>
              <a:rPr lang="en-US"/>
              <a:t>BÀI TẬP (2)</a:t>
            </a:r>
          </a:p>
        </p:txBody>
      </p:sp>
      <p:sp>
        <p:nvSpPr>
          <p:cNvPr id="3" name="Content Placeholder 2">
            <a:extLst>
              <a:ext uri="{FF2B5EF4-FFF2-40B4-BE49-F238E27FC236}">
                <a16:creationId xmlns:a16="http://schemas.microsoft.com/office/drawing/2014/main" id="{9ED7763C-5A74-334B-91FE-BA08716379FC}"/>
              </a:ext>
            </a:extLst>
          </p:cNvPr>
          <p:cNvSpPr>
            <a:spLocks noGrp="1"/>
          </p:cNvSpPr>
          <p:nvPr>
            <p:ph idx="1"/>
          </p:nvPr>
        </p:nvSpPr>
        <p:spPr>
          <a:xfrm>
            <a:off x="622300" y="1295400"/>
            <a:ext cx="10972800" cy="4800600"/>
          </a:xfrm>
        </p:spPr>
        <p:txBody>
          <a:bodyPr/>
          <a:lstStyle/>
          <a:p>
            <a:pPr marL="0" indent="0">
              <a:lnSpc>
                <a:spcPct val="150000"/>
              </a:lnSpc>
              <a:buNone/>
            </a:pPr>
            <a:r>
              <a:rPr lang="vi-VN"/>
              <a:t>4. Sự khác nhau giữa việc lưu trữ dữ liệu trên CD và USB?</a:t>
            </a:r>
          </a:p>
          <a:p>
            <a:pPr marL="0" indent="0">
              <a:lnSpc>
                <a:spcPct val="150000"/>
              </a:lnSpc>
              <a:buNone/>
            </a:pPr>
            <a:r>
              <a:rPr lang="vi-VN">
                <a:solidFill>
                  <a:srgbClr val="FF0000"/>
                </a:solidFill>
              </a:rPr>
              <a:t>5. Khi tạo 1 CSDL trong SQL Server, cho biết hệ thống tối thiểu tạo bao nhiêu file, ý nghĩa mỗi file là gì?</a:t>
            </a:r>
          </a:p>
          <a:p>
            <a:pPr marL="0" indent="0">
              <a:lnSpc>
                <a:spcPct val="150000"/>
              </a:lnSpc>
              <a:buNone/>
            </a:pPr>
            <a:r>
              <a:rPr lang="vi-VN"/>
              <a:t>6. Hãy thực hiện việc backup và restore 1 CSDL bẳng SQL Server bằng 2 cách:</a:t>
            </a:r>
          </a:p>
          <a:p>
            <a:pPr marL="0" indent="0">
              <a:lnSpc>
                <a:spcPct val="150000"/>
              </a:lnSpc>
              <a:buNone/>
            </a:pPr>
            <a:r>
              <a:rPr lang="vi-VN"/>
              <a:t>	Full Backup </a:t>
            </a:r>
          </a:p>
          <a:p>
            <a:pPr marL="0" indent="0">
              <a:lnSpc>
                <a:spcPct val="150000"/>
              </a:lnSpc>
              <a:buNone/>
            </a:pPr>
            <a:r>
              <a:rPr lang="vi-VN"/>
              <a:t>	</a:t>
            </a:r>
            <a:r>
              <a:rPr lang="vi-VN">
                <a:solidFill>
                  <a:srgbClr val="FF0000"/>
                </a:solidFill>
              </a:rPr>
              <a:t>Different Backup</a:t>
            </a:r>
          </a:p>
          <a:p>
            <a:pPr marL="0" indent="0">
              <a:lnSpc>
                <a:spcPct val="150000"/>
              </a:lnSpc>
              <a:buNone/>
            </a:pPr>
            <a:endParaRPr lang="en-US"/>
          </a:p>
        </p:txBody>
      </p:sp>
    </p:spTree>
    <p:extLst>
      <p:ext uri="{BB962C8B-B14F-4D97-AF65-F5344CB8AC3E}">
        <p14:creationId xmlns:p14="http://schemas.microsoft.com/office/powerpoint/2010/main" val="283443025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9772B-D88D-6347-895D-7C4484EEA47E}"/>
              </a:ext>
            </a:extLst>
          </p:cNvPr>
          <p:cNvSpPr>
            <a:spLocks noGrp="1"/>
          </p:cNvSpPr>
          <p:nvPr>
            <p:ph type="title"/>
          </p:nvPr>
        </p:nvSpPr>
        <p:spPr/>
        <p:txBody>
          <a:bodyPr/>
          <a:lstStyle/>
          <a:p>
            <a:r>
              <a:rPr lang="en-US"/>
              <a:t>Tổ chức thông tin</a:t>
            </a:r>
          </a:p>
        </p:txBody>
      </p:sp>
      <p:sp>
        <p:nvSpPr>
          <p:cNvPr id="3" name="Content Placeholder 2">
            <a:extLst>
              <a:ext uri="{FF2B5EF4-FFF2-40B4-BE49-F238E27FC236}">
                <a16:creationId xmlns:a16="http://schemas.microsoft.com/office/drawing/2014/main" id="{4FFEB45D-1A1B-4148-9990-287A09692E56}"/>
              </a:ext>
            </a:extLst>
          </p:cNvPr>
          <p:cNvSpPr>
            <a:spLocks noGrp="1"/>
          </p:cNvSpPr>
          <p:nvPr>
            <p:ph idx="1"/>
          </p:nvPr>
        </p:nvSpPr>
        <p:spPr/>
        <p:txBody>
          <a:bodyPr/>
          <a:lstStyle/>
          <a:p>
            <a:r>
              <a:rPr lang="en-US"/>
              <a:t>Tổ chức thông tin gồm các hoạt động sau:</a:t>
            </a:r>
          </a:p>
          <a:p>
            <a:pPr lvl="1"/>
            <a:r>
              <a:rPr lang="en-US" altLang="vi-VN">
                <a:solidFill>
                  <a:srgbClr val="FF0000"/>
                </a:solidFill>
              </a:rPr>
              <a:t>Mô tả tài liệu, lập chỉ mục và phân loại.</a:t>
            </a:r>
          </a:p>
          <a:p>
            <a:pPr lvl="1"/>
            <a:r>
              <a:rPr lang="en-US" altLang="vi-VN"/>
              <a:t>Được thực hiện trong các thư viện, cơ sở dữ liệu, ...</a:t>
            </a:r>
          </a:p>
          <a:p>
            <a:pPr lvl="1"/>
            <a:r>
              <a:rPr lang="en-US" altLang="vi-VN">
                <a:solidFill>
                  <a:srgbClr val="FF0000"/>
                </a:solidFill>
              </a:rPr>
              <a:t>Những hoạt động này được thực hiện bởi cán bộ thư viện, các chuyên gia, cũng như bởi các thuật toán máy tính.</a:t>
            </a:r>
            <a:endParaRPr lang="en-US">
              <a:solidFill>
                <a:srgbClr val="FF0000"/>
              </a:solidFill>
            </a:endParaRPr>
          </a:p>
        </p:txBody>
      </p:sp>
    </p:spTree>
    <p:extLst>
      <p:ext uri="{BB962C8B-B14F-4D97-AF65-F5344CB8AC3E}">
        <p14:creationId xmlns:p14="http://schemas.microsoft.com/office/powerpoint/2010/main" val="664317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5868-4FD8-E047-B9D6-11F2563FE2C8}"/>
              </a:ext>
            </a:extLst>
          </p:cNvPr>
          <p:cNvSpPr>
            <a:spLocks noGrp="1"/>
          </p:cNvSpPr>
          <p:nvPr>
            <p:ph type="title"/>
          </p:nvPr>
        </p:nvSpPr>
        <p:spPr/>
        <p:txBody>
          <a:bodyPr/>
          <a:lstStyle/>
          <a:p>
            <a:r>
              <a:rPr lang="en-US"/>
              <a:t>Ví dụ về tổ chức thông tin</a:t>
            </a:r>
          </a:p>
        </p:txBody>
      </p:sp>
      <p:sp>
        <p:nvSpPr>
          <p:cNvPr id="4" name="Text Placeholder 3">
            <a:extLst>
              <a:ext uri="{FF2B5EF4-FFF2-40B4-BE49-F238E27FC236}">
                <a16:creationId xmlns:a16="http://schemas.microsoft.com/office/drawing/2014/main" id="{E4B594FC-4603-6842-9DF8-B756EE83AC98}"/>
              </a:ext>
            </a:extLst>
          </p:cNvPr>
          <p:cNvSpPr>
            <a:spLocks noGrp="1"/>
          </p:cNvSpPr>
          <p:nvPr>
            <p:ph type="body" idx="1"/>
          </p:nvPr>
        </p:nvSpPr>
        <p:spPr/>
        <p:txBody>
          <a:bodyPr/>
          <a:lstStyle/>
          <a:p>
            <a:r>
              <a:rPr lang="en-US"/>
              <a:t>Dạng cây thư mục</a:t>
            </a:r>
          </a:p>
        </p:txBody>
      </p:sp>
      <p:sp>
        <p:nvSpPr>
          <p:cNvPr id="6" name="Text Placeholder 5">
            <a:extLst>
              <a:ext uri="{FF2B5EF4-FFF2-40B4-BE49-F238E27FC236}">
                <a16:creationId xmlns:a16="http://schemas.microsoft.com/office/drawing/2014/main" id="{4EE174F3-9474-7E40-8BA6-C4FA718AA554}"/>
              </a:ext>
            </a:extLst>
          </p:cNvPr>
          <p:cNvSpPr>
            <a:spLocks noGrp="1"/>
          </p:cNvSpPr>
          <p:nvPr>
            <p:ph type="body" sz="quarter" idx="3"/>
          </p:nvPr>
        </p:nvSpPr>
        <p:spPr/>
        <p:txBody>
          <a:bodyPr/>
          <a:lstStyle/>
          <a:p>
            <a:r>
              <a:rPr lang="en-US"/>
              <a:t>Dạng đồ thị </a:t>
            </a:r>
          </a:p>
        </p:txBody>
      </p:sp>
      <p:pic>
        <p:nvPicPr>
          <p:cNvPr id="8" name="Picture 6" descr="figure09">
            <a:extLst>
              <a:ext uri="{FF2B5EF4-FFF2-40B4-BE49-F238E27FC236}">
                <a16:creationId xmlns:a16="http://schemas.microsoft.com/office/drawing/2014/main" id="{3FBF3E9D-3DE6-E246-9290-CEB7D534ABB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600" y="2356618"/>
            <a:ext cx="5386388" cy="35878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5" descr="ANd9GcSyINSMIQ4reebkp_keWBYmXVR8qReoVOJAy0n2q-eYD9eCxfnmxw">
            <a:extLst>
              <a:ext uri="{FF2B5EF4-FFF2-40B4-BE49-F238E27FC236}">
                <a16:creationId xmlns:a16="http://schemas.microsoft.com/office/drawing/2014/main" id="{77C22E15-8B84-AA47-A0AD-B253B68D087F}"/>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705600" y="2775743"/>
            <a:ext cx="5078459" cy="280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98707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163B5-E980-4841-A906-A3973FDF1383}"/>
              </a:ext>
            </a:extLst>
          </p:cNvPr>
          <p:cNvSpPr>
            <a:spLocks noGrp="1"/>
          </p:cNvSpPr>
          <p:nvPr>
            <p:ph type="title"/>
          </p:nvPr>
        </p:nvSpPr>
        <p:spPr/>
        <p:txBody>
          <a:bodyPr/>
          <a:lstStyle/>
          <a:p>
            <a:r>
              <a:rPr lang="en-US"/>
              <a:t>Xử lý thông tin</a:t>
            </a:r>
          </a:p>
        </p:txBody>
      </p:sp>
      <p:sp>
        <p:nvSpPr>
          <p:cNvPr id="7" name="Content Placeholder 6">
            <a:extLst>
              <a:ext uri="{FF2B5EF4-FFF2-40B4-BE49-F238E27FC236}">
                <a16:creationId xmlns:a16="http://schemas.microsoft.com/office/drawing/2014/main" id="{E52696DD-16D5-4A42-8230-2FA7A955DDE7}"/>
              </a:ext>
            </a:extLst>
          </p:cNvPr>
          <p:cNvSpPr>
            <a:spLocks noGrp="1"/>
          </p:cNvSpPr>
          <p:nvPr>
            <p:ph idx="1"/>
          </p:nvPr>
        </p:nvSpPr>
        <p:spPr/>
        <p:txBody>
          <a:bodyPr/>
          <a:lstStyle/>
          <a:p>
            <a:r>
              <a:rPr lang="en-US"/>
              <a:t>Xử lý thông tin l</a:t>
            </a:r>
            <a:r>
              <a:rPr lang="en-US" altLang="vi-VN"/>
              <a:t>à các ngành khoa học liên quan đến việc </a:t>
            </a:r>
            <a:r>
              <a:rPr lang="en-US" altLang="vi-VN">
                <a:solidFill>
                  <a:srgbClr val="FF0000"/>
                </a:solidFill>
              </a:rPr>
              <a:t>thu thập, thao tác, lưu trữ, tìm kiếm, và phân loại</a:t>
            </a:r>
            <a:r>
              <a:rPr lang="en-US" altLang="vi-VN"/>
              <a:t> thông tin đã ghi nhận.</a:t>
            </a:r>
            <a:endParaRPr lang="en-US"/>
          </a:p>
        </p:txBody>
      </p:sp>
      <p:pic>
        <p:nvPicPr>
          <p:cNvPr id="8" name="Picture 5" descr="7941024_orig">
            <a:extLst>
              <a:ext uri="{FF2B5EF4-FFF2-40B4-BE49-F238E27FC236}">
                <a16:creationId xmlns:a16="http://schemas.microsoft.com/office/drawing/2014/main" id="{396E5921-67E2-5D43-971D-A18F3D7DA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2590800"/>
            <a:ext cx="4724400" cy="32145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45934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6374F44-CC70-7B4D-9DBF-CD3AE370BAB0}"/>
              </a:ext>
            </a:extLst>
          </p:cNvPr>
          <p:cNvSpPr>
            <a:spLocks noGrp="1"/>
          </p:cNvSpPr>
          <p:nvPr>
            <p:ph type="title"/>
          </p:nvPr>
        </p:nvSpPr>
        <p:spPr>
          <a:xfrm>
            <a:off x="609600" y="3124200"/>
            <a:ext cx="10972800" cy="1143000"/>
          </a:xfrm>
        </p:spPr>
        <p:txBody>
          <a:bodyPr/>
          <a:lstStyle/>
          <a:p>
            <a:pPr algn="l"/>
            <a:r>
              <a:rPr lang="en-US"/>
              <a:t>QUY TRÌNH QUẢN LÝ THÔNG TIN</a:t>
            </a:r>
          </a:p>
        </p:txBody>
      </p:sp>
    </p:spTree>
    <p:extLst>
      <p:ext uri="{BB962C8B-B14F-4D97-AF65-F5344CB8AC3E}">
        <p14:creationId xmlns:p14="http://schemas.microsoft.com/office/powerpoint/2010/main" val="265163700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1E566-25C1-9A4C-A605-89774B6C2011}"/>
              </a:ext>
            </a:extLst>
          </p:cNvPr>
          <p:cNvSpPr>
            <a:spLocks noGrp="1"/>
          </p:cNvSpPr>
          <p:nvPr>
            <p:ph type="title"/>
          </p:nvPr>
        </p:nvSpPr>
        <p:spPr>
          <a:xfrm>
            <a:off x="152400" y="203824"/>
            <a:ext cx="7552892" cy="893559"/>
          </a:xfrm>
        </p:spPr>
        <p:txBody>
          <a:bodyPr/>
          <a:lstStyle/>
          <a:p>
            <a:r>
              <a:rPr lang="en-US"/>
              <a:t>QUY TRÌNH QUẢN LÝ THÔNG TIN</a:t>
            </a:r>
          </a:p>
        </p:txBody>
      </p:sp>
      <p:grpSp>
        <p:nvGrpSpPr>
          <p:cNvPr id="44" name="Group 43">
            <a:extLst>
              <a:ext uri="{FF2B5EF4-FFF2-40B4-BE49-F238E27FC236}">
                <a16:creationId xmlns:a16="http://schemas.microsoft.com/office/drawing/2014/main" id="{1CCD4243-F19C-814C-BD61-0E5AB2FBA4DA}"/>
              </a:ext>
            </a:extLst>
          </p:cNvPr>
          <p:cNvGrpSpPr/>
          <p:nvPr/>
        </p:nvGrpSpPr>
        <p:grpSpPr>
          <a:xfrm>
            <a:off x="430738" y="650603"/>
            <a:ext cx="11175011" cy="5393694"/>
            <a:chOff x="457200" y="568265"/>
            <a:chExt cx="11175011" cy="5393694"/>
          </a:xfrm>
        </p:grpSpPr>
        <p:sp>
          <p:nvSpPr>
            <p:cNvPr id="3" name="Rectangle 2">
              <a:extLst>
                <a:ext uri="{FF2B5EF4-FFF2-40B4-BE49-F238E27FC236}">
                  <a16:creationId xmlns:a16="http://schemas.microsoft.com/office/drawing/2014/main" id="{064A7C58-437D-2D4A-BB8F-7882E87A0E9B}"/>
                </a:ext>
              </a:extLst>
            </p:cNvPr>
            <p:cNvSpPr/>
            <p:nvPr/>
          </p:nvSpPr>
          <p:spPr>
            <a:xfrm>
              <a:off x="457200" y="2743200"/>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Quản lý thông tin </a:t>
              </a:r>
            </a:p>
          </p:txBody>
        </p:sp>
        <p:sp>
          <p:nvSpPr>
            <p:cNvPr id="4" name="Rectangle 3">
              <a:extLst>
                <a:ext uri="{FF2B5EF4-FFF2-40B4-BE49-F238E27FC236}">
                  <a16:creationId xmlns:a16="http://schemas.microsoft.com/office/drawing/2014/main" id="{528BD742-ABEC-384D-B82B-25596E398752}"/>
                </a:ext>
              </a:extLst>
            </p:cNvPr>
            <p:cNvSpPr/>
            <p:nvPr/>
          </p:nvSpPr>
          <p:spPr>
            <a:xfrm>
              <a:off x="2628900" y="1415257"/>
              <a:ext cx="1447800" cy="533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tx1"/>
                  </a:solidFill>
                </a:rPr>
                <a:t>Thông tin</a:t>
              </a:r>
            </a:p>
          </p:txBody>
        </p:sp>
        <p:sp>
          <p:nvSpPr>
            <p:cNvPr id="5" name="Rectangle 4">
              <a:extLst>
                <a:ext uri="{FF2B5EF4-FFF2-40B4-BE49-F238E27FC236}">
                  <a16:creationId xmlns:a16="http://schemas.microsoft.com/office/drawing/2014/main" id="{ECE5E675-695C-C545-B41E-7FA41F6CC82F}"/>
                </a:ext>
              </a:extLst>
            </p:cNvPr>
            <p:cNvSpPr/>
            <p:nvPr/>
          </p:nvSpPr>
          <p:spPr>
            <a:xfrm>
              <a:off x="2628900" y="2531270"/>
              <a:ext cx="1447800" cy="533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tx1"/>
                  </a:solidFill>
                </a:rPr>
                <a:t>Quản lý</a:t>
              </a:r>
            </a:p>
          </p:txBody>
        </p:sp>
        <p:sp>
          <p:nvSpPr>
            <p:cNvPr id="6" name="Rectangle 5">
              <a:extLst>
                <a:ext uri="{FF2B5EF4-FFF2-40B4-BE49-F238E27FC236}">
                  <a16:creationId xmlns:a16="http://schemas.microsoft.com/office/drawing/2014/main" id="{524215B2-8EDD-764D-A7B6-8AFD4013F2E2}"/>
                </a:ext>
              </a:extLst>
            </p:cNvPr>
            <p:cNvSpPr/>
            <p:nvPr/>
          </p:nvSpPr>
          <p:spPr>
            <a:xfrm>
              <a:off x="4646202" y="2348509"/>
              <a:ext cx="14478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solidFill>
                    <a:schemeClr val="tx1"/>
                  </a:solidFill>
                </a:rPr>
                <a:t>An toàn thông tin </a:t>
              </a:r>
            </a:p>
          </p:txBody>
        </p:sp>
        <p:sp>
          <p:nvSpPr>
            <p:cNvPr id="7" name="Rectangle 6">
              <a:extLst>
                <a:ext uri="{FF2B5EF4-FFF2-40B4-BE49-F238E27FC236}">
                  <a16:creationId xmlns:a16="http://schemas.microsoft.com/office/drawing/2014/main" id="{B96584A3-5B4D-454C-AC88-9B9D20BF8700}"/>
                </a:ext>
              </a:extLst>
            </p:cNvPr>
            <p:cNvSpPr/>
            <p:nvPr/>
          </p:nvSpPr>
          <p:spPr>
            <a:xfrm>
              <a:off x="4646202" y="3387133"/>
              <a:ext cx="14478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solidFill>
                    <a:schemeClr val="tx1"/>
                  </a:solidFill>
                </a:rPr>
                <a:t>Biểu diễn thông tin</a:t>
              </a:r>
            </a:p>
          </p:txBody>
        </p:sp>
        <p:sp>
          <p:nvSpPr>
            <p:cNvPr id="8" name="Rectangle 7">
              <a:extLst>
                <a:ext uri="{FF2B5EF4-FFF2-40B4-BE49-F238E27FC236}">
                  <a16:creationId xmlns:a16="http://schemas.microsoft.com/office/drawing/2014/main" id="{A3627021-9385-E542-BF61-140CB2D41257}"/>
                </a:ext>
              </a:extLst>
            </p:cNvPr>
            <p:cNvSpPr/>
            <p:nvPr/>
          </p:nvSpPr>
          <p:spPr>
            <a:xfrm>
              <a:off x="4646202" y="4310265"/>
              <a:ext cx="14478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solidFill>
                    <a:schemeClr val="tx1"/>
                  </a:solidFill>
                </a:rPr>
                <a:t>Xử lý thông tin</a:t>
              </a:r>
            </a:p>
          </p:txBody>
        </p:sp>
        <p:sp>
          <p:nvSpPr>
            <p:cNvPr id="9" name="Rectangle 8">
              <a:extLst>
                <a:ext uri="{FF2B5EF4-FFF2-40B4-BE49-F238E27FC236}">
                  <a16:creationId xmlns:a16="http://schemas.microsoft.com/office/drawing/2014/main" id="{B322424E-49C9-5042-9EF4-C235EC333B14}"/>
                </a:ext>
              </a:extLst>
            </p:cNvPr>
            <p:cNvSpPr/>
            <p:nvPr/>
          </p:nvSpPr>
          <p:spPr>
            <a:xfrm>
              <a:off x="4646202" y="5233594"/>
              <a:ext cx="14478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solidFill>
                    <a:schemeClr val="tx1"/>
                  </a:solidFill>
                </a:rPr>
                <a:t>Trình bày thông tin</a:t>
              </a:r>
            </a:p>
          </p:txBody>
        </p:sp>
        <p:sp>
          <p:nvSpPr>
            <p:cNvPr id="10" name="TextBox 9">
              <a:extLst>
                <a:ext uri="{FF2B5EF4-FFF2-40B4-BE49-F238E27FC236}">
                  <a16:creationId xmlns:a16="http://schemas.microsoft.com/office/drawing/2014/main" id="{D577C7C3-CC24-3648-BF13-9BB0A456C277}"/>
                </a:ext>
              </a:extLst>
            </p:cNvPr>
            <p:cNvSpPr txBox="1"/>
            <p:nvPr/>
          </p:nvSpPr>
          <p:spPr>
            <a:xfrm>
              <a:off x="7705292" y="568265"/>
              <a:ext cx="3926918" cy="1477328"/>
            </a:xfrm>
            <a:prstGeom prst="rect">
              <a:avLst/>
            </a:prstGeom>
            <a:noFill/>
            <a:ln>
              <a:solidFill>
                <a:schemeClr val="tx1"/>
              </a:solidFill>
            </a:ln>
          </p:spPr>
          <p:txBody>
            <a:bodyPr wrap="square" rtlCol="0">
              <a:spAutoFit/>
            </a:bodyPr>
            <a:lstStyle/>
            <a:p>
              <a:pPr marL="342900" indent="-342900">
                <a:buFont typeface="+mj-lt"/>
                <a:buAutoNum type="arabicPeriod"/>
              </a:pPr>
              <a:r>
                <a:rPr lang="en-US">
                  <a:solidFill>
                    <a:srgbClr val="0066FF"/>
                  </a:solidFill>
                </a:rPr>
                <a:t>Kỹ thuật: View, Triggrer.</a:t>
              </a:r>
            </a:p>
            <a:p>
              <a:pPr marL="342900" indent="-342900">
                <a:buFont typeface="+mj-lt"/>
                <a:buAutoNum type="arabicPeriod"/>
              </a:pPr>
              <a:r>
                <a:rPr lang="en-US">
                  <a:solidFill>
                    <a:srgbClr val="FF0000"/>
                  </a:solidFill>
                </a:rPr>
                <a:t>Xác thực </a:t>
              </a:r>
              <a:r>
                <a:rPr lang="en-US">
                  <a:solidFill>
                    <a:srgbClr val="FF0000"/>
                  </a:solidFill>
                  <a:sym typeface="Wingdings" pitchFamily="2" charset="2"/>
                </a:rPr>
                <a:t> tài khoản.</a:t>
              </a:r>
              <a:endParaRPr lang="en-US">
                <a:solidFill>
                  <a:srgbClr val="FF0000"/>
                </a:solidFill>
              </a:endParaRPr>
            </a:p>
            <a:p>
              <a:pPr marL="342900" indent="-342900">
                <a:buFont typeface="+mj-lt"/>
                <a:buAutoNum type="arabicPeriod"/>
              </a:pPr>
              <a:r>
                <a:rPr lang="en-US">
                  <a:solidFill>
                    <a:srgbClr val="0066FF"/>
                  </a:solidFill>
                </a:rPr>
                <a:t>Phân quyền (role).</a:t>
              </a:r>
            </a:p>
            <a:p>
              <a:pPr marL="342900" indent="-342900">
                <a:buFont typeface="+mj-lt"/>
                <a:buAutoNum type="arabicPeriod"/>
              </a:pPr>
              <a:r>
                <a:rPr lang="en-US">
                  <a:solidFill>
                    <a:srgbClr val="FF0000"/>
                  </a:solidFill>
                </a:rPr>
                <a:t>Mã hoá (encoding).</a:t>
              </a:r>
            </a:p>
            <a:p>
              <a:pPr marL="342900" indent="-342900">
                <a:buFont typeface="+mj-lt"/>
                <a:buAutoNum type="arabicPeriod"/>
              </a:pPr>
              <a:r>
                <a:rPr lang="en-US">
                  <a:solidFill>
                    <a:srgbClr val="0066FF"/>
                  </a:solidFill>
                </a:rPr>
                <a:t>Sao lưu (backup).</a:t>
              </a:r>
            </a:p>
          </p:txBody>
        </p:sp>
        <p:sp>
          <p:nvSpPr>
            <p:cNvPr id="11" name="TextBox 10">
              <a:extLst>
                <a:ext uri="{FF2B5EF4-FFF2-40B4-BE49-F238E27FC236}">
                  <a16:creationId xmlns:a16="http://schemas.microsoft.com/office/drawing/2014/main" id="{22E49AA5-5BEF-9A44-9A92-21EED57DF604}"/>
                </a:ext>
              </a:extLst>
            </p:cNvPr>
            <p:cNvSpPr txBox="1"/>
            <p:nvPr/>
          </p:nvSpPr>
          <p:spPr>
            <a:xfrm>
              <a:off x="4883901" y="1222967"/>
              <a:ext cx="1614403" cy="923330"/>
            </a:xfrm>
            <a:prstGeom prst="rect">
              <a:avLst/>
            </a:prstGeom>
            <a:noFill/>
            <a:ln>
              <a:solidFill>
                <a:schemeClr val="tx1"/>
              </a:solidFill>
            </a:ln>
          </p:spPr>
          <p:txBody>
            <a:bodyPr wrap="square" rtlCol="0">
              <a:spAutoFit/>
            </a:bodyPr>
            <a:lstStyle/>
            <a:p>
              <a:pPr marL="342900" indent="-342900">
                <a:buFont typeface="+mj-lt"/>
                <a:buAutoNum type="arabicPeriod"/>
              </a:pPr>
              <a:r>
                <a:rPr lang="en-US">
                  <a:solidFill>
                    <a:srgbClr val="0066FF"/>
                  </a:solidFill>
                </a:rPr>
                <a:t>Dữ liệu</a:t>
              </a:r>
            </a:p>
            <a:p>
              <a:pPr marL="342900" indent="-342900">
                <a:buFont typeface="+mj-lt"/>
                <a:buAutoNum type="arabicPeriod"/>
              </a:pPr>
              <a:r>
                <a:rPr lang="en-US">
                  <a:solidFill>
                    <a:srgbClr val="FF0000"/>
                  </a:solidFill>
                </a:rPr>
                <a:t>Thông tin</a:t>
              </a:r>
            </a:p>
            <a:p>
              <a:pPr marL="342900" indent="-342900">
                <a:buFont typeface="+mj-lt"/>
                <a:buAutoNum type="arabicPeriod"/>
              </a:pPr>
              <a:r>
                <a:rPr lang="en-US">
                  <a:solidFill>
                    <a:srgbClr val="0066FF"/>
                  </a:solidFill>
                </a:rPr>
                <a:t>Tri thức</a:t>
              </a:r>
            </a:p>
          </p:txBody>
        </p:sp>
        <p:sp>
          <p:nvSpPr>
            <p:cNvPr id="12" name="TextBox 11">
              <a:extLst>
                <a:ext uri="{FF2B5EF4-FFF2-40B4-BE49-F238E27FC236}">
                  <a16:creationId xmlns:a16="http://schemas.microsoft.com/office/drawing/2014/main" id="{135A50C1-5668-964B-BFE3-2F932ECB986B}"/>
                </a:ext>
              </a:extLst>
            </p:cNvPr>
            <p:cNvSpPr txBox="1"/>
            <p:nvPr/>
          </p:nvSpPr>
          <p:spPr>
            <a:xfrm>
              <a:off x="7702179" y="2153497"/>
              <a:ext cx="3930031" cy="1754326"/>
            </a:xfrm>
            <a:prstGeom prst="rect">
              <a:avLst/>
            </a:prstGeom>
            <a:noFill/>
            <a:ln>
              <a:solidFill>
                <a:schemeClr val="tx1"/>
              </a:solidFill>
            </a:ln>
          </p:spPr>
          <p:txBody>
            <a:bodyPr wrap="square" rtlCol="0">
              <a:spAutoFit/>
            </a:bodyPr>
            <a:lstStyle/>
            <a:p>
              <a:pPr marL="342900" indent="-342900">
                <a:buFont typeface="+mj-lt"/>
                <a:buAutoNum type="arabicPeriod"/>
              </a:pPr>
              <a:r>
                <a:rPr lang="en-US">
                  <a:solidFill>
                    <a:srgbClr val="0066FF"/>
                  </a:solidFill>
                </a:rPr>
                <a:t>Mô hình phân cấp, phân tán.</a:t>
              </a:r>
            </a:p>
            <a:p>
              <a:pPr marL="342900" indent="-342900">
                <a:buFont typeface="+mj-lt"/>
                <a:buAutoNum type="arabicPeriod"/>
              </a:pPr>
              <a:r>
                <a:rPr lang="en-US">
                  <a:solidFill>
                    <a:srgbClr val="FF0000"/>
                  </a:solidFill>
                </a:rPr>
                <a:t>Mô hình Quan hệ.</a:t>
              </a:r>
            </a:p>
            <a:p>
              <a:pPr marL="342900" indent="-342900">
                <a:buFont typeface="+mj-lt"/>
                <a:buAutoNum type="arabicPeriod"/>
              </a:pPr>
              <a:r>
                <a:rPr lang="en-US">
                  <a:solidFill>
                    <a:srgbClr val="0066FF"/>
                  </a:solidFill>
                </a:rPr>
                <a:t>Mô hình hướng đối tượng.</a:t>
              </a:r>
            </a:p>
            <a:p>
              <a:pPr marL="342900" indent="-342900">
                <a:buFont typeface="+mj-lt"/>
                <a:buAutoNum type="arabicPeriod"/>
              </a:pPr>
              <a:r>
                <a:rPr lang="en-US">
                  <a:solidFill>
                    <a:srgbClr val="FF0000"/>
                  </a:solidFill>
                </a:rPr>
                <a:t>Mô hình Phi quan hệ (Document, Key-value, Graph, Column).</a:t>
              </a:r>
            </a:p>
            <a:p>
              <a:pPr marL="342900" indent="-342900">
                <a:buFont typeface="+mj-lt"/>
                <a:buAutoNum type="arabicPeriod"/>
              </a:pPr>
              <a:r>
                <a:rPr lang="en-US">
                  <a:solidFill>
                    <a:srgbClr val="0066FF"/>
                  </a:solidFill>
                </a:rPr>
                <a:t>Mô hình Multi-model.</a:t>
              </a:r>
            </a:p>
          </p:txBody>
        </p:sp>
        <p:sp>
          <p:nvSpPr>
            <p:cNvPr id="13" name="TextBox 12">
              <a:extLst>
                <a:ext uri="{FF2B5EF4-FFF2-40B4-BE49-F238E27FC236}">
                  <a16:creationId xmlns:a16="http://schemas.microsoft.com/office/drawing/2014/main" id="{EA7AC84A-CA40-B048-90B6-70A4DC4C56FE}"/>
                </a:ext>
              </a:extLst>
            </p:cNvPr>
            <p:cNvSpPr txBox="1"/>
            <p:nvPr/>
          </p:nvSpPr>
          <p:spPr>
            <a:xfrm>
              <a:off x="7705292" y="5038629"/>
              <a:ext cx="1223412" cy="923330"/>
            </a:xfrm>
            <a:prstGeom prst="rect">
              <a:avLst/>
            </a:prstGeom>
            <a:noFill/>
            <a:ln>
              <a:solidFill>
                <a:schemeClr val="tx1"/>
              </a:solidFill>
            </a:ln>
          </p:spPr>
          <p:txBody>
            <a:bodyPr wrap="none" rtlCol="0">
              <a:spAutoFit/>
            </a:bodyPr>
            <a:lstStyle/>
            <a:p>
              <a:pPr marL="342900" indent="-342900">
                <a:buFont typeface="+mj-lt"/>
                <a:buAutoNum type="arabicPeriod"/>
              </a:pPr>
              <a:r>
                <a:rPr lang="en-US">
                  <a:solidFill>
                    <a:srgbClr val="0066FF"/>
                  </a:solidFill>
                </a:rPr>
                <a:t>Menu</a:t>
              </a:r>
            </a:p>
            <a:p>
              <a:pPr marL="342900" indent="-342900">
                <a:buFont typeface="+mj-lt"/>
                <a:buAutoNum type="arabicPeriod"/>
              </a:pPr>
              <a:r>
                <a:rPr lang="en-US">
                  <a:solidFill>
                    <a:srgbClr val="FF0000"/>
                  </a:solidFill>
                </a:rPr>
                <a:t>Form</a:t>
              </a:r>
            </a:p>
            <a:p>
              <a:pPr marL="342900" indent="-342900">
                <a:buFont typeface="+mj-lt"/>
                <a:buAutoNum type="arabicPeriod"/>
              </a:pPr>
              <a:r>
                <a:rPr lang="en-US">
                  <a:solidFill>
                    <a:srgbClr val="0066FF"/>
                  </a:solidFill>
                </a:rPr>
                <a:t>Report</a:t>
              </a:r>
            </a:p>
          </p:txBody>
        </p:sp>
        <p:sp>
          <p:nvSpPr>
            <p:cNvPr id="14" name="TextBox 13">
              <a:extLst>
                <a:ext uri="{FF2B5EF4-FFF2-40B4-BE49-F238E27FC236}">
                  <a16:creationId xmlns:a16="http://schemas.microsoft.com/office/drawing/2014/main" id="{1E49F50D-DF4C-974A-9DC0-6FE4EDB69BF0}"/>
                </a:ext>
              </a:extLst>
            </p:cNvPr>
            <p:cNvSpPr txBox="1"/>
            <p:nvPr/>
          </p:nvSpPr>
          <p:spPr>
            <a:xfrm>
              <a:off x="7693655" y="4011561"/>
              <a:ext cx="3938556" cy="923330"/>
            </a:xfrm>
            <a:prstGeom prst="rect">
              <a:avLst/>
            </a:prstGeom>
            <a:noFill/>
            <a:ln>
              <a:solidFill>
                <a:schemeClr val="tx1"/>
              </a:solidFill>
            </a:ln>
          </p:spPr>
          <p:txBody>
            <a:bodyPr wrap="square" rtlCol="0">
              <a:spAutoFit/>
            </a:bodyPr>
            <a:lstStyle/>
            <a:p>
              <a:pPr marL="342900" indent="-342900">
                <a:buFont typeface="+mj-lt"/>
                <a:buAutoNum type="arabicPeriod"/>
              </a:pPr>
              <a:r>
                <a:rPr lang="en-US">
                  <a:solidFill>
                    <a:srgbClr val="0066FF"/>
                  </a:solidFill>
                </a:rPr>
                <a:t>Cơ bản: DDL, DML, DCL.</a:t>
              </a:r>
            </a:p>
            <a:p>
              <a:pPr marL="342900" indent="-342900">
                <a:buFont typeface="+mj-lt"/>
                <a:buAutoNum type="arabicPeriod"/>
              </a:pPr>
              <a:r>
                <a:rPr lang="en-US">
                  <a:solidFill>
                    <a:srgbClr val="FF0000"/>
                  </a:solidFill>
                </a:rPr>
                <a:t>Nâng cao: Procedure, Trigger, Cursor, Function.</a:t>
              </a:r>
            </a:p>
          </p:txBody>
        </p:sp>
        <p:cxnSp>
          <p:nvCxnSpPr>
            <p:cNvPr id="16" name="Straight Arrow Connector 15">
              <a:extLst>
                <a:ext uri="{FF2B5EF4-FFF2-40B4-BE49-F238E27FC236}">
                  <a16:creationId xmlns:a16="http://schemas.microsoft.com/office/drawing/2014/main" id="{ED9E714A-C85F-C043-A198-0D753F2BA625}"/>
                </a:ext>
              </a:extLst>
            </p:cNvPr>
            <p:cNvCxnSpPr>
              <a:cxnSpLocks/>
              <a:stCxn id="3" idx="3"/>
            </p:cNvCxnSpPr>
            <p:nvPr/>
          </p:nvCxnSpPr>
          <p:spPr>
            <a:xfrm flipV="1">
              <a:off x="1905000" y="1681957"/>
              <a:ext cx="685800" cy="1327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4CD4D00B-E7B6-CA42-B43D-E102DEA5A9A7}"/>
                </a:ext>
              </a:extLst>
            </p:cNvPr>
            <p:cNvCxnSpPr>
              <a:cxnSpLocks/>
              <a:stCxn id="3" idx="3"/>
              <a:endCxn id="5" idx="1"/>
            </p:cNvCxnSpPr>
            <p:nvPr/>
          </p:nvCxnSpPr>
          <p:spPr>
            <a:xfrm flipV="1">
              <a:off x="1905000" y="2797970"/>
              <a:ext cx="723900" cy="2119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D7E9A41F-155D-FD41-A2B2-044B88FE636B}"/>
                </a:ext>
              </a:extLst>
            </p:cNvPr>
            <p:cNvCxnSpPr>
              <a:cxnSpLocks/>
              <a:stCxn id="4" idx="3"/>
              <a:endCxn id="11" idx="1"/>
            </p:cNvCxnSpPr>
            <p:nvPr/>
          </p:nvCxnSpPr>
          <p:spPr>
            <a:xfrm>
              <a:off x="4076700" y="1681957"/>
              <a:ext cx="807201" cy="2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941DE72-3298-514F-90D1-B9C3AD984096}"/>
                </a:ext>
              </a:extLst>
            </p:cNvPr>
            <p:cNvCxnSpPr>
              <a:cxnSpLocks/>
              <a:stCxn id="5" idx="3"/>
              <a:endCxn id="6" idx="1"/>
            </p:cNvCxnSpPr>
            <p:nvPr/>
          </p:nvCxnSpPr>
          <p:spPr>
            <a:xfrm flipV="1">
              <a:off x="4076700" y="2615209"/>
              <a:ext cx="569502" cy="182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490FFA4-01BC-DB43-8CD1-00FE747C5F10}"/>
                </a:ext>
              </a:extLst>
            </p:cNvPr>
            <p:cNvCxnSpPr>
              <a:cxnSpLocks/>
              <a:stCxn id="5" idx="3"/>
              <a:endCxn id="7" idx="1"/>
            </p:cNvCxnSpPr>
            <p:nvPr/>
          </p:nvCxnSpPr>
          <p:spPr>
            <a:xfrm>
              <a:off x="4076700" y="2797970"/>
              <a:ext cx="569502" cy="8558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401CA4FB-0A82-6B4C-A66A-C0DF3806FDDF}"/>
                </a:ext>
              </a:extLst>
            </p:cNvPr>
            <p:cNvCxnSpPr>
              <a:cxnSpLocks/>
              <a:stCxn id="5" idx="3"/>
              <a:endCxn id="8" idx="1"/>
            </p:cNvCxnSpPr>
            <p:nvPr/>
          </p:nvCxnSpPr>
          <p:spPr>
            <a:xfrm>
              <a:off x="4076700" y="2797970"/>
              <a:ext cx="569502" cy="1778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9D8A5F3D-09A4-9B46-BB2D-E32A1070B2B1}"/>
                </a:ext>
              </a:extLst>
            </p:cNvPr>
            <p:cNvCxnSpPr>
              <a:cxnSpLocks/>
              <a:stCxn id="5" idx="3"/>
              <a:endCxn id="9" idx="1"/>
            </p:cNvCxnSpPr>
            <p:nvPr/>
          </p:nvCxnSpPr>
          <p:spPr>
            <a:xfrm>
              <a:off x="4076700" y="2797970"/>
              <a:ext cx="569502" cy="2702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8AB7BA3D-C659-F045-9BF2-E2A0DB9E07CA}"/>
                </a:ext>
              </a:extLst>
            </p:cNvPr>
            <p:cNvCxnSpPr>
              <a:cxnSpLocks/>
              <a:stCxn id="6" idx="3"/>
              <a:endCxn id="10" idx="1"/>
            </p:cNvCxnSpPr>
            <p:nvPr/>
          </p:nvCxnSpPr>
          <p:spPr>
            <a:xfrm flipV="1">
              <a:off x="6094002" y="1306929"/>
              <a:ext cx="1611290" cy="1308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8455A4B8-5559-7E49-998B-D540E2127343}"/>
                </a:ext>
              </a:extLst>
            </p:cNvPr>
            <p:cNvCxnSpPr>
              <a:cxnSpLocks/>
              <a:stCxn id="7" idx="3"/>
              <a:endCxn id="12" idx="1"/>
            </p:cNvCxnSpPr>
            <p:nvPr/>
          </p:nvCxnSpPr>
          <p:spPr>
            <a:xfrm flipV="1">
              <a:off x="6094002" y="3030660"/>
              <a:ext cx="1608177" cy="6231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2EDCB2E9-5B71-4040-90B1-5C82B64A0E37}"/>
                </a:ext>
              </a:extLst>
            </p:cNvPr>
            <p:cNvCxnSpPr>
              <a:cxnSpLocks/>
              <a:stCxn id="8" idx="3"/>
              <a:endCxn id="14" idx="1"/>
            </p:cNvCxnSpPr>
            <p:nvPr/>
          </p:nvCxnSpPr>
          <p:spPr>
            <a:xfrm flipV="1">
              <a:off x="6094002" y="4473226"/>
              <a:ext cx="1599653" cy="1037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A4F4CF6E-B06D-2F4F-8219-7562A05E416B}"/>
                </a:ext>
              </a:extLst>
            </p:cNvPr>
            <p:cNvCxnSpPr>
              <a:cxnSpLocks/>
              <a:stCxn id="9" idx="3"/>
              <a:endCxn id="13" idx="1"/>
            </p:cNvCxnSpPr>
            <p:nvPr/>
          </p:nvCxnSpPr>
          <p:spPr>
            <a:xfrm>
              <a:off x="6094002" y="5500294"/>
              <a:ext cx="16112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995947282"/>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4452</TotalTime>
  <Words>2690</Words>
  <Application>Microsoft Macintosh PowerPoint</Application>
  <PresentationFormat>Widescreen</PresentationFormat>
  <Paragraphs>241</Paragraphs>
  <Slides>44</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50" baseType="lpstr">
      <vt:lpstr>Arial</vt:lpstr>
      <vt:lpstr>Verdana</vt:lpstr>
      <vt:lpstr>Wingdings</vt:lpstr>
      <vt:lpstr>Default Design</vt:lpstr>
      <vt:lpstr>Chart</vt:lpstr>
      <vt:lpstr>Visio</vt:lpstr>
      <vt:lpstr>CHƯƠNG 1: TỔNG QUAN VỀ QUẢN LÝ THÔNG TIN</vt:lpstr>
      <vt:lpstr>NỘI DUNG CHÍNH</vt:lpstr>
      <vt:lpstr>KHÁI NIỆM VỀ QUẢN LÝ THÔNG TIN</vt:lpstr>
      <vt:lpstr>QUẢN LÝ THÔNG TIN LÀ GÌ</vt:lpstr>
      <vt:lpstr>Tổ chức thông tin</vt:lpstr>
      <vt:lpstr>Ví dụ về tổ chức thông tin</vt:lpstr>
      <vt:lpstr>Xử lý thông tin</vt:lpstr>
      <vt:lpstr>QUY TRÌNH QUẢN LÝ THÔNG TIN</vt:lpstr>
      <vt:lpstr>QUY TRÌNH QUẢN LÝ THÔNG TIN</vt:lpstr>
      <vt:lpstr>KHÓ KHĂN KHI QUẢN LÝ THÔNG TIN</vt:lpstr>
      <vt:lpstr>SỰ PHỨC TẠP CỦA QUẢN LÝ THÔNG TIN (1)</vt:lpstr>
      <vt:lpstr>SỰ PHỨC TẠP CỦA QUẢN LÝ THÔNG TIN (2)</vt:lpstr>
      <vt:lpstr>Dữ liệu và thông tin</vt:lpstr>
      <vt:lpstr>Phân biệt giữa dữ liệu và thông tin</vt:lpstr>
      <vt:lpstr>Phân biệt giữa dữ liệu và thông tin</vt:lpstr>
      <vt:lpstr>Ví dụ 2</vt:lpstr>
      <vt:lpstr>Dữ liệu và thông tin</vt:lpstr>
      <vt:lpstr>Thông tin và tri thức</vt:lpstr>
      <vt:lpstr>Dữ liệu và thông tin</vt:lpstr>
      <vt:lpstr>Hệ quản trị CSDL</vt:lpstr>
      <vt:lpstr>Hệ quản trị CSDL</vt:lpstr>
      <vt:lpstr>Các mô hình quản trị CSDL </vt:lpstr>
      <vt:lpstr>Lịch sử phát triển các mô hình CSDL</vt:lpstr>
      <vt:lpstr>Các tiêu chí phân loại CSDL</vt:lpstr>
      <vt:lpstr>Các thao tác chính trên CSDL</vt:lpstr>
      <vt:lpstr>Các thao tác trên 1 hệ quản trị CSDL</vt:lpstr>
      <vt:lpstr>1. Thu thập dữ liệu (Data collection)</vt:lpstr>
      <vt:lpstr>2 - Làm sạch dữ liệu (Data cleaning)</vt:lpstr>
      <vt:lpstr>3 - Phân tích dữ liệu (Data analysis)</vt:lpstr>
      <vt:lpstr>3.1 – Quy trình phân tích dữ liệu (Data analysis)</vt:lpstr>
      <vt:lpstr>4 - Xử lý dữ liệu (Data Processing)</vt:lpstr>
      <vt:lpstr>5 - Khôi phục dữ liệu</vt:lpstr>
      <vt:lpstr>Các nguyên nhân mất mát dữ liệu</vt:lpstr>
      <vt:lpstr>Khôi phục dữ liệu file</vt:lpstr>
      <vt:lpstr>Khôi phục CSDL</vt:lpstr>
      <vt:lpstr>Transaction</vt:lpstr>
      <vt:lpstr>Systemlog </vt:lpstr>
      <vt:lpstr>Ví dụ System log</vt:lpstr>
      <vt:lpstr>6 – Sao lưu dữ liệu</vt:lpstr>
      <vt:lpstr>TỔNG KẾT</vt:lpstr>
      <vt:lpstr>TÀI LIỆU THAM KHẢO</vt:lpstr>
      <vt:lpstr>PowerPoint Presentation</vt:lpstr>
      <vt:lpstr>BÀI TẬP (1)</vt:lpstr>
      <vt:lpstr>BÀI TẬP (2)</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Lưu Thanh Sơn</cp:lastModifiedBy>
  <cp:revision>953</cp:revision>
  <cp:lastPrinted>2019-06-18T07:05:10Z</cp:lastPrinted>
  <dcterms:created xsi:type="dcterms:W3CDTF">2008-06-14T04:13:27Z</dcterms:created>
  <dcterms:modified xsi:type="dcterms:W3CDTF">2021-09-08T15:41:03Z</dcterms:modified>
</cp:coreProperties>
</file>