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8" r:id="rId2"/>
    <p:sldId id="329" r:id="rId3"/>
    <p:sldId id="330" r:id="rId4"/>
    <p:sldId id="340" r:id="rId5"/>
    <p:sldId id="331" r:id="rId6"/>
    <p:sldId id="332" r:id="rId7"/>
    <p:sldId id="333" r:id="rId8"/>
    <p:sldId id="334" r:id="rId9"/>
    <p:sldId id="335" r:id="rId10"/>
    <p:sldId id="337" r:id="rId11"/>
    <p:sldId id="338" r:id="rId12"/>
    <p:sldId id="339" r:id="rId13"/>
    <p:sldId id="389" r:id="rId14"/>
    <p:sldId id="390" r:id="rId15"/>
    <p:sldId id="336" r:id="rId16"/>
    <p:sldId id="341" r:id="rId17"/>
    <p:sldId id="342" r:id="rId18"/>
    <p:sldId id="269" r:id="rId19"/>
    <p:sldId id="270" r:id="rId20"/>
    <p:sldId id="271" r:id="rId21"/>
    <p:sldId id="272" r:id="rId22"/>
    <p:sldId id="273" r:id="rId23"/>
    <p:sldId id="274" r:id="rId24"/>
    <p:sldId id="344" r:id="rId25"/>
    <p:sldId id="343" r:id="rId26"/>
    <p:sldId id="345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346" r:id="rId35"/>
    <p:sldId id="291" r:id="rId36"/>
    <p:sldId id="293" r:id="rId37"/>
    <p:sldId id="347" r:id="rId38"/>
    <p:sldId id="294" r:id="rId39"/>
    <p:sldId id="368" r:id="rId40"/>
    <p:sldId id="388" r:id="rId41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008000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7" autoAdjust="0"/>
    <p:restoredTop sz="91022" autoAdjust="0"/>
  </p:normalViewPr>
  <p:slideViewPr>
    <p:cSldViewPr>
      <p:cViewPr varScale="1">
        <p:scale>
          <a:sx n="97" d="100"/>
          <a:sy n="97" d="100"/>
        </p:scale>
        <p:origin x="116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1/26/22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1/26/22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1/26/22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CHƯƠNG 5:</a:t>
            </a:r>
            <a:br>
              <a:rPr lang="en-US" dirty="0"/>
            </a:br>
            <a:r>
              <a:rPr lang="en-US" dirty="0">
                <a:solidFill>
                  <a:srgbClr val="0066FF"/>
                </a:solidFill>
              </a:rPr>
              <a:t>MỘT SỐ MÔ HÌNH CSDL TIÊN TIẾN:</a:t>
            </a:r>
            <a:br>
              <a:rPr lang="en-US" dirty="0">
                <a:solidFill>
                  <a:srgbClr val="0066FF"/>
                </a:solidFill>
              </a:rPr>
            </a:br>
            <a:r>
              <a:rPr lang="en-US" dirty="0">
                <a:solidFill>
                  <a:srgbClr val="0066FF"/>
                </a:solidFill>
              </a:rPr>
              <a:t>CSDL DI ĐỘNG</a:t>
            </a:r>
            <a:endParaRPr lang="en-US" b="1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kỹ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Thiết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bị</a:t>
            </a:r>
            <a:r>
              <a:rPr lang="en-US" sz="2800" dirty="0">
                <a:solidFill>
                  <a:srgbClr val="008000"/>
                </a:solidFill>
              </a:rPr>
              <a:t> di </a:t>
            </a:r>
            <a:r>
              <a:rPr lang="en-US" sz="2800" dirty="0" err="1">
                <a:solidFill>
                  <a:srgbClr val="008000"/>
                </a:solidFill>
              </a:rPr>
              <a:t>động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Công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nghệ</a:t>
            </a:r>
            <a:r>
              <a:rPr lang="en-US" sz="2800" dirty="0">
                <a:solidFill>
                  <a:srgbClr val="008000"/>
                </a:solidFill>
              </a:rPr>
              <a:t>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5949-882D-5447-8B0E-014203A7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NỐI VỚI CSDL DI 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D5B6-BE3A-6644-8669-7AD3A4D1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client-server Mobile Databases.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Peer-to-Peer Mobile Databases.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289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AC22-8FBA-6946-A38A-2E1FAFBB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client-server Mobile Databases.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8CF7F-86CB-CC4F-9EAD-725B668092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vi-VN" dirty="0" err="1"/>
              <a:t>Mô</a:t>
            </a:r>
            <a:r>
              <a:rPr lang="en-US" altLang="vi-VN" dirty="0"/>
              <a:t> </a:t>
            </a:r>
            <a:r>
              <a:rPr lang="en-US" altLang="vi-VN" dirty="0" err="1"/>
              <a:t>hình</a:t>
            </a:r>
            <a:r>
              <a:rPr lang="en-US" altLang="vi-VN" dirty="0"/>
              <a:t> client-server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mô</a:t>
            </a:r>
            <a:r>
              <a:rPr lang="en-US" altLang="vi-VN" dirty="0"/>
              <a:t> </a:t>
            </a:r>
            <a:r>
              <a:rPr lang="en-US" altLang="vi-VN" dirty="0" err="1"/>
              <a:t>hình</a:t>
            </a:r>
            <a:r>
              <a:rPr lang="en-US" altLang="vi-VN" dirty="0"/>
              <a:t> </a:t>
            </a:r>
            <a:r>
              <a:rPr lang="en-US" altLang="vi-VN" dirty="0" err="1"/>
              <a:t>truyền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tin.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Đây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mô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chủ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đạo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cơ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thoại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máy</a:t>
            </a:r>
            <a:r>
              <a:rPr lang="en-US" altLang="vi-VN" dirty="0"/>
              <a:t> </a:t>
            </a:r>
            <a:r>
              <a:rPr lang="en-US" altLang="vi-VN" dirty="0" err="1"/>
              <a:t>chủ</a:t>
            </a:r>
            <a:r>
              <a:rPr lang="en-US" altLang="vi-VN" dirty="0"/>
              <a:t>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điểm</a:t>
            </a:r>
            <a:r>
              <a:rPr lang="en-US" altLang="vi-VN" dirty="0"/>
              <a:t> </a:t>
            </a:r>
            <a:r>
              <a:rPr lang="en-US" altLang="vi-VN" dirty="0" err="1"/>
              <a:t>duy</a:t>
            </a:r>
            <a:r>
              <a:rPr lang="en-US" altLang="vi-VN" dirty="0"/>
              <a:t> </a:t>
            </a:r>
            <a:r>
              <a:rPr lang="en-US" altLang="vi-VN" dirty="0" err="1"/>
              <a:t>nhất</a:t>
            </a:r>
            <a:r>
              <a:rPr lang="en-US" altLang="vi-VN" dirty="0"/>
              <a:t> </a:t>
            </a:r>
            <a:r>
              <a:rPr lang="en-US" altLang="vi-VN" dirty="0" err="1"/>
              <a:t>nên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tạo</a:t>
            </a:r>
            <a:r>
              <a:rPr lang="en-US" altLang="vi-VN" dirty="0"/>
              <a:t> ra </a:t>
            </a:r>
            <a:r>
              <a:rPr lang="en-US" altLang="vi-VN" dirty="0" err="1"/>
              <a:t>hiện</a:t>
            </a:r>
            <a:r>
              <a:rPr lang="en-US" altLang="vi-VN" dirty="0"/>
              <a:t> </a:t>
            </a:r>
            <a:r>
              <a:rPr lang="en-US" altLang="vi-VN" dirty="0" err="1"/>
              <a:t>tượng</a:t>
            </a:r>
            <a:r>
              <a:rPr lang="en-US" altLang="vi-VN" dirty="0"/>
              <a:t> </a:t>
            </a:r>
            <a:r>
              <a:rPr lang="en-US" altLang="vi-VN" dirty="0" err="1"/>
              <a:t>nút</a:t>
            </a:r>
            <a:r>
              <a:rPr lang="en-US" altLang="vi-VN" dirty="0"/>
              <a:t> </a:t>
            </a:r>
            <a:r>
              <a:rPr lang="en-US" altLang="vi-VN" dirty="0" err="1"/>
              <a:t>cổ</a:t>
            </a:r>
            <a:r>
              <a:rPr lang="en-US" altLang="vi-VN" dirty="0"/>
              <a:t> chai.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16712F-D67A-2C46-A123-CC75D49EC5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398653"/>
            <a:ext cx="5384800" cy="292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0526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85FB-FEE2-E645-B6E1-68897A06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Peer-to-Peer Mobile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7E75-5EC7-C645-AB13-5E96B570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1295400"/>
            <a:ext cx="568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sz="2400" dirty="0" err="1"/>
              <a:t>Trong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cơ</a:t>
            </a:r>
            <a:r>
              <a:rPr lang="en-US" altLang="vi-VN" sz="2400" dirty="0"/>
              <a:t> </a:t>
            </a:r>
            <a:r>
              <a:rPr lang="en-US" altLang="vi-VN" sz="2400" dirty="0" err="1"/>
              <a:t>sở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điện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thoại</a:t>
            </a:r>
            <a:r>
              <a:rPr lang="en-US" altLang="vi-VN" sz="2400" dirty="0"/>
              <a:t> di </a:t>
            </a:r>
            <a:r>
              <a:rPr lang="en-US" altLang="vi-VN" sz="2400" dirty="0" err="1"/>
              <a:t>động</a:t>
            </a:r>
            <a:r>
              <a:rPr lang="en-US" altLang="vi-VN" sz="2400" dirty="0"/>
              <a:t> P2P, </a:t>
            </a: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hoạt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động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đảm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bảo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cơ</a:t>
            </a:r>
            <a:r>
              <a:rPr lang="en-US" altLang="vi-VN" sz="2400" dirty="0"/>
              <a:t> </a:t>
            </a:r>
            <a:r>
              <a:rPr lang="en-US" altLang="vi-VN" sz="2400" dirty="0" err="1"/>
              <a:t>sở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được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phân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bố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hàng</a:t>
            </a:r>
            <a:r>
              <a:rPr lang="en-US" altLang="vi-VN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400" dirty="0" err="1">
                <a:solidFill>
                  <a:srgbClr val="FF0000"/>
                </a:solidFill>
              </a:rPr>
              <a:t>Mỗi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quá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trình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đóng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một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phần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vai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trò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của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máy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chủ</a:t>
            </a:r>
            <a:r>
              <a:rPr lang="en-US" altLang="vi-VN" sz="2400" dirty="0">
                <a:solidFill>
                  <a:srgbClr val="FF0000"/>
                </a:solidFill>
              </a:rPr>
              <a:t>, </a:t>
            </a:r>
            <a:r>
              <a:rPr lang="en-US" altLang="vi-VN" sz="2400" dirty="0" err="1">
                <a:solidFill>
                  <a:srgbClr val="FF0000"/>
                </a:solidFill>
              </a:rPr>
              <a:t>bên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cạnh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vai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trò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của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khách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hàng</a:t>
            </a:r>
            <a:r>
              <a:rPr lang="en-US" altLang="vi-VN" sz="24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400" dirty="0" err="1"/>
              <a:t>Một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hàng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nào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muốn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truy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cập</a:t>
            </a:r>
            <a:r>
              <a:rPr lang="en-US" altLang="vi-VN" sz="2400" dirty="0"/>
              <a:t> </a:t>
            </a:r>
            <a:r>
              <a:rPr lang="en-US" altLang="vi-VN" sz="2400" dirty="0" err="1"/>
              <a:t>vào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một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mảnh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của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, </a:t>
            </a:r>
            <a:r>
              <a:rPr lang="en-US" altLang="vi-VN" sz="2400" dirty="0" err="1"/>
              <a:t>gửi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một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yêu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cầu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hàng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và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họ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chuyển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tiếp</a:t>
            </a:r>
            <a:r>
              <a:rPr lang="en-US" altLang="vi-VN" sz="2400" dirty="0"/>
              <a:t> </a:t>
            </a:r>
            <a:r>
              <a:rPr lang="en-US" altLang="vi-VN" sz="2400" dirty="0" err="1"/>
              <a:t>yêu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cầu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đến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được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tìm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thấy</a:t>
            </a:r>
            <a:r>
              <a:rPr lang="en-US" altLang="vi-VN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400" dirty="0" err="1">
                <a:solidFill>
                  <a:srgbClr val="FF0000"/>
                </a:solidFill>
              </a:rPr>
              <a:t>Các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vấn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đề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lớn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trong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mô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hình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này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là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đảm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bảo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sự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sẵn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có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của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dữ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liệu</a:t>
            </a:r>
            <a:endParaRPr lang="en-US" altLang="vi-VN" sz="2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643E9-A56F-4B41-B77D-4D5D1C171AC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409976"/>
            <a:ext cx="5384800" cy="290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5018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A1C2-C3C0-FC4F-857C-FE0A0735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Host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C18C-3761-1746-B165-1D6529A4E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5384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Client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Server </a:t>
            </a:r>
            <a:r>
              <a:rPr lang="en-US" dirty="0" err="1">
                <a:solidFill>
                  <a:srgbClr val="FF0000"/>
                </a:solidFill>
              </a:rPr>
              <a:t>xử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Dễ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dẫn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đến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tượng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quá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tải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server (overload)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pic>
        <p:nvPicPr>
          <p:cNvPr id="2050" name="Picture 2" descr="Host-based architecture ">
            <a:extLst>
              <a:ext uri="{FF2B5EF4-FFF2-40B4-BE49-F238E27FC236}">
                <a16:creationId xmlns:a16="http://schemas.microsoft.com/office/drawing/2014/main" id="{55684ACD-C42C-794F-BFF6-ED444A9CFA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45" y="2362200"/>
            <a:ext cx="571150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066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531B-E137-9845-9162-2368CB78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D22C-5D08-1E48-B2CB-4E27D2D66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</a:p>
          <a:p>
            <a:r>
              <a:rPr lang="en-US" dirty="0"/>
              <a:t>Server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Client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sẽ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bị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quá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tải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(overload) </a:t>
            </a:r>
            <a:r>
              <a:rPr lang="en-US" dirty="0" err="1">
                <a:sym typeface="Wingdings" pitchFamily="2" charset="2"/>
              </a:rPr>
              <a:t>khi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lượng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dữ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liệu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truyền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về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từ</a:t>
            </a:r>
            <a:r>
              <a:rPr lang="en-US" dirty="0">
                <a:sym typeface="Wingdings" pitchFamily="2" charset="2"/>
              </a:rPr>
              <a:t> server </a:t>
            </a:r>
            <a:r>
              <a:rPr lang="en-US" dirty="0" err="1">
                <a:sym typeface="Wingdings" pitchFamily="2" charset="2"/>
              </a:rPr>
              <a:t>quá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lớn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pic>
        <p:nvPicPr>
          <p:cNvPr id="3074" name="Picture 2" descr="Client-based architecture ">
            <a:extLst>
              <a:ext uri="{FF2B5EF4-FFF2-40B4-BE49-F238E27FC236}">
                <a16:creationId xmlns:a16="http://schemas.microsoft.com/office/drawing/2014/main" id="{DEDFAA6B-038E-BE4F-A3CE-37E8E751A3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2514601"/>
            <a:ext cx="5703187" cy="255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7323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1A81EE-3DD6-D54E-A779-98B84188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C2250-3B4C-944F-815A-CB6D3DF9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dirty="0" err="1"/>
              <a:t>Băng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dây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tốc</a:t>
            </a:r>
            <a:r>
              <a:rPr lang="en-US" altLang="vi-VN" dirty="0"/>
              <a:t> </a:t>
            </a:r>
            <a:r>
              <a:rPr lang="en-US" altLang="vi-VN" dirty="0" err="1"/>
              <a:t>độ</a:t>
            </a:r>
            <a:r>
              <a:rPr lang="en-US" altLang="vi-VN" dirty="0"/>
              <a:t> </a:t>
            </a:r>
            <a:r>
              <a:rPr lang="en-US" altLang="vi-VN" dirty="0" err="1"/>
              <a:t>truyền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</a:t>
            </a:r>
            <a:r>
              <a:rPr lang="en-US" altLang="vi-VN" dirty="0" err="1"/>
              <a:t>hạn</a:t>
            </a:r>
            <a:r>
              <a:rPr lang="en-US" altLang="vi-VN" dirty="0"/>
              <a:t> </a:t>
            </a:r>
            <a:r>
              <a:rPr lang="en-US" altLang="vi-VN" dirty="0" err="1"/>
              <a:t>chế</a:t>
            </a:r>
            <a:r>
              <a:rPr lang="en-US" altLang="vi-VN" dirty="0"/>
              <a:t>. 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Kích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thước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màn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làm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hạn</a:t>
            </a:r>
            <a:r>
              <a:rPr lang="en-US" altLang="vi-VN" dirty="0">
                <a:solidFill>
                  <a:srgbClr val="FF0000"/>
                </a:solidFill>
              </a:rPr>
              <a:t> output.</a:t>
            </a:r>
          </a:p>
          <a:p>
            <a:r>
              <a:rPr lang="en-US" altLang="vi-VN" dirty="0" err="1"/>
              <a:t>Khả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truy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 </a:t>
            </a:r>
            <a:r>
              <a:rPr lang="en-US" altLang="vi-VN" dirty="0" err="1"/>
              <a:t>hạn</a:t>
            </a:r>
            <a:r>
              <a:rPr lang="en-US" altLang="vi-VN" dirty="0"/>
              <a:t> </a:t>
            </a:r>
            <a:r>
              <a:rPr lang="en-US" altLang="vi-VN" dirty="0" err="1"/>
              <a:t>chế</a:t>
            </a:r>
            <a:r>
              <a:rPr lang="en-US" altLang="vi-VN" dirty="0"/>
              <a:t> </a:t>
            </a:r>
            <a:r>
              <a:rPr lang="en-US" altLang="vi-VN" dirty="0" err="1"/>
              <a:t>đối</a:t>
            </a:r>
            <a:r>
              <a:rPr lang="en-US" altLang="vi-VN" dirty="0"/>
              <a:t> </a:t>
            </a:r>
            <a:r>
              <a:rPr lang="en-US" altLang="vi-VN" dirty="0" err="1"/>
              <a:t>với</a:t>
            </a:r>
            <a:r>
              <a:rPr lang="en-US" altLang="vi-VN" dirty="0"/>
              <a:t> </a:t>
            </a:r>
            <a:r>
              <a:rPr lang="en-US" altLang="vi-VN" dirty="0" err="1"/>
              <a:t>đầu</a:t>
            </a:r>
            <a:r>
              <a:rPr lang="en-US" altLang="vi-VN" dirty="0"/>
              <a:t> </a:t>
            </a:r>
            <a:r>
              <a:rPr lang="en-US" altLang="vi-VN" dirty="0" err="1"/>
              <a:t>vào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Hạn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chế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toán</a:t>
            </a:r>
            <a:r>
              <a:rPr lang="en-US" altLang="vi-VN" dirty="0">
                <a:solidFill>
                  <a:srgbClr val="FF0000"/>
                </a:solidFill>
              </a:rPr>
              <a:t> &amp; dung </a:t>
            </a:r>
            <a:r>
              <a:rPr lang="en-US" altLang="vi-VN" dirty="0" err="1">
                <a:solidFill>
                  <a:srgbClr val="FF0000"/>
                </a:solidFill>
              </a:rPr>
              <a:t>lượng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lưu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trữ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  <a:endParaRPr lang="en-US" altLang="vi-VN" dirty="0"/>
          </a:p>
          <a:p>
            <a:r>
              <a:rPr lang="en-US" altLang="vi-VN" dirty="0"/>
              <a:t>An </a:t>
            </a:r>
            <a:r>
              <a:rPr lang="en-US" altLang="vi-VN" dirty="0" err="1"/>
              <a:t>ninh</a:t>
            </a:r>
            <a:r>
              <a:rPr lang="en-US" altLang="vi-VN" dirty="0"/>
              <a:t> </a:t>
            </a:r>
            <a:r>
              <a:rPr lang="en-US" altLang="vi-VN" dirty="0" err="1"/>
              <a:t>yếu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Ngắt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(disconnect)</a:t>
            </a:r>
          </a:p>
          <a:p>
            <a:endParaRPr lang="en-US" alt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433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7AE8-92AA-344D-BC92-D8E113F3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CÁC YÊU CẦU ĐỐI VỚI CSDL DI ĐỘNG</a:t>
            </a:r>
          </a:p>
        </p:txBody>
      </p:sp>
    </p:spTree>
    <p:extLst>
      <p:ext uri="{BB962C8B-B14F-4D97-AF65-F5344CB8AC3E}">
        <p14:creationId xmlns:p14="http://schemas.microsoft.com/office/powerpoint/2010/main" val="18847931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A3FF-6B21-FF42-B7E3-71CE216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A271-4B33-E640-B6B8-40A6FB8A9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vi-VN" dirty="0"/>
              <a:t>Tối ưu hóa hệ thống lưu trữ.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Đồng bộ dữ liệu.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/>
              <a:t>An ninh.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Tiêu thụ điện năng thấp.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/>
              <a:t>Tự quản lý.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Nhúng trong ứng dụng.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325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8454BCF3-1C22-CE4E-B95F-2020E32F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1. </a:t>
            </a:r>
            <a:r>
              <a:rPr lang="en-US" altLang="vi-VN" dirty="0" err="1"/>
              <a:t>Tối</a:t>
            </a:r>
            <a:r>
              <a:rPr lang="en-US" altLang="vi-VN" dirty="0"/>
              <a:t> </a:t>
            </a:r>
            <a:r>
              <a:rPr lang="en-US" altLang="vi-VN" dirty="0" err="1"/>
              <a:t>ưu</a:t>
            </a:r>
            <a:r>
              <a:rPr lang="en-US" altLang="vi-VN" dirty="0"/>
              <a:t> </a:t>
            </a:r>
            <a:r>
              <a:rPr lang="en-US" altLang="vi-VN" dirty="0" err="1"/>
              <a:t>hoá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lưu</a:t>
            </a:r>
            <a:r>
              <a:rPr lang="en-US" altLang="vi-VN" dirty="0"/>
              <a:t> </a:t>
            </a:r>
            <a:r>
              <a:rPr lang="en-US" altLang="vi-VN" dirty="0" err="1"/>
              <a:t>trữ</a:t>
            </a:r>
            <a:endParaRPr lang="en-US" altLang="vi-VN" dirty="0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1377253F-C243-1948-892F-2D2D4F603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những</a:t>
            </a:r>
            <a:r>
              <a:rPr lang="en-US" altLang="vi-VN" dirty="0"/>
              <a:t> </a:t>
            </a:r>
            <a:r>
              <a:rPr lang="en-US" altLang="vi-VN" dirty="0" err="1"/>
              <a:t>tính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:</a:t>
            </a:r>
          </a:p>
          <a:p>
            <a:pPr lvl="1"/>
            <a:r>
              <a:rPr lang="en-US" altLang="vi-VN" dirty="0" err="1"/>
              <a:t>Kích</a:t>
            </a:r>
            <a:r>
              <a:rPr lang="en-US" altLang="vi-VN" dirty="0"/>
              <a:t> </a:t>
            </a:r>
            <a:r>
              <a:rPr lang="en-US" altLang="vi-VN" dirty="0" err="1"/>
              <a:t>thước</a:t>
            </a:r>
            <a:r>
              <a:rPr lang="en-US" altLang="vi-VN" dirty="0"/>
              <a:t> </a:t>
            </a:r>
            <a:r>
              <a:rPr lang="en-US" altLang="vi-VN" dirty="0" err="1"/>
              <a:t>nhỏ</a:t>
            </a:r>
            <a:r>
              <a:rPr lang="en-US" altLang="vi-VN" dirty="0"/>
              <a:t>.</a:t>
            </a:r>
          </a:p>
          <a:p>
            <a:pPr lvl="1"/>
            <a:r>
              <a:rPr lang="en-US" altLang="vi-VN" dirty="0" err="1">
                <a:solidFill>
                  <a:srgbClr val="FF0000"/>
                </a:solidFill>
              </a:rPr>
              <a:t>Đề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kháng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tốt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sốc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vi-VN" dirty="0" err="1"/>
              <a:t>Tiêu</a:t>
            </a:r>
            <a:r>
              <a:rPr lang="en-US" altLang="vi-VN" dirty="0"/>
              <a:t> </a:t>
            </a:r>
            <a:r>
              <a:rPr lang="en-US" altLang="vi-VN" dirty="0" err="1"/>
              <a:t>thụ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thấp</a:t>
            </a:r>
            <a:r>
              <a:rPr lang="en-US" altLang="vi-VN" dirty="0"/>
              <a:t>.</a:t>
            </a:r>
          </a:p>
          <a:p>
            <a:pPr lvl="1"/>
            <a:r>
              <a:rPr lang="en-US" altLang="vi-VN" dirty="0" err="1">
                <a:solidFill>
                  <a:srgbClr val="FF0000"/>
                </a:solidFill>
              </a:rPr>
              <a:t>Thời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gian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truy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cập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nhanh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7465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837C99D-B516-4E48-9CFF-130D3582F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2. </a:t>
            </a:r>
            <a:r>
              <a:rPr lang="en-US" altLang="vi-VN" dirty="0" err="1"/>
              <a:t>Đồng</a:t>
            </a:r>
            <a:r>
              <a:rPr lang="en-US" altLang="vi-VN" dirty="0"/>
              <a:t> </a:t>
            </a:r>
            <a:r>
              <a:rPr lang="en-US" altLang="vi-VN" dirty="0" err="1"/>
              <a:t>bộ</a:t>
            </a:r>
            <a:r>
              <a:rPr lang="en-US" altLang="vi-VN" dirty="0"/>
              <a:t> </a:t>
            </a:r>
            <a:r>
              <a:rPr lang="en-US" altLang="vi-VN" dirty="0" err="1"/>
              <a:t>hóa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endParaRPr lang="en-US" altLang="vi-VN" dirty="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EDB609C-50FD-F140-9EAB-21B3B719F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z="2600" dirty="0" err="1"/>
              <a:t>Thiết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cầm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tay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thể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nối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tất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thời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gian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 err="1">
                <a:solidFill>
                  <a:srgbClr val="FF0000"/>
                </a:solidFill>
              </a:rPr>
              <a:t>Người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dùng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truy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cập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và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thao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trên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thiết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bị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họ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sz="2600" dirty="0" err="1"/>
              <a:t>Họ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thể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lưu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lượng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lớn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do </a:t>
            </a:r>
            <a:r>
              <a:rPr lang="en-US" altLang="vi-VN" sz="2600" dirty="0" err="1"/>
              <a:t>thiếu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lưu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trữ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>
                <a:solidFill>
                  <a:srgbClr val="FF0000"/>
                </a:solidFill>
              </a:rPr>
              <a:t>DBMS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chức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năng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đồng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bộ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hóa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tích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hợp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phiên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nhau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vào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phiên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phù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hợp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6158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0416-472C-B84D-A9E4-711A946C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4B95-3D41-2242-9EE9-8858D3DC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/>
              <a:t>CSDL di </a:t>
            </a:r>
            <a:r>
              <a:rPr lang="en-US" altLang="vi-VN" dirty="0" err="1"/>
              <a:t>động</a:t>
            </a:r>
            <a:r>
              <a:rPr lang="en-US" altLang="vi-VN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mô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yêu</a:t>
            </a:r>
            <a:r>
              <a:rPr lang="en-US" altLang="vi-VN" dirty="0"/>
              <a:t> </a:t>
            </a:r>
            <a:r>
              <a:rPr lang="en-US" altLang="vi-VN" dirty="0" err="1"/>
              <a:t>cầu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CSDL Di </a:t>
            </a:r>
            <a:r>
              <a:rPr lang="en-US" altLang="vi-VN" dirty="0" err="1"/>
              <a:t>động</a:t>
            </a:r>
            <a:r>
              <a:rPr lang="en-US" altLang="vi-VN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 err="1">
                <a:solidFill>
                  <a:srgbClr val="FF0000"/>
                </a:solidFill>
              </a:rPr>
              <a:t>Hệ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quản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trị</a:t>
            </a:r>
            <a:r>
              <a:rPr lang="en-US" altLang="vi-VN" dirty="0">
                <a:solidFill>
                  <a:srgbClr val="FF0000"/>
                </a:solidFill>
              </a:rPr>
              <a:t> CSDL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482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C04B9D7-6014-D842-87BF-B7B7F2B7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3. An </a:t>
            </a:r>
            <a:r>
              <a:rPr lang="en-US" altLang="vi-VN" dirty="0" err="1"/>
              <a:t>toàn</a:t>
            </a:r>
            <a:r>
              <a:rPr lang="en-US" altLang="vi-VN" dirty="0"/>
              <a:t> (security)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724EF09-2A80-794C-898B-F60D86247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truyền</a:t>
            </a:r>
            <a:r>
              <a:rPr lang="en-US" altLang="vi-VN" dirty="0"/>
              <a:t> qua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mạng</a:t>
            </a:r>
            <a:r>
              <a:rPr lang="en-US" altLang="vi-VN" dirty="0"/>
              <a:t> 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dây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đặt</a:t>
            </a:r>
            <a:r>
              <a:rPr lang="en-US" altLang="vi-VN" dirty="0"/>
              <a:t> ra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 </a:t>
            </a:r>
            <a:r>
              <a:rPr lang="en-US" altLang="vi-VN" dirty="0" err="1"/>
              <a:t>đề</a:t>
            </a:r>
            <a:r>
              <a:rPr lang="en-US" altLang="vi-VN" dirty="0"/>
              <a:t> an </a:t>
            </a:r>
            <a:r>
              <a:rPr lang="en-US" altLang="vi-VN" dirty="0" err="1"/>
              <a:t>ninh</a:t>
            </a:r>
            <a:r>
              <a:rPr lang="en-US" altLang="vi-VN" dirty="0"/>
              <a:t>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DBMS Mobile </a:t>
            </a:r>
            <a:r>
              <a:rPr lang="en-US" altLang="vi-VN" dirty="0" err="1">
                <a:solidFill>
                  <a:srgbClr val="FF0000"/>
                </a:solidFill>
              </a:rPr>
              <a:t>nên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thực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sự</a:t>
            </a:r>
            <a:r>
              <a:rPr lang="en-US" altLang="vi-VN" dirty="0">
                <a:solidFill>
                  <a:srgbClr val="FF0000"/>
                </a:solidFill>
              </a:rPr>
              <a:t> an </a:t>
            </a:r>
            <a:r>
              <a:rPr lang="en-US" altLang="vi-VN" dirty="0" err="1">
                <a:solidFill>
                  <a:srgbClr val="FF0000"/>
                </a:solidFill>
              </a:rPr>
              <a:t>toàn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tuyệt</a:t>
            </a:r>
            <a:r>
              <a:rPr lang="en-US" altLang="vi-VN" dirty="0">
                <a:solidFill>
                  <a:srgbClr val="FF0000"/>
                </a:solidFill>
              </a:rPr>
              <a:t> end-to-end </a:t>
            </a:r>
            <a:r>
              <a:rPr lang="en-US" altLang="vi-VN" dirty="0" err="1">
                <a:solidFill>
                  <a:srgbClr val="FF0000"/>
                </a:solidFill>
              </a:rPr>
              <a:t>để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đảm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bảo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việc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chuyển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giao</a:t>
            </a:r>
            <a:r>
              <a:rPr lang="en-US" altLang="vi-VN" dirty="0">
                <a:solidFill>
                  <a:srgbClr val="FF0000"/>
                </a:solidFill>
              </a:rPr>
              <a:t> an </a:t>
            </a:r>
            <a:r>
              <a:rPr lang="en-US" altLang="vi-VN" dirty="0" err="1">
                <a:solidFill>
                  <a:srgbClr val="FF0000"/>
                </a:solidFill>
              </a:rPr>
              <a:t>toàn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của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03945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E7C9DA4-C083-F743-8974-99DF13485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4. </a:t>
            </a:r>
            <a:r>
              <a:rPr lang="en-US" altLang="vi-VN" dirty="0" err="1"/>
              <a:t>Tiêu</a:t>
            </a:r>
            <a:r>
              <a:rPr lang="en-US" altLang="vi-VN" dirty="0"/>
              <a:t> </a:t>
            </a:r>
            <a:r>
              <a:rPr lang="en-US" altLang="vi-VN" dirty="0" err="1"/>
              <a:t>thụ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thấp</a:t>
            </a:r>
            <a:endParaRPr lang="en-US" altLang="vi-VN" dirty="0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B485A35E-74CD-CA4A-B18D-828226692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Tuổi</a:t>
            </a:r>
            <a:r>
              <a:rPr lang="en-US" altLang="vi-VN" dirty="0"/>
              <a:t> </a:t>
            </a:r>
            <a:r>
              <a:rPr lang="en-US" altLang="vi-VN" dirty="0" err="1"/>
              <a:t>thọ</a:t>
            </a:r>
            <a:r>
              <a:rPr lang="en-US" altLang="vi-VN" dirty="0"/>
              <a:t> pin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dự</a:t>
            </a:r>
            <a:r>
              <a:rPr lang="en-US" altLang="vi-VN" dirty="0"/>
              <a:t> </a:t>
            </a:r>
            <a:r>
              <a:rPr lang="en-US" altLang="vi-VN" dirty="0" err="1"/>
              <a:t>kiến</a:t>
            </a:r>
            <a:r>
              <a:rPr lang="en-US" altLang="vi-VN" dirty="0"/>
              <a:t> </a:t>
            </a:r>
            <a:r>
              <a:rPr lang="en-US" altLang="vi-VN" dirty="0" err="1"/>
              <a:t>sẽ</a:t>
            </a:r>
            <a:r>
              <a:rPr lang="en-US" altLang="vi-VN" dirty="0"/>
              <a:t> </a:t>
            </a:r>
            <a:r>
              <a:rPr lang="en-US" altLang="vi-VN" dirty="0" err="1"/>
              <a:t>chỉ</a:t>
            </a:r>
            <a:r>
              <a:rPr lang="en-US" altLang="vi-VN" dirty="0"/>
              <a:t> </a:t>
            </a:r>
            <a:r>
              <a:rPr lang="en-US" altLang="vi-VN" dirty="0" err="1"/>
              <a:t>tăng</a:t>
            </a:r>
            <a:r>
              <a:rPr lang="en-US" altLang="vi-VN" dirty="0"/>
              <a:t> 20% </a:t>
            </a:r>
            <a:r>
              <a:rPr lang="en-US" altLang="vi-VN" dirty="0" err="1"/>
              <a:t>trong</a:t>
            </a:r>
            <a:r>
              <a:rPr lang="en-US" altLang="vi-VN" dirty="0"/>
              <a:t> 10 </a:t>
            </a:r>
            <a:r>
              <a:rPr lang="en-US" altLang="vi-VN" dirty="0" err="1"/>
              <a:t>năm</a:t>
            </a:r>
            <a:r>
              <a:rPr lang="en-US" altLang="vi-VN" dirty="0"/>
              <a:t> </a:t>
            </a:r>
            <a:r>
              <a:rPr lang="en-US" altLang="vi-VN" dirty="0" err="1"/>
              <a:t>tiếp</a:t>
            </a:r>
            <a:r>
              <a:rPr lang="en-US" altLang="vi-VN" dirty="0"/>
              <a:t> </a:t>
            </a:r>
            <a:r>
              <a:rPr lang="en-US" altLang="vi-VN" dirty="0" err="1"/>
              <a:t>theo.</a:t>
            </a:r>
            <a:endParaRPr lang="en-US" altLang="vi-VN" dirty="0"/>
          </a:p>
          <a:p>
            <a:r>
              <a:rPr lang="en-US" altLang="vi-VN" dirty="0" err="1">
                <a:solidFill>
                  <a:srgbClr val="FF0000"/>
                </a:solidFill>
              </a:rPr>
              <a:t>Bộ</a:t>
            </a:r>
            <a:r>
              <a:rPr lang="en-US" altLang="vi-VN" dirty="0">
                <a:solidFill>
                  <a:srgbClr val="FF0000"/>
                </a:solidFill>
              </a:rPr>
              <a:t> vi </a:t>
            </a:r>
            <a:r>
              <a:rPr lang="en-US" altLang="vi-VN" dirty="0" err="1">
                <a:solidFill>
                  <a:srgbClr val="FF0000"/>
                </a:solidFill>
              </a:rPr>
              <a:t>xử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lý</a:t>
            </a:r>
            <a:r>
              <a:rPr lang="en-US" altLang="vi-VN" dirty="0">
                <a:solidFill>
                  <a:srgbClr val="FF0000"/>
                </a:solidFill>
              </a:rPr>
              <a:t>, </a:t>
            </a:r>
            <a:r>
              <a:rPr lang="en-US" altLang="vi-VN" dirty="0" err="1">
                <a:solidFill>
                  <a:srgbClr val="FF0000"/>
                </a:solidFill>
              </a:rPr>
              <a:t>hiển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mạng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những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tiêu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hao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năng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trong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DBMS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phải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tối</a:t>
            </a:r>
            <a:r>
              <a:rPr lang="en-US" altLang="vi-VN" dirty="0"/>
              <a:t> </a:t>
            </a:r>
            <a:r>
              <a:rPr lang="en-US" altLang="vi-VN" dirty="0" err="1"/>
              <a:t>ưu</a:t>
            </a:r>
            <a:r>
              <a:rPr lang="en-US" altLang="vi-VN" dirty="0"/>
              <a:t> </a:t>
            </a:r>
            <a:r>
              <a:rPr lang="en-US" altLang="vi-VN" dirty="0" err="1"/>
              <a:t>hóa</a:t>
            </a:r>
            <a:r>
              <a:rPr lang="en-US" altLang="vi-VN" dirty="0"/>
              <a:t> </a:t>
            </a:r>
            <a:r>
              <a:rPr lang="en-US" altLang="vi-VN" dirty="0" err="1"/>
              <a:t>cho</a:t>
            </a:r>
            <a:r>
              <a:rPr lang="en-US" altLang="vi-VN" dirty="0"/>
              <a:t> </a:t>
            </a:r>
            <a:r>
              <a:rPr lang="en-US" altLang="vi-VN" dirty="0" err="1"/>
              <a:t>tiêu</a:t>
            </a:r>
            <a:r>
              <a:rPr lang="en-US" altLang="vi-VN" dirty="0"/>
              <a:t> </a:t>
            </a:r>
            <a:r>
              <a:rPr lang="en-US" altLang="vi-VN" dirty="0" err="1"/>
              <a:t>thụ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lượng</a:t>
            </a:r>
            <a:r>
              <a:rPr lang="en-US" altLang="vi-VN" dirty="0"/>
              <a:t> </a:t>
            </a:r>
            <a:r>
              <a:rPr lang="en-US" altLang="vi-VN" dirty="0" err="1"/>
              <a:t>hiệu</a:t>
            </a:r>
            <a:r>
              <a:rPr lang="en-US" altLang="vi-VN" dirty="0"/>
              <a:t> </a:t>
            </a:r>
            <a:r>
              <a:rPr lang="en-US" altLang="vi-VN" dirty="0" err="1"/>
              <a:t>quả</a:t>
            </a:r>
            <a:r>
              <a:rPr lang="en-US" alt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82851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E760FC0B-4557-D443-BCA9-6B03AA74C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5. </a:t>
            </a:r>
            <a:r>
              <a:rPr lang="en-US" altLang="vi-VN" dirty="0" err="1"/>
              <a:t>Tự</a:t>
            </a:r>
            <a:r>
              <a:rPr lang="en-US" altLang="vi-VN" dirty="0"/>
              <a:t> </a:t>
            </a: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(self-management)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8BBBB2C9-729A-0F49-81B1-EE1B5457B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z="2600" dirty="0" err="1"/>
              <a:t>Trong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truyền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thống</a:t>
            </a:r>
            <a:r>
              <a:rPr lang="en-US" altLang="vi-VN" sz="2600" dirty="0"/>
              <a:t>, </a:t>
            </a:r>
            <a:r>
              <a:rPr lang="en-US" altLang="vi-VN" sz="2600" dirty="0" err="1"/>
              <a:t>người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quản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(DBA) </a:t>
            </a:r>
            <a:r>
              <a:rPr lang="en-US" altLang="vi-VN" sz="2600" dirty="0" err="1"/>
              <a:t>là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chịu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trách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nhiệm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bảo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trì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 err="1">
                <a:solidFill>
                  <a:srgbClr val="FF0000"/>
                </a:solidFill>
              </a:rPr>
              <a:t>Trong</a:t>
            </a:r>
            <a:r>
              <a:rPr lang="en-US" altLang="vi-VN" sz="2600" dirty="0">
                <a:solidFill>
                  <a:srgbClr val="FF0000"/>
                </a:solidFill>
              </a:rPr>
              <a:t> DBMS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không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DBA </a:t>
            </a:r>
            <a:r>
              <a:rPr lang="en-US" altLang="vi-VN" sz="2600" dirty="0" err="1">
                <a:solidFill>
                  <a:srgbClr val="FF0000"/>
                </a:solidFill>
              </a:rPr>
              <a:t>để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quản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lý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cơ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sở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sz="2600" dirty="0"/>
              <a:t>DBMS di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phải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tự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quản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lý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tự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thực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hiện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nhiệm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vụ</a:t>
            </a:r>
            <a:r>
              <a:rPr lang="en-US" altLang="vi-VN" sz="2600" dirty="0"/>
              <a:t> DBA.</a:t>
            </a:r>
          </a:p>
          <a:p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số</a:t>
            </a:r>
            <a:r>
              <a:rPr lang="en-US" altLang="vi-VN" sz="2600" dirty="0">
                <a:solidFill>
                  <a:srgbClr val="FF0000"/>
                </a:solidFill>
              </a:rPr>
              <a:t> DBMS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phép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quản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lý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từ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xa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6963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C4AE7CB-B0BD-9942-9272-16CC842D8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6.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nhúng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endParaRPr lang="en-US" altLang="vi-VN" dirty="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27333229-0EF2-C14E-A3D8-E7911D108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quản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viên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quyền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truy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cập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trực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tiếp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đến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thiết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bị</a:t>
            </a:r>
            <a:r>
              <a:rPr lang="en-US" altLang="vi-VN" sz="2600" dirty="0"/>
              <a:t> di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>
                <a:solidFill>
                  <a:srgbClr val="FF0000"/>
                </a:solidFill>
              </a:rPr>
              <a:t>DBMS Mobile </a:t>
            </a:r>
            <a:r>
              <a:rPr lang="en-US" altLang="vi-VN" sz="2600" dirty="0" err="1">
                <a:solidFill>
                  <a:srgbClr val="FF0000"/>
                </a:solidFill>
              </a:rPr>
              <a:t>là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phần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không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thiếu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, </a:t>
            </a:r>
            <a:r>
              <a:rPr lang="en-US" altLang="vi-VN" sz="2600" dirty="0" err="1">
                <a:solidFill>
                  <a:srgbClr val="FF0000"/>
                </a:solidFill>
              </a:rPr>
              <a:t>nó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được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cung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cấp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như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phần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phải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được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nhúng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như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tập</a:t>
            </a:r>
            <a:r>
              <a:rPr lang="en-US" altLang="vi-VN" sz="2600" dirty="0"/>
              <a:t> tin DLL </a:t>
            </a:r>
            <a:r>
              <a:rPr lang="en-US" altLang="vi-VN" sz="2600" dirty="0" err="1"/>
              <a:t>trong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dụng</a:t>
            </a:r>
            <a:r>
              <a:rPr lang="en-US" altLang="vi-VN" sz="2600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vi-VN" sz="2600" dirty="0"/>
          </a:p>
        </p:txBody>
      </p:sp>
    </p:spTree>
    <p:extLst>
      <p:ext uri="{BB962C8B-B14F-4D97-AF65-F5344CB8AC3E}">
        <p14:creationId xmlns:p14="http://schemas.microsoft.com/office/powerpoint/2010/main" val="6870146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7AE8-92AA-344D-BC92-D8E113F3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HỆ QUẢN TRỊ CSDL DI ĐỘNG</a:t>
            </a:r>
          </a:p>
        </p:txBody>
      </p:sp>
    </p:spTree>
    <p:extLst>
      <p:ext uri="{BB962C8B-B14F-4D97-AF65-F5344CB8AC3E}">
        <p14:creationId xmlns:p14="http://schemas.microsoft.com/office/powerpoint/2010/main" val="42478770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D0B-E0AB-FE40-ACBD-9C434066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5889-F344-414C-87AF-50462BFD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Giao tiếp với máy chủ cơ sở dữ liệu tập trung thông qua các chế độ như truy cập không dây hoặc Internet.</a:t>
            </a:r>
          </a:p>
          <a:p>
            <a:r>
              <a:rPr lang="vi-VN" dirty="0">
                <a:solidFill>
                  <a:srgbClr val="FF0000"/>
                </a:solidFill>
              </a:rPr>
              <a:t>Sao chép dữ liệu trên máy chủ cơ sở dữ liệu tập trung và thiết bị di động.</a:t>
            </a:r>
          </a:p>
          <a:p>
            <a:r>
              <a:rPr lang="vi-VN" dirty="0"/>
              <a:t>Đồng bộ hóa dữ liệu trên máy chủ cơ sở dữ liệu tập trung và thiết bị di động.</a:t>
            </a:r>
          </a:p>
          <a:p>
            <a:r>
              <a:rPr lang="vi-VN" dirty="0">
                <a:solidFill>
                  <a:srgbClr val="FF0000"/>
                </a:solidFill>
              </a:rPr>
              <a:t>Thu thập dữ liệu từ các nguồn khác nhau như Internet.</a:t>
            </a:r>
          </a:p>
          <a:p>
            <a:r>
              <a:rPr lang="vi-VN" dirty="0"/>
              <a:t>Quản lý/phân tích dữ liệu trên thiết bị di động.</a:t>
            </a:r>
          </a:p>
          <a:p>
            <a:r>
              <a:rPr lang="vi-VN" dirty="0">
                <a:solidFill>
                  <a:srgbClr val="FF0000"/>
                </a:solidFill>
              </a:rPr>
              <a:t>Tạo ra các ứng dụng di động tùy chỉnh.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634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20D7-5576-B249-9174-BD6D5311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EA98-2D05-0843-BC76-7BB1225B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Sybase SQL Anywhere. </a:t>
            </a:r>
          </a:p>
          <a:p>
            <a:r>
              <a:rPr lang="en-US" dirty="0">
                <a:solidFill>
                  <a:srgbClr val="FF0000"/>
                </a:solidFill>
              </a:rPr>
              <a:t>Oracle Lite. </a:t>
            </a:r>
          </a:p>
          <a:p>
            <a:r>
              <a:rPr lang="en-US" dirty="0"/>
              <a:t>Microsoft SQL Server Compact. </a:t>
            </a:r>
          </a:p>
          <a:p>
            <a:r>
              <a:rPr lang="en-US" dirty="0">
                <a:solidFill>
                  <a:srgbClr val="FF0000"/>
                </a:solidFill>
              </a:rPr>
              <a:t>SQLite.</a:t>
            </a:r>
          </a:p>
          <a:p>
            <a:r>
              <a:rPr lang="en-US" dirty="0"/>
              <a:t>IBM DB2 Everyplace (DB2e).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0972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628FEF11-61A7-7846-85AD-D552BC037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Sybase SQL Anywhere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BE7FE12-C922-1140-A23C-7144460F4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/>
              <a:t>SQL Anywhere </a:t>
            </a:r>
            <a:r>
              <a:rPr lang="en-US" altLang="vi-VN" dirty="0" err="1"/>
              <a:t>đã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đưa</a:t>
            </a:r>
            <a:r>
              <a:rPr lang="en-US" altLang="vi-VN" dirty="0"/>
              <a:t> ra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năm</a:t>
            </a:r>
            <a:r>
              <a:rPr lang="en-US" altLang="vi-VN" dirty="0"/>
              <a:t> 1995.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Nó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thống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lĩnh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vực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cơ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DĐ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khoảng</a:t>
            </a:r>
            <a:r>
              <a:rPr lang="en-US" altLang="vi-VN" dirty="0">
                <a:solidFill>
                  <a:srgbClr val="FF0000"/>
                </a:solidFill>
              </a:rPr>
              <a:t> 68% </a:t>
            </a:r>
            <a:r>
              <a:rPr lang="en-US" altLang="vi-VN" dirty="0" err="1">
                <a:solidFill>
                  <a:srgbClr val="FF0000"/>
                </a:solidFill>
              </a:rPr>
              <a:t>thị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trường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File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độc</a:t>
            </a:r>
            <a:r>
              <a:rPr lang="en-US" altLang="vi-VN" dirty="0"/>
              <a:t> </a:t>
            </a:r>
            <a:r>
              <a:rPr lang="en-US" altLang="vi-VN" dirty="0" err="1"/>
              <a:t>lập</a:t>
            </a:r>
            <a:r>
              <a:rPr lang="en-US" altLang="vi-VN" dirty="0"/>
              <a:t> </a:t>
            </a:r>
            <a:r>
              <a:rPr lang="en-US" altLang="vi-VN" dirty="0" err="1"/>
              <a:t>với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điều</a:t>
            </a:r>
            <a:r>
              <a:rPr lang="en-US" altLang="vi-VN" dirty="0"/>
              <a:t> </a:t>
            </a:r>
            <a:r>
              <a:rPr lang="en-US" altLang="vi-VN" dirty="0" err="1"/>
              <a:t>hành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chuyển</a:t>
            </a:r>
            <a:r>
              <a:rPr lang="en-US" altLang="vi-VN" dirty="0"/>
              <a:t> </a:t>
            </a:r>
            <a:r>
              <a:rPr lang="en-US" altLang="vi-VN" dirty="0" err="1"/>
              <a:t>giao</a:t>
            </a:r>
            <a:r>
              <a:rPr lang="en-US" altLang="vi-VN" dirty="0"/>
              <a:t> </a:t>
            </a:r>
            <a:r>
              <a:rPr lang="en-US" altLang="vi-VN" dirty="0" err="1"/>
              <a:t>giữa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HĐH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hỗ</a:t>
            </a:r>
            <a:r>
              <a:rPr lang="en-US" altLang="vi-VN" dirty="0"/>
              <a:t> </a:t>
            </a:r>
            <a:r>
              <a:rPr lang="en-US" altLang="vi-VN" dirty="0" err="1"/>
              <a:t>trợ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Mã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hóa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hỗ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trợ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mạnh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mẽ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1266" name="Picture 2" descr="Database of Databases - SQL Anywhere">
            <a:extLst>
              <a:ext uri="{FF2B5EF4-FFF2-40B4-BE49-F238E27FC236}">
                <a16:creationId xmlns:a16="http://schemas.microsoft.com/office/drawing/2014/main" id="{13EE72FE-7E9A-9C42-892B-B68064719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267200"/>
            <a:ext cx="4114800" cy="17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4427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249CAA5-4FE8-B746-9EC8-E987D85C7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Oracle Lite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EA959A94-336C-0847-8572-AF1521C91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/>
              <a:t>Omniscience Object Technology, Inc </a:t>
            </a:r>
            <a:r>
              <a:rPr lang="en-US" altLang="vi-VN" dirty="0" err="1"/>
              <a:t>đã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mua</a:t>
            </a:r>
            <a:r>
              <a:rPr lang="en-US" altLang="vi-VN" dirty="0"/>
              <a:t> </a:t>
            </a:r>
            <a:r>
              <a:rPr lang="en-US" altLang="vi-VN" dirty="0" err="1"/>
              <a:t>lại</a:t>
            </a:r>
            <a:r>
              <a:rPr lang="en-US" altLang="vi-VN" dirty="0"/>
              <a:t> </a:t>
            </a:r>
            <a:r>
              <a:rPr lang="en-US" altLang="vi-VN" dirty="0" err="1"/>
              <a:t>bởi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đoàn</a:t>
            </a:r>
            <a:r>
              <a:rPr lang="en-US" altLang="vi-VN" dirty="0"/>
              <a:t> Oracle 1996.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Oracle Lite </a:t>
            </a:r>
            <a:r>
              <a:rPr lang="en-US" altLang="vi-VN" dirty="0" err="1">
                <a:solidFill>
                  <a:srgbClr val="FF0000"/>
                </a:solidFill>
              </a:rPr>
              <a:t>chạy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dưới</a:t>
            </a:r>
            <a:r>
              <a:rPr lang="en-US" altLang="vi-VN" dirty="0">
                <a:solidFill>
                  <a:srgbClr val="FF0000"/>
                </a:solidFill>
              </a:rPr>
              <a:t> 1 MB </a:t>
            </a:r>
            <a:r>
              <a:rPr lang="en-US" altLang="vi-VN" dirty="0" err="1">
                <a:solidFill>
                  <a:srgbClr val="FF0000"/>
                </a:solidFill>
              </a:rPr>
              <a:t>bộ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nhớ</a:t>
            </a:r>
            <a:r>
              <a:rPr lang="en-US" altLang="vi-VN" dirty="0">
                <a:solidFill>
                  <a:srgbClr val="FF0000"/>
                </a:solidFill>
              </a:rPr>
              <a:t>,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cài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đặt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trong</a:t>
            </a:r>
            <a:r>
              <a:rPr lang="en-US" altLang="vi-VN" dirty="0">
                <a:solidFill>
                  <a:srgbClr val="FF0000"/>
                </a:solidFill>
              </a:rPr>
              <a:t> 3 MB </a:t>
            </a:r>
            <a:r>
              <a:rPr lang="en-US" altLang="vi-VN" dirty="0" err="1">
                <a:solidFill>
                  <a:srgbClr val="FF0000"/>
                </a:solidFill>
              </a:rPr>
              <a:t>không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gian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đĩa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cứng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Oracle Lite </a:t>
            </a:r>
            <a:r>
              <a:rPr lang="en-US" altLang="vi-VN" dirty="0" err="1"/>
              <a:t>dùng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quan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người</a:t>
            </a:r>
            <a:r>
              <a:rPr lang="en-US" altLang="vi-VN" dirty="0"/>
              <a:t> </a:t>
            </a:r>
            <a:r>
              <a:rPr lang="en-US" altLang="vi-VN" dirty="0" err="1"/>
              <a:t>dùng</a:t>
            </a:r>
            <a:r>
              <a:rPr lang="en-US" altLang="vi-VN" dirty="0"/>
              <a:t>.</a:t>
            </a:r>
          </a:p>
        </p:txBody>
      </p:sp>
      <p:pic>
        <p:nvPicPr>
          <p:cNvPr id="12290" name="Picture 2" descr="Oracle Database Mobile Server">
            <a:extLst>
              <a:ext uri="{FF2B5EF4-FFF2-40B4-BE49-F238E27FC236}">
                <a16:creationId xmlns:a16="http://schemas.microsoft.com/office/drawing/2014/main" id="{60B77372-4A07-A649-BFB2-4601D143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66" y="3863182"/>
            <a:ext cx="3822268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181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9F9A4FBF-00A0-B74F-BDC9-555FBFA52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Microsoft SQL Server Compact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6A040EBA-313C-D74D-B434-C9520F8CC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Trước</a:t>
            </a:r>
            <a:r>
              <a:rPr lang="en-US" altLang="vi-VN" dirty="0"/>
              <a:t> </a:t>
            </a:r>
            <a:r>
              <a:rPr lang="en-US" altLang="vi-VN" dirty="0" err="1"/>
              <a:t>đây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gọi</a:t>
            </a:r>
            <a:r>
              <a:rPr lang="en-US" altLang="vi-VN" dirty="0"/>
              <a:t> </a:t>
            </a:r>
            <a:r>
              <a:rPr lang="en-US" altLang="vi-VN" dirty="0" err="1"/>
              <a:t>là</a:t>
            </a:r>
            <a:r>
              <a:rPr lang="en-US" altLang="vi-VN" dirty="0"/>
              <a:t> SQL Server Mobile Edition.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SQL Server Compact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miễn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phí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tải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về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phân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phối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 err="1"/>
              <a:t>Nó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bộ</a:t>
            </a:r>
            <a:r>
              <a:rPr lang="en-US" altLang="vi-VN" dirty="0"/>
              <a:t> </a:t>
            </a:r>
            <a:r>
              <a:rPr lang="en-US" altLang="vi-VN" dirty="0" err="1"/>
              <a:t>nhớ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khoảng</a:t>
            </a:r>
            <a:r>
              <a:rPr lang="en-US" altLang="vi-VN" dirty="0"/>
              <a:t> 2MB, 5 MB </a:t>
            </a:r>
            <a:r>
              <a:rPr lang="en-US" altLang="vi-VN" dirty="0" err="1"/>
              <a:t>cho</a:t>
            </a:r>
            <a:r>
              <a:rPr lang="en-US" altLang="vi-VN" dirty="0"/>
              <a:t> </a:t>
            </a:r>
            <a:r>
              <a:rPr lang="en-US" altLang="vi-VN" dirty="0" err="1"/>
              <a:t>lưu</a:t>
            </a:r>
            <a:r>
              <a:rPr lang="en-US" altLang="vi-VN" dirty="0"/>
              <a:t> </a:t>
            </a:r>
            <a:r>
              <a:rPr lang="en-US" altLang="vi-VN" dirty="0" err="1"/>
              <a:t>trữ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thực</a:t>
            </a:r>
            <a:r>
              <a:rPr lang="en-US" altLang="vi-VN" dirty="0"/>
              <a:t> </a:t>
            </a:r>
            <a:r>
              <a:rPr lang="en-US" altLang="vi-VN" dirty="0" err="1"/>
              <a:t>thi</a:t>
            </a:r>
            <a:endParaRPr lang="en-US" altLang="vi-VN" dirty="0"/>
          </a:p>
        </p:txBody>
      </p:sp>
      <p:pic>
        <p:nvPicPr>
          <p:cNvPr id="13314" name="Picture 2" descr="Microsoft SQL Server Compact 3.5 SP2 has Arrived – Rob Tiffany">
            <a:extLst>
              <a:ext uri="{FF2B5EF4-FFF2-40B4-BE49-F238E27FC236}">
                <a16:creationId xmlns:a16="http://schemas.microsoft.com/office/drawing/2014/main" id="{9E9BD9A7-C73D-5B4C-9D5B-1D0EB7B7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29000"/>
            <a:ext cx="2743200" cy="25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217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016B-8AE8-5846-A061-12088EBA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CƠ SỞ DỮ LIỆU DI ĐỘNG</a:t>
            </a:r>
          </a:p>
        </p:txBody>
      </p:sp>
    </p:spTree>
    <p:extLst>
      <p:ext uri="{BB962C8B-B14F-4D97-AF65-F5344CB8AC3E}">
        <p14:creationId xmlns:p14="http://schemas.microsoft.com/office/powerpoint/2010/main" val="222991464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179E766F-9DA9-EE48-BD4C-A4B13C31C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SQLite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E08C1F73-5E89-6249-9C9F-0590AA0D1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/>
              <a:t>SQLite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mã</a:t>
            </a:r>
            <a:r>
              <a:rPr lang="en-US" altLang="vi-VN" dirty="0"/>
              <a:t> </a:t>
            </a:r>
            <a:r>
              <a:rPr lang="en-US" altLang="vi-VN" dirty="0" err="1"/>
              <a:t>nguồn</a:t>
            </a:r>
            <a:r>
              <a:rPr lang="en-US" altLang="vi-VN" dirty="0"/>
              <a:t> </a:t>
            </a:r>
            <a:r>
              <a:rPr lang="en-US" altLang="vi-VN" dirty="0" err="1"/>
              <a:t>mở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Nó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cơ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ít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cần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cấu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chủ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SQLite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lựa</a:t>
            </a:r>
            <a:r>
              <a:rPr lang="en-US" altLang="vi-VN" dirty="0"/>
              <a:t> </a:t>
            </a:r>
            <a:r>
              <a:rPr lang="en-US" altLang="vi-VN" dirty="0" err="1"/>
              <a:t>chọn</a:t>
            </a:r>
            <a:r>
              <a:rPr lang="en-US" altLang="vi-VN" dirty="0"/>
              <a:t> </a:t>
            </a:r>
            <a:r>
              <a:rPr lang="en-US" altLang="vi-VN" dirty="0" err="1"/>
              <a:t>phổ</a:t>
            </a:r>
            <a:r>
              <a:rPr lang="en-US" altLang="vi-VN" dirty="0"/>
              <a:t> </a:t>
            </a:r>
            <a:r>
              <a:rPr lang="en-US" altLang="vi-VN" dirty="0" err="1"/>
              <a:t>biến</a:t>
            </a:r>
            <a:r>
              <a:rPr lang="en-US" altLang="vi-VN" dirty="0"/>
              <a:t> </a:t>
            </a:r>
            <a:r>
              <a:rPr lang="en-US" altLang="vi-VN" dirty="0" err="1"/>
              <a:t>như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SQLite </a:t>
            </a:r>
            <a:r>
              <a:rPr lang="en-US" altLang="vi-VN" dirty="0" err="1">
                <a:solidFill>
                  <a:srgbClr val="FF0000"/>
                </a:solidFill>
              </a:rPr>
              <a:t>thực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hầu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tiêu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chuẩn</a:t>
            </a:r>
            <a:r>
              <a:rPr lang="en-US" altLang="vi-VN" dirty="0">
                <a:solidFill>
                  <a:srgbClr val="FF0000"/>
                </a:solidFill>
              </a:rPr>
              <a:t> SQL-92.</a:t>
            </a:r>
          </a:p>
        </p:txBody>
      </p:sp>
      <p:pic>
        <p:nvPicPr>
          <p:cNvPr id="14338" name="Picture 2" descr="SQLite – Wikipedia tiếng Việt">
            <a:extLst>
              <a:ext uri="{FF2B5EF4-FFF2-40B4-BE49-F238E27FC236}">
                <a16:creationId xmlns:a16="http://schemas.microsoft.com/office/drawing/2014/main" id="{D115CD29-9238-534B-8D0A-511E2821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5380"/>
            <a:ext cx="5257800" cy="249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7369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E4350A61-5430-5747-80EB-670CCB943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DB2e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9B5377B-5B42-A748-ABA7-3C4F58E05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sz="2600" dirty="0" err="1"/>
              <a:t>Nó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lớn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nhất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sau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khi</a:t>
            </a:r>
            <a:r>
              <a:rPr lang="en-US" altLang="vi-VN" sz="2600" dirty="0"/>
              <a:t> </a:t>
            </a:r>
            <a:r>
              <a:rPr lang="en-US" altLang="vi-VN" sz="2600" dirty="0">
                <a:solidFill>
                  <a:srgbClr val="FF0000"/>
                </a:solidFill>
              </a:rPr>
              <a:t>SQL Anywhere</a:t>
            </a:r>
            <a:r>
              <a:rPr lang="en-US" altLang="vi-VN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Nó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bộ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nhớ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nhỏ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nhất</a:t>
            </a:r>
            <a:r>
              <a:rPr lang="en-US" altLang="vi-VN" sz="2600" dirty="0">
                <a:solidFill>
                  <a:srgbClr val="FF0000"/>
                </a:solidFill>
              </a:rPr>
              <a:t> (350 KB) </a:t>
            </a:r>
            <a:r>
              <a:rPr lang="en-US" altLang="vi-VN" sz="2600" dirty="0" err="1">
                <a:solidFill>
                  <a:srgbClr val="FF0000"/>
                </a:solidFill>
              </a:rPr>
              <a:t>trong</a:t>
            </a:r>
            <a:r>
              <a:rPr lang="en-US" altLang="vi-VN" sz="2600" dirty="0">
                <a:solidFill>
                  <a:srgbClr val="FF0000"/>
                </a:solidFill>
              </a:rPr>
              <a:t> so </a:t>
            </a:r>
            <a:r>
              <a:rPr lang="en-US" altLang="vi-VN" sz="2600" dirty="0" err="1">
                <a:solidFill>
                  <a:srgbClr val="FF0000"/>
                </a:solidFill>
              </a:rPr>
              <a:t>sánh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với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cơ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sở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điện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thoại</a:t>
            </a:r>
            <a:r>
              <a:rPr lang="en-US" altLang="vi-VN" sz="2600" dirty="0">
                <a:solidFill>
                  <a:srgbClr val="FF0000"/>
                </a:solidFill>
              </a:rPr>
              <a:t>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thương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mại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khác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/>
              <a:t>DB2e </a:t>
            </a:r>
            <a:r>
              <a:rPr lang="en-US" altLang="vi-VN" sz="2600" dirty="0" err="1"/>
              <a:t>đã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ngưng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vào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tháng</a:t>
            </a:r>
            <a:r>
              <a:rPr lang="en-US" altLang="vi-VN" sz="2600" dirty="0"/>
              <a:t> 4, 2013.</a:t>
            </a:r>
          </a:p>
          <a:p>
            <a:pPr>
              <a:lnSpc>
                <a:spcPct val="90000"/>
              </a:lnSpc>
            </a:pPr>
            <a:r>
              <a:rPr lang="en-US" altLang="vi-VN" sz="2600" dirty="0">
                <a:solidFill>
                  <a:srgbClr val="FF0000"/>
                </a:solidFill>
              </a:rPr>
              <a:t>IBM </a:t>
            </a:r>
            <a:r>
              <a:rPr lang="en-US" altLang="vi-VN" sz="2600" dirty="0" err="1">
                <a:solidFill>
                  <a:srgbClr val="FF0000"/>
                </a:solidFill>
              </a:rPr>
              <a:t>đã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thay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thế</a:t>
            </a:r>
            <a:r>
              <a:rPr lang="en-US" altLang="vi-VN" sz="2600" dirty="0">
                <a:solidFill>
                  <a:srgbClr val="FF0000"/>
                </a:solidFill>
              </a:rPr>
              <a:t> DB2e </a:t>
            </a:r>
            <a:r>
              <a:rPr lang="en-US" altLang="vi-VN" sz="2600" dirty="0" err="1">
                <a:solidFill>
                  <a:srgbClr val="FF0000"/>
                </a:solidFill>
              </a:rPr>
              <a:t>với</a:t>
            </a:r>
            <a:r>
              <a:rPr lang="en-US" altLang="vi-VN" sz="2600" dirty="0">
                <a:solidFill>
                  <a:srgbClr val="FF0000"/>
                </a:solidFill>
              </a:rPr>
              <a:t> IBM </a:t>
            </a:r>
            <a:r>
              <a:rPr lang="en-US" altLang="vi-VN" sz="2600" dirty="0" err="1">
                <a:solidFill>
                  <a:srgbClr val="FF0000"/>
                </a:solidFill>
              </a:rPr>
              <a:t>solidDB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/>
              <a:t>SolidDB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trong</a:t>
            </a:r>
            <a:r>
              <a:rPr lang="en-US" altLang="vi-VN" sz="2600" dirty="0"/>
              <a:t> MDBMS </a:t>
            </a:r>
            <a:r>
              <a:rPr lang="en-US" altLang="vi-VN" sz="2600" dirty="0" err="1"/>
              <a:t>có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tính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trên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tốt</a:t>
            </a:r>
            <a:r>
              <a:rPr lang="en-US" altLang="vi-VN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24046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268E-5B00-0242-B1A7-5136C4E5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PicoDBMS</a:t>
            </a:r>
            <a:endParaRPr lang="en-US" dirty="0"/>
          </a:p>
        </p:txBody>
      </p:sp>
      <p:sp>
        <p:nvSpPr>
          <p:cNvPr id="48129" name="Rectangle 3">
            <a:extLst>
              <a:ext uri="{FF2B5EF4-FFF2-40B4-BE49-F238E27FC236}">
                <a16:creationId xmlns:a16="http://schemas.microsoft.com/office/drawing/2014/main" id="{91B3EC75-9059-7143-9E52-EB03E5C36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sz="2600" dirty="0" err="1"/>
              <a:t>PicoDBMS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đầy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đủ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chức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dụng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trên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thẻ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minh</a:t>
            </a:r>
            <a:r>
              <a:rPr lang="en-US" altLang="vi-VN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thẻ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thông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minh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được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sử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việc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quản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lý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như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chèn</a:t>
            </a:r>
            <a:r>
              <a:rPr lang="en-US" altLang="vi-VN" sz="2600" dirty="0">
                <a:solidFill>
                  <a:srgbClr val="FF0000"/>
                </a:solidFill>
              </a:rPr>
              <a:t>, </a:t>
            </a:r>
            <a:r>
              <a:rPr lang="en-US" altLang="vi-VN" sz="2600" dirty="0" err="1">
                <a:solidFill>
                  <a:srgbClr val="FF0000"/>
                </a:solidFill>
              </a:rPr>
              <a:t>xóa</a:t>
            </a:r>
            <a:r>
              <a:rPr lang="en-US" altLang="vi-VN" sz="2600" dirty="0">
                <a:solidFill>
                  <a:srgbClr val="FF0000"/>
                </a:solidFill>
              </a:rPr>
              <a:t>, </a:t>
            </a:r>
            <a:r>
              <a:rPr lang="en-US" altLang="vi-VN" sz="2600" dirty="0" err="1">
                <a:solidFill>
                  <a:srgbClr val="FF0000"/>
                </a:solidFill>
              </a:rPr>
              <a:t>cập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nhật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và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tìm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kiếm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/>
              <a:t>PicoDBMS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của</a:t>
            </a:r>
            <a:r>
              <a:rPr lang="en-US" altLang="vi-VN" sz="2600" dirty="0"/>
              <a:t> SQL:</a:t>
            </a:r>
          </a:p>
          <a:p>
            <a:pPr lvl="1">
              <a:lnSpc>
                <a:spcPct val="90000"/>
              </a:lnSpc>
            </a:pPr>
            <a:r>
              <a:rPr lang="en-US" altLang="vi-VN" sz="2200" dirty="0"/>
              <a:t>INSERT, UPDATE, DELETE.</a:t>
            </a:r>
          </a:p>
          <a:p>
            <a:pPr lvl="1">
              <a:lnSpc>
                <a:spcPct val="90000"/>
              </a:lnSpc>
            </a:pPr>
            <a:r>
              <a:rPr lang="en-US" altLang="vi-VN" sz="2200" dirty="0">
                <a:solidFill>
                  <a:srgbClr val="FF0000"/>
                </a:solidFill>
              </a:rPr>
              <a:t>CREATE / DROP TABLE.</a:t>
            </a:r>
          </a:p>
          <a:p>
            <a:pPr lvl="1">
              <a:lnSpc>
                <a:spcPct val="90000"/>
              </a:lnSpc>
            </a:pPr>
            <a:r>
              <a:rPr lang="en-US" altLang="vi-VN" sz="2200" dirty="0"/>
              <a:t>GRANT.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/>
              <a:t>Kích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thước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của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PicoDBMS</a:t>
            </a:r>
            <a:r>
              <a:rPr lang="en-US" altLang="vi-VN" sz="2600" dirty="0"/>
              <a:t>: 30KBytes.</a:t>
            </a:r>
          </a:p>
        </p:txBody>
      </p:sp>
    </p:spTree>
    <p:extLst>
      <p:ext uri="{BB962C8B-B14F-4D97-AF65-F5344CB8AC3E}">
        <p14:creationId xmlns:p14="http://schemas.microsoft.com/office/powerpoint/2010/main" val="408032856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023A-42C9-4E42-98B5-95A31F6C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TinyDB</a:t>
            </a:r>
            <a:endParaRPr lang="en-US" dirty="0"/>
          </a:p>
        </p:txBody>
      </p:sp>
      <p:sp>
        <p:nvSpPr>
          <p:cNvPr id="49153" name="Rectangle 3">
            <a:extLst>
              <a:ext uri="{FF2B5EF4-FFF2-40B4-BE49-F238E27FC236}">
                <a16:creationId xmlns:a16="http://schemas.microsoft.com/office/drawing/2014/main" id="{720BC72E-B877-2049-9F19-501AD3AB5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vi-VN" sz="2600" dirty="0" err="1"/>
              <a:t>TinyDB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được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phát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triển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tại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Đại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học</a:t>
            </a:r>
            <a:r>
              <a:rPr lang="en-US" altLang="vi-VN" sz="2600" dirty="0"/>
              <a:t> Berkeley.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/>
              <a:t>Nó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chỉ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chức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thiết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dụng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cảm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biến</a:t>
            </a:r>
            <a:r>
              <a:rPr lang="en-US" altLang="vi-VN" sz="2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Hầu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hết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cảm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biến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được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sử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lọc</a:t>
            </a:r>
            <a:r>
              <a:rPr lang="en-US" altLang="vi-VN" sz="2600" dirty="0">
                <a:solidFill>
                  <a:srgbClr val="FF0000"/>
                </a:solidFill>
              </a:rPr>
              <a:t> ra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số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với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điều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kiện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nhất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định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/>
              <a:t>TinyDB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chỉ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hoạt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 SELECT </a:t>
            </a:r>
            <a:r>
              <a:rPr lang="en-US" altLang="vi-VN" sz="2600" dirty="0" err="1"/>
              <a:t>của</a:t>
            </a:r>
            <a:r>
              <a:rPr lang="en-US" altLang="vi-VN" sz="2600" dirty="0"/>
              <a:t> SQL </a:t>
            </a:r>
            <a:r>
              <a:rPr lang="en-US" altLang="vi-VN" sz="2600" dirty="0" err="1"/>
              <a:t>chuẩn</a:t>
            </a:r>
            <a:r>
              <a:rPr lang="en-US" altLang="vi-VN" sz="2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Bộ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nhớ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nó</a:t>
            </a:r>
            <a:r>
              <a:rPr lang="en-US" altLang="vi-VN" sz="2600" dirty="0">
                <a:solidFill>
                  <a:srgbClr val="FF0000"/>
                </a:solidFill>
              </a:rPr>
              <a:t>: 3KBytes</a:t>
            </a:r>
          </a:p>
        </p:txBody>
      </p:sp>
    </p:spTree>
    <p:extLst>
      <p:ext uri="{BB962C8B-B14F-4D97-AF65-F5344CB8AC3E}">
        <p14:creationId xmlns:p14="http://schemas.microsoft.com/office/powerpoint/2010/main" val="169055700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1256-D678-C542-A57A-BF93A76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 </a:t>
            </a:r>
            <a:r>
              <a:rPr lang="en-US" altLang="vi-VN" dirty="0" err="1"/>
              <a:t>đề</a:t>
            </a:r>
            <a:r>
              <a:rPr lang="en-US" altLang="vi-VN" dirty="0"/>
              <a:t> </a:t>
            </a:r>
            <a:r>
              <a:rPr lang="en-US" altLang="vi-VN" dirty="0" err="1"/>
              <a:t>mà</a:t>
            </a:r>
            <a:r>
              <a:rPr lang="en-US" altLang="vi-VN" dirty="0"/>
              <a:t> MDB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xử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1CDE-EE5E-9B48-9B52-9261BFC9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vi-VN" dirty="0" err="1"/>
              <a:t>Xử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</a:t>
            </a:r>
            <a:r>
              <a:rPr lang="en-US" altLang="vi-VN" dirty="0" err="1"/>
              <a:t>truy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Điều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khiển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đồng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thời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</a:t>
            </a:r>
            <a:r>
              <a:rPr lang="en-US" altLang="vi-VN" dirty="0" err="1"/>
              <a:t>giao</a:t>
            </a:r>
            <a:r>
              <a:rPr lang="en-US" altLang="vi-VN" dirty="0"/>
              <a:t> </a:t>
            </a:r>
            <a:r>
              <a:rPr lang="en-US" altLang="vi-VN" dirty="0" err="1"/>
              <a:t>tác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khôi</a:t>
            </a:r>
            <a:r>
              <a:rPr lang="en-US" altLang="vi-VN" dirty="0"/>
              <a:t> </a:t>
            </a:r>
            <a:r>
              <a:rPr lang="en-US" altLang="vi-VN" dirty="0" err="1"/>
              <a:t>phục</a:t>
            </a:r>
            <a:r>
              <a:rPr lang="en-US" altLang="vi-VN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5532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746F0CA9-E9CC-AE4F-B19F-001B5EF37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Xử lý truy vấn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2AF1D081-7BE9-AF43-B7E8-1D77FD4F5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Các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loại</a:t>
            </a:r>
            <a:r>
              <a:rPr lang="en-US" altLang="zh-TW" dirty="0">
                <a:ea typeface="新細明體" panose="02020500000000000000" pitchFamily="18" charset="-120"/>
              </a:rPr>
              <a:t> Query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Location dependent query.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Location independent query.</a:t>
            </a:r>
          </a:p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Các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ràng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buộc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Query Query response time.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Search-result accuracy.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Throughput: number of queries per time unit.</a:t>
            </a:r>
          </a:p>
          <a:p>
            <a:endParaRPr lang="en-US" altLang="vi-VN" dirty="0"/>
          </a:p>
        </p:txBody>
      </p:sp>
    </p:spTree>
    <p:extLst>
      <p:ext uri="{BB962C8B-B14F-4D97-AF65-F5344CB8AC3E}">
        <p14:creationId xmlns:p14="http://schemas.microsoft.com/office/powerpoint/2010/main" val="29759478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1844A725-66BE-414E-AA97-C9040AB08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Các thách thức ở tương lai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3166D963-FCD4-F04D-A8E1-AB1EC2642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309" y="1417638"/>
            <a:ext cx="10972800" cy="452596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Indexing and storage of mobile data.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Efficient query processing and retrieval of mobile data.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Content adaptation and information presentation for small display.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User interface design for mobile search.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Automatic summarization and personalization of mobile data.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Scalable algorithms for large mobile databases.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Knowledge sharing among mobile peers.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Security and trusted retrieval of mobile data.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Location-based search for mobile devices.</a:t>
            </a:r>
          </a:p>
          <a:p>
            <a:pPr eaLnBrk="1" hangingPunct="1">
              <a:lnSpc>
                <a:spcPct val="7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178650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87C9-B60F-854C-9554-9DECF8A7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BBA5-6E33-C748-88DE-907F81D2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CSDL di </a:t>
            </a:r>
            <a:r>
              <a:rPr lang="en-US" dirty="0" err="1">
                <a:solidFill>
                  <a:srgbClr val="FF0000"/>
                </a:solidFill>
              </a:rPr>
              <a:t>động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CSDL </a:t>
            </a: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gặp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1503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BCEB16CD-439C-834D-A9F4-915D4FE95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  <a:endParaRPr lang="vi-VN" altLang="en-US"/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726CDEE1-F331-1648-BF4B-B1BE4F868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Tìm hiểu CSDL mà ứng dụng Viber đã triển khai. Cho biết nó thuộc phân loại nào so với lý thuyết?</a:t>
            </a:r>
            <a:endParaRPr lang="vi-VN" altLang="en-US"/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C2F40E48-867C-6244-BA04-B276D1EC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AB8AACC-2C64-984F-9D58-71DBF889728B}" type="slidenum">
              <a:rPr lang="en-US" altLang="vi-VN" smtClean="0"/>
              <a:pPr>
                <a:defRPr/>
              </a:pPr>
              <a:t>38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724675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0153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C4B2-1849-B94C-9DF9-4E425827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Cách</a:t>
            </a:r>
            <a:r>
              <a:rPr lang="en-US" altLang="vi-VN" dirty="0"/>
              <a:t> </a:t>
            </a:r>
            <a:r>
              <a:rPr lang="en-US" altLang="vi-VN" dirty="0" err="1"/>
              <a:t>tiếp</a:t>
            </a:r>
            <a:r>
              <a:rPr lang="en-US" altLang="vi-VN" dirty="0"/>
              <a:t> </a:t>
            </a:r>
            <a:r>
              <a:rPr lang="en-US" altLang="vi-VN" dirty="0" err="1"/>
              <a:t>cận</a:t>
            </a:r>
            <a:r>
              <a:rPr lang="en-US" altLang="vi-VN" dirty="0"/>
              <a:t> </a:t>
            </a:r>
            <a:r>
              <a:rPr lang="en-US" altLang="vi-VN" dirty="0" err="1"/>
              <a:t>đối</a:t>
            </a:r>
            <a:r>
              <a:rPr lang="en-US" altLang="vi-VN" dirty="0"/>
              <a:t> </a:t>
            </a:r>
            <a:r>
              <a:rPr lang="en-US" altLang="vi-VN" dirty="0" err="1"/>
              <a:t>với</a:t>
            </a:r>
            <a:r>
              <a:rPr lang="en-US" altLang="vi-VN" dirty="0"/>
              <a:t> CSDL Di </a:t>
            </a:r>
            <a:r>
              <a:rPr lang="en-US" altLang="vi-VN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0DF3-8B4D-CC4C-A7BE-341F01F2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dirty="0" err="1"/>
              <a:t>Hiện</a:t>
            </a:r>
            <a:r>
              <a:rPr lang="en-US" altLang="vi-VN" dirty="0"/>
              <a:t> nay </a:t>
            </a:r>
            <a:r>
              <a:rPr lang="en-US" altLang="vi-VN" dirty="0" err="1"/>
              <a:t>hầu</a:t>
            </a:r>
            <a:r>
              <a:rPr lang="en-US" altLang="vi-VN" dirty="0"/>
              <a:t> </a:t>
            </a:r>
            <a:r>
              <a:rPr lang="en-US" altLang="vi-VN" dirty="0" err="1"/>
              <a:t>hết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nhà</a:t>
            </a:r>
            <a:r>
              <a:rPr lang="en-US" altLang="vi-VN" dirty="0"/>
              <a:t> </a:t>
            </a:r>
            <a:r>
              <a:rPr lang="en-US" altLang="vi-VN" dirty="0" err="1"/>
              <a:t>phát</a:t>
            </a:r>
            <a:r>
              <a:rPr lang="en-US" altLang="vi-VN" dirty="0"/>
              <a:t> </a:t>
            </a:r>
            <a:r>
              <a:rPr lang="en-US" altLang="vi-VN" dirty="0" err="1"/>
              <a:t>triển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sử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"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tin </a:t>
            </a:r>
            <a:r>
              <a:rPr lang="en-US" altLang="vi-VN" dirty="0" err="1"/>
              <a:t>phẳng</a:t>
            </a:r>
            <a:r>
              <a:rPr lang="en-US" altLang="vi-VN" dirty="0"/>
              <a:t>" </a:t>
            </a:r>
            <a:r>
              <a:rPr lang="en-US" altLang="vi-VN" dirty="0" err="1"/>
              <a:t>để</a:t>
            </a:r>
            <a:r>
              <a:rPr lang="en-US" altLang="vi-VN" dirty="0"/>
              <a:t> </a:t>
            </a:r>
            <a:r>
              <a:rPr lang="en-US" altLang="vi-VN" dirty="0" err="1"/>
              <a:t>lưu</a:t>
            </a:r>
            <a:r>
              <a:rPr lang="en-US" altLang="vi-VN" dirty="0"/>
              <a:t> </a:t>
            </a:r>
            <a:r>
              <a:rPr lang="en-US" altLang="vi-VN" dirty="0" err="1"/>
              <a:t>trữ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"</a:t>
            </a:r>
            <a:r>
              <a:rPr lang="en-US" altLang="vi-VN" dirty="0" err="1">
                <a:solidFill>
                  <a:srgbClr val="FF0000"/>
                </a:solidFill>
              </a:rPr>
              <a:t>tập</a:t>
            </a:r>
            <a:r>
              <a:rPr lang="en-US" altLang="vi-VN" dirty="0">
                <a:solidFill>
                  <a:srgbClr val="FF0000"/>
                </a:solidFill>
              </a:rPr>
              <a:t> tin </a:t>
            </a:r>
            <a:r>
              <a:rPr lang="en-US" altLang="vi-VN" dirty="0" err="1">
                <a:solidFill>
                  <a:srgbClr val="FF0000"/>
                </a:solidFill>
              </a:rPr>
              <a:t>phẳng</a:t>
            </a:r>
            <a:r>
              <a:rPr lang="en-US" altLang="vi-VN" dirty="0">
                <a:solidFill>
                  <a:srgbClr val="FF0000"/>
                </a:solidFill>
              </a:rPr>
              <a:t>"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tập</a:t>
            </a:r>
            <a:r>
              <a:rPr lang="en-US" altLang="vi-VN" dirty="0">
                <a:solidFill>
                  <a:srgbClr val="FF0000"/>
                </a:solidFill>
              </a:rPr>
              <a:t> tin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chứa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bản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ghi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không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mối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tương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quan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cấu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trúc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Ưu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điểm</a:t>
            </a:r>
            <a:r>
              <a:rPr lang="en-US" altLang="vi-VN" dirty="0"/>
              <a:t>: </a:t>
            </a:r>
            <a:r>
              <a:rPr lang="en-US" altLang="vi-VN" dirty="0" err="1"/>
              <a:t>nhỏ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dễ</a:t>
            </a:r>
            <a:r>
              <a:rPr lang="en-US" altLang="vi-VN" dirty="0"/>
              <a:t> </a:t>
            </a:r>
            <a:r>
              <a:rPr lang="en-US" altLang="vi-VN" dirty="0" err="1"/>
              <a:t>dàng</a:t>
            </a:r>
            <a:r>
              <a:rPr lang="en-US" altLang="vi-VN" dirty="0"/>
              <a:t> </a:t>
            </a:r>
            <a:r>
              <a:rPr lang="en-US" altLang="vi-VN" dirty="0" err="1"/>
              <a:t>hơn</a:t>
            </a:r>
            <a:r>
              <a:rPr lang="en-US" altLang="vi-VN" dirty="0"/>
              <a:t> </a:t>
            </a:r>
            <a:r>
              <a:rPr lang="en-US" altLang="vi-VN" dirty="0" err="1"/>
              <a:t>để</a:t>
            </a:r>
            <a:r>
              <a:rPr lang="en-US" altLang="vi-VN" dirty="0"/>
              <a:t> </a:t>
            </a: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Nhược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điểm</a:t>
            </a:r>
            <a:r>
              <a:rPr lang="en-US" altLang="vi-VN" dirty="0"/>
              <a:t>: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phải</a:t>
            </a:r>
            <a:r>
              <a:rPr lang="en-US" altLang="vi-VN" dirty="0"/>
              <a:t> </a:t>
            </a:r>
            <a:r>
              <a:rPr lang="en-US" altLang="vi-VN" dirty="0" err="1"/>
              <a:t>biết</a:t>
            </a:r>
            <a:r>
              <a:rPr lang="en-US" altLang="vi-VN" dirty="0"/>
              <a:t> </a:t>
            </a:r>
            <a:r>
              <a:rPr lang="en-US" altLang="vi-VN" dirty="0" err="1"/>
              <a:t>cách</a:t>
            </a:r>
            <a:r>
              <a:rPr lang="en-US" altLang="vi-VN" dirty="0"/>
              <a:t> </a:t>
            </a:r>
            <a:r>
              <a:rPr lang="en-US" altLang="vi-VN" dirty="0" err="1"/>
              <a:t>tổ</a:t>
            </a:r>
            <a:r>
              <a:rPr lang="en-US" altLang="vi-VN" dirty="0"/>
              <a:t> </a:t>
            </a:r>
            <a:r>
              <a:rPr lang="en-US" altLang="vi-VN" dirty="0" err="1"/>
              <a:t>chức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bản</a:t>
            </a:r>
            <a:r>
              <a:rPr lang="en-US" altLang="vi-VN" dirty="0"/>
              <a:t> </a:t>
            </a:r>
            <a:r>
              <a:rPr lang="en-US" altLang="vi-VN" dirty="0" err="1"/>
              <a:t>ghi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tin.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nhà</a:t>
            </a:r>
            <a:r>
              <a:rPr lang="en-US" altLang="vi-VN" dirty="0"/>
              <a:t> </a:t>
            </a:r>
            <a:r>
              <a:rPr lang="en-US" altLang="vi-VN" dirty="0" err="1"/>
              <a:t>phát</a:t>
            </a:r>
            <a:r>
              <a:rPr lang="en-US" altLang="vi-VN" dirty="0"/>
              <a:t> </a:t>
            </a:r>
            <a:r>
              <a:rPr lang="en-US" altLang="vi-VN" dirty="0" err="1"/>
              <a:t>triển</a:t>
            </a:r>
            <a:r>
              <a:rPr lang="en-US" altLang="vi-VN" dirty="0"/>
              <a:t> </a:t>
            </a:r>
            <a:r>
              <a:rPr lang="en-US" altLang="vi-VN" dirty="0" err="1"/>
              <a:t>phải</a:t>
            </a:r>
            <a:r>
              <a:rPr lang="en-US" altLang="vi-VN" dirty="0"/>
              <a:t> </a:t>
            </a:r>
            <a:r>
              <a:rPr lang="en-US" altLang="vi-VN" dirty="0" err="1"/>
              <a:t>thực</a:t>
            </a:r>
            <a:r>
              <a:rPr lang="en-US" altLang="vi-VN" dirty="0"/>
              <a:t> </a:t>
            </a:r>
            <a:r>
              <a:rPr lang="en-US" altLang="vi-VN" dirty="0" err="1"/>
              <a:t>hiện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chức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thiết</a:t>
            </a:r>
            <a:r>
              <a:rPr lang="en-US" altLang="vi-V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7563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Q a A">
            <a:extLst>
              <a:ext uri="{FF2B5EF4-FFF2-40B4-BE49-F238E27FC236}">
                <a16:creationId xmlns:a16="http://schemas.microsoft.com/office/drawing/2014/main" id="{FABB2684-2758-2E4D-AF6E-D631C40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943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0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AE91-EF06-CC44-A882-5F1B865E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Tại</a:t>
            </a:r>
            <a:r>
              <a:rPr lang="en-US" altLang="vi-VN" dirty="0"/>
              <a:t> </a:t>
            </a:r>
            <a:r>
              <a:rPr lang="en-US" altLang="vi-VN" dirty="0" err="1"/>
              <a:t>sao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MDB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9060-A655-D543-B596-1AC05581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417638"/>
            <a:ext cx="11811000" cy="4800600"/>
          </a:xfrm>
        </p:spPr>
        <p:txBody>
          <a:bodyPr/>
          <a:lstStyle/>
          <a:p>
            <a:r>
              <a:rPr lang="en-US" altLang="vi-VN" dirty="0" err="1"/>
              <a:t>Số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</a:t>
            </a:r>
            <a:r>
              <a:rPr lang="en-US" altLang="vi-VN" dirty="0" err="1"/>
              <a:t>minh</a:t>
            </a:r>
            <a:r>
              <a:rPr lang="en-US" altLang="vi-VN" dirty="0"/>
              <a:t> </a:t>
            </a:r>
            <a:r>
              <a:rPr lang="en-US" altLang="vi-VN" dirty="0" err="1"/>
              <a:t>sử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</a:t>
            </a:r>
            <a:r>
              <a:rPr lang="en-US" altLang="vi-VN" dirty="0" err="1"/>
              <a:t>trên</a:t>
            </a:r>
            <a:r>
              <a:rPr lang="en-US" altLang="vi-VN" dirty="0"/>
              <a:t> </a:t>
            </a:r>
            <a:r>
              <a:rPr lang="en-US" altLang="vi-VN" dirty="0" err="1"/>
              <a:t>toàn</a:t>
            </a:r>
            <a:r>
              <a:rPr lang="en-US" altLang="vi-VN" dirty="0"/>
              <a:t> </a:t>
            </a:r>
            <a:r>
              <a:rPr lang="en-US" altLang="vi-VN" dirty="0" err="1"/>
              <a:t>thế</a:t>
            </a:r>
            <a:r>
              <a:rPr lang="en-US" altLang="vi-VN" dirty="0"/>
              <a:t> </a:t>
            </a:r>
            <a:r>
              <a:rPr lang="en-US" altLang="vi-VN" dirty="0" err="1"/>
              <a:t>giới</a:t>
            </a:r>
            <a:r>
              <a:rPr lang="en-US" altLang="vi-VN" dirty="0"/>
              <a:t> </a:t>
            </a:r>
            <a:r>
              <a:rPr lang="en-US" altLang="vi-VN" dirty="0" err="1"/>
              <a:t>vượt</a:t>
            </a:r>
            <a:r>
              <a:rPr lang="en-US" altLang="vi-VN" dirty="0"/>
              <a:t> 1 </a:t>
            </a:r>
            <a:r>
              <a:rPr lang="en-US" altLang="vi-VN" dirty="0" err="1"/>
              <a:t>tỷ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năm</a:t>
            </a:r>
            <a:r>
              <a:rPr lang="en-US" altLang="vi-VN" dirty="0"/>
              <a:t> 2012.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Hàng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tỷ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tiếp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theo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đạt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trong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vòng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chưa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đầy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năm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 err="1"/>
              <a:t>Nhiều</a:t>
            </a:r>
            <a:r>
              <a:rPr lang="en-US" altLang="vi-VN" dirty="0"/>
              <a:t> </a:t>
            </a:r>
            <a:r>
              <a:rPr lang="en-US" altLang="vi-VN" dirty="0" err="1"/>
              <a:t>doanh</a:t>
            </a:r>
            <a:r>
              <a:rPr lang="en-US" altLang="vi-VN" dirty="0"/>
              <a:t> </a:t>
            </a:r>
            <a:r>
              <a:rPr lang="en-US" altLang="vi-VN" dirty="0" err="1"/>
              <a:t>nghiệp</a:t>
            </a:r>
            <a:r>
              <a:rPr lang="en-US" altLang="vi-VN" dirty="0"/>
              <a:t> </a:t>
            </a:r>
            <a:r>
              <a:rPr lang="en-US" altLang="vi-VN" dirty="0" err="1"/>
              <a:t>chuyển</a:t>
            </a:r>
            <a:r>
              <a:rPr lang="en-US" altLang="vi-VN" dirty="0"/>
              <a:t> </a:t>
            </a:r>
            <a:r>
              <a:rPr lang="en-US" altLang="vi-VN" dirty="0" err="1"/>
              <a:t>hướng</a:t>
            </a:r>
            <a:r>
              <a:rPr lang="en-US" altLang="vi-VN" dirty="0"/>
              <a:t> </a:t>
            </a:r>
            <a:r>
              <a:rPr lang="en-US" altLang="vi-VN" dirty="0" err="1"/>
              <a:t>đến</a:t>
            </a:r>
            <a:r>
              <a:rPr lang="en-US" altLang="vi-VN" dirty="0"/>
              <a:t> </a:t>
            </a:r>
            <a:r>
              <a:rPr lang="en-US" altLang="vi-VN" dirty="0" err="1"/>
              <a:t>nhân</a:t>
            </a:r>
            <a:r>
              <a:rPr lang="en-US" altLang="vi-VN" dirty="0"/>
              <a:t> </a:t>
            </a:r>
            <a:r>
              <a:rPr lang="en-US" altLang="vi-VN" dirty="0" err="1"/>
              <a:t>viên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(employee mobility).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nhẹ</a:t>
            </a:r>
            <a:r>
              <a:rPr lang="en-US" altLang="vi-VN" dirty="0">
                <a:solidFill>
                  <a:srgbClr val="FF0000"/>
                </a:solidFill>
              </a:rPr>
              <a:t>, </a:t>
            </a:r>
            <a:r>
              <a:rPr lang="en-US" altLang="vi-VN" dirty="0" err="1">
                <a:solidFill>
                  <a:srgbClr val="FF0000"/>
                </a:solidFill>
              </a:rPr>
              <a:t>mạnh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mẽ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chi </a:t>
            </a:r>
            <a:r>
              <a:rPr lang="en-US" altLang="vi-VN" dirty="0" err="1">
                <a:solidFill>
                  <a:srgbClr val="FF0000"/>
                </a:solidFill>
              </a:rPr>
              <a:t>phí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thấp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đã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đường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ứng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dụng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hướng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(data driven).</a:t>
            </a:r>
          </a:p>
          <a:p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</a:t>
            </a:r>
            <a:r>
              <a:rPr lang="en-US" altLang="vi-VN" dirty="0" err="1"/>
              <a:t>hướng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cho</a:t>
            </a:r>
            <a:r>
              <a:rPr lang="en-US" altLang="vi-VN" dirty="0"/>
              <a:t> </a:t>
            </a:r>
            <a:r>
              <a:rPr lang="en-US" altLang="vi-VN" dirty="0" err="1"/>
              <a:t>phép</a:t>
            </a:r>
            <a:r>
              <a:rPr lang="en-US" altLang="vi-VN" dirty="0"/>
              <a:t> </a:t>
            </a:r>
            <a:r>
              <a:rPr lang="en-US" altLang="vi-VN" dirty="0" err="1"/>
              <a:t>truy</a:t>
            </a:r>
            <a:r>
              <a:rPr lang="en-US" altLang="vi-VN" dirty="0"/>
              <a:t> </a:t>
            </a:r>
            <a:r>
              <a:rPr lang="en-US" altLang="vi-VN" dirty="0" err="1"/>
              <a:t>cập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từ</a:t>
            </a:r>
            <a:r>
              <a:rPr lang="en-US" altLang="vi-VN" dirty="0"/>
              <a:t> </a:t>
            </a:r>
            <a:r>
              <a:rPr lang="en-US" altLang="vi-VN" dirty="0" err="1"/>
              <a:t>bất</a:t>
            </a:r>
            <a:r>
              <a:rPr lang="en-US" altLang="vi-VN" dirty="0"/>
              <a:t> </a:t>
            </a:r>
            <a:r>
              <a:rPr lang="en-US" altLang="vi-VN" dirty="0" err="1"/>
              <a:t>cứ</a:t>
            </a:r>
            <a:r>
              <a:rPr lang="en-US" altLang="vi-VN" dirty="0"/>
              <a:t> </a:t>
            </a:r>
            <a:r>
              <a:rPr lang="en-US" altLang="vi-VN" dirty="0" err="1"/>
              <a:t>nơi</a:t>
            </a:r>
            <a:r>
              <a:rPr lang="en-US" altLang="vi-VN" dirty="0"/>
              <a:t> </a:t>
            </a:r>
            <a:r>
              <a:rPr lang="en-US" altLang="vi-VN" dirty="0" err="1"/>
              <a:t>nào</a:t>
            </a:r>
            <a:r>
              <a:rPr lang="en-US" altLang="vi-VN" dirty="0"/>
              <a:t>, </a:t>
            </a:r>
            <a:r>
              <a:rPr lang="en-US" altLang="vi-VN" dirty="0" err="1"/>
              <a:t>bất</a:t>
            </a:r>
            <a:r>
              <a:rPr lang="en-US" altLang="vi-VN" dirty="0"/>
              <a:t> </a:t>
            </a:r>
            <a:r>
              <a:rPr lang="en-US" altLang="vi-VN" dirty="0" err="1"/>
              <a:t>cứ</a:t>
            </a:r>
            <a:r>
              <a:rPr lang="en-US" altLang="vi-VN" dirty="0"/>
              <a:t> </a:t>
            </a:r>
            <a:r>
              <a:rPr lang="en-US" altLang="vi-VN" dirty="0" err="1"/>
              <a:t>lúc</a:t>
            </a:r>
            <a:r>
              <a:rPr lang="en-US" altLang="vi-VN" dirty="0"/>
              <a:t> </a:t>
            </a:r>
            <a:r>
              <a:rPr lang="en-US" altLang="vi-VN" dirty="0" err="1"/>
              <a:t>nào</a:t>
            </a:r>
            <a:r>
              <a:rPr lang="en-US" alt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1554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209A-3970-6B45-A96C-0B5CD615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D247-FB25-0C44-9222-DB794581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Người bán hàng có thể cập nhật hồ sơ bán hàng trong lúc di chuyển.</a:t>
            </a:r>
          </a:p>
          <a:p>
            <a:r>
              <a:rPr lang="vi-VN" dirty="0">
                <a:solidFill>
                  <a:srgbClr val="FF0000"/>
                </a:solidFill>
              </a:rPr>
              <a:t>Các phóng viên có thể cập nhật cơ sở dữ liệu thông tin bất cứ lúc nào.</a:t>
            </a:r>
          </a:p>
          <a:p>
            <a:r>
              <a:rPr lang="vi-VN" dirty="0"/>
              <a:t>Các bác sĩ có thể lấy lịch sử y tế của bệnh nhân từ bất cứ nơi nào.</a:t>
            </a:r>
          </a:p>
          <a:p>
            <a:r>
              <a:rPr lang="vi-VN" dirty="0">
                <a:solidFill>
                  <a:srgbClr val="FF0000"/>
                </a:solidFill>
              </a:rPr>
              <a:t>Điều khiển giao thông.</a:t>
            </a:r>
          </a:p>
          <a:p>
            <a:r>
              <a:rPr lang="vi-VN" dirty="0"/>
              <a:t>Giúp đở các trường hợp khẩn cấp:cứu hỏa, y tế. </a:t>
            </a:r>
          </a:p>
          <a:p>
            <a:r>
              <a:rPr lang="vi-VN" dirty="0">
                <a:solidFill>
                  <a:srgbClr val="FF0000"/>
                </a:solidFill>
              </a:rPr>
              <a:t>Chia sẻ thông tin tìm kiếm trong cộng đồng.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64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CCCE-7333-5242-97A4-6DC1DA33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4F0A-C1AE-2B4F-82EB-0CD05AA6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bằng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thoại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qua </a:t>
            </a:r>
            <a:r>
              <a:rPr lang="en-US" altLang="vi-VN" dirty="0" err="1"/>
              <a:t>mạng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dây</a:t>
            </a:r>
            <a:r>
              <a:rPr lang="en-US" altLang="vi-VN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652A020-808F-9F4E-9CB5-A0125BAC8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91654"/>
              </p:ext>
            </p:extLst>
          </p:nvPr>
        </p:nvGraphicFramePr>
        <p:xfrm>
          <a:off x="3924300" y="2853532"/>
          <a:ext cx="4343400" cy="327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3" imgW="24295100" imgH="21361400" progId="Visio.Drawing.6">
                  <p:embed/>
                </p:oleObj>
              </mc:Choice>
              <mc:Fallback>
                <p:oleObj name="VISIO" r:id="rId3" imgW="24295100" imgH="21361400" progId="Visio.Drawing.6">
                  <p:embed/>
                  <p:pic>
                    <p:nvPicPr>
                      <p:cNvPr id="111620" name="Object 4">
                        <a:extLst>
                          <a:ext uri="{FF2B5EF4-FFF2-40B4-BE49-F238E27FC236}">
                            <a16:creationId xmlns:a16="http://schemas.microsoft.com/office/drawing/2014/main" id="{D62AEBA1-04CD-3640-BB20-55B88A82C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853532"/>
                        <a:ext cx="4343400" cy="3272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539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9A46-3F83-CE46-AB2F-9DC77074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F6DD-D1CE-7B4F-A22D-0BB7DE03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Tách biệt về vật lý từ các máy chủ cơ sở dữ liệu trung tâm.</a:t>
            </a:r>
          </a:p>
          <a:p>
            <a:r>
              <a:rPr lang="vi-VN" dirty="0">
                <a:solidFill>
                  <a:srgbClr val="FF0000"/>
                </a:solidFill>
              </a:rPr>
              <a:t>Cư trú trên các thiết bị di động.</a:t>
            </a:r>
          </a:p>
          <a:p>
            <a:r>
              <a:rPr lang="vi-VN" dirty="0"/>
              <a:t>Có khả năng giao tiếp với một máy chủ cơ sở dữ liệu trung ương hoặc các máy di động khác từ các site từ xa.</a:t>
            </a:r>
          </a:p>
          <a:p>
            <a:r>
              <a:rPr lang="vi-VN" dirty="0">
                <a:solidFill>
                  <a:srgbClr val="FF0000"/>
                </a:solidFill>
              </a:rPr>
              <a:t>Xử lý các truy vấn cục bộ không có kết nối.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50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7AE8-92AA-344D-BC92-D8E113F3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CÁC MÔ HÌNH KẾT NỐI</a:t>
            </a:r>
          </a:p>
        </p:txBody>
      </p:sp>
    </p:spTree>
    <p:extLst>
      <p:ext uri="{BB962C8B-B14F-4D97-AF65-F5344CB8AC3E}">
        <p14:creationId xmlns:p14="http://schemas.microsoft.com/office/powerpoint/2010/main" val="39858134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2156</Words>
  <Application>Microsoft Macintosh PowerPoint</Application>
  <PresentationFormat>Widescreen</PresentationFormat>
  <Paragraphs>185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Verdana</vt:lpstr>
      <vt:lpstr>Wingdings</vt:lpstr>
      <vt:lpstr>Default Design</vt:lpstr>
      <vt:lpstr>VISIO</vt:lpstr>
      <vt:lpstr>CHƯƠNG 5: MỘT SỐ MÔ HÌNH CSDL TIÊN TIẾN: CSDL DI ĐỘNG</vt:lpstr>
      <vt:lpstr>NỘI DUNG</vt:lpstr>
      <vt:lpstr>CƠ SỞ DỮ LIỆU DI ĐỘNG</vt:lpstr>
      <vt:lpstr>Cách tiếp cận đối với CSDL Di động</vt:lpstr>
      <vt:lpstr>Tại sao cần MDB</vt:lpstr>
      <vt:lpstr>Ví dụ</vt:lpstr>
      <vt:lpstr>Định nghĩa CSDL Di động</vt:lpstr>
      <vt:lpstr>Đặc điểm của CSDL Di động</vt:lpstr>
      <vt:lpstr>CÁC MÔ HÌNH KẾT NỐI</vt:lpstr>
      <vt:lpstr>KẾT NỐI VỚI CSDL DI ĐỘNG</vt:lpstr>
      <vt:lpstr>Mô hình client-server Mobile Databases.</vt:lpstr>
      <vt:lpstr>Mô hình Peer-to-Peer Mobile Databases</vt:lpstr>
      <vt:lpstr>Mô hình Host based</vt:lpstr>
      <vt:lpstr>Mô hình Client based</vt:lpstr>
      <vt:lpstr>Đặc điểm của môi trường di động</vt:lpstr>
      <vt:lpstr>CÁC YÊU CẦU ĐỐI VỚI CSDL DI ĐỘNG</vt:lpstr>
      <vt:lpstr>Các yêu cầu chính của một CSDL di động</vt:lpstr>
      <vt:lpstr>1. Tối ưu hoá hệ thống lưu trữ</vt:lpstr>
      <vt:lpstr>2. Đồng bộ hóa dữ liệu</vt:lpstr>
      <vt:lpstr>3. An toàn (security)</vt:lpstr>
      <vt:lpstr>4. Tiêu thụ điện năng thấp</vt:lpstr>
      <vt:lpstr>5. Tự quản lý (self-management)</vt:lpstr>
      <vt:lpstr>6. Có thể nhúng trong các ứng dụng</vt:lpstr>
      <vt:lpstr>HỆ QUẢN TRỊ CSDL DI ĐỘNG</vt:lpstr>
      <vt:lpstr>Các yêu cầu về mặt chức năng</vt:lpstr>
      <vt:lpstr>Một số hệ quản trị CSDL Di động</vt:lpstr>
      <vt:lpstr>Sybase SQL Anywhere</vt:lpstr>
      <vt:lpstr>Oracle Lite</vt:lpstr>
      <vt:lpstr>Microsoft SQL Server Compact</vt:lpstr>
      <vt:lpstr>SQLite</vt:lpstr>
      <vt:lpstr>DB2e</vt:lpstr>
      <vt:lpstr>PicoDBMS</vt:lpstr>
      <vt:lpstr>TinyDB</vt:lpstr>
      <vt:lpstr>Các vấn đề mà MDB cần xử lý</vt:lpstr>
      <vt:lpstr>Xử lý truy vấn</vt:lpstr>
      <vt:lpstr>Các thách thức ở tương lai</vt:lpstr>
      <vt:lpstr>TỔNG KẾT</vt:lpstr>
      <vt:lpstr>Bài tập</vt:lpstr>
      <vt:lpstr>TÀI LIỆU THAM KHẢO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818</cp:revision>
  <cp:lastPrinted>2019-06-18T07:05:10Z</cp:lastPrinted>
  <dcterms:created xsi:type="dcterms:W3CDTF">2008-06-14T04:13:27Z</dcterms:created>
  <dcterms:modified xsi:type="dcterms:W3CDTF">2022-01-26T15:59:55Z</dcterms:modified>
</cp:coreProperties>
</file>