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328" r:id="rId2"/>
    <p:sldId id="389" r:id="rId3"/>
    <p:sldId id="390" r:id="rId4"/>
    <p:sldId id="391" r:id="rId5"/>
    <p:sldId id="392" r:id="rId6"/>
    <p:sldId id="393" r:id="rId7"/>
    <p:sldId id="394" r:id="rId8"/>
    <p:sldId id="435" r:id="rId9"/>
    <p:sldId id="395" r:id="rId10"/>
    <p:sldId id="396" r:id="rId11"/>
    <p:sldId id="397" r:id="rId12"/>
    <p:sldId id="398" r:id="rId13"/>
    <p:sldId id="399" r:id="rId14"/>
    <p:sldId id="424" r:id="rId15"/>
    <p:sldId id="436" r:id="rId16"/>
    <p:sldId id="434" r:id="rId17"/>
    <p:sldId id="425" r:id="rId18"/>
    <p:sldId id="426" r:id="rId19"/>
    <p:sldId id="427" r:id="rId20"/>
    <p:sldId id="428" r:id="rId21"/>
    <p:sldId id="429" r:id="rId22"/>
    <p:sldId id="430" r:id="rId23"/>
    <p:sldId id="431" r:id="rId24"/>
    <p:sldId id="432" r:id="rId25"/>
    <p:sldId id="433" r:id="rId26"/>
    <p:sldId id="439" r:id="rId27"/>
    <p:sldId id="437" r:id="rId28"/>
    <p:sldId id="438" r:id="rId29"/>
    <p:sldId id="441" r:id="rId30"/>
    <p:sldId id="442" r:id="rId31"/>
    <p:sldId id="443" r:id="rId32"/>
    <p:sldId id="444" r:id="rId33"/>
    <p:sldId id="445" r:id="rId34"/>
    <p:sldId id="446" r:id="rId35"/>
    <p:sldId id="368" r:id="rId36"/>
    <p:sldId id="388" r:id="rId37"/>
    <p:sldId id="447" r:id="rId38"/>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8000"/>
    <a:srgbClr val="0066FF"/>
    <a:srgbClr val="978C28"/>
    <a:srgbClr val="D3C337"/>
    <a:srgbClr val="000099"/>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37" autoAdjust="0"/>
    <p:restoredTop sz="90977" autoAdjust="0"/>
  </p:normalViewPr>
  <p:slideViewPr>
    <p:cSldViewPr>
      <p:cViewPr varScale="1">
        <p:scale>
          <a:sx n="100" d="100"/>
          <a:sy n="100" d="100"/>
        </p:scale>
        <p:origin x="1000" y="1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8/3/20</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8/3/20</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8/3/20</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8/3/20</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8/3/20</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8/3/20</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8/3/20</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8/3/20</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8/3/20</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8/3/20</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8/3/20</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8/3/20</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energyweb.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2130426"/>
            <a:ext cx="10668000" cy="1470025"/>
          </a:xfrm>
        </p:spPr>
        <p:txBody>
          <a:bodyPr/>
          <a:lstStyle/>
          <a:p>
            <a:r>
              <a:rPr lang="en-US" b="1"/>
              <a:t>CHƯƠNG 6:</a:t>
            </a:r>
            <a:br>
              <a:rPr lang="en-US" b="1"/>
            </a:br>
            <a:r>
              <a:rPr lang="en-US">
                <a:solidFill>
                  <a:srgbClr val="0066FF"/>
                </a:solidFill>
              </a:rPr>
              <a:t>ĐẠI CƯƠNG VỀ BLOCKCHAIN</a:t>
            </a:r>
            <a:endParaRPr lang="en-US" b="1">
              <a:solidFill>
                <a:srgbClr val="0066FF"/>
              </a:solidFill>
            </a:endParaRPr>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a:solidFill>
                  <a:srgbClr val="008000"/>
                </a:solidFill>
              </a:rPr>
              <a:t>Khoa Khoa học và kỹ thuật thông tin</a:t>
            </a:r>
          </a:p>
          <a:p>
            <a:pPr defTabSz="-13871574">
              <a:spcBef>
                <a:spcPts val="0"/>
              </a:spcBef>
              <a:spcAft>
                <a:spcPts val="0"/>
              </a:spcAft>
              <a:defRPr/>
            </a:pPr>
            <a:r>
              <a:rPr lang="en-US" sz="2800">
                <a:solidFill>
                  <a:srgbClr val="008000"/>
                </a:solidFill>
              </a:rPr>
              <a:t>Bộ môn Thiết bị di động và Công nghệ Web</a:t>
            </a:r>
          </a:p>
          <a:p>
            <a:pPr defTabSz="-13871574">
              <a:spcBef>
                <a:spcPts val="0"/>
              </a:spcBef>
              <a:spcAft>
                <a:spcPts val="0"/>
              </a:spcAft>
              <a:defRPr/>
            </a:pPr>
            <a:endParaRPr lang="en-US" sz="28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CC08E-8967-A149-82B7-75C9E3087F58}"/>
              </a:ext>
            </a:extLst>
          </p:cNvPr>
          <p:cNvSpPr>
            <a:spLocks noGrp="1"/>
          </p:cNvSpPr>
          <p:nvPr>
            <p:ph type="title"/>
          </p:nvPr>
        </p:nvSpPr>
        <p:spPr/>
        <p:txBody>
          <a:bodyPr/>
          <a:lstStyle/>
          <a:p>
            <a:r>
              <a:rPr lang="en-US"/>
              <a:t>Thành phần của block chain </a:t>
            </a:r>
          </a:p>
        </p:txBody>
      </p:sp>
      <p:sp>
        <p:nvSpPr>
          <p:cNvPr id="3" name="Content Placeholder 2">
            <a:extLst>
              <a:ext uri="{FF2B5EF4-FFF2-40B4-BE49-F238E27FC236}">
                <a16:creationId xmlns:a16="http://schemas.microsoft.com/office/drawing/2014/main" id="{BCFE0FD8-247A-804C-95A6-49B9B03AD517}"/>
              </a:ext>
            </a:extLst>
          </p:cNvPr>
          <p:cNvSpPr>
            <a:spLocks noGrp="1"/>
          </p:cNvSpPr>
          <p:nvPr>
            <p:ph idx="1"/>
          </p:nvPr>
        </p:nvSpPr>
        <p:spPr/>
        <p:txBody>
          <a:bodyPr/>
          <a:lstStyle/>
          <a:p>
            <a:pPr>
              <a:lnSpc>
                <a:spcPct val="150000"/>
              </a:lnSpc>
            </a:pPr>
            <a:r>
              <a:rPr lang="en-US"/>
              <a:t>Khối (block).</a:t>
            </a:r>
          </a:p>
          <a:p>
            <a:pPr>
              <a:lnSpc>
                <a:spcPct val="150000"/>
              </a:lnSpc>
            </a:pPr>
            <a:r>
              <a:rPr lang="en-US">
                <a:solidFill>
                  <a:srgbClr val="FF0000"/>
                </a:solidFill>
              </a:rPr>
              <a:t>Giao dịch (transaction).</a:t>
            </a:r>
          </a:p>
          <a:p>
            <a:pPr>
              <a:lnSpc>
                <a:spcPct val="150000"/>
              </a:lnSpc>
            </a:pPr>
            <a:r>
              <a:rPr lang="en-US"/>
              <a:t>Hàm băm (hash function).</a:t>
            </a:r>
          </a:p>
          <a:p>
            <a:pPr>
              <a:lnSpc>
                <a:spcPct val="150000"/>
              </a:lnSpc>
            </a:pPr>
            <a:r>
              <a:rPr lang="en-US">
                <a:solidFill>
                  <a:srgbClr val="FF0000"/>
                </a:solidFill>
              </a:rPr>
              <a:t>Khoá (key).</a:t>
            </a:r>
          </a:p>
        </p:txBody>
      </p:sp>
    </p:spTree>
    <p:extLst>
      <p:ext uri="{BB962C8B-B14F-4D97-AF65-F5344CB8AC3E}">
        <p14:creationId xmlns:p14="http://schemas.microsoft.com/office/powerpoint/2010/main" val="422341142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9C11C-BCF4-DD45-A936-300627D1C2BB}"/>
              </a:ext>
            </a:extLst>
          </p:cNvPr>
          <p:cNvSpPr>
            <a:spLocks noGrp="1"/>
          </p:cNvSpPr>
          <p:nvPr>
            <p:ph type="title"/>
          </p:nvPr>
        </p:nvSpPr>
        <p:spPr/>
        <p:txBody>
          <a:bodyPr/>
          <a:lstStyle/>
          <a:p>
            <a:r>
              <a:rPr lang="en-US"/>
              <a:t>Cấu trúc 1 khối </a:t>
            </a:r>
          </a:p>
        </p:txBody>
      </p:sp>
      <p:sp>
        <p:nvSpPr>
          <p:cNvPr id="3" name="Content Placeholder 2">
            <a:extLst>
              <a:ext uri="{FF2B5EF4-FFF2-40B4-BE49-F238E27FC236}">
                <a16:creationId xmlns:a16="http://schemas.microsoft.com/office/drawing/2014/main" id="{32231037-96E8-9B49-A252-81DBC7F16BD4}"/>
              </a:ext>
            </a:extLst>
          </p:cNvPr>
          <p:cNvSpPr>
            <a:spLocks noGrp="1"/>
          </p:cNvSpPr>
          <p:nvPr>
            <p:ph idx="1"/>
          </p:nvPr>
        </p:nvSpPr>
        <p:spPr/>
        <p:txBody>
          <a:bodyPr/>
          <a:lstStyle/>
          <a:p>
            <a:r>
              <a:rPr lang="en-US" dirty="0"/>
              <a:t>M</a:t>
            </a:r>
            <a:r>
              <a:rPr lang="vi-VN" dirty="0"/>
              <a:t>ỗi </a:t>
            </a:r>
            <a:r>
              <a:rPr lang="en-US" dirty="0" err="1"/>
              <a:t>khối</a:t>
            </a:r>
            <a:r>
              <a:rPr lang="vi-VN" dirty="0"/>
              <a:t> có </a:t>
            </a:r>
            <a:r>
              <a:rPr lang="en-US" dirty="0" err="1"/>
              <a:t>các</a:t>
            </a:r>
            <a:r>
              <a:rPr lang="vi-VN" dirty="0"/>
              <a:t> trường</a:t>
            </a:r>
            <a:r>
              <a:rPr lang="en-US" dirty="0"/>
              <a:t> </a:t>
            </a:r>
            <a:r>
              <a:rPr lang="en-US" dirty="0" err="1"/>
              <a:t>cơ</a:t>
            </a:r>
            <a:r>
              <a:rPr lang="en-US" dirty="0"/>
              <a:t> </a:t>
            </a:r>
            <a:r>
              <a:rPr lang="en-US" dirty="0" err="1"/>
              <a:t>bản</a:t>
            </a:r>
            <a:r>
              <a:rPr lang="en-US" dirty="0"/>
              <a:t> </a:t>
            </a:r>
            <a:r>
              <a:rPr lang="en-US" dirty="0" err="1"/>
              <a:t>sau</a:t>
            </a:r>
            <a:r>
              <a:rPr lang="vi-VN" dirty="0"/>
              <a:t>: </a:t>
            </a:r>
            <a:r>
              <a:rPr lang="en-US" dirty="0" err="1">
                <a:solidFill>
                  <a:srgbClr val="FF0000"/>
                </a:solidFill>
              </a:rPr>
              <a:t>danh</a:t>
            </a:r>
            <a:r>
              <a:rPr lang="en-US" dirty="0">
                <a:solidFill>
                  <a:srgbClr val="FF0000"/>
                </a:solidFill>
              </a:rPr>
              <a:t> </a:t>
            </a:r>
            <a:r>
              <a:rPr lang="en-US" dirty="0" err="1">
                <a:solidFill>
                  <a:srgbClr val="FF0000"/>
                </a:solidFill>
              </a:rPr>
              <a:t>sách</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giao</a:t>
            </a:r>
            <a:r>
              <a:rPr lang="en-US" dirty="0">
                <a:solidFill>
                  <a:srgbClr val="FF0000"/>
                </a:solidFill>
              </a:rPr>
              <a:t> </a:t>
            </a:r>
            <a:r>
              <a:rPr lang="en-US" dirty="0" err="1">
                <a:solidFill>
                  <a:srgbClr val="FF0000"/>
                </a:solidFill>
              </a:rPr>
              <a:t>dịch</a:t>
            </a:r>
            <a:r>
              <a:rPr lang="en-US" dirty="0">
                <a:solidFill>
                  <a:srgbClr val="FF0000"/>
                </a:solidFill>
              </a:rPr>
              <a:t> (</a:t>
            </a:r>
            <a:r>
              <a:rPr lang="en-US" dirty="0" err="1">
                <a:solidFill>
                  <a:srgbClr val="FF0000"/>
                </a:solidFill>
              </a:rPr>
              <a:t>dữ</a:t>
            </a:r>
            <a:r>
              <a:rPr lang="en-US" dirty="0">
                <a:solidFill>
                  <a:srgbClr val="FF0000"/>
                </a:solidFill>
              </a:rPr>
              <a:t> </a:t>
            </a:r>
            <a:r>
              <a:rPr lang="en-US" dirty="0" err="1">
                <a:solidFill>
                  <a:srgbClr val="FF0000"/>
                </a:solidFill>
              </a:rPr>
              <a:t>liệu</a:t>
            </a:r>
            <a:r>
              <a:rPr lang="en-US" dirty="0">
                <a:solidFill>
                  <a:srgbClr val="FF0000"/>
                </a:solidFill>
              </a:rPr>
              <a:t>)</a:t>
            </a:r>
            <a:r>
              <a:rPr lang="vi-VN" dirty="0"/>
              <a:t>, </a:t>
            </a:r>
            <a:r>
              <a:rPr lang="en-US" dirty="0" err="1">
                <a:solidFill>
                  <a:srgbClr val="FF0000"/>
                </a:solidFill>
              </a:rPr>
              <a:t>nhãn</a:t>
            </a:r>
            <a:r>
              <a:rPr lang="en-US" dirty="0">
                <a:solidFill>
                  <a:srgbClr val="FF0000"/>
                </a:solidFill>
              </a:rPr>
              <a:t> </a:t>
            </a:r>
            <a:r>
              <a:rPr lang="en-US" dirty="0" err="1">
                <a:solidFill>
                  <a:srgbClr val="FF0000"/>
                </a:solidFill>
              </a:rPr>
              <a:t>thời</a:t>
            </a:r>
            <a:r>
              <a:rPr lang="en-US" dirty="0">
                <a:solidFill>
                  <a:srgbClr val="FF0000"/>
                </a:solidFill>
              </a:rPr>
              <a:t> </a:t>
            </a:r>
            <a:r>
              <a:rPr lang="en-US" dirty="0" err="1">
                <a:solidFill>
                  <a:srgbClr val="FF0000"/>
                </a:solidFill>
              </a:rPr>
              <a:t>gian</a:t>
            </a:r>
            <a:r>
              <a:rPr lang="en-US" dirty="0"/>
              <a:t>, </a:t>
            </a:r>
            <a:r>
              <a:rPr lang="vi-VN" dirty="0">
                <a:solidFill>
                  <a:srgbClr val="FF0000"/>
                </a:solidFill>
              </a:rPr>
              <a:t>Previous Hash</a:t>
            </a:r>
            <a:r>
              <a:rPr lang="en-US" dirty="0"/>
              <a:t>, </a:t>
            </a:r>
            <a:r>
              <a:rPr lang="en-US" dirty="0" err="1">
                <a:solidFill>
                  <a:srgbClr val="FF0000"/>
                </a:solidFill>
              </a:rPr>
              <a:t>số</a:t>
            </a:r>
            <a:r>
              <a:rPr lang="en-US" dirty="0">
                <a:solidFill>
                  <a:srgbClr val="FF0000"/>
                </a:solidFill>
              </a:rPr>
              <a:t> Nonce</a:t>
            </a:r>
            <a:r>
              <a:rPr lang="en-US" dirty="0"/>
              <a:t>, </a:t>
            </a:r>
            <a:r>
              <a:rPr lang="en-US" dirty="0" err="1">
                <a:solidFill>
                  <a:srgbClr val="FF0000"/>
                </a:solidFill>
              </a:rPr>
              <a:t>phiên</a:t>
            </a:r>
            <a:r>
              <a:rPr lang="en-US" dirty="0">
                <a:solidFill>
                  <a:srgbClr val="FF0000"/>
                </a:solidFill>
              </a:rPr>
              <a:t> </a:t>
            </a:r>
            <a:r>
              <a:rPr lang="en-US" dirty="0" err="1">
                <a:solidFill>
                  <a:srgbClr val="FF0000"/>
                </a:solidFill>
              </a:rPr>
              <a:t>bản</a:t>
            </a:r>
            <a:r>
              <a:rPr lang="en-US" dirty="0">
                <a:solidFill>
                  <a:srgbClr val="FF0000"/>
                </a:solidFill>
              </a:rPr>
              <a:t> </a:t>
            </a:r>
            <a:r>
              <a:rPr lang="en-US" dirty="0" err="1">
                <a:solidFill>
                  <a:srgbClr val="FF0000"/>
                </a:solidFill>
              </a:rPr>
              <a:t>blockchain</a:t>
            </a:r>
            <a:r>
              <a:rPr lang="en-US" dirty="0">
                <a:solidFill>
                  <a:srgbClr val="FF0000"/>
                </a:solidFill>
              </a:rPr>
              <a:t>.</a:t>
            </a:r>
            <a:endParaRPr lang="en-US">
              <a:solidFill>
                <a:srgbClr val="FF0000"/>
              </a:solidFill>
            </a:endParaRPr>
          </a:p>
        </p:txBody>
      </p:sp>
      <p:pic>
        <p:nvPicPr>
          <p:cNvPr id="4" name="Picture 3" descr="Related image">
            <a:extLst>
              <a:ext uri="{FF2B5EF4-FFF2-40B4-BE49-F238E27FC236}">
                <a16:creationId xmlns:a16="http://schemas.microsoft.com/office/drawing/2014/main" id="{85B06769-9C7B-4E4B-95C9-13D1DD5D5319}"/>
              </a:ext>
            </a:extLst>
          </p:cNvPr>
          <p:cNvPicPr/>
          <p:nvPr/>
        </p:nvPicPr>
        <p:blipFill>
          <a:blip r:embed="rId2" cstate="print"/>
          <a:srcRect/>
          <a:stretch>
            <a:fillRect/>
          </a:stretch>
        </p:blipFill>
        <p:spPr bwMode="auto">
          <a:xfrm>
            <a:off x="3124200" y="2971800"/>
            <a:ext cx="7620000" cy="2895600"/>
          </a:xfrm>
          <a:prstGeom prst="rect">
            <a:avLst/>
          </a:prstGeom>
          <a:noFill/>
          <a:ln w="9525">
            <a:noFill/>
            <a:miter lim="800000"/>
            <a:headEnd/>
            <a:tailEnd/>
          </a:ln>
        </p:spPr>
      </p:pic>
    </p:spTree>
    <p:extLst>
      <p:ext uri="{BB962C8B-B14F-4D97-AF65-F5344CB8AC3E}">
        <p14:creationId xmlns:p14="http://schemas.microsoft.com/office/powerpoint/2010/main" val="347957560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1E03-F388-BF44-BA19-20A596469736}"/>
              </a:ext>
            </a:extLst>
          </p:cNvPr>
          <p:cNvSpPr>
            <a:spLocks noGrp="1"/>
          </p:cNvSpPr>
          <p:nvPr>
            <p:ph type="title"/>
          </p:nvPr>
        </p:nvSpPr>
        <p:spPr/>
        <p:txBody>
          <a:bodyPr/>
          <a:lstStyle/>
          <a:p>
            <a:r>
              <a:rPr lang="en-US"/>
              <a:t>Cấu trúc 1 khối (2)</a:t>
            </a:r>
          </a:p>
        </p:txBody>
      </p:sp>
      <p:sp>
        <p:nvSpPr>
          <p:cNvPr id="3" name="Content Placeholder 2">
            <a:extLst>
              <a:ext uri="{FF2B5EF4-FFF2-40B4-BE49-F238E27FC236}">
                <a16:creationId xmlns:a16="http://schemas.microsoft.com/office/drawing/2014/main" id="{FE49EC28-627E-1D40-9237-B15EC6C728D1}"/>
              </a:ext>
            </a:extLst>
          </p:cNvPr>
          <p:cNvSpPr>
            <a:spLocks noGrp="1"/>
          </p:cNvSpPr>
          <p:nvPr>
            <p:ph idx="1"/>
          </p:nvPr>
        </p:nvSpPr>
        <p:spPr/>
        <p:txBody>
          <a:bodyPr/>
          <a:lstStyle/>
          <a:p>
            <a:r>
              <a:rPr lang="en-US" dirty="0" err="1"/>
              <a:t>Danh</a:t>
            </a:r>
            <a:r>
              <a:rPr lang="en-US" dirty="0"/>
              <a:t> </a:t>
            </a:r>
            <a:r>
              <a:rPr lang="en-US" dirty="0" err="1"/>
              <a:t>sách</a:t>
            </a:r>
            <a:r>
              <a:rPr lang="en-US" dirty="0"/>
              <a:t> </a:t>
            </a:r>
            <a:r>
              <a:rPr lang="en-US" dirty="0" err="1"/>
              <a:t>giao</a:t>
            </a:r>
            <a:r>
              <a:rPr lang="en-US" dirty="0"/>
              <a:t> </a:t>
            </a:r>
            <a:r>
              <a:rPr lang="en-US" dirty="0" err="1"/>
              <a:t>dịch</a:t>
            </a:r>
            <a:r>
              <a:rPr lang="en-US" dirty="0"/>
              <a:t>:</a:t>
            </a:r>
            <a:r>
              <a:rPr lang="vi-VN" dirty="0"/>
              <a:t> </a:t>
            </a:r>
            <a:r>
              <a:rPr lang="vi-VN" dirty="0">
                <a:solidFill>
                  <a:srgbClr val="FF0000"/>
                </a:solidFill>
              </a:rPr>
              <a:t>chứa dữ liệu </a:t>
            </a:r>
            <a:r>
              <a:rPr lang="en-US" dirty="0">
                <a:solidFill>
                  <a:srgbClr val="FF0000"/>
                </a:solidFill>
              </a:rPr>
              <a:t>chi </a:t>
            </a:r>
            <a:r>
              <a:rPr lang="en-US" dirty="0" err="1">
                <a:solidFill>
                  <a:srgbClr val="FF0000"/>
                </a:solidFill>
              </a:rPr>
              <a:t>tiết</a:t>
            </a:r>
            <a:r>
              <a:rPr lang="en-US" dirty="0">
                <a:solidFill>
                  <a:srgbClr val="FF0000"/>
                </a:solidFill>
              </a:rPr>
              <a:t> </a:t>
            </a:r>
            <a:r>
              <a:rPr lang="vi-VN" dirty="0">
                <a:solidFill>
                  <a:srgbClr val="FF0000"/>
                </a:solidFill>
              </a:rPr>
              <a:t>của </a:t>
            </a:r>
            <a:r>
              <a:rPr lang="en-US" dirty="0" err="1">
                <a:solidFill>
                  <a:srgbClr val="FF0000"/>
                </a:solidFill>
              </a:rPr>
              <a:t>các</a:t>
            </a:r>
            <a:r>
              <a:rPr lang="en-US" dirty="0">
                <a:solidFill>
                  <a:srgbClr val="FF0000"/>
                </a:solidFill>
              </a:rPr>
              <a:t> </a:t>
            </a:r>
            <a:r>
              <a:rPr lang="vi-VN" dirty="0">
                <a:solidFill>
                  <a:srgbClr val="FF0000"/>
                </a:solidFill>
              </a:rPr>
              <a:t>giao dị</a:t>
            </a:r>
            <a:r>
              <a:rPr lang="vi-VN" dirty="0"/>
              <a:t>ch.</a:t>
            </a:r>
            <a:r>
              <a:rPr lang="en-US" dirty="0"/>
              <a:t> </a:t>
            </a:r>
            <a:r>
              <a:rPr lang="en-US" dirty="0" err="1"/>
              <a:t>Số</a:t>
            </a:r>
            <a:r>
              <a:rPr lang="en-US" dirty="0"/>
              <a:t> </a:t>
            </a:r>
            <a:r>
              <a:rPr lang="en-US" dirty="0" err="1"/>
              <a:t>các</a:t>
            </a:r>
            <a:r>
              <a:rPr lang="en-US" dirty="0"/>
              <a:t> </a:t>
            </a:r>
            <a:r>
              <a:rPr lang="en-US" dirty="0" err="1"/>
              <a:t>giao</a:t>
            </a:r>
            <a:r>
              <a:rPr lang="en-US" dirty="0"/>
              <a:t> </a:t>
            </a:r>
            <a:r>
              <a:rPr lang="en-US" dirty="0" err="1"/>
              <a:t>dịch</a:t>
            </a:r>
            <a:r>
              <a:rPr lang="en-US" dirty="0"/>
              <a:t> </a:t>
            </a:r>
            <a:r>
              <a:rPr lang="en-US" dirty="0" err="1"/>
              <a:t>trong</a:t>
            </a:r>
            <a:r>
              <a:rPr lang="en-US" dirty="0"/>
              <a:t> </a:t>
            </a:r>
            <a:r>
              <a:rPr lang="en-US" dirty="0" err="1"/>
              <a:t>một</a:t>
            </a:r>
            <a:r>
              <a:rPr lang="en-US" dirty="0"/>
              <a:t> </a:t>
            </a:r>
            <a:r>
              <a:rPr lang="en-US" dirty="0" err="1"/>
              <a:t>khối</a:t>
            </a:r>
            <a:r>
              <a:rPr lang="en-US" dirty="0"/>
              <a:t> </a:t>
            </a:r>
            <a:r>
              <a:rPr lang="en-US" dirty="0" err="1"/>
              <a:t>được</a:t>
            </a:r>
            <a:r>
              <a:rPr lang="en-US" dirty="0"/>
              <a:t> qui </a:t>
            </a:r>
            <a:r>
              <a:rPr lang="en-US" dirty="0" err="1"/>
              <a:t>định</a:t>
            </a:r>
            <a:r>
              <a:rPr lang="en-US" dirty="0"/>
              <a:t> </a:t>
            </a:r>
            <a:r>
              <a:rPr lang="en-US" dirty="0" err="1"/>
              <a:t>trong</a:t>
            </a:r>
            <a:r>
              <a:rPr lang="en-US" dirty="0"/>
              <a:t> </a:t>
            </a:r>
            <a:r>
              <a:rPr lang="en-US" dirty="0" err="1"/>
              <a:t>từng</a:t>
            </a:r>
            <a:r>
              <a:rPr lang="en-US" dirty="0"/>
              <a:t> </a:t>
            </a:r>
            <a:r>
              <a:rPr lang="en-US" dirty="0" err="1"/>
              <a:t>phiên</a:t>
            </a:r>
            <a:r>
              <a:rPr lang="en-US" dirty="0"/>
              <a:t> </a:t>
            </a:r>
            <a:r>
              <a:rPr lang="en-US" dirty="0" err="1"/>
              <a:t>bản</a:t>
            </a:r>
            <a:r>
              <a:rPr lang="en-US" dirty="0"/>
              <a:t> </a:t>
            </a:r>
            <a:r>
              <a:rPr lang="en-US" dirty="0" err="1"/>
              <a:t>của</a:t>
            </a:r>
            <a:r>
              <a:rPr lang="en-US" dirty="0"/>
              <a:t> </a:t>
            </a:r>
            <a:r>
              <a:rPr lang="en-US" dirty="0" err="1"/>
              <a:t>blockchain</a:t>
            </a:r>
            <a:r>
              <a:rPr lang="en-US" dirty="0"/>
              <a:t>.</a:t>
            </a:r>
          </a:p>
          <a:p>
            <a:r>
              <a:rPr lang="en-US" dirty="0" err="1"/>
              <a:t>Hàm</a:t>
            </a:r>
            <a:r>
              <a:rPr lang="en-US" dirty="0"/>
              <a:t> hash </a:t>
            </a:r>
            <a:r>
              <a:rPr lang="en-US" dirty="0" err="1"/>
              <a:t>các</a:t>
            </a:r>
            <a:r>
              <a:rPr lang="en-US" dirty="0"/>
              <a:t> </a:t>
            </a:r>
            <a:r>
              <a:rPr lang="en-US" dirty="0" err="1"/>
              <a:t>giao</a:t>
            </a:r>
            <a:r>
              <a:rPr lang="en-US" dirty="0"/>
              <a:t> </a:t>
            </a:r>
            <a:r>
              <a:rPr lang="en-US" dirty="0" err="1"/>
              <a:t>dịch</a:t>
            </a:r>
            <a:r>
              <a:rPr lang="en-US" dirty="0"/>
              <a:t> (transactions hash) : </a:t>
            </a:r>
            <a:r>
              <a:rPr lang="en-US" dirty="0" err="1"/>
              <a:t>được</a:t>
            </a:r>
            <a:r>
              <a:rPr lang="en-US" dirty="0"/>
              <a:t> </a:t>
            </a:r>
            <a:r>
              <a:rPr lang="en-US" dirty="0" err="1"/>
              <a:t>tạo</a:t>
            </a:r>
            <a:r>
              <a:rPr lang="en-US" dirty="0"/>
              <a:t> </a:t>
            </a:r>
            <a:r>
              <a:rPr lang="en-US" dirty="0" err="1"/>
              <a:t>ra</a:t>
            </a:r>
            <a:r>
              <a:rPr lang="en-US" dirty="0"/>
              <a:t> </a:t>
            </a:r>
            <a:r>
              <a:rPr lang="en-US" dirty="0" err="1"/>
              <a:t>theo</a:t>
            </a:r>
            <a:r>
              <a:rPr lang="en-US" dirty="0"/>
              <a:t> </a:t>
            </a:r>
            <a:r>
              <a:rPr lang="en-US" dirty="0" err="1"/>
              <a:t>cách</a:t>
            </a:r>
            <a:r>
              <a:rPr lang="en-US" dirty="0"/>
              <a:t> </a:t>
            </a:r>
            <a:r>
              <a:rPr lang="en-US" dirty="0" err="1"/>
              <a:t>sau</a:t>
            </a:r>
            <a:endParaRPr lang="en-US" dirty="0"/>
          </a:p>
          <a:p>
            <a:pPr lvl="1"/>
            <a:r>
              <a:rPr lang="en-US" sz="2400" dirty="0" err="1">
                <a:solidFill>
                  <a:srgbClr val="FF0000"/>
                </a:solidFill>
              </a:rPr>
              <a:t>Dùng</a:t>
            </a:r>
            <a:r>
              <a:rPr lang="en-US" sz="2400" dirty="0">
                <a:solidFill>
                  <a:srgbClr val="FF0000"/>
                </a:solidFill>
              </a:rPr>
              <a:t> </a:t>
            </a:r>
            <a:r>
              <a:rPr lang="en-US" sz="2400" dirty="0" err="1">
                <a:solidFill>
                  <a:srgbClr val="FF0000"/>
                </a:solidFill>
              </a:rPr>
              <a:t>hàm</a:t>
            </a:r>
            <a:r>
              <a:rPr lang="en-US" sz="2400" dirty="0">
                <a:solidFill>
                  <a:srgbClr val="FF0000"/>
                </a:solidFill>
              </a:rPr>
              <a:t> </a:t>
            </a:r>
            <a:r>
              <a:rPr lang="en-US" sz="2400" dirty="0" err="1">
                <a:solidFill>
                  <a:srgbClr val="FF0000"/>
                </a:solidFill>
              </a:rPr>
              <a:t>băm</a:t>
            </a:r>
            <a:r>
              <a:rPr lang="en-US" sz="2400" dirty="0">
                <a:solidFill>
                  <a:srgbClr val="FF0000"/>
                </a:solidFill>
              </a:rPr>
              <a:t> </a:t>
            </a:r>
            <a:r>
              <a:rPr lang="en-US" sz="2400" dirty="0" err="1">
                <a:solidFill>
                  <a:srgbClr val="FF0000"/>
                </a:solidFill>
              </a:rPr>
              <a:t>để</a:t>
            </a:r>
            <a:r>
              <a:rPr lang="en-US" sz="2400" dirty="0">
                <a:solidFill>
                  <a:srgbClr val="FF0000"/>
                </a:solidFill>
              </a:rPr>
              <a:t> </a:t>
            </a:r>
            <a:r>
              <a:rPr lang="en-US" sz="2400" dirty="0" err="1">
                <a:solidFill>
                  <a:srgbClr val="FF0000"/>
                </a:solidFill>
              </a:rPr>
              <a:t>mã</a:t>
            </a:r>
            <a:r>
              <a:rPr lang="en-US" sz="2400" dirty="0">
                <a:solidFill>
                  <a:srgbClr val="FF0000"/>
                </a:solidFill>
              </a:rPr>
              <a:t> </a:t>
            </a:r>
            <a:r>
              <a:rPr lang="en-US" sz="2400" dirty="0" err="1">
                <a:solidFill>
                  <a:srgbClr val="FF0000"/>
                </a:solidFill>
              </a:rPr>
              <a:t>hóa</a:t>
            </a:r>
            <a:r>
              <a:rPr lang="en-US" sz="2400" dirty="0">
                <a:solidFill>
                  <a:srgbClr val="FF0000"/>
                </a:solidFill>
              </a:rPr>
              <a:t> </a:t>
            </a:r>
            <a:r>
              <a:rPr lang="en-US" sz="2400" dirty="0" err="1">
                <a:solidFill>
                  <a:srgbClr val="FF0000"/>
                </a:solidFill>
              </a:rPr>
              <a:t>từng</a:t>
            </a:r>
            <a:r>
              <a:rPr lang="en-US" sz="2400" dirty="0">
                <a:solidFill>
                  <a:srgbClr val="FF0000"/>
                </a:solidFill>
              </a:rPr>
              <a:t> </a:t>
            </a:r>
            <a:r>
              <a:rPr lang="en-US" sz="2400" dirty="0" err="1">
                <a:solidFill>
                  <a:srgbClr val="FF0000"/>
                </a:solidFill>
              </a:rPr>
              <a:t>giao</a:t>
            </a:r>
            <a:r>
              <a:rPr lang="en-US" sz="2400" dirty="0">
                <a:solidFill>
                  <a:srgbClr val="FF0000"/>
                </a:solidFill>
              </a:rPr>
              <a:t> </a:t>
            </a:r>
            <a:r>
              <a:rPr lang="en-US" sz="2400" dirty="0" err="1">
                <a:solidFill>
                  <a:srgbClr val="FF0000"/>
                </a:solidFill>
              </a:rPr>
              <a:t>dịch</a:t>
            </a:r>
            <a:r>
              <a:rPr lang="en-US" sz="2400" dirty="0">
                <a:solidFill>
                  <a:srgbClr val="FF0000"/>
                </a:solidFill>
              </a:rPr>
              <a:t> (</a:t>
            </a:r>
            <a:r>
              <a:rPr lang="en-US" sz="2400" dirty="0" err="1">
                <a:solidFill>
                  <a:srgbClr val="FF0000"/>
                </a:solidFill>
              </a:rPr>
              <a:t>các</a:t>
            </a:r>
            <a:r>
              <a:rPr lang="en-US" sz="2400" dirty="0">
                <a:solidFill>
                  <a:srgbClr val="FF0000"/>
                </a:solidFill>
              </a:rPr>
              <a:t> </a:t>
            </a:r>
            <a:r>
              <a:rPr lang="en-US" sz="2400" dirty="0" err="1">
                <a:solidFill>
                  <a:srgbClr val="FF0000"/>
                </a:solidFill>
              </a:rPr>
              <a:t>Txi</a:t>
            </a:r>
            <a:r>
              <a:rPr lang="en-US" sz="2400" dirty="0">
                <a:solidFill>
                  <a:srgbClr val="FF0000"/>
                </a:solidFill>
              </a:rPr>
              <a:t>).</a:t>
            </a:r>
          </a:p>
          <a:p>
            <a:pPr lvl="1"/>
            <a:r>
              <a:rPr lang="en-US" sz="2400" dirty="0" err="1"/>
              <a:t>Gộp</a:t>
            </a:r>
            <a:r>
              <a:rPr lang="en-US" sz="2400" dirty="0"/>
              <a:t> 2 </a:t>
            </a:r>
            <a:r>
              <a:rPr lang="en-US" sz="2400" dirty="0" err="1"/>
              <a:t>giao</a:t>
            </a:r>
            <a:r>
              <a:rPr lang="en-US" sz="2400" dirty="0"/>
              <a:t> </a:t>
            </a:r>
            <a:r>
              <a:rPr lang="en-US" sz="2400" dirty="0" err="1"/>
              <a:t>dịch</a:t>
            </a:r>
            <a:r>
              <a:rPr lang="en-US" sz="2400" dirty="0"/>
              <a:t> </a:t>
            </a:r>
            <a:r>
              <a:rPr lang="en-US" sz="2400" dirty="0" err="1"/>
              <a:t>thành</a:t>
            </a:r>
            <a:r>
              <a:rPr lang="en-US" sz="2400" dirty="0"/>
              <a:t> 1 </a:t>
            </a:r>
            <a:r>
              <a:rPr lang="en-US" sz="2400" dirty="0" err="1"/>
              <a:t>cặp</a:t>
            </a:r>
            <a:r>
              <a:rPr lang="en-US" sz="2400" dirty="0"/>
              <a:t>, </a:t>
            </a:r>
            <a:r>
              <a:rPr lang="en-US" sz="2400" dirty="0" err="1"/>
              <a:t>dùng</a:t>
            </a:r>
            <a:r>
              <a:rPr lang="en-US" sz="2400" dirty="0"/>
              <a:t> </a:t>
            </a:r>
            <a:r>
              <a:rPr lang="en-US" sz="2400" dirty="0" err="1"/>
              <a:t>hàm</a:t>
            </a:r>
            <a:r>
              <a:rPr lang="en-US" sz="2400" dirty="0"/>
              <a:t> </a:t>
            </a:r>
            <a:r>
              <a:rPr lang="en-US" sz="2400" dirty="0" err="1"/>
              <a:t>băm</a:t>
            </a:r>
            <a:r>
              <a:rPr lang="en-US" sz="2400" dirty="0"/>
              <a:t> </a:t>
            </a:r>
            <a:r>
              <a:rPr lang="en-US" sz="2400" dirty="0" err="1"/>
              <a:t>để</a:t>
            </a:r>
            <a:r>
              <a:rPr lang="en-US" sz="2400" dirty="0"/>
              <a:t> </a:t>
            </a:r>
            <a:r>
              <a:rPr lang="en-US" sz="2400" dirty="0" err="1"/>
              <a:t>tạo</a:t>
            </a:r>
            <a:r>
              <a:rPr lang="en-US" sz="2400" dirty="0"/>
              <a:t> </a:t>
            </a:r>
            <a:r>
              <a:rPr lang="en-US" sz="2400" dirty="0" err="1"/>
              <a:t>kết</a:t>
            </a:r>
            <a:r>
              <a:rPr lang="en-US" sz="2400" dirty="0"/>
              <a:t> </a:t>
            </a:r>
            <a:r>
              <a:rPr lang="en-US" sz="2400" dirty="0" err="1"/>
              <a:t>quả</a:t>
            </a:r>
            <a:r>
              <a:rPr lang="en-US" sz="2400" dirty="0"/>
              <a:t> </a:t>
            </a:r>
            <a:r>
              <a:rPr lang="en-US" sz="2400" dirty="0" err="1"/>
              <a:t>trung</a:t>
            </a:r>
            <a:r>
              <a:rPr lang="en-US" sz="2400" dirty="0"/>
              <a:t> </a:t>
            </a:r>
            <a:r>
              <a:rPr lang="en-US" sz="2400" dirty="0" err="1"/>
              <a:t>gian</a:t>
            </a:r>
            <a:r>
              <a:rPr lang="en-US" sz="2400" dirty="0"/>
              <a:t>. </a:t>
            </a:r>
            <a:r>
              <a:rPr lang="en-US" sz="2400" dirty="0" err="1"/>
              <a:t>Công</a:t>
            </a:r>
            <a:r>
              <a:rPr lang="en-US" sz="2400" dirty="0"/>
              <a:t> </a:t>
            </a:r>
            <a:r>
              <a:rPr lang="en-US" sz="2400" dirty="0" err="1"/>
              <a:t>việc</a:t>
            </a:r>
            <a:r>
              <a:rPr lang="en-US" sz="2400" dirty="0"/>
              <a:t> </a:t>
            </a:r>
            <a:r>
              <a:rPr lang="en-US" sz="2400" dirty="0" err="1"/>
              <a:t>này</a:t>
            </a:r>
            <a:r>
              <a:rPr lang="en-US" sz="2400" dirty="0"/>
              <a:t> </a:t>
            </a:r>
            <a:r>
              <a:rPr lang="en-US" sz="2400" dirty="0" err="1"/>
              <a:t>lặp</a:t>
            </a:r>
            <a:r>
              <a:rPr lang="en-US" sz="2400" dirty="0"/>
              <a:t> </a:t>
            </a:r>
            <a:r>
              <a:rPr lang="en-US" sz="2400" dirty="0" err="1"/>
              <a:t>lại</a:t>
            </a:r>
            <a:r>
              <a:rPr lang="en-US" sz="2400" dirty="0"/>
              <a:t> </a:t>
            </a:r>
            <a:r>
              <a:rPr lang="en-US" sz="2400" dirty="0" err="1"/>
              <a:t>cho</a:t>
            </a:r>
            <a:r>
              <a:rPr lang="en-US" sz="2400" dirty="0"/>
              <a:t> </a:t>
            </a:r>
            <a:r>
              <a:rPr lang="en-US" sz="2400" dirty="0" err="1"/>
              <a:t>đến</a:t>
            </a:r>
            <a:r>
              <a:rPr lang="en-US" sz="2400" dirty="0"/>
              <a:t> </a:t>
            </a:r>
            <a:r>
              <a:rPr lang="en-US" sz="2400" dirty="0" err="1"/>
              <a:t>khi</a:t>
            </a:r>
            <a:r>
              <a:rPr lang="en-US" sz="2400" dirty="0"/>
              <a:t> </a:t>
            </a:r>
            <a:r>
              <a:rPr lang="en-US" sz="2400" dirty="0" err="1"/>
              <a:t>được</a:t>
            </a:r>
            <a:r>
              <a:rPr lang="en-US" sz="2400" dirty="0"/>
              <a:t> </a:t>
            </a:r>
            <a:r>
              <a:rPr lang="en-US" sz="2400" dirty="0" err="1"/>
              <a:t>một</a:t>
            </a:r>
            <a:r>
              <a:rPr lang="en-US" sz="2400" dirty="0"/>
              <a:t> </a:t>
            </a:r>
            <a:r>
              <a:rPr lang="en-US" sz="2400" dirty="0" err="1"/>
              <a:t>kết</a:t>
            </a:r>
            <a:r>
              <a:rPr lang="en-US" sz="2400" dirty="0"/>
              <a:t> </a:t>
            </a:r>
            <a:r>
              <a:rPr lang="en-US" sz="2400" dirty="0" err="1"/>
              <a:t>quả</a:t>
            </a:r>
            <a:r>
              <a:rPr lang="en-US" sz="2400" dirty="0"/>
              <a:t> </a:t>
            </a:r>
            <a:r>
              <a:rPr lang="en-US" sz="2400" dirty="0" err="1"/>
              <a:t>cuối</a:t>
            </a:r>
            <a:r>
              <a:rPr lang="en-US" sz="2400" dirty="0"/>
              <a:t> (root hash </a:t>
            </a:r>
            <a:r>
              <a:rPr lang="en-US" sz="2400" dirty="0" err="1"/>
              <a:t>hoặc</a:t>
            </a:r>
            <a:r>
              <a:rPr lang="en-US" sz="2400" dirty="0"/>
              <a:t> transaction hash). </a:t>
            </a:r>
            <a:r>
              <a:rPr lang="en-US" sz="2400" dirty="0" err="1"/>
              <a:t>Nếu</a:t>
            </a:r>
            <a:r>
              <a:rPr lang="en-US" sz="2400" dirty="0"/>
              <a:t> </a:t>
            </a:r>
            <a:r>
              <a:rPr lang="en-US" sz="2400" dirty="0" err="1"/>
              <a:t>số</a:t>
            </a:r>
            <a:r>
              <a:rPr lang="en-US" sz="2400" dirty="0"/>
              <a:t> </a:t>
            </a:r>
            <a:r>
              <a:rPr lang="en-US" sz="2400" dirty="0" err="1"/>
              <a:t>giao</a:t>
            </a:r>
            <a:r>
              <a:rPr lang="en-US" sz="2400" dirty="0"/>
              <a:t> </a:t>
            </a:r>
            <a:r>
              <a:rPr lang="en-US" sz="2400" dirty="0" err="1"/>
              <a:t>dịch</a:t>
            </a:r>
            <a:r>
              <a:rPr lang="en-US" sz="2400" dirty="0"/>
              <a:t> </a:t>
            </a:r>
            <a:r>
              <a:rPr lang="en-US" sz="2400" dirty="0" err="1"/>
              <a:t>là</a:t>
            </a:r>
            <a:r>
              <a:rPr lang="en-US" sz="2400" dirty="0"/>
              <a:t> </a:t>
            </a:r>
            <a:r>
              <a:rPr lang="en-US" sz="2400" dirty="0" err="1"/>
              <a:t>lẻ</a:t>
            </a:r>
            <a:r>
              <a:rPr lang="en-US" sz="2400" dirty="0"/>
              <a:t> </a:t>
            </a:r>
            <a:r>
              <a:rPr lang="en-US" sz="2400" dirty="0" err="1"/>
              <a:t>trong</a:t>
            </a:r>
            <a:r>
              <a:rPr lang="en-US" sz="2400" dirty="0"/>
              <a:t> </a:t>
            </a:r>
            <a:r>
              <a:rPr lang="en-US" sz="2400" dirty="0" err="1"/>
              <a:t>một</a:t>
            </a:r>
            <a:r>
              <a:rPr lang="en-US" sz="2400" dirty="0"/>
              <a:t> </a:t>
            </a:r>
            <a:r>
              <a:rPr lang="en-US" sz="2400" dirty="0" err="1"/>
              <a:t>khối</a:t>
            </a:r>
            <a:r>
              <a:rPr lang="en-US" sz="2400" dirty="0"/>
              <a:t>, </a:t>
            </a:r>
            <a:r>
              <a:rPr lang="en-US" sz="2400" dirty="0" err="1"/>
              <a:t>thì</a:t>
            </a:r>
            <a:r>
              <a:rPr lang="en-US" sz="2400" dirty="0"/>
              <a:t> </a:t>
            </a:r>
            <a:r>
              <a:rPr lang="en-US" sz="2400" dirty="0" err="1"/>
              <a:t>giao</a:t>
            </a:r>
            <a:r>
              <a:rPr lang="en-US" sz="2400" dirty="0"/>
              <a:t> </a:t>
            </a:r>
            <a:r>
              <a:rPr lang="en-US" sz="2400" dirty="0" err="1"/>
              <a:t>dịch</a:t>
            </a:r>
            <a:r>
              <a:rPr lang="en-US" sz="2400" dirty="0"/>
              <a:t> </a:t>
            </a:r>
            <a:r>
              <a:rPr lang="en-US" sz="2400" dirty="0" err="1"/>
              <a:t>cuối</a:t>
            </a:r>
            <a:r>
              <a:rPr lang="en-US" sz="2400" dirty="0"/>
              <a:t> </a:t>
            </a:r>
            <a:r>
              <a:rPr lang="en-US" sz="2400" dirty="0" err="1"/>
              <a:t>được</a:t>
            </a:r>
            <a:r>
              <a:rPr lang="en-US" sz="2400" dirty="0"/>
              <a:t> </a:t>
            </a:r>
            <a:r>
              <a:rPr lang="en-US" sz="2400" dirty="0" err="1"/>
              <a:t>tính</a:t>
            </a:r>
            <a:r>
              <a:rPr lang="en-US" sz="2400" dirty="0"/>
              <a:t> </a:t>
            </a:r>
            <a:r>
              <a:rPr lang="en-US" sz="2400" dirty="0" err="1"/>
              <a:t>với</a:t>
            </a:r>
            <a:r>
              <a:rPr lang="en-US" sz="2400" dirty="0"/>
              <a:t> </a:t>
            </a:r>
            <a:r>
              <a:rPr lang="en-US" sz="2400" dirty="0" err="1"/>
              <a:t>chính</a:t>
            </a:r>
            <a:r>
              <a:rPr lang="en-US" sz="2400" dirty="0"/>
              <a:t> </a:t>
            </a:r>
            <a:r>
              <a:rPr lang="en-US" sz="2400" dirty="0" err="1"/>
              <a:t>nó</a:t>
            </a:r>
            <a:r>
              <a:rPr lang="en-US" sz="2400" dirty="0"/>
              <a:t>.</a:t>
            </a:r>
          </a:p>
          <a:p>
            <a:endParaRPr lang="en-US"/>
          </a:p>
        </p:txBody>
      </p:sp>
    </p:spTree>
    <p:extLst>
      <p:ext uri="{BB962C8B-B14F-4D97-AF65-F5344CB8AC3E}">
        <p14:creationId xmlns:p14="http://schemas.microsoft.com/office/powerpoint/2010/main" val="364220420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76A72-02B8-EE44-99FB-C6DD160A9196}"/>
              </a:ext>
            </a:extLst>
          </p:cNvPr>
          <p:cNvSpPr>
            <a:spLocks noGrp="1"/>
          </p:cNvSpPr>
          <p:nvPr>
            <p:ph type="title"/>
          </p:nvPr>
        </p:nvSpPr>
        <p:spPr/>
        <p:txBody>
          <a:bodyPr/>
          <a:lstStyle/>
          <a:p>
            <a:r>
              <a:rPr lang="en-US"/>
              <a:t>Cấu trúc 1 khối (3)</a:t>
            </a:r>
          </a:p>
        </p:txBody>
      </p:sp>
      <p:sp>
        <p:nvSpPr>
          <p:cNvPr id="3" name="Content Placeholder 2">
            <a:extLst>
              <a:ext uri="{FF2B5EF4-FFF2-40B4-BE49-F238E27FC236}">
                <a16:creationId xmlns:a16="http://schemas.microsoft.com/office/drawing/2014/main" id="{19D4AB2A-ADA1-E248-A8E4-DEF2586D7C7C}"/>
              </a:ext>
            </a:extLst>
          </p:cNvPr>
          <p:cNvSpPr>
            <a:spLocks noGrp="1"/>
          </p:cNvSpPr>
          <p:nvPr>
            <p:ph idx="1"/>
          </p:nvPr>
        </p:nvSpPr>
        <p:spPr/>
        <p:txBody>
          <a:bodyPr/>
          <a:lstStyle/>
          <a:p>
            <a:r>
              <a:rPr lang="vi-VN" dirty="0">
                <a:solidFill>
                  <a:srgbClr val="FF0000"/>
                </a:solidFill>
              </a:rPr>
              <a:t>Hash</a:t>
            </a:r>
            <a:r>
              <a:rPr lang="vi-VN" dirty="0"/>
              <a:t>: chứa mã băm của</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gồm</a:t>
            </a:r>
            <a:r>
              <a:rPr lang="en-US" dirty="0"/>
              <a:t>: </a:t>
            </a:r>
            <a:r>
              <a:rPr lang="en-US" i="1" dirty="0" err="1">
                <a:solidFill>
                  <a:srgbClr val="008000"/>
                </a:solidFill>
              </a:rPr>
              <a:t>hàm</a:t>
            </a:r>
            <a:r>
              <a:rPr lang="en-US" i="1" dirty="0">
                <a:solidFill>
                  <a:srgbClr val="008000"/>
                </a:solidFill>
              </a:rPr>
              <a:t> hash </a:t>
            </a:r>
            <a:r>
              <a:rPr lang="en-US" i="1" dirty="0" err="1">
                <a:solidFill>
                  <a:srgbClr val="008000"/>
                </a:solidFill>
              </a:rPr>
              <a:t>của</a:t>
            </a:r>
            <a:r>
              <a:rPr lang="en-US" i="1" dirty="0">
                <a:solidFill>
                  <a:srgbClr val="008000"/>
                </a:solidFill>
              </a:rPr>
              <a:t> </a:t>
            </a:r>
            <a:r>
              <a:rPr lang="en-US" i="1" dirty="0" err="1">
                <a:solidFill>
                  <a:srgbClr val="008000"/>
                </a:solidFill>
              </a:rPr>
              <a:t>các</a:t>
            </a:r>
            <a:r>
              <a:rPr lang="en-US" i="1" dirty="0">
                <a:solidFill>
                  <a:srgbClr val="008000"/>
                </a:solidFill>
              </a:rPr>
              <a:t> </a:t>
            </a:r>
            <a:r>
              <a:rPr lang="en-US" i="1" dirty="0" err="1">
                <a:solidFill>
                  <a:srgbClr val="008000"/>
                </a:solidFill>
              </a:rPr>
              <a:t>dữ</a:t>
            </a:r>
            <a:r>
              <a:rPr lang="en-US" i="1" dirty="0">
                <a:solidFill>
                  <a:srgbClr val="008000"/>
                </a:solidFill>
              </a:rPr>
              <a:t> </a:t>
            </a:r>
            <a:r>
              <a:rPr lang="en-US" i="1" dirty="0" err="1">
                <a:solidFill>
                  <a:srgbClr val="008000"/>
                </a:solidFill>
              </a:rPr>
              <a:t>liệu</a:t>
            </a:r>
            <a:r>
              <a:rPr lang="en-US" i="1" dirty="0">
                <a:solidFill>
                  <a:srgbClr val="008000"/>
                </a:solidFill>
              </a:rPr>
              <a:t> </a:t>
            </a:r>
            <a:r>
              <a:rPr lang="en-US" i="1" dirty="0" err="1">
                <a:solidFill>
                  <a:srgbClr val="008000"/>
                </a:solidFill>
              </a:rPr>
              <a:t>của</a:t>
            </a:r>
            <a:r>
              <a:rPr lang="en-US" i="1" dirty="0">
                <a:solidFill>
                  <a:srgbClr val="008000"/>
                </a:solidFill>
              </a:rPr>
              <a:t> </a:t>
            </a:r>
            <a:r>
              <a:rPr lang="en-US" i="1" dirty="0" err="1">
                <a:solidFill>
                  <a:srgbClr val="008000"/>
                </a:solidFill>
              </a:rPr>
              <a:t>các</a:t>
            </a:r>
            <a:r>
              <a:rPr lang="en-US" i="1" dirty="0">
                <a:solidFill>
                  <a:srgbClr val="008000"/>
                </a:solidFill>
              </a:rPr>
              <a:t> </a:t>
            </a:r>
            <a:r>
              <a:rPr lang="en-US" i="1" dirty="0" err="1">
                <a:solidFill>
                  <a:srgbClr val="008000"/>
                </a:solidFill>
              </a:rPr>
              <a:t>giao</a:t>
            </a:r>
            <a:r>
              <a:rPr lang="en-US" i="1" dirty="0">
                <a:solidFill>
                  <a:srgbClr val="008000"/>
                </a:solidFill>
              </a:rPr>
              <a:t> </a:t>
            </a:r>
            <a:r>
              <a:rPr lang="en-US" i="1" dirty="0" err="1">
                <a:solidFill>
                  <a:srgbClr val="008000"/>
                </a:solidFill>
              </a:rPr>
              <a:t>dịch+mã</a:t>
            </a:r>
            <a:r>
              <a:rPr lang="en-US" i="1" dirty="0">
                <a:solidFill>
                  <a:srgbClr val="008000"/>
                </a:solidFill>
              </a:rPr>
              <a:t> </a:t>
            </a:r>
            <a:r>
              <a:rPr lang="en-US" i="1" dirty="0" err="1">
                <a:solidFill>
                  <a:srgbClr val="008000"/>
                </a:solidFill>
              </a:rPr>
              <a:t>băm</a:t>
            </a:r>
            <a:r>
              <a:rPr lang="en-US" i="1" dirty="0">
                <a:solidFill>
                  <a:srgbClr val="008000"/>
                </a:solidFill>
              </a:rPr>
              <a:t> </a:t>
            </a:r>
            <a:r>
              <a:rPr lang="en-US" i="1" dirty="0" err="1">
                <a:solidFill>
                  <a:srgbClr val="008000"/>
                </a:solidFill>
              </a:rPr>
              <a:t>của</a:t>
            </a:r>
            <a:r>
              <a:rPr lang="en-US" i="1" dirty="0">
                <a:solidFill>
                  <a:srgbClr val="008000"/>
                </a:solidFill>
              </a:rPr>
              <a:t> block </a:t>
            </a:r>
            <a:r>
              <a:rPr lang="en-US" i="1" dirty="0" err="1">
                <a:solidFill>
                  <a:srgbClr val="008000"/>
                </a:solidFill>
              </a:rPr>
              <a:t>kế+số</a:t>
            </a:r>
            <a:r>
              <a:rPr lang="en-US" i="1" dirty="0">
                <a:solidFill>
                  <a:srgbClr val="008000"/>
                </a:solidFill>
              </a:rPr>
              <a:t> </a:t>
            </a:r>
            <a:r>
              <a:rPr lang="en-US" i="1" dirty="0" err="1">
                <a:solidFill>
                  <a:srgbClr val="008000"/>
                </a:solidFill>
              </a:rPr>
              <a:t>thứ</a:t>
            </a:r>
            <a:r>
              <a:rPr lang="en-US" i="1" dirty="0">
                <a:solidFill>
                  <a:srgbClr val="008000"/>
                </a:solidFill>
              </a:rPr>
              <a:t> </a:t>
            </a:r>
            <a:r>
              <a:rPr lang="en-US" i="1" dirty="0" err="1">
                <a:solidFill>
                  <a:srgbClr val="008000"/>
                </a:solidFill>
              </a:rPr>
              <a:t>tự</a:t>
            </a:r>
            <a:r>
              <a:rPr lang="en-US" i="1" dirty="0">
                <a:solidFill>
                  <a:srgbClr val="008000"/>
                </a:solidFill>
              </a:rPr>
              <a:t> </a:t>
            </a:r>
            <a:r>
              <a:rPr lang="en-US" i="1" dirty="0" err="1">
                <a:solidFill>
                  <a:srgbClr val="008000"/>
                </a:solidFill>
              </a:rPr>
              <a:t>khối</a:t>
            </a:r>
            <a:r>
              <a:rPr lang="en-US" i="1" dirty="0">
                <a:solidFill>
                  <a:srgbClr val="008000"/>
                </a:solidFill>
              </a:rPr>
              <a:t>+ </a:t>
            </a:r>
            <a:r>
              <a:rPr lang="en-US" i="1" dirty="0" err="1">
                <a:solidFill>
                  <a:srgbClr val="008000"/>
                </a:solidFill>
              </a:rPr>
              <a:t>nonce+nhãn</a:t>
            </a:r>
            <a:r>
              <a:rPr lang="en-US" i="1" dirty="0">
                <a:solidFill>
                  <a:srgbClr val="008000"/>
                </a:solidFill>
              </a:rPr>
              <a:t> </a:t>
            </a:r>
            <a:r>
              <a:rPr lang="en-US" i="1" dirty="0" err="1">
                <a:solidFill>
                  <a:srgbClr val="008000"/>
                </a:solidFill>
              </a:rPr>
              <a:t>thời</a:t>
            </a:r>
            <a:r>
              <a:rPr lang="en-US" i="1" dirty="0">
                <a:solidFill>
                  <a:srgbClr val="008000"/>
                </a:solidFill>
              </a:rPr>
              <a:t> </a:t>
            </a:r>
            <a:r>
              <a:rPr lang="en-US" i="1" dirty="0" err="1">
                <a:solidFill>
                  <a:srgbClr val="008000"/>
                </a:solidFill>
              </a:rPr>
              <a:t>gian</a:t>
            </a:r>
            <a:r>
              <a:rPr lang="en-US" dirty="0"/>
              <a:t>.</a:t>
            </a:r>
          </a:p>
          <a:p>
            <a:r>
              <a:rPr lang="vi-VN" dirty="0">
                <a:solidFill>
                  <a:srgbClr val="FF0000"/>
                </a:solidFill>
              </a:rPr>
              <a:t>Previous Hash</a:t>
            </a:r>
            <a:r>
              <a:rPr lang="vi-VN" dirty="0"/>
              <a:t>: </a:t>
            </a:r>
            <a:r>
              <a:rPr lang="vi-VN" dirty="0">
                <a:solidFill>
                  <a:srgbClr val="FF0000"/>
                </a:solidFill>
              </a:rPr>
              <a:t>Chứa </a:t>
            </a:r>
            <a:r>
              <a:rPr lang="en-US" dirty="0" err="1">
                <a:solidFill>
                  <a:srgbClr val="FF0000"/>
                </a:solidFill>
              </a:rPr>
              <a:t>kết</a:t>
            </a:r>
            <a:r>
              <a:rPr lang="en-US" dirty="0">
                <a:solidFill>
                  <a:srgbClr val="FF0000"/>
                </a:solidFill>
              </a:rPr>
              <a:t> </a:t>
            </a:r>
            <a:r>
              <a:rPr lang="en-US" dirty="0" err="1">
                <a:solidFill>
                  <a:srgbClr val="FF0000"/>
                </a:solidFill>
              </a:rPr>
              <a:t>quả</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hàm</a:t>
            </a:r>
            <a:r>
              <a:rPr lang="vi-VN" dirty="0">
                <a:solidFill>
                  <a:srgbClr val="FF0000"/>
                </a:solidFill>
              </a:rPr>
              <a:t> băm của block liền trước</a:t>
            </a:r>
            <a:r>
              <a:rPr lang="vi-VN" dirty="0"/>
              <a:t>, </a:t>
            </a:r>
            <a:r>
              <a:rPr lang="en-US" dirty="0" err="1"/>
              <a:t>nhờ</a:t>
            </a:r>
            <a:r>
              <a:rPr lang="en-US" dirty="0"/>
              <a:t> </a:t>
            </a:r>
            <a:r>
              <a:rPr lang="en-US" dirty="0" err="1"/>
              <a:t>vậy</a:t>
            </a:r>
            <a:r>
              <a:rPr lang="en-US" dirty="0"/>
              <a:t> </a:t>
            </a:r>
            <a:r>
              <a:rPr lang="en-US" dirty="0" err="1"/>
              <a:t>các</a:t>
            </a:r>
            <a:r>
              <a:rPr lang="en-US" dirty="0"/>
              <a:t> </a:t>
            </a:r>
            <a:r>
              <a:rPr lang="en-US" dirty="0" err="1"/>
              <a:t>khối</a:t>
            </a:r>
            <a:r>
              <a:rPr lang="en-US" dirty="0"/>
              <a:t> </a:t>
            </a:r>
            <a:r>
              <a:rPr lang="en-US" dirty="0" err="1"/>
              <a:t>tạo</a:t>
            </a:r>
            <a:r>
              <a:rPr lang="en-US" dirty="0"/>
              <a:t> </a:t>
            </a:r>
            <a:r>
              <a:rPr lang="en-US" dirty="0" err="1"/>
              <a:t>thành</a:t>
            </a:r>
            <a:r>
              <a:rPr lang="en-US" dirty="0"/>
              <a:t> </a:t>
            </a:r>
            <a:r>
              <a:rPr lang="en-US" dirty="0" err="1"/>
              <a:t>xâu</a:t>
            </a:r>
            <a:r>
              <a:rPr lang="vi-VN" dirty="0"/>
              <a:t> liên kết với nhau </a:t>
            </a:r>
            <a:r>
              <a:rPr lang="en-US" dirty="0" err="1"/>
              <a:t>giống</a:t>
            </a:r>
            <a:r>
              <a:rPr lang="vi-VN" dirty="0"/>
              <a:t> 1 chuỗi.</a:t>
            </a:r>
            <a:endParaRPr lang="en-US" dirty="0"/>
          </a:p>
          <a:p>
            <a:endParaRPr lang="en-US"/>
          </a:p>
        </p:txBody>
      </p:sp>
    </p:spTree>
    <p:extLst>
      <p:ext uri="{BB962C8B-B14F-4D97-AF65-F5344CB8AC3E}">
        <p14:creationId xmlns:p14="http://schemas.microsoft.com/office/powerpoint/2010/main" val="269190811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E708-E27B-0C46-AE7E-7E4EB3F87B05}"/>
              </a:ext>
            </a:extLst>
          </p:cNvPr>
          <p:cNvSpPr>
            <a:spLocks noGrp="1"/>
          </p:cNvSpPr>
          <p:nvPr>
            <p:ph type="title"/>
          </p:nvPr>
        </p:nvSpPr>
        <p:spPr/>
        <p:txBody>
          <a:bodyPr/>
          <a:lstStyle/>
          <a:p>
            <a:r>
              <a:rPr lang="en-US"/>
              <a:t>Cấu trúc 1 khối (4)</a:t>
            </a:r>
          </a:p>
        </p:txBody>
      </p:sp>
      <p:sp>
        <p:nvSpPr>
          <p:cNvPr id="198659" name="Rectangle 3"/>
          <p:cNvSpPr>
            <a:spLocks noGrp="1" noChangeArrowheads="1"/>
          </p:cNvSpPr>
          <p:nvPr>
            <p:ph idx="1"/>
          </p:nvPr>
        </p:nvSpPr>
        <p:spPr/>
        <p:txBody>
          <a:bodyPr/>
          <a:lstStyle/>
          <a:p>
            <a:pPr>
              <a:buNone/>
            </a:pPr>
            <a:r>
              <a:rPr lang="en-US" sz="2400" dirty="0" err="1"/>
              <a:t>Ngoài</a:t>
            </a:r>
            <a:r>
              <a:rPr lang="en-US" sz="2400" dirty="0"/>
              <a:t> </a:t>
            </a:r>
            <a:r>
              <a:rPr lang="en-US" sz="2400" dirty="0" err="1"/>
              <a:t>ra</a:t>
            </a:r>
            <a:r>
              <a:rPr lang="en-US" sz="2400" dirty="0"/>
              <a:t>, 1 </a:t>
            </a:r>
            <a:r>
              <a:rPr lang="en-US" sz="2400" dirty="0" err="1"/>
              <a:t>khối</a:t>
            </a:r>
            <a:r>
              <a:rPr lang="en-US" sz="2400" dirty="0"/>
              <a:t> </a:t>
            </a:r>
            <a:r>
              <a:rPr lang="en-US" sz="2400" dirty="0" err="1"/>
              <a:t>còn</a:t>
            </a:r>
            <a:r>
              <a:rPr lang="en-US" sz="2400" dirty="0"/>
              <a:t> </a:t>
            </a:r>
            <a:r>
              <a:rPr lang="en-US" sz="2400" dirty="0" err="1"/>
              <a:t>chứa</a:t>
            </a:r>
            <a:r>
              <a:rPr lang="en-US" sz="2400" dirty="0"/>
              <a:t> </a:t>
            </a:r>
            <a:r>
              <a:rPr lang="en-US" sz="2400" dirty="0" err="1"/>
              <a:t>các</a:t>
            </a:r>
            <a:r>
              <a:rPr lang="en-US" sz="2400" dirty="0"/>
              <a:t> </a:t>
            </a:r>
            <a:r>
              <a:rPr lang="en-US" sz="2400" dirty="0" err="1"/>
              <a:t>thuộc</a:t>
            </a:r>
            <a:r>
              <a:rPr lang="en-US" sz="2400" dirty="0"/>
              <a:t> </a:t>
            </a:r>
            <a:r>
              <a:rPr lang="en-US" sz="2400" dirty="0" err="1"/>
              <a:t>tính</a:t>
            </a:r>
            <a:r>
              <a:rPr lang="en-US" sz="2400" dirty="0"/>
              <a:t> </a:t>
            </a:r>
            <a:r>
              <a:rPr lang="en-US" sz="2400" dirty="0" err="1"/>
              <a:t>sau</a:t>
            </a:r>
            <a:r>
              <a:rPr lang="en-US" sz="2400" dirty="0"/>
              <a:t>:</a:t>
            </a:r>
          </a:p>
          <a:p>
            <a:r>
              <a:rPr lang="en-US" sz="2400" b="1" dirty="0" err="1">
                <a:solidFill>
                  <a:srgbClr val="FF0000"/>
                </a:solidFill>
              </a:rPr>
              <a:t>Nhãn</a:t>
            </a:r>
            <a:r>
              <a:rPr lang="en-US" sz="2400" b="1" dirty="0">
                <a:solidFill>
                  <a:srgbClr val="FF0000"/>
                </a:solidFill>
              </a:rPr>
              <a:t> </a:t>
            </a:r>
            <a:r>
              <a:rPr lang="en-US" sz="2400" b="1" dirty="0" err="1">
                <a:solidFill>
                  <a:srgbClr val="FF0000"/>
                </a:solidFill>
              </a:rPr>
              <a:t>thời</a:t>
            </a:r>
            <a:r>
              <a:rPr lang="en-US" sz="2400" b="1" dirty="0">
                <a:solidFill>
                  <a:srgbClr val="FF0000"/>
                </a:solidFill>
              </a:rPr>
              <a:t> </a:t>
            </a:r>
            <a:r>
              <a:rPr lang="en-US" sz="2400" b="1" dirty="0" err="1">
                <a:solidFill>
                  <a:srgbClr val="FF0000"/>
                </a:solidFill>
              </a:rPr>
              <a:t>gian</a:t>
            </a:r>
            <a:r>
              <a:rPr lang="en-US" sz="2400" dirty="0"/>
              <a:t>: </a:t>
            </a:r>
            <a:r>
              <a:rPr lang="en-US" sz="2400" dirty="0" err="1"/>
              <a:t>tính</a:t>
            </a:r>
            <a:r>
              <a:rPr lang="en-US" sz="2400" dirty="0"/>
              <a:t> </a:t>
            </a:r>
            <a:r>
              <a:rPr lang="en-US" sz="2400" dirty="0" err="1"/>
              <a:t>tới</a:t>
            </a:r>
            <a:r>
              <a:rPr lang="en-US" sz="2400" dirty="0"/>
              <a:t> </a:t>
            </a:r>
            <a:r>
              <a:rPr lang="en-US" sz="2400" dirty="0" err="1"/>
              <a:t>giây</a:t>
            </a:r>
            <a:r>
              <a:rPr lang="en-US" sz="2400" dirty="0"/>
              <a:t>, </a:t>
            </a:r>
            <a:r>
              <a:rPr lang="en-US" sz="2400" dirty="0" err="1"/>
              <a:t>bắt</a:t>
            </a:r>
            <a:r>
              <a:rPr lang="en-US" sz="2400" dirty="0"/>
              <a:t> </a:t>
            </a:r>
            <a:r>
              <a:rPr lang="en-US" sz="2400" dirty="0" err="1"/>
              <a:t>đầu</a:t>
            </a:r>
            <a:r>
              <a:rPr lang="en-US" sz="2400" dirty="0"/>
              <a:t> từ 1/1/1970, </a:t>
            </a:r>
            <a:r>
              <a:rPr lang="en-US" sz="2400" dirty="0" err="1"/>
              <a:t>cho</a:t>
            </a:r>
            <a:r>
              <a:rPr lang="en-US" sz="2400" dirty="0"/>
              <a:t> </a:t>
            </a:r>
            <a:r>
              <a:rPr lang="en-US" sz="2400" dirty="0" err="1"/>
              <a:t>biết</a:t>
            </a:r>
            <a:r>
              <a:rPr lang="en-US" sz="2400" dirty="0"/>
              <a:t> </a:t>
            </a:r>
            <a:r>
              <a:rPr lang="en-US" sz="2400" dirty="0" err="1"/>
              <a:t>thời</a:t>
            </a:r>
            <a:r>
              <a:rPr lang="en-US" sz="2400" dirty="0"/>
              <a:t> </a:t>
            </a:r>
            <a:r>
              <a:rPr lang="en-US" sz="2400" dirty="0" err="1"/>
              <a:t>gian</a:t>
            </a:r>
            <a:r>
              <a:rPr lang="en-US" sz="2400" dirty="0"/>
              <a:t> 1 </a:t>
            </a:r>
            <a:r>
              <a:rPr lang="en-US" sz="2400" dirty="0" err="1"/>
              <a:t>khối</a:t>
            </a:r>
            <a:r>
              <a:rPr lang="en-US" sz="2400" dirty="0"/>
              <a:t> </a:t>
            </a:r>
            <a:r>
              <a:rPr lang="en-US" sz="2400" dirty="0" err="1"/>
              <a:t>mới</a:t>
            </a:r>
            <a:r>
              <a:rPr lang="en-US" sz="2400" dirty="0"/>
              <a:t> </a:t>
            </a:r>
            <a:r>
              <a:rPr lang="en-US" sz="2400" dirty="0" err="1"/>
              <a:t>được</a:t>
            </a:r>
            <a:r>
              <a:rPr lang="en-US" sz="2400" dirty="0"/>
              <a:t> </a:t>
            </a:r>
            <a:r>
              <a:rPr lang="en-US" sz="2400" dirty="0" err="1"/>
              <a:t>khởi</a:t>
            </a:r>
            <a:r>
              <a:rPr lang="en-US" sz="2400" dirty="0"/>
              <a:t> </a:t>
            </a:r>
            <a:r>
              <a:rPr lang="en-US" sz="2400" dirty="0" err="1"/>
              <a:t>tạo</a:t>
            </a:r>
            <a:r>
              <a:rPr lang="en-US" sz="2400" dirty="0"/>
              <a:t>. </a:t>
            </a:r>
          </a:p>
          <a:p>
            <a:r>
              <a:rPr lang="en-US" sz="2400" b="1" dirty="0">
                <a:solidFill>
                  <a:srgbClr val="FF0000"/>
                </a:solidFill>
              </a:rPr>
              <a:t>Nonce</a:t>
            </a:r>
            <a:r>
              <a:rPr lang="en-US" sz="2400" dirty="0"/>
              <a:t> (4 byte): </a:t>
            </a:r>
            <a:r>
              <a:rPr lang="en-US" sz="2400" dirty="0" err="1"/>
              <a:t>Là</a:t>
            </a:r>
            <a:r>
              <a:rPr lang="en-US" sz="2400" dirty="0"/>
              <a:t> </a:t>
            </a:r>
            <a:r>
              <a:rPr lang="en-US" sz="2400" dirty="0" err="1"/>
              <a:t>một</a:t>
            </a:r>
            <a:r>
              <a:rPr lang="en-US" sz="2400" dirty="0"/>
              <a:t> </a:t>
            </a:r>
            <a:r>
              <a:rPr lang="en-US" sz="2400" dirty="0" err="1"/>
              <a:t>số</a:t>
            </a:r>
            <a:r>
              <a:rPr lang="en-US" sz="2400" dirty="0"/>
              <a:t> </a:t>
            </a:r>
            <a:r>
              <a:rPr lang="en-US" sz="2400" dirty="0" err="1"/>
              <a:t>bất</a:t>
            </a:r>
            <a:r>
              <a:rPr lang="en-US" sz="2400" dirty="0"/>
              <a:t> </a:t>
            </a:r>
            <a:r>
              <a:rPr lang="en-US" sz="2400" dirty="0" err="1"/>
              <a:t>kì</a:t>
            </a:r>
            <a:r>
              <a:rPr lang="en-US" sz="2400" dirty="0"/>
              <a:t>, </a:t>
            </a:r>
            <a:r>
              <a:rPr lang="en-US" sz="2400" dirty="0" err="1"/>
              <a:t>nó</a:t>
            </a:r>
            <a:r>
              <a:rPr lang="en-US" sz="2400" dirty="0"/>
              <a:t> </a:t>
            </a:r>
            <a:r>
              <a:rPr lang="en-US" sz="2400" dirty="0" err="1"/>
              <a:t>được</a:t>
            </a:r>
            <a:r>
              <a:rPr lang="en-US" sz="2400" dirty="0"/>
              <a:t> </a:t>
            </a:r>
            <a:r>
              <a:rPr lang="en-US" sz="2400" dirty="0" err="1"/>
              <a:t>người</a:t>
            </a:r>
            <a:r>
              <a:rPr lang="en-US" sz="2400" dirty="0"/>
              <a:t> </a:t>
            </a:r>
            <a:r>
              <a:rPr lang="en-US" sz="2400" dirty="0" err="1"/>
              <a:t>tạo</a:t>
            </a:r>
            <a:r>
              <a:rPr lang="en-US" sz="2400" dirty="0"/>
              <a:t> </a:t>
            </a:r>
            <a:r>
              <a:rPr lang="en-US" sz="2400" dirty="0" err="1"/>
              <a:t>khối</a:t>
            </a:r>
            <a:r>
              <a:rPr lang="en-US" sz="2400" dirty="0"/>
              <a:t> </a:t>
            </a:r>
            <a:r>
              <a:rPr lang="en-US" sz="2400" dirty="0" err="1"/>
              <a:t>phát</a:t>
            </a:r>
            <a:r>
              <a:rPr lang="en-US" sz="2400" dirty="0"/>
              <a:t> </a:t>
            </a:r>
            <a:r>
              <a:rPr lang="en-US" sz="2400" dirty="0" err="1"/>
              <a:t>hiện</a:t>
            </a:r>
            <a:r>
              <a:rPr lang="en-US" sz="2400" dirty="0"/>
              <a:t>, </a:t>
            </a:r>
            <a:r>
              <a:rPr lang="en-US" sz="2400" dirty="0" err="1"/>
              <a:t>thông</a:t>
            </a:r>
            <a:r>
              <a:rPr lang="en-US" sz="2400" dirty="0"/>
              <a:t> qua </a:t>
            </a:r>
            <a:r>
              <a:rPr lang="en-US" sz="2400" dirty="0" err="1"/>
              <a:t>việc</a:t>
            </a:r>
            <a:r>
              <a:rPr lang="en-US" sz="2400" dirty="0"/>
              <a:t> </a:t>
            </a:r>
            <a:r>
              <a:rPr lang="en-US" sz="2400" dirty="0" err="1"/>
              <a:t>chạy</a:t>
            </a:r>
            <a:r>
              <a:rPr lang="en-US" sz="2400" dirty="0"/>
              <a:t> </a:t>
            </a:r>
            <a:r>
              <a:rPr lang="en-US" sz="2400" dirty="0" err="1"/>
              <a:t>các</a:t>
            </a:r>
            <a:r>
              <a:rPr lang="en-US" sz="2400" dirty="0"/>
              <a:t> </a:t>
            </a:r>
            <a:r>
              <a:rPr lang="en-US" sz="2400" dirty="0" err="1"/>
              <a:t>lần</a:t>
            </a:r>
            <a:r>
              <a:rPr lang="en-US" sz="2400" dirty="0"/>
              <a:t> </a:t>
            </a:r>
            <a:r>
              <a:rPr lang="en-US" sz="2400" dirty="0" err="1"/>
              <a:t>lặp</a:t>
            </a:r>
            <a:r>
              <a:rPr lang="en-US" sz="2400" dirty="0"/>
              <a:t> </a:t>
            </a:r>
            <a:r>
              <a:rPr lang="en-US" sz="2400" dirty="0" err="1"/>
              <a:t>các</a:t>
            </a:r>
            <a:r>
              <a:rPr lang="en-US" sz="2400" dirty="0"/>
              <a:t> </a:t>
            </a:r>
            <a:r>
              <a:rPr lang="en-US" sz="2400" dirty="0" err="1"/>
              <a:t>giá</a:t>
            </a:r>
            <a:r>
              <a:rPr lang="en-US" sz="2400" dirty="0"/>
              <a:t> </a:t>
            </a:r>
            <a:r>
              <a:rPr lang="en-US" sz="2400" dirty="0" err="1"/>
              <a:t>trị</a:t>
            </a:r>
            <a:r>
              <a:rPr lang="en-US" sz="2400" dirty="0"/>
              <a:t> </a:t>
            </a:r>
            <a:r>
              <a:rPr lang="en-US" sz="2400" dirty="0" err="1"/>
              <a:t>từ</a:t>
            </a:r>
            <a:r>
              <a:rPr lang="en-US" sz="2400" dirty="0"/>
              <a:t> 0 </a:t>
            </a:r>
            <a:r>
              <a:rPr lang="en-US" sz="2400" dirty="0" err="1"/>
              <a:t>đến</a:t>
            </a:r>
            <a:r>
              <a:rPr lang="en-US" sz="2400" dirty="0"/>
              <a:t> 2^32 </a:t>
            </a:r>
            <a:r>
              <a:rPr lang="en-US" sz="2400" dirty="0" err="1"/>
              <a:t>nhằm</a:t>
            </a:r>
            <a:r>
              <a:rPr lang="en-US" sz="2400" dirty="0"/>
              <a:t> </a:t>
            </a:r>
            <a:r>
              <a:rPr lang="en-US" sz="2400" dirty="0" err="1"/>
              <a:t>giải</a:t>
            </a:r>
            <a:r>
              <a:rPr lang="en-US" sz="2400" dirty="0"/>
              <a:t> 1 </a:t>
            </a:r>
            <a:r>
              <a:rPr lang="en-US" sz="2400" dirty="0" err="1"/>
              <a:t>bài</a:t>
            </a:r>
            <a:r>
              <a:rPr lang="en-US" sz="2400" dirty="0"/>
              <a:t> </a:t>
            </a:r>
            <a:r>
              <a:rPr lang="en-US" sz="2400" dirty="0" err="1"/>
              <a:t>toán</a:t>
            </a:r>
            <a:r>
              <a:rPr lang="en-US" sz="2400" dirty="0"/>
              <a:t> </a:t>
            </a:r>
            <a:r>
              <a:rPr lang="en-US" sz="2400" dirty="0" err="1"/>
              <a:t>mã</a:t>
            </a:r>
            <a:r>
              <a:rPr lang="en-US" sz="2400" dirty="0"/>
              <a:t> </a:t>
            </a:r>
            <a:r>
              <a:rPr lang="en-US" sz="2400" dirty="0" err="1"/>
              <a:t>hóa</a:t>
            </a:r>
            <a:r>
              <a:rPr lang="en-US" sz="2400" dirty="0"/>
              <a:t> </a:t>
            </a:r>
            <a:r>
              <a:rPr lang="en-US" sz="2400" dirty="0" err="1"/>
              <a:t>thỏa</a:t>
            </a:r>
            <a:r>
              <a:rPr lang="en-US" sz="2400" dirty="0"/>
              <a:t> </a:t>
            </a:r>
            <a:r>
              <a:rPr lang="en-US" sz="2400" dirty="0" err="1"/>
              <a:t>điều</a:t>
            </a:r>
            <a:r>
              <a:rPr lang="en-US" sz="2400" dirty="0"/>
              <a:t> </a:t>
            </a:r>
            <a:r>
              <a:rPr lang="en-US" sz="2400" dirty="0" err="1"/>
              <a:t>kiện</a:t>
            </a:r>
            <a:r>
              <a:rPr lang="en-US" sz="2400" dirty="0"/>
              <a:t> </a:t>
            </a:r>
            <a:r>
              <a:rPr lang="en-US" sz="2400" dirty="0" err="1"/>
              <a:t>cho</a:t>
            </a:r>
            <a:r>
              <a:rPr lang="en-US" sz="2400" dirty="0"/>
              <a:t> </a:t>
            </a:r>
            <a:r>
              <a:rPr lang="en-US" sz="2400" dirty="0" err="1"/>
              <a:t>trước</a:t>
            </a:r>
            <a:r>
              <a:rPr lang="en-US" sz="2400" dirty="0"/>
              <a:t>. </a:t>
            </a:r>
          </a:p>
          <a:p>
            <a:r>
              <a:rPr lang="en-US" sz="2400" b="1" dirty="0" err="1">
                <a:solidFill>
                  <a:srgbClr val="FF0000"/>
                </a:solidFill>
              </a:rPr>
              <a:t>Phiên</a:t>
            </a:r>
            <a:r>
              <a:rPr lang="en-US" sz="2400" b="1" dirty="0">
                <a:solidFill>
                  <a:srgbClr val="FF0000"/>
                </a:solidFill>
              </a:rPr>
              <a:t> </a:t>
            </a:r>
            <a:r>
              <a:rPr lang="en-US" sz="2400" b="1" dirty="0" err="1">
                <a:solidFill>
                  <a:srgbClr val="FF0000"/>
                </a:solidFill>
              </a:rPr>
              <a:t>bản</a:t>
            </a:r>
            <a:r>
              <a:rPr lang="en-US" sz="2400" b="1" dirty="0">
                <a:solidFill>
                  <a:srgbClr val="FF0000"/>
                </a:solidFill>
              </a:rPr>
              <a:t> </a:t>
            </a:r>
            <a:r>
              <a:rPr lang="en-US" sz="2400" b="1" dirty="0" err="1">
                <a:solidFill>
                  <a:srgbClr val="FF0000"/>
                </a:solidFill>
              </a:rPr>
              <a:t>blockchain</a:t>
            </a:r>
            <a:r>
              <a:rPr lang="en-US" sz="2400" dirty="0"/>
              <a:t>: </a:t>
            </a:r>
            <a:r>
              <a:rPr lang="en-US" sz="2400" dirty="0" err="1"/>
              <a:t>cho</a:t>
            </a:r>
            <a:r>
              <a:rPr lang="en-US" sz="2400" dirty="0"/>
              <a:t> </a:t>
            </a:r>
            <a:r>
              <a:rPr lang="en-US" sz="2400" dirty="0" err="1"/>
              <a:t>biết</a:t>
            </a:r>
            <a:r>
              <a:rPr lang="en-US" sz="2400" dirty="0"/>
              <a:t> </a:t>
            </a:r>
            <a:r>
              <a:rPr lang="en-US" sz="2400" dirty="0" err="1"/>
              <a:t>phiên</a:t>
            </a:r>
            <a:r>
              <a:rPr lang="en-US" sz="2400" dirty="0"/>
              <a:t> </a:t>
            </a:r>
            <a:r>
              <a:rPr lang="en-US" sz="2400" dirty="0" err="1"/>
              <a:t>bản</a:t>
            </a:r>
            <a:r>
              <a:rPr lang="en-US" sz="2400" dirty="0"/>
              <a:t> </a:t>
            </a:r>
            <a:r>
              <a:rPr lang="en-US" sz="2400" dirty="0" err="1"/>
              <a:t>của</a:t>
            </a:r>
            <a:r>
              <a:rPr lang="en-US" sz="2400" dirty="0"/>
              <a:t> </a:t>
            </a:r>
            <a:r>
              <a:rPr lang="en-US" sz="2400" dirty="0" err="1"/>
              <a:t>blockchain</a:t>
            </a:r>
            <a:r>
              <a:rPr lang="en-US" sz="2400" dirty="0"/>
              <a:t> </a:t>
            </a:r>
            <a:r>
              <a:rPr lang="en-US" sz="2400" dirty="0" err="1"/>
              <a:t>đang</a:t>
            </a:r>
            <a:r>
              <a:rPr lang="en-US" sz="2400" dirty="0"/>
              <a:t> </a:t>
            </a:r>
            <a:r>
              <a:rPr lang="en-US" sz="2400" dirty="0" err="1"/>
              <a:t>sử</a:t>
            </a:r>
            <a:r>
              <a:rPr lang="en-US" sz="2400" dirty="0"/>
              <a:t> </a:t>
            </a:r>
            <a:r>
              <a:rPr lang="en-US" sz="2400" dirty="0" err="1"/>
              <a:t>dụng</a:t>
            </a:r>
            <a:r>
              <a:rPr lang="en-US" sz="2400" dirty="0"/>
              <a:t>. </a:t>
            </a:r>
          </a:p>
          <a:p>
            <a:r>
              <a:rPr lang="en-US" sz="2400" b="1" dirty="0" err="1">
                <a:solidFill>
                  <a:srgbClr val="FF0000"/>
                </a:solidFill>
              </a:rPr>
              <a:t>Số</a:t>
            </a:r>
            <a:r>
              <a:rPr lang="en-US" sz="2400" b="1" dirty="0">
                <a:solidFill>
                  <a:srgbClr val="FF0000"/>
                </a:solidFill>
              </a:rPr>
              <a:t> </a:t>
            </a:r>
            <a:r>
              <a:rPr lang="en-US" sz="2400" b="1" dirty="0" err="1">
                <a:solidFill>
                  <a:srgbClr val="FF0000"/>
                </a:solidFill>
              </a:rPr>
              <a:t>thứ</a:t>
            </a:r>
            <a:r>
              <a:rPr lang="en-US" sz="2400" b="1" dirty="0">
                <a:solidFill>
                  <a:srgbClr val="FF0000"/>
                </a:solidFill>
              </a:rPr>
              <a:t> </a:t>
            </a:r>
            <a:r>
              <a:rPr lang="en-US" sz="2400" b="1" dirty="0" err="1">
                <a:solidFill>
                  <a:srgbClr val="FF0000"/>
                </a:solidFill>
              </a:rPr>
              <a:t>tự</a:t>
            </a:r>
            <a:r>
              <a:rPr lang="en-US" sz="2400" dirty="0">
                <a:solidFill>
                  <a:srgbClr val="FF0000"/>
                </a:solidFill>
              </a:rPr>
              <a:t>: </a:t>
            </a:r>
            <a:r>
              <a:rPr lang="en-US" sz="2400" dirty="0" err="1"/>
              <a:t>Các</a:t>
            </a:r>
            <a:r>
              <a:rPr lang="en-US" sz="2400" dirty="0"/>
              <a:t> </a:t>
            </a:r>
            <a:r>
              <a:rPr lang="en-US" sz="2400" dirty="0" err="1"/>
              <a:t>khối</a:t>
            </a:r>
            <a:r>
              <a:rPr lang="en-US" sz="2400" dirty="0"/>
              <a:t> </a:t>
            </a:r>
            <a:r>
              <a:rPr lang="en-US" sz="2400" dirty="0" err="1"/>
              <a:t>sẽ</a:t>
            </a:r>
            <a:r>
              <a:rPr lang="en-US" sz="2400" dirty="0"/>
              <a:t> </a:t>
            </a:r>
            <a:r>
              <a:rPr lang="en-US" sz="2400" dirty="0" err="1"/>
              <a:t>được</a:t>
            </a:r>
            <a:r>
              <a:rPr lang="en-US" sz="2400" dirty="0"/>
              <a:t> </a:t>
            </a:r>
            <a:r>
              <a:rPr lang="en-US" sz="2400" dirty="0" err="1"/>
              <a:t>đánh</a:t>
            </a:r>
            <a:r>
              <a:rPr lang="en-US" sz="2400" dirty="0"/>
              <a:t> </a:t>
            </a:r>
            <a:r>
              <a:rPr lang="en-US" sz="2400" dirty="0" err="1"/>
              <a:t>dấu</a:t>
            </a:r>
            <a:r>
              <a:rPr lang="en-US" sz="2400" dirty="0"/>
              <a:t> </a:t>
            </a:r>
            <a:r>
              <a:rPr lang="en-US" sz="2400" dirty="0" err="1"/>
              <a:t>bẳng</a:t>
            </a:r>
            <a:r>
              <a:rPr lang="en-US" sz="2400" dirty="0"/>
              <a:t> </a:t>
            </a:r>
            <a:r>
              <a:rPr lang="en-US" sz="2400" dirty="0" err="1"/>
              <a:t>các</a:t>
            </a:r>
            <a:r>
              <a:rPr lang="en-US" sz="2400" dirty="0"/>
              <a:t> </a:t>
            </a:r>
            <a:r>
              <a:rPr lang="en-US" sz="2400" dirty="0" err="1"/>
              <a:t>số</a:t>
            </a:r>
            <a:r>
              <a:rPr lang="en-US" sz="2400" dirty="0"/>
              <a:t> </a:t>
            </a:r>
            <a:r>
              <a:rPr lang="en-US" sz="2400" dirty="0" err="1"/>
              <a:t>thứ</a:t>
            </a:r>
            <a:r>
              <a:rPr lang="en-US" sz="2400" dirty="0"/>
              <a:t> </a:t>
            </a:r>
            <a:r>
              <a:rPr lang="en-US" sz="2400" dirty="0" err="1"/>
              <a:t>tự</a:t>
            </a:r>
            <a:r>
              <a:rPr lang="en-US" sz="2400" dirty="0"/>
              <a:t> </a:t>
            </a:r>
            <a:r>
              <a:rPr lang="en-US" sz="2400" dirty="0" err="1"/>
              <a:t>liên</a:t>
            </a:r>
            <a:r>
              <a:rPr lang="en-US" sz="2400" dirty="0"/>
              <a:t> </a:t>
            </a:r>
            <a:r>
              <a:rPr lang="en-US" sz="2400" dirty="0" err="1"/>
              <a:t>tục</a:t>
            </a:r>
            <a:r>
              <a:rPr lang="en-US" sz="2400" dirty="0"/>
              <a:t>.</a:t>
            </a:r>
          </a:p>
          <a:p>
            <a:r>
              <a:rPr lang="en-US" sz="2400" dirty="0" err="1"/>
              <a:t>Kích</a:t>
            </a:r>
            <a:r>
              <a:rPr lang="en-US" sz="2400" dirty="0"/>
              <a:t> </a:t>
            </a:r>
            <a:r>
              <a:rPr lang="en-US" sz="2400" dirty="0" err="1"/>
              <a:t>thước</a:t>
            </a:r>
            <a:r>
              <a:rPr lang="en-US" sz="2400" dirty="0"/>
              <a:t> </a:t>
            </a:r>
            <a:r>
              <a:rPr lang="en-US" sz="2400" dirty="0" err="1"/>
              <a:t>tối</a:t>
            </a:r>
            <a:r>
              <a:rPr lang="en-US" sz="2400" dirty="0"/>
              <a:t> </a:t>
            </a:r>
            <a:r>
              <a:rPr lang="en-US" sz="2400" dirty="0" err="1"/>
              <a:t>đa</a:t>
            </a:r>
            <a:r>
              <a:rPr lang="en-US" sz="2400" dirty="0"/>
              <a:t> </a:t>
            </a:r>
            <a:r>
              <a:rPr lang="en-US" sz="2400" dirty="0" err="1"/>
              <a:t>của</a:t>
            </a:r>
            <a:r>
              <a:rPr lang="en-US" sz="2400" dirty="0"/>
              <a:t> </a:t>
            </a:r>
            <a:r>
              <a:rPr lang="en-US" sz="2400" dirty="0" err="1"/>
              <a:t>mỗi</a:t>
            </a:r>
            <a:r>
              <a:rPr lang="en-US" sz="2400" dirty="0"/>
              <a:t> </a:t>
            </a:r>
            <a:r>
              <a:rPr lang="en-US" sz="2400" dirty="0" err="1"/>
              <a:t>khối</a:t>
            </a:r>
            <a:r>
              <a:rPr lang="en-US" sz="2400" dirty="0"/>
              <a:t> </a:t>
            </a:r>
            <a:r>
              <a:rPr lang="en-US" sz="2400" dirty="0" err="1"/>
              <a:t>khoảng</a:t>
            </a:r>
            <a:r>
              <a:rPr lang="en-US" sz="2400" dirty="0"/>
              <a:t> </a:t>
            </a:r>
            <a:r>
              <a:rPr lang="en-US" sz="2400" dirty="0" err="1"/>
              <a:t>từ</a:t>
            </a:r>
            <a:r>
              <a:rPr lang="en-US" sz="2400" dirty="0"/>
              <a:t> </a:t>
            </a:r>
            <a:r>
              <a:rPr lang="en-US" sz="2400" dirty="0" err="1"/>
              <a:t>vài</a:t>
            </a:r>
            <a:r>
              <a:rPr lang="en-US" sz="2400" dirty="0"/>
              <a:t> MB </a:t>
            </a:r>
            <a:r>
              <a:rPr lang="en-US" sz="2400" dirty="0" err="1"/>
              <a:t>đến</a:t>
            </a:r>
            <a:r>
              <a:rPr lang="en-US" sz="2400" dirty="0"/>
              <a:t> </a:t>
            </a:r>
            <a:r>
              <a:rPr lang="en-US" sz="2400" dirty="0" err="1"/>
              <a:t>vài</a:t>
            </a:r>
            <a:r>
              <a:rPr lang="en-US" sz="2400" dirty="0"/>
              <a:t> </a:t>
            </a:r>
            <a:r>
              <a:rPr lang="en-US" sz="2400" dirty="0" err="1"/>
              <a:t>trăm</a:t>
            </a:r>
            <a:r>
              <a:rPr lang="en-US" sz="2400" dirty="0"/>
              <a:t> MB </a:t>
            </a:r>
            <a:r>
              <a:rPr lang="en-US" sz="2400" dirty="0" err="1"/>
              <a:t>đươc</a:t>
            </a:r>
            <a:r>
              <a:rPr lang="en-US" sz="2400" dirty="0"/>
              <a:t> qui </a:t>
            </a:r>
            <a:r>
              <a:rPr lang="en-US" sz="2400" dirty="0" err="1"/>
              <a:t>định</a:t>
            </a:r>
            <a:r>
              <a:rPr lang="en-US" sz="2400" dirty="0"/>
              <a:t> </a:t>
            </a:r>
            <a:r>
              <a:rPr lang="en-US" sz="2400" dirty="0" err="1"/>
              <a:t>rõ</a:t>
            </a:r>
            <a:r>
              <a:rPr lang="en-US" sz="2400" dirty="0"/>
              <a:t> </a:t>
            </a:r>
            <a:r>
              <a:rPr lang="en-US" sz="2400" dirty="0" err="1"/>
              <a:t>trong</a:t>
            </a:r>
            <a:r>
              <a:rPr lang="en-US" sz="2400" dirty="0"/>
              <a:t> </a:t>
            </a:r>
            <a:r>
              <a:rPr lang="en-US" sz="2400" dirty="0" err="1"/>
              <a:t>từng</a:t>
            </a:r>
            <a:r>
              <a:rPr lang="en-US" sz="2400" dirty="0"/>
              <a:t> </a:t>
            </a:r>
            <a:r>
              <a:rPr lang="en-US" sz="2400" dirty="0" err="1"/>
              <a:t>phiên</a:t>
            </a:r>
            <a:r>
              <a:rPr lang="en-US" sz="2400" dirty="0"/>
              <a:t> </a:t>
            </a:r>
            <a:r>
              <a:rPr lang="en-US" sz="2400" dirty="0" err="1"/>
              <a:t>bản</a:t>
            </a:r>
            <a:r>
              <a:rPr lang="en-US" sz="2400" dirty="0"/>
              <a:t>. </a:t>
            </a:r>
          </a:p>
          <a:p>
            <a:pPr lvl="0">
              <a:buNone/>
            </a:pPr>
            <a:endParaRPr lang="en-US" sz="2400" dirty="0"/>
          </a:p>
        </p:txBody>
      </p:sp>
    </p:spTree>
    <p:extLst>
      <p:ext uri="{BB962C8B-B14F-4D97-AF65-F5344CB8AC3E}">
        <p14:creationId xmlns:p14="http://schemas.microsoft.com/office/powerpoint/2010/main" val="315296061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dirty="0" err="1"/>
              <a:t>Phân</a:t>
            </a:r>
            <a:r>
              <a:rPr lang="en-US" dirty="0"/>
              <a:t> </a:t>
            </a:r>
            <a:r>
              <a:rPr lang="en-US" dirty="0" err="1"/>
              <a:t>loại</a:t>
            </a:r>
            <a:r>
              <a:rPr lang="en-US" dirty="0"/>
              <a:t> </a:t>
            </a:r>
            <a:r>
              <a:rPr lang="en-US" dirty="0" err="1"/>
              <a:t>các</a:t>
            </a:r>
            <a:r>
              <a:rPr lang="en-US" dirty="0"/>
              <a:t> node (1)</a:t>
            </a:r>
          </a:p>
        </p:txBody>
      </p:sp>
      <p:sp>
        <p:nvSpPr>
          <p:cNvPr id="195587" name="Rectangle 3"/>
          <p:cNvSpPr>
            <a:spLocks noGrp="1" noChangeArrowheads="1"/>
          </p:cNvSpPr>
          <p:nvPr>
            <p:ph type="body" idx="1"/>
          </p:nvPr>
        </p:nvSpPr>
        <p:spPr>
          <a:xfrm>
            <a:off x="609600" y="1404938"/>
            <a:ext cx="10972800" cy="4525963"/>
          </a:xfrm>
        </p:spPr>
        <p:txBody>
          <a:bodyPr/>
          <a:lstStyle/>
          <a:p>
            <a:r>
              <a:rPr lang="vi-VN" b="1" dirty="0">
                <a:solidFill>
                  <a:srgbClr val="FF0000"/>
                </a:solidFill>
              </a:rPr>
              <a:t>Hot node</a:t>
            </a:r>
            <a:r>
              <a:rPr lang="vi-VN" dirty="0">
                <a:solidFill>
                  <a:srgbClr val="FF0000"/>
                </a:solidFill>
              </a:rPr>
              <a:t> </a:t>
            </a:r>
            <a:r>
              <a:rPr lang="vi-VN" dirty="0"/>
              <a:t>là những node có chứa dữ liệu và chủ động liên kết đến các node khác trên hệ thống. </a:t>
            </a:r>
            <a:r>
              <a:rPr lang="en-US" dirty="0"/>
              <a:t> </a:t>
            </a:r>
            <a:r>
              <a:rPr lang="en-US" dirty="0" err="1"/>
              <a:t>Chúng</a:t>
            </a:r>
            <a:r>
              <a:rPr lang="en-US" dirty="0"/>
              <a:t> </a:t>
            </a:r>
            <a:r>
              <a:rPr lang="en-US" dirty="0" err="1"/>
              <a:t>còn</a:t>
            </a:r>
            <a:r>
              <a:rPr lang="en-US" dirty="0"/>
              <a:t> </a:t>
            </a:r>
            <a:r>
              <a:rPr lang="en-US" dirty="0" err="1"/>
              <a:t>là</a:t>
            </a:r>
            <a:r>
              <a:rPr lang="en-US" dirty="0"/>
              <a:t> </a:t>
            </a:r>
            <a:r>
              <a:rPr lang="en-US" dirty="0" err="1"/>
              <a:t>những</a:t>
            </a:r>
            <a:r>
              <a:rPr lang="en-US" dirty="0"/>
              <a:t> </a:t>
            </a:r>
            <a:r>
              <a:rPr lang="en-US" dirty="0" err="1"/>
              <a:t>nơi</a:t>
            </a:r>
            <a:r>
              <a:rPr lang="vi-VN" dirty="0"/>
              <a:t> xử lí dữ liệu chính của Blockchain. </a:t>
            </a:r>
            <a:r>
              <a:rPr lang="en-US" dirty="0"/>
              <a:t>Hot node </a:t>
            </a:r>
            <a:r>
              <a:rPr lang="en-US" dirty="0" err="1"/>
              <a:t>chia</a:t>
            </a:r>
            <a:r>
              <a:rPr lang="en-US" dirty="0"/>
              <a:t> </a:t>
            </a:r>
            <a:r>
              <a:rPr lang="en-US" dirty="0" err="1"/>
              <a:t>làm</a:t>
            </a:r>
            <a:r>
              <a:rPr lang="en-US" dirty="0"/>
              <a:t> 2 </a:t>
            </a:r>
            <a:r>
              <a:rPr lang="en-US" dirty="0" err="1"/>
              <a:t>loại</a:t>
            </a:r>
            <a:r>
              <a:rPr lang="en-US" dirty="0"/>
              <a:t>: </a:t>
            </a:r>
            <a:r>
              <a:rPr lang="vi-VN" dirty="0"/>
              <a:t>Full node và Light node</a:t>
            </a:r>
            <a:endParaRPr lang="en-US" dirty="0"/>
          </a:p>
          <a:p>
            <a:r>
              <a:rPr lang="vi-VN" b="1" dirty="0">
                <a:solidFill>
                  <a:srgbClr val="FF0000"/>
                </a:solidFill>
              </a:rPr>
              <a:t>Full node</a:t>
            </a:r>
            <a:r>
              <a:rPr lang="vi-VN" dirty="0">
                <a:solidFill>
                  <a:srgbClr val="FF0000"/>
                </a:solidFill>
              </a:rPr>
              <a:t> </a:t>
            </a:r>
            <a:r>
              <a:rPr lang="vi-VN" dirty="0"/>
              <a:t>là node chứa </a:t>
            </a:r>
            <a:r>
              <a:rPr lang="en-US" dirty="0" err="1"/>
              <a:t>bản</a:t>
            </a:r>
            <a:r>
              <a:rPr lang="en-US" dirty="0"/>
              <a:t> </a:t>
            </a:r>
            <a:r>
              <a:rPr lang="en-US" dirty="0" err="1"/>
              <a:t>sao</a:t>
            </a:r>
            <a:r>
              <a:rPr lang="en-US" dirty="0"/>
              <a:t> </a:t>
            </a:r>
            <a:r>
              <a:rPr lang="en-US" dirty="0" err="1"/>
              <a:t>đầy</a:t>
            </a:r>
            <a:r>
              <a:rPr lang="en-US" dirty="0"/>
              <a:t> </a:t>
            </a:r>
            <a:r>
              <a:rPr lang="en-US" dirty="0" err="1"/>
              <a:t>đủ</a:t>
            </a:r>
            <a:r>
              <a:rPr lang="vi-VN" dirty="0"/>
              <a:t> các dữ liệu Blockchain. Chỉ có </a:t>
            </a:r>
            <a:r>
              <a:rPr lang="en-US" dirty="0" err="1"/>
              <a:t>các</a:t>
            </a:r>
            <a:r>
              <a:rPr lang="en-US" dirty="0"/>
              <a:t> node </a:t>
            </a:r>
            <a:r>
              <a:rPr lang="en-US" dirty="0" err="1"/>
              <a:t>này</a:t>
            </a:r>
            <a:r>
              <a:rPr lang="en-US" dirty="0"/>
              <a:t> </a:t>
            </a:r>
            <a:r>
              <a:rPr lang="vi-VN" dirty="0"/>
              <a:t>mới trực tiếp ghi dữ liệu vào Blockchain</a:t>
            </a:r>
            <a:r>
              <a:rPr lang="en-US" dirty="0"/>
              <a:t>.</a:t>
            </a:r>
            <a:r>
              <a:rPr lang="vi-VN" dirty="0"/>
              <a:t> Các node </a:t>
            </a:r>
            <a:r>
              <a:rPr lang="en-US" dirty="0" err="1"/>
              <a:t>này</a:t>
            </a:r>
            <a:r>
              <a:rPr lang="en-US" dirty="0"/>
              <a:t> </a:t>
            </a:r>
            <a:r>
              <a:rPr lang="en-US" dirty="0" err="1"/>
              <a:t>hạt</a:t>
            </a:r>
            <a:r>
              <a:rPr lang="en-US" dirty="0"/>
              <a:t> </a:t>
            </a:r>
            <a:r>
              <a:rPr lang="en-US" dirty="0" err="1"/>
              <a:t>nhân</a:t>
            </a:r>
            <a:r>
              <a:rPr lang="en-US" dirty="0"/>
              <a:t> </a:t>
            </a:r>
            <a:r>
              <a:rPr lang="vi-VN" dirty="0"/>
              <a:t>của cả hệ thống Blockchain</a:t>
            </a:r>
            <a:r>
              <a:rPr lang="en-US" dirty="0"/>
              <a:t>,</a:t>
            </a:r>
            <a:r>
              <a:rPr lang="vi-VN" dirty="0"/>
              <a:t> chúng đảm bảo tính toàn vẹn dữ liệu của Blockchain.</a:t>
            </a:r>
            <a:endParaRPr lang="en-US" dirty="0"/>
          </a:p>
          <a:p>
            <a:endParaRPr lang="en-US" dirty="0"/>
          </a:p>
        </p:txBody>
      </p:sp>
    </p:spTree>
    <p:extLst>
      <p:ext uri="{BB962C8B-B14F-4D97-AF65-F5344CB8AC3E}">
        <p14:creationId xmlns:p14="http://schemas.microsoft.com/office/powerpoint/2010/main" val="20356224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7585-DB84-B240-B271-4859AEE5A0B6}"/>
              </a:ext>
            </a:extLst>
          </p:cNvPr>
          <p:cNvSpPr>
            <a:spLocks noGrp="1"/>
          </p:cNvSpPr>
          <p:nvPr>
            <p:ph type="title"/>
          </p:nvPr>
        </p:nvSpPr>
        <p:spPr/>
        <p:txBody>
          <a:bodyPr/>
          <a:lstStyle/>
          <a:p>
            <a:r>
              <a:rPr lang="en-US" dirty="0" err="1"/>
              <a:t>Phân</a:t>
            </a:r>
            <a:r>
              <a:rPr lang="en-US" dirty="0"/>
              <a:t> </a:t>
            </a:r>
            <a:r>
              <a:rPr lang="en-US" dirty="0" err="1"/>
              <a:t>loại</a:t>
            </a:r>
            <a:r>
              <a:rPr lang="en-US" dirty="0"/>
              <a:t> </a:t>
            </a:r>
            <a:r>
              <a:rPr lang="en-US" dirty="0" err="1"/>
              <a:t>các</a:t>
            </a:r>
            <a:r>
              <a:rPr lang="en-US" dirty="0"/>
              <a:t> node (2)</a:t>
            </a:r>
            <a:endParaRPr lang="en-US"/>
          </a:p>
        </p:txBody>
      </p:sp>
      <p:sp>
        <p:nvSpPr>
          <p:cNvPr id="195587" name="Rectangle 3"/>
          <p:cNvSpPr>
            <a:spLocks noGrp="1" noChangeArrowheads="1"/>
          </p:cNvSpPr>
          <p:nvPr>
            <p:ph idx="1"/>
          </p:nvPr>
        </p:nvSpPr>
        <p:spPr>
          <a:xfrm>
            <a:off x="495300" y="1295400"/>
            <a:ext cx="11201400" cy="4525963"/>
          </a:xfrm>
        </p:spPr>
        <p:txBody>
          <a:bodyPr/>
          <a:lstStyle/>
          <a:p>
            <a:r>
              <a:rPr lang="vi-VN" b="1" dirty="0">
                <a:solidFill>
                  <a:srgbClr val="FF0000"/>
                </a:solidFill>
              </a:rPr>
              <a:t>Light node</a:t>
            </a:r>
            <a:r>
              <a:rPr lang="vi-VN" dirty="0">
                <a:solidFill>
                  <a:srgbClr val="FF0000"/>
                </a:solidFill>
              </a:rPr>
              <a:t> </a:t>
            </a:r>
            <a:r>
              <a:rPr lang="vi-VN" dirty="0"/>
              <a:t>là giải pháp </a:t>
            </a:r>
            <a:r>
              <a:rPr lang="en-US" dirty="0" err="1"/>
              <a:t>để</a:t>
            </a:r>
            <a:r>
              <a:rPr lang="vi-VN" dirty="0"/>
              <a:t> tiết kiệm tài nguyên </a:t>
            </a:r>
            <a:r>
              <a:rPr lang="en-US" dirty="0" err="1"/>
              <a:t>của</a:t>
            </a:r>
            <a:r>
              <a:rPr lang="vi-VN" dirty="0"/>
              <a:t> hệ thống</a:t>
            </a:r>
            <a:r>
              <a:rPr lang="en-US" dirty="0"/>
              <a:t>. Light n</a:t>
            </a:r>
            <a:r>
              <a:rPr lang="vi-VN" dirty="0"/>
              <a:t>ode chỉ chứa một phần dữ liệu của Blockchain, thường </a:t>
            </a:r>
            <a:r>
              <a:rPr lang="en-US" dirty="0" err="1"/>
              <a:t>chỉ</a:t>
            </a:r>
            <a:r>
              <a:rPr lang="en-US" dirty="0"/>
              <a:t> </a:t>
            </a:r>
            <a:r>
              <a:rPr lang="en-US" dirty="0" err="1"/>
              <a:t>chứa</a:t>
            </a:r>
            <a:r>
              <a:rPr lang="en-US" dirty="0"/>
              <a:t> </a:t>
            </a:r>
            <a:r>
              <a:rPr lang="en-US" dirty="0" err="1"/>
              <a:t>một</a:t>
            </a:r>
            <a:r>
              <a:rPr lang="en-US" dirty="0"/>
              <a:t> </a:t>
            </a:r>
            <a:r>
              <a:rPr lang="en-US" dirty="0" err="1"/>
              <a:t>phần</a:t>
            </a:r>
            <a:r>
              <a:rPr lang="en-US" dirty="0"/>
              <a:t> </a:t>
            </a:r>
            <a:r>
              <a:rPr lang="en-US" dirty="0" err="1"/>
              <a:t>dữ</a:t>
            </a:r>
            <a:r>
              <a:rPr lang="en-US" dirty="0"/>
              <a:t> </a:t>
            </a:r>
            <a:r>
              <a:rPr lang="en-US" dirty="0" err="1"/>
              <a:t>liệu</a:t>
            </a:r>
            <a:r>
              <a:rPr lang="en-US" dirty="0"/>
              <a:t> </a:t>
            </a:r>
            <a:r>
              <a:rPr lang="en-US" dirty="0" err="1"/>
              <a:t>liên</a:t>
            </a:r>
            <a:r>
              <a:rPr lang="en-US" dirty="0"/>
              <a:t> </a:t>
            </a:r>
            <a:r>
              <a:rPr lang="en-US" dirty="0" err="1"/>
              <a:t>tục</a:t>
            </a:r>
            <a:r>
              <a:rPr lang="en-US" dirty="0"/>
              <a:t> </a:t>
            </a:r>
            <a:r>
              <a:rPr lang="en-US" dirty="0" err="1"/>
              <a:t>từ</a:t>
            </a:r>
            <a:r>
              <a:rPr lang="en-US" dirty="0"/>
              <a:t> </a:t>
            </a:r>
            <a:r>
              <a:rPr lang="en-US" dirty="0" err="1"/>
              <a:t>quá</a:t>
            </a:r>
            <a:r>
              <a:rPr lang="en-US" dirty="0"/>
              <a:t> </a:t>
            </a:r>
            <a:r>
              <a:rPr lang="en-US" dirty="0" err="1"/>
              <a:t>khứ</a:t>
            </a:r>
            <a:r>
              <a:rPr lang="en-US" dirty="0"/>
              <a:t> </a:t>
            </a:r>
            <a:r>
              <a:rPr lang="en-US" dirty="0" err="1"/>
              <a:t>gần</a:t>
            </a:r>
            <a:r>
              <a:rPr lang="en-US" dirty="0"/>
              <a:t> </a:t>
            </a:r>
            <a:r>
              <a:rPr lang="vi-VN" dirty="0"/>
              <a:t>đến hiện tại. Một light-node </a:t>
            </a:r>
            <a:r>
              <a:rPr lang="en-US" dirty="0" err="1"/>
              <a:t>cần</a:t>
            </a:r>
            <a:r>
              <a:rPr lang="en-US" dirty="0"/>
              <a:t> </a:t>
            </a:r>
            <a:r>
              <a:rPr lang="en-US" dirty="0" err="1"/>
              <a:t>được</a:t>
            </a:r>
            <a:r>
              <a:rPr lang="en-US" dirty="0"/>
              <a:t> </a:t>
            </a:r>
            <a:r>
              <a:rPr lang="vi-VN" dirty="0"/>
              <a:t>liên kết đến ít nhất một full-node để </a:t>
            </a:r>
            <a:r>
              <a:rPr lang="en-US" dirty="0" err="1"/>
              <a:t>nhờ</a:t>
            </a:r>
            <a:r>
              <a:rPr lang="en-US" dirty="0"/>
              <a:t> </a:t>
            </a:r>
            <a:r>
              <a:rPr lang="en-US" dirty="0" err="1"/>
              <a:t>nó</a:t>
            </a:r>
            <a:r>
              <a:rPr lang="en-US" dirty="0"/>
              <a:t> </a:t>
            </a:r>
            <a:r>
              <a:rPr lang="vi-VN" dirty="0"/>
              <a:t>mà nó </a:t>
            </a:r>
            <a:r>
              <a:rPr lang="en-US" dirty="0" err="1"/>
              <a:t>có</a:t>
            </a:r>
            <a:r>
              <a:rPr lang="en-US" dirty="0"/>
              <a:t> </a:t>
            </a:r>
            <a:r>
              <a:rPr lang="en-US" dirty="0" err="1"/>
              <a:t>thể</a:t>
            </a:r>
            <a:r>
              <a:rPr lang="en-US" dirty="0"/>
              <a:t> </a:t>
            </a:r>
            <a:r>
              <a:rPr lang="en-US" dirty="0" err="1"/>
              <a:t>thêm</a:t>
            </a:r>
            <a:r>
              <a:rPr lang="en-US" dirty="0"/>
              <a:t> </a:t>
            </a:r>
            <a:r>
              <a:rPr lang="en-US" dirty="0" err="1"/>
              <a:t>một</a:t>
            </a:r>
            <a:r>
              <a:rPr lang="en-US" dirty="0"/>
              <a:t> </a:t>
            </a:r>
            <a:r>
              <a:rPr lang="en-US" dirty="0" err="1"/>
              <a:t>giao</a:t>
            </a:r>
            <a:r>
              <a:rPr lang="en-US" dirty="0"/>
              <a:t> </a:t>
            </a:r>
            <a:r>
              <a:rPr lang="en-US" dirty="0" err="1"/>
              <a:t>dịch</a:t>
            </a:r>
            <a:r>
              <a:rPr lang="en-US" dirty="0"/>
              <a:t> </a:t>
            </a:r>
            <a:r>
              <a:rPr lang="en-US" dirty="0" err="1"/>
              <a:t>vào</a:t>
            </a:r>
            <a:r>
              <a:rPr lang="en-US" dirty="0"/>
              <a:t> </a:t>
            </a:r>
            <a:r>
              <a:rPr lang="en-US" dirty="0" err="1"/>
              <a:t>hê</a:t>
            </a:r>
            <a:r>
              <a:rPr lang="en-US" dirty="0"/>
              <a:t> </a:t>
            </a:r>
            <a:r>
              <a:rPr lang="en-US" dirty="0" err="1"/>
              <a:t>thống</a:t>
            </a:r>
            <a:r>
              <a:rPr lang="vi-VN" dirty="0"/>
              <a:t>.</a:t>
            </a:r>
            <a:endParaRPr lang="en-US" dirty="0"/>
          </a:p>
          <a:p>
            <a:r>
              <a:rPr lang="vi-VN" b="1" dirty="0">
                <a:solidFill>
                  <a:srgbClr val="FF0000"/>
                </a:solidFill>
              </a:rPr>
              <a:t>Cold node</a:t>
            </a:r>
            <a:r>
              <a:rPr lang="vi-VN" dirty="0">
                <a:solidFill>
                  <a:srgbClr val="FF0000"/>
                </a:solidFill>
              </a:rPr>
              <a:t> </a:t>
            </a:r>
            <a:r>
              <a:rPr lang="vi-VN" dirty="0"/>
              <a:t>là những node không chứa dữ liệu của </a:t>
            </a:r>
            <a:r>
              <a:rPr lang="en-US" dirty="0" err="1"/>
              <a:t>hệ</a:t>
            </a:r>
            <a:r>
              <a:rPr lang="en-US" dirty="0"/>
              <a:t> </a:t>
            </a:r>
            <a:r>
              <a:rPr lang="en-US" dirty="0" err="1"/>
              <a:t>thống</a:t>
            </a:r>
            <a:r>
              <a:rPr lang="en-US" dirty="0"/>
              <a:t>. </a:t>
            </a:r>
            <a:r>
              <a:rPr lang="en-US" dirty="0" err="1"/>
              <a:t>Nó</a:t>
            </a:r>
            <a:r>
              <a:rPr lang="vi-VN" dirty="0"/>
              <a:t> kết nối đến các hot node để </a:t>
            </a:r>
            <a:r>
              <a:rPr lang="en-US" dirty="0" err="1"/>
              <a:t>đọc</a:t>
            </a:r>
            <a:r>
              <a:rPr lang="vi-VN" dirty="0"/>
              <a:t> dữ liệu</a:t>
            </a:r>
            <a:r>
              <a:rPr lang="en-US" dirty="0"/>
              <a:t>. </a:t>
            </a:r>
            <a:r>
              <a:rPr lang="en-US" dirty="0" err="1"/>
              <a:t>Khi</a:t>
            </a:r>
            <a:r>
              <a:rPr lang="en-US" dirty="0"/>
              <a:t> </a:t>
            </a:r>
            <a:r>
              <a:rPr lang="en-US" dirty="0" err="1"/>
              <a:t>cần</a:t>
            </a:r>
            <a:r>
              <a:rPr lang="en-US" dirty="0"/>
              <a:t> </a:t>
            </a:r>
            <a:r>
              <a:rPr lang="en-US" dirty="0" err="1"/>
              <a:t>ghi</a:t>
            </a:r>
            <a:r>
              <a:rPr lang="en-US" dirty="0"/>
              <a:t> </a:t>
            </a:r>
            <a:r>
              <a:rPr lang="en-US" dirty="0" err="1"/>
              <a:t>dữ</a:t>
            </a:r>
            <a:r>
              <a:rPr lang="en-US" dirty="0"/>
              <a:t> </a:t>
            </a:r>
            <a:r>
              <a:rPr lang="en-US" dirty="0" err="1"/>
              <a:t>liệu</a:t>
            </a:r>
            <a:r>
              <a:rPr lang="en-US" dirty="0"/>
              <a:t>, </a:t>
            </a:r>
            <a:r>
              <a:rPr lang="en-US" dirty="0" err="1"/>
              <a:t>nó</a:t>
            </a:r>
            <a:r>
              <a:rPr lang="en-US" dirty="0"/>
              <a:t> </a:t>
            </a:r>
            <a:r>
              <a:rPr lang="en-US" dirty="0" err="1"/>
              <a:t>sẽ</a:t>
            </a:r>
            <a:r>
              <a:rPr lang="vi-VN" dirty="0"/>
              <a:t> gửi đến các hot node để </a:t>
            </a:r>
            <a:r>
              <a:rPr lang="en-US" dirty="0" err="1"/>
              <a:t>nhờ</a:t>
            </a:r>
            <a:r>
              <a:rPr lang="en-US" dirty="0"/>
              <a:t> </a:t>
            </a:r>
            <a:r>
              <a:rPr lang="vi-VN" dirty="0"/>
              <a:t>xử lí và ghi dữ liệu vào Blockchain</a:t>
            </a:r>
            <a:r>
              <a:rPr lang="en-US" dirty="0"/>
              <a:t>.</a:t>
            </a:r>
            <a:r>
              <a:rPr lang="vi-VN" dirty="0"/>
              <a:t> Các cold node chỉ dùng để chứa thông tin tài khoản của người dùng</a:t>
            </a:r>
            <a:r>
              <a:rPr lang="en-US" dirty="0"/>
              <a:t>. C</a:t>
            </a:r>
            <a:r>
              <a:rPr lang="vi-VN" dirty="0"/>
              <a:t>old node là một giao diện tương tác của người dùng đến Blockchain nên việc tiêu hao tài nguyên </a:t>
            </a:r>
            <a:r>
              <a:rPr lang="en-US" dirty="0" err="1"/>
              <a:t>được</a:t>
            </a:r>
            <a:r>
              <a:rPr lang="en-US" dirty="0"/>
              <a:t> </a:t>
            </a:r>
            <a:r>
              <a:rPr lang="en-US" dirty="0" err="1"/>
              <a:t>giảm</a:t>
            </a:r>
            <a:r>
              <a:rPr lang="en-US" dirty="0"/>
              <a:t> </a:t>
            </a:r>
            <a:r>
              <a:rPr lang="en-US" dirty="0" err="1"/>
              <a:t>đáng</a:t>
            </a:r>
            <a:r>
              <a:rPr lang="en-US" dirty="0"/>
              <a:t> </a:t>
            </a:r>
            <a:r>
              <a:rPr lang="en-US" dirty="0" err="1"/>
              <a:t>kể</a:t>
            </a:r>
            <a:endParaRPr lang="en-US" dirty="0"/>
          </a:p>
          <a:p>
            <a:endParaRPr lang="en-US" dirty="0"/>
          </a:p>
          <a:p>
            <a:endParaRPr lang="en-US" dirty="0"/>
          </a:p>
        </p:txBody>
      </p:sp>
    </p:spTree>
    <p:extLst>
      <p:ext uri="{BB962C8B-B14F-4D97-AF65-F5344CB8AC3E}">
        <p14:creationId xmlns:p14="http://schemas.microsoft.com/office/powerpoint/2010/main" val="25994714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17A1C-116E-7C45-BD90-531D8979F80C}"/>
              </a:ext>
            </a:extLst>
          </p:cNvPr>
          <p:cNvSpPr>
            <a:spLocks noGrp="1"/>
          </p:cNvSpPr>
          <p:nvPr>
            <p:ph type="title"/>
          </p:nvPr>
        </p:nvSpPr>
        <p:spPr/>
        <p:txBody>
          <a:bodyPr/>
          <a:lstStyle/>
          <a:p>
            <a:r>
              <a:rPr lang="en-US" dirty="0"/>
              <a:t>Giao </a:t>
            </a:r>
            <a:r>
              <a:rPr lang="en-US" dirty="0" err="1"/>
              <a:t>dịch</a:t>
            </a:r>
            <a:endParaRPr lang="en-US"/>
          </a:p>
        </p:txBody>
      </p:sp>
      <p:sp>
        <p:nvSpPr>
          <p:cNvPr id="3" name="Content Placeholder 2">
            <a:extLst>
              <a:ext uri="{FF2B5EF4-FFF2-40B4-BE49-F238E27FC236}">
                <a16:creationId xmlns:a16="http://schemas.microsoft.com/office/drawing/2014/main" id="{AD2C1524-9324-AF41-9599-A9ED843B1793}"/>
              </a:ext>
            </a:extLst>
          </p:cNvPr>
          <p:cNvSpPr>
            <a:spLocks noGrp="1"/>
          </p:cNvSpPr>
          <p:nvPr>
            <p:ph idx="1"/>
          </p:nvPr>
        </p:nvSpPr>
        <p:spPr>
          <a:xfrm>
            <a:off x="609600" y="1295400"/>
            <a:ext cx="10972800" cy="4525963"/>
          </a:xfrm>
        </p:spPr>
        <p:txBody>
          <a:bodyPr/>
          <a:lstStyle/>
          <a:p>
            <a:r>
              <a:rPr lang="en-US" sz="2400" dirty="0" err="1"/>
              <a:t>Giao</a:t>
            </a:r>
            <a:r>
              <a:rPr lang="en-US" sz="2400" dirty="0"/>
              <a:t> </a:t>
            </a:r>
            <a:r>
              <a:rPr lang="en-US" sz="2400" dirty="0" err="1"/>
              <a:t>dịch</a:t>
            </a:r>
            <a:r>
              <a:rPr lang="en-US" sz="2400" dirty="0"/>
              <a:t> </a:t>
            </a:r>
            <a:r>
              <a:rPr lang="en-US" sz="2400" dirty="0" err="1"/>
              <a:t>trong</a:t>
            </a:r>
            <a:r>
              <a:rPr lang="en-US" sz="2400" dirty="0"/>
              <a:t> </a:t>
            </a:r>
            <a:r>
              <a:rPr lang="en-US" sz="2400" dirty="0" err="1"/>
              <a:t>blockchain</a:t>
            </a:r>
            <a:r>
              <a:rPr lang="en-US" sz="2400" dirty="0"/>
              <a:t> </a:t>
            </a:r>
            <a:r>
              <a:rPr lang="en-US" sz="2400" dirty="0" err="1"/>
              <a:t>tạm</a:t>
            </a:r>
            <a:r>
              <a:rPr lang="en-US" sz="2400" dirty="0"/>
              <a:t> </a:t>
            </a:r>
            <a:r>
              <a:rPr lang="en-US" sz="2400" dirty="0" err="1"/>
              <a:t>chia</a:t>
            </a:r>
            <a:r>
              <a:rPr lang="en-US" sz="2400" dirty="0"/>
              <a:t> </a:t>
            </a:r>
            <a:r>
              <a:rPr lang="en-US" sz="2400" dirty="0" err="1"/>
              <a:t>làm</a:t>
            </a:r>
            <a:r>
              <a:rPr lang="en-US" sz="2400" dirty="0"/>
              <a:t> 3 </a:t>
            </a:r>
            <a:r>
              <a:rPr lang="en-US" sz="2400" dirty="0" err="1"/>
              <a:t>loại</a:t>
            </a:r>
            <a:r>
              <a:rPr lang="en-US" sz="2400" dirty="0"/>
              <a:t>: </a:t>
            </a:r>
            <a:r>
              <a:rPr lang="en-US" sz="2400" dirty="0" err="1">
                <a:solidFill>
                  <a:srgbClr val="FF0000"/>
                </a:solidFill>
              </a:rPr>
              <a:t>giao</a:t>
            </a:r>
            <a:r>
              <a:rPr lang="en-US" sz="2400" dirty="0">
                <a:solidFill>
                  <a:srgbClr val="FF0000"/>
                </a:solidFill>
              </a:rPr>
              <a:t> </a:t>
            </a:r>
            <a:r>
              <a:rPr lang="en-US" sz="2400" dirty="0" err="1">
                <a:solidFill>
                  <a:srgbClr val="FF0000"/>
                </a:solidFill>
              </a:rPr>
              <a:t>dịch</a:t>
            </a:r>
            <a:r>
              <a:rPr lang="en-US" sz="2400" dirty="0">
                <a:solidFill>
                  <a:srgbClr val="FF0000"/>
                </a:solidFill>
              </a:rPr>
              <a:t> </a:t>
            </a:r>
            <a:r>
              <a:rPr lang="en-US" sz="2400" dirty="0" err="1">
                <a:solidFill>
                  <a:srgbClr val="FF0000"/>
                </a:solidFill>
              </a:rPr>
              <a:t>thuộc</a:t>
            </a:r>
            <a:r>
              <a:rPr lang="en-US" sz="2400" dirty="0">
                <a:solidFill>
                  <a:srgbClr val="FF0000"/>
                </a:solidFill>
              </a:rPr>
              <a:t> </a:t>
            </a:r>
            <a:r>
              <a:rPr lang="en-US" sz="2400" dirty="0" err="1">
                <a:solidFill>
                  <a:srgbClr val="FF0000"/>
                </a:solidFill>
              </a:rPr>
              <a:t>về</a:t>
            </a:r>
            <a:r>
              <a:rPr lang="en-US" sz="2400" dirty="0">
                <a:solidFill>
                  <a:srgbClr val="FF0000"/>
                </a:solidFill>
              </a:rPr>
              <a:t> </a:t>
            </a:r>
            <a:r>
              <a:rPr lang="en-US" sz="2400" dirty="0" err="1">
                <a:solidFill>
                  <a:srgbClr val="FF0000"/>
                </a:solidFill>
              </a:rPr>
              <a:t>khối</a:t>
            </a:r>
            <a:r>
              <a:rPr lang="en-US" sz="2400" dirty="0">
                <a:solidFill>
                  <a:srgbClr val="FF0000"/>
                </a:solidFill>
              </a:rPr>
              <a:t> </a:t>
            </a:r>
            <a:r>
              <a:rPr lang="en-US" sz="2400" dirty="0" err="1">
                <a:solidFill>
                  <a:srgbClr val="FF0000"/>
                </a:solidFill>
              </a:rPr>
              <a:t>đầu</a:t>
            </a:r>
            <a:r>
              <a:rPr lang="en-US" sz="2400" dirty="0">
                <a:solidFill>
                  <a:srgbClr val="FF0000"/>
                </a:solidFill>
              </a:rPr>
              <a:t> </a:t>
            </a:r>
            <a:r>
              <a:rPr lang="en-US" sz="2400" dirty="0" err="1">
                <a:solidFill>
                  <a:srgbClr val="FF0000"/>
                </a:solidFill>
              </a:rPr>
              <a:t>tiên</a:t>
            </a:r>
            <a:r>
              <a:rPr lang="en-US" sz="2400" dirty="0">
                <a:solidFill>
                  <a:srgbClr val="FF0000"/>
                </a:solidFill>
              </a:rPr>
              <a:t> </a:t>
            </a:r>
            <a:r>
              <a:rPr lang="en-US" sz="2400" dirty="0" err="1">
                <a:solidFill>
                  <a:srgbClr val="FF0000"/>
                </a:solidFill>
              </a:rPr>
              <a:t>của</a:t>
            </a:r>
            <a:r>
              <a:rPr lang="en-US" sz="2400" dirty="0">
                <a:solidFill>
                  <a:srgbClr val="FF0000"/>
                </a:solidFill>
              </a:rPr>
              <a:t> </a:t>
            </a:r>
            <a:r>
              <a:rPr lang="en-US" sz="2400" dirty="0" err="1">
                <a:solidFill>
                  <a:srgbClr val="FF0000"/>
                </a:solidFill>
              </a:rPr>
              <a:t>Blockchain</a:t>
            </a:r>
            <a:r>
              <a:rPr lang="en-US" sz="2400" dirty="0"/>
              <a:t>; </a:t>
            </a:r>
            <a:r>
              <a:rPr lang="en-US" sz="2400" dirty="0" err="1">
                <a:solidFill>
                  <a:srgbClr val="FF0000"/>
                </a:solidFill>
              </a:rPr>
              <a:t>giao</a:t>
            </a:r>
            <a:r>
              <a:rPr lang="en-US" sz="2400" dirty="0">
                <a:solidFill>
                  <a:srgbClr val="FF0000"/>
                </a:solidFill>
              </a:rPr>
              <a:t> </a:t>
            </a:r>
            <a:r>
              <a:rPr lang="en-US" sz="2400" dirty="0" err="1">
                <a:solidFill>
                  <a:srgbClr val="FF0000"/>
                </a:solidFill>
              </a:rPr>
              <a:t>dịch</a:t>
            </a:r>
            <a:r>
              <a:rPr lang="en-US" sz="2400" dirty="0">
                <a:solidFill>
                  <a:srgbClr val="FF0000"/>
                </a:solidFill>
              </a:rPr>
              <a:t> </a:t>
            </a:r>
            <a:r>
              <a:rPr lang="en-US" sz="2400" dirty="0" err="1">
                <a:solidFill>
                  <a:srgbClr val="FF0000"/>
                </a:solidFill>
              </a:rPr>
              <a:t>thưởng</a:t>
            </a:r>
            <a:r>
              <a:rPr lang="en-US" sz="2400" dirty="0">
                <a:solidFill>
                  <a:srgbClr val="FF0000"/>
                </a:solidFill>
              </a:rPr>
              <a:t> </a:t>
            </a:r>
            <a:r>
              <a:rPr lang="en-US" sz="2400" dirty="0" err="1">
                <a:solidFill>
                  <a:srgbClr val="FF0000"/>
                </a:solidFill>
              </a:rPr>
              <a:t>cho</a:t>
            </a:r>
            <a:r>
              <a:rPr lang="en-US" sz="2400" dirty="0">
                <a:solidFill>
                  <a:srgbClr val="FF0000"/>
                </a:solidFill>
              </a:rPr>
              <a:t> </a:t>
            </a:r>
            <a:r>
              <a:rPr lang="en-US" sz="2400" dirty="0" err="1">
                <a:solidFill>
                  <a:srgbClr val="FF0000"/>
                </a:solidFill>
              </a:rPr>
              <a:t>những</a:t>
            </a:r>
            <a:r>
              <a:rPr lang="en-US" sz="2400" dirty="0">
                <a:solidFill>
                  <a:srgbClr val="FF0000"/>
                </a:solidFill>
              </a:rPr>
              <a:t> </a:t>
            </a:r>
            <a:r>
              <a:rPr lang="en-US" sz="2400" dirty="0" err="1">
                <a:solidFill>
                  <a:srgbClr val="FF0000"/>
                </a:solidFill>
              </a:rPr>
              <a:t>người</a:t>
            </a:r>
            <a:r>
              <a:rPr lang="en-US" sz="2400" dirty="0">
                <a:solidFill>
                  <a:srgbClr val="FF0000"/>
                </a:solidFill>
              </a:rPr>
              <a:t> </a:t>
            </a:r>
            <a:r>
              <a:rPr lang="en-US" sz="2400" dirty="0" err="1">
                <a:solidFill>
                  <a:srgbClr val="FF0000"/>
                </a:solidFill>
              </a:rPr>
              <a:t>tạo</a:t>
            </a:r>
            <a:r>
              <a:rPr lang="en-US" sz="2400" dirty="0">
                <a:solidFill>
                  <a:srgbClr val="FF0000"/>
                </a:solidFill>
              </a:rPr>
              <a:t> </a:t>
            </a:r>
            <a:r>
              <a:rPr lang="en-US" sz="2400" dirty="0" err="1">
                <a:solidFill>
                  <a:srgbClr val="FF0000"/>
                </a:solidFill>
              </a:rPr>
              <a:t>ra</a:t>
            </a:r>
            <a:r>
              <a:rPr lang="en-US" sz="2400" dirty="0">
                <a:solidFill>
                  <a:srgbClr val="FF0000"/>
                </a:solidFill>
              </a:rPr>
              <a:t> </a:t>
            </a:r>
            <a:r>
              <a:rPr lang="en-US" sz="2400" dirty="0" err="1">
                <a:solidFill>
                  <a:srgbClr val="FF0000"/>
                </a:solidFill>
              </a:rPr>
              <a:t>được</a:t>
            </a:r>
            <a:r>
              <a:rPr lang="en-US" sz="2400" dirty="0">
                <a:solidFill>
                  <a:srgbClr val="FF0000"/>
                </a:solidFill>
              </a:rPr>
              <a:t> </a:t>
            </a:r>
            <a:r>
              <a:rPr lang="en-US" sz="2400" dirty="0" err="1">
                <a:solidFill>
                  <a:srgbClr val="FF0000"/>
                </a:solidFill>
              </a:rPr>
              <a:t>khối</a:t>
            </a:r>
            <a:r>
              <a:rPr lang="en-US" sz="2400" dirty="0">
                <a:solidFill>
                  <a:srgbClr val="FF0000"/>
                </a:solidFill>
              </a:rPr>
              <a:t> </a:t>
            </a:r>
            <a:r>
              <a:rPr lang="en-US" sz="2400" dirty="0" err="1">
                <a:solidFill>
                  <a:srgbClr val="FF0000"/>
                </a:solidFill>
              </a:rPr>
              <a:t>mới</a:t>
            </a:r>
            <a:r>
              <a:rPr lang="en-US" sz="2400" dirty="0"/>
              <a:t>; </a:t>
            </a:r>
            <a:r>
              <a:rPr lang="en-US" sz="2400" dirty="0" err="1">
                <a:solidFill>
                  <a:srgbClr val="FF0000"/>
                </a:solidFill>
              </a:rPr>
              <a:t>giao</a:t>
            </a:r>
            <a:r>
              <a:rPr lang="en-US" sz="2400" dirty="0">
                <a:solidFill>
                  <a:srgbClr val="FF0000"/>
                </a:solidFill>
              </a:rPr>
              <a:t> </a:t>
            </a:r>
            <a:r>
              <a:rPr lang="en-US" sz="2400" dirty="0" err="1">
                <a:solidFill>
                  <a:srgbClr val="FF0000"/>
                </a:solidFill>
              </a:rPr>
              <a:t>dịch</a:t>
            </a:r>
            <a:r>
              <a:rPr lang="en-US" sz="2400" dirty="0">
                <a:solidFill>
                  <a:srgbClr val="FF0000"/>
                </a:solidFill>
              </a:rPr>
              <a:t> </a:t>
            </a:r>
            <a:r>
              <a:rPr lang="en-US" sz="2400" dirty="0" err="1">
                <a:solidFill>
                  <a:srgbClr val="FF0000"/>
                </a:solidFill>
              </a:rPr>
              <a:t>thông</a:t>
            </a:r>
            <a:r>
              <a:rPr lang="en-US" sz="2400" dirty="0">
                <a:solidFill>
                  <a:srgbClr val="FF0000"/>
                </a:solidFill>
              </a:rPr>
              <a:t> </a:t>
            </a:r>
            <a:r>
              <a:rPr lang="en-US" sz="2400" dirty="0" err="1">
                <a:solidFill>
                  <a:srgbClr val="FF0000"/>
                </a:solidFill>
              </a:rPr>
              <a:t>thường</a:t>
            </a:r>
            <a:r>
              <a:rPr lang="en-US" sz="2400" dirty="0"/>
              <a:t>.</a:t>
            </a:r>
          </a:p>
          <a:p>
            <a:pPr lvl="0"/>
            <a:r>
              <a:rPr lang="vi-VN" sz="2400" dirty="0">
                <a:solidFill>
                  <a:srgbClr val="FF0000"/>
                </a:solidFill>
              </a:rPr>
              <a:t>Giao dịch </a:t>
            </a:r>
            <a:r>
              <a:rPr lang="en-US" sz="2400" dirty="0" err="1">
                <a:solidFill>
                  <a:srgbClr val="FF0000"/>
                </a:solidFill>
              </a:rPr>
              <a:t>thuộc</a:t>
            </a:r>
            <a:r>
              <a:rPr lang="en-US" sz="2400" dirty="0">
                <a:solidFill>
                  <a:srgbClr val="FF0000"/>
                </a:solidFill>
              </a:rPr>
              <a:t> </a:t>
            </a:r>
            <a:r>
              <a:rPr lang="en-US" sz="2400" dirty="0" err="1">
                <a:solidFill>
                  <a:srgbClr val="FF0000"/>
                </a:solidFill>
              </a:rPr>
              <a:t>về</a:t>
            </a:r>
            <a:r>
              <a:rPr lang="vi-VN" sz="2400" dirty="0">
                <a:solidFill>
                  <a:srgbClr val="FF0000"/>
                </a:solidFill>
              </a:rPr>
              <a:t> khối đầu tiên của Blockchain </a:t>
            </a:r>
            <a:r>
              <a:rPr lang="en-US" sz="2400" dirty="0" err="1"/>
              <a:t>sẽ</a:t>
            </a:r>
            <a:r>
              <a:rPr lang="vi-VN" sz="2400" dirty="0"/>
              <a:t> được </a:t>
            </a:r>
            <a:r>
              <a:rPr lang="en-US" sz="2400" dirty="0" err="1"/>
              <a:t>chèn</a:t>
            </a:r>
            <a:r>
              <a:rPr lang="vi-VN" sz="2400" dirty="0"/>
              <a:t> vào trong mã nguồn của Blockchain tại khối đầu tiên của blockchain. </a:t>
            </a:r>
            <a:r>
              <a:rPr lang="en-US" sz="2400" dirty="0" err="1"/>
              <a:t>Trong</a:t>
            </a:r>
            <a:r>
              <a:rPr lang="en-US" sz="2400" dirty="0"/>
              <a:t> </a:t>
            </a:r>
            <a:r>
              <a:rPr lang="en-US" sz="2400" dirty="0" err="1"/>
              <a:t>các</a:t>
            </a:r>
            <a:r>
              <a:rPr lang="en-US" sz="2400" dirty="0"/>
              <a:t> </a:t>
            </a:r>
            <a:r>
              <a:rPr lang="en-US" sz="2400" dirty="0" err="1"/>
              <a:t>ứng</a:t>
            </a:r>
            <a:r>
              <a:rPr lang="en-US" sz="2400" dirty="0"/>
              <a:t> </a:t>
            </a:r>
            <a:r>
              <a:rPr lang="en-US" sz="2400" dirty="0" err="1"/>
              <a:t>dụng</a:t>
            </a:r>
            <a:r>
              <a:rPr lang="en-US" sz="2400" dirty="0"/>
              <a:t> </a:t>
            </a:r>
            <a:r>
              <a:rPr lang="en-US" sz="2400" dirty="0" err="1"/>
              <a:t>tiền</a:t>
            </a:r>
            <a:r>
              <a:rPr lang="en-US" sz="2400" dirty="0"/>
              <a:t> </a:t>
            </a:r>
            <a:r>
              <a:rPr lang="en-US" sz="2400" dirty="0" err="1"/>
              <a:t>ảo</a:t>
            </a:r>
            <a:r>
              <a:rPr lang="en-US" sz="2400" dirty="0"/>
              <a:t>, </a:t>
            </a:r>
            <a:r>
              <a:rPr lang="en-US" sz="2400" dirty="0" err="1"/>
              <a:t>nó</a:t>
            </a:r>
            <a:r>
              <a:rPr lang="en-US" sz="2400" dirty="0"/>
              <a:t> </a:t>
            </a:r>
            <a:r>
              <a:rPr lang="vi-VN" sz="2400" dirty="0"/>
              <a:t>được dùng để tạo một số lượng tiền </a:t>
            </a:r>
            <a:r>
              <a:rPr lang="en-US" sz="2400" dirty="0" err="1"/>
              <a:t>có</a:t>
            </a:r>
            <a:r>
              <a:rPr lang="en-US" sz="2400" dirty="0"/>
              <a:t> </a:t>
            </a:r>
            <a:r>
              <a:rPr lang="en-US" sz="2400" dirty="0" err="1"/>
              <a:t>hạn</a:t>
            </a:r>
            <a:r>
              <a:rPr lang="vi-VN" sz="2400" dirty="0"/>
              <a:t> định trong hệ thống  Blockchain</a:t>
            </a:r>
            <a:r>
              <a:rPr lang="en-US" sz="2400" dirty="0"/>
              <a:t> ban </a:t>
            </a:r>
            <a:r>
              <a:rPr lang="en-US" sz="2400" dirty="0" err="1"/>
              <a:t>đầu</a:t>
            </a:r>
            <a:r>
              <a:rPr lang="vi-VN" sz="2400" dirty="0"/>
              <a:t>.</a:t>
            </a:r>
            <a:endParaRPr lang="en-US" sz="2400" dirty="0"/>
          </a:p>
          <a:p>
            <a:pPr lvl="0"/>
            <a:r>
              <a:rPr lang="vi-VN" sz="2400" dirty="0">
                <a:solidFill>
                  <a:srgbClr val="FF0000"/>
                </a:solidFill>
              </a:rPr>
              <a:t>Giao dịch thưởng</a:t>
            </a:r>
            <a:r>
              <a:rPr lang="vi-VN" sz="2400" dirty="0"/>
              <a:t> cho những người </a:t>
            </a:r>
            <a:r>
              <a:rPr lang="en-US" sz="2400" dirty="0" err="1"/>
              <a:t>dùng</a:t>
            </a:r>
            <a:r>
              <a:rPr lang="en-US" sz="2400" dirty="0"/>
              <a:t> </a:t>
            </a:r>
            <a:r>
              <a:rPr lang="en-US" sz="2400" dirty="0" err="1"/>
              <a:t>đã</a:t>
            </a:r>
            <a:r>
              <a:rPr lang="en-US" sz="2400" dirty="0"/>
              <a:t> </a:t>
            </a:r>
            <a:r>
              <a:rPr lang="en-US" sz="2400" dirty="0" err="1"/>
              <a:t>tạo</a:t>
            </a:r>
            <a:r>
              <a:rPr lang="en-US" sz="2400" dirty="0"/>
              <a:t> </a:t>
            </a:r>
            <a:r>
              <a:rPr lang="en-US" sz="2400" dirty="0" err="1"/>
              <a:t>ra</a:t>
            </a:r>
            <a:r>
              <a:rPr lang="en-US" sz="2400" dirty="0"/>
              <a:t> </a:t>
            </a:r>
            <a:r>
              <a:rPr lang="vi-VN" sz="2400" dirty="0"/>
              <a:t>khối </a:t>
            </a:r>
            <a:r>
              <a:rPr lang="en-US" sz="2400" dirty="0" err="1"/>
              <a:t>mới</a:t>
            </a:r>
            <a:r>
              <a:rPr lang="en-US" sz="2400" dirty="0"/>
              <a:t> do</a:t>
            </a:r>
            <a:r>
              <a:rPr lang="vi-VN" sz="2400" dirty="0"/>
              <a:t> hệ thống Blockchain tạo tự động </a:t>
            </a:r>
            <a:r>
              <a:rPr lang="en-US" sz="2400" dirty="0" err="1"/>
              <a:t>và</a:t>
            </a:r>
            <a:r>
              <a:rPr lang="en-US" sz="2400" dirty="0"/>
              <a:t> </a:t>
            </a:r>
            <a:r>
              <a:rPr lang="en-US" sz="2400" dirty="0" err="1"/>
              <a:t>sẽ</a:t>
            </a:r>
            <a:r>
              <a:rPr lang="en-US" sz="2400" dirty="0"/>
              <a:t> </a:t>
            </a:r>
            <a:r>
              <a:rPr lang="vi-VN" sz="2400" dirty="0"/>
              <a:t>chuyển số tiền </a:t>
            </a:r>
            <a:r>
              <a:rPr lang="en-US" sz="2400" dirty="0" err="1"/>
              <a:t>thưởng</a:t>
            </a:r>
            <a:r>
              <a:rPr lang="en-US" sz="2400" dirty="0"/>
              <a:t> </a:t>
            </a:r>
            <a:r>
              <a:rPr lang="vi-VN" sz="2400" dirty="0"/>
              <a:t>cho người tạo ra khối </a:t>
            </a:r>
            <a:r>
              <a:rPr lang="en-US" sz="2400" dirty="0" err="1"/>
              <a:t>mới</a:t>
            </a:r>
            <a:r>
              <a:rPr lang="vi-VN" sz="2400" dirty="0"/>
              <a:t>.</a:t>
            </a:r>
            <a:endParaRPr lang="en-US" sz="2400" dirty="0"/>
          </a:p>
          <a:p>
            <a:pPr lvl="0"/>
            <a:r>
              <a:rPr lang="vi-VN" sz="2400" dirty="0">
                <a:solidFill>
                  <a:srgbClr val="FF0000"/>
                </a:solidFill>
              </a:rPr>
              <a:t>Giao dịch </a:t>
            </a:r>
            <a:r>
              <a:rPr lang="en-US" sz="2400" dirty="0" err="1">
                <a:solidFill>
                  <a:srgbClr val="FF0000"/>
                </a:solidFill>
              </a:rPr>
              <a:t>thông</a:t>
            </a:r>
            <a:r>
              <a:rPr lang="en-US" sz="2400" dirty="0">
                <a:solidFill>
                  <a:srgbClr val="FF0000"/>
                </a:solidFill>
              </a:rPr>
              <a:t> </a:t>
            </a:r>
            <a:r>
              <a:rPr lang="vi-VN" sz="2400" dirty="0">
                <a:solidFill>
                  <a:srgbClr val="FF0000"/>
                </a:solidFill>
              </a:rPr>
              <a:t>thường</a:t>
            </a:r>
            <a:r>
              <a:rPr lang="vi-VN" sz="2400" dirty="0"/>
              <a:t> là những giao dịch được tạo bởi những người dùng trong hệ thống</a:t>
            </a:r>
            <a:r>
              <a:rPr lang="en-US" sz="2400" dirty="0"/>
              <a:t> </a:t>
            </a:r>
            <a:r>
              <a:rPr lang="en-US" sz="2400" dirty="0" err="1"/>
              <a:t>khác</a:t>
            </a:r>
            <a:r>
              <a:rPr lang="en-US" sz="2400" dirty="0"/>
              <a:t> </a:t>
            </a:r>
            <a:r>
              <a:rPr lang="en-US" sz="2400" dirty="0" err="1"/>
              <a:t>với</a:t>
            </a:r>
            <a:r>
              <a:rPr lang="en-US" sz="2400" dirty="0"/>
              <a:t> 2 </a:t>
            </a:r>
            <a:r>
              <a:rPr lang="en-US" sz="2400" dirty="0" err="1"/>
              <a:t>loại</a:t>
            </a:r>
            <a:r>
              <a:rPr lang="en-US" sz="2400" dirty="0"/>
              <a:t> </a:t>
            </a:r>
            <a:r>
              <a:rPr lang="en-US" sz="2400" dirty="0" err="1"/>
              <a:t>giao</a:t>
            </a:r>
            <a:r>
              <a:rPr lang="en-US" sz="2400" dirty="0"/>
              <a:t> </a:t>
            </a:r>
            <a:r>
              <a:rPr lang="en-US" sz="2400" dirty="0" err="1"/>
              <a:t>dịch</a:t>
            </a:r>
            <a:r>
              <a:rPr lang="en-US" sz="2400" dirty="0"/>
              <a:t> </a:t>
            </a:r>
            <a:r>
              <a:rPr lang="en-US" sz="2400" dirty="0" err="1"/>
              <a:t>kể</a:t>
            </a:r>
            <a:r>
              <a:rPr lang="en-US" sz="2400" dirty="0"/>
              <a:t> </a:t>
            </a:r>
            <a:r>
              <a:rPr lang="en-US" sz="2400" dirty="0" err="1"/>
              <a:t>trên</a:t>
            </a:r>
            <a:r>
              <a:rPr lang="en-US" sz="2400" dirty="0"/>
              <a:t>.</a:t>
            </a:r>
          </a:p>
          <a:p>
            <a:endParaRPr lang="en-US" sz="2400"/>
          </a:p>
        </p:txBody>
      </p:sp>
    </p:spTree>
    <p:extLst>
      <p:ext uri="{BB962C8B-B14F-4D97-AF65-F5344CB8AC3E}">
        <p14:creationId xmlns:p14="http://schemas.microsoft.com/office/powerpoint/2010/main" val="334498855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1F0FC-DDD4-4D41-B68F-D7A7A4EDB2F8}"/>
              </a:ext>
            </a:extLst>
          </p:cNvPr>
          <p:cNvSpPr>
            <a:spLocks noGrp="1"/>
          </p:cNvSpPr>
          <p:nvPr>
            <p:ph type="title"/>
          </p:nvPr>
        </p:nvSpPr>
        <p:spPr/>
        <p:txBody>
          <a:bodyPr/>
          <a:lstStyle/>
          <a:p>
            <a:r>
              <a:rPr lang="en-US"/>
              <a:t>Đầu vào của giao dịch (1)</a:t>
            </a:r>
          </a:p>
        </p:txBody>
      </p:sp>
      <p:sp>
        <p:nvSpPr>
          <p:cNvPr id="3" name="Content Placeholder 2">
            <a:extLst>
              <a:ext uri="{FF2B5EF4-FFF2-40B4-BE49-F238E27FC236}">
                <a16:creationId xmlns:a16="http://schemas.microsoft.com/office/drawing/2014/main" id="{16EB5CD7-A358-3649-8642-98383FCD1C4D}"/>
              </a:ext>
            </a:extLst>
          </p:cNvPr>
          <p:cNvSpPr>
            <a:spLocks noGrp="1"/>
          </p:cNvSpPr>
          <p:nvPr>
            <p:ph idx="1"/>
          </p:nvPr>
        </p:nvSpPr>
        <p:spPr/>
        <p:txBody>
          <a:bodyPr/>
          <a:lstStyle/>
          <a:p>
            <a:pPr lvl="0"/>
            <a:r>
              <a:rPr lang="en-US" dirty="0"/>
              <a:t>V</a:t>
            </a:r>
            <a:r>
              <a:rPr lang="vi-VN" dirty="0"/>
              <a:t>ới giao dịch bình thường thì </a:t>
            </a:r>
            <a:r>
              <a:rPr lang="en-US" dirty="0" err="1"/>
              <a:t>dữ</a:t>
            </a:r>
            <a:r>
              <a:rPr lang="en-US" dirty="0"/>
              <a:t> </a:t>
            </a:r>
            <a:r>
              <a:rPr lang="en-US" dirty="0" err="1"/>
              <a:t>liệu</a:t>
            </a:r>
            <a:r>
              <a:rPr lang="en-US" dirty="0"/>
              <a:t> </a:t>
            </a:r>
            <a:r>
              <a:rPr lang="en-US" dirty="0" err="1"/>
              <a:t>đầu</a:t>
            </a:r>
            <a:r>
              <a:rPr lang="en-US" dirty="0"/>
              <a:t> </a:t>
            </a:r>
            <a:r>
              <a:rPr lang="en-US" dirty="0" err="1"/>
              <a:t>vào</a:t>
            </a:r>
            <a:r>
              <a:rPr lang="en-US" dirty="0"/>
              <a:t> g</a:t>
            </a:r>
            <a:r>
              <a:rPr lang="vi-VN" dirty="0"/>
              <a:t>ồm: </a:t>
            </a:r>
            <a:endParaRPr lang="en-US" dirty="0"/>
          </a:p>
          <a:p>
            <a:pPr lvl="1"/>
            <a:r>
              <a:rPr lang="en-US" sz="2400" dirty="0" err="1">
                <a:solidFill>
                  <a:srgbClr val="FF0000"/>
                </a:solidFill>
              </a:rPr>
              <a:t>Giá</a:t>
            </a:r>
            <a:r>
              <a:rPr lang="en-US" sz="2400" dirty="0">
                <a:solidFill>
                  <a:srgbClr val="FF0000"/>
                </a:solidFill>
              </a:rPr>
              <a:t> </a:t>
            </a:r>
            <a:r>
              <a:rPr lang="en-US" sz="2400" dirty="0" err="1">
                <a:solidFill>
                  <a:srgbClr val="FF0000"/>
                </a:solidFill>
              </a:rPr>
              <a:t>trị</a:t>
            </a:r>
            <a:r>
              <a:rPr lang="en-US" sz="2400" dirty="0">
                <a:solidFill>
                  <a:srgbClr val="FF0000"/>
                </a:solidFill>
              </a:rPr>
              <a:t> </a:t>
            </a:r>
            <a:r>
              <a:rPr lang="en-US" sz="2400" dirty="0" err="1">
                <a:solidFill>
                  <a:srgbClr val="FF0000"/>
                </a:solidFill>
              </a:rPr>
              <a:t>của</a:t>
            </a:r>
            <a:r>
              <a:rPr lang="en-US" sz="2400" dirty="0">
                <a:solidFill>
                  <a:srgbClr val="FF0000"/>
                </a:solidFill>
              </a:rPr>
              <a:t> </a:t>
            </a:r>
            <a:r>
              <a:rPr lang="en-US" sz="2400" dirty="0" err="1">
                <a:solidFill>
                  <a:srgbClr val="FF0000"/>
                </a:solidFill>
              </a:rPr>
              <a:t>hàm</a:t>
            </a:r>
            <a:r>
              <a:rPr lang="en-US" sz="2400" dirty="0">
                <a:solidFill>
                  <a:srgbClr val="FF0000"/>
                </a:solidFill>
              </a:rPr>
              <a:t> </a:t>
            </a:r>
            <a:r>
              <a:rPr lang="en-US" sz="2400" dirty="0" err="1">
                <a:solidFill>
                  <a:srgbClr val="FF0000"/>
                </a:solidFill>
              </a:rPr>
              <a:t>băm</a:t>
            </a:r>
            <a:r>
              <a:rPr lang="en-US" sz="2400" dirty="0">
                <a:solidFill>
                  <a:srgbClr val="FF0000"/>
                </a:solidFill>
              </a:rPr>
              <a:t> </a:t>
            </a:r>
            <a:r>
              <a:rPr lang="en-US" sz="2400" dirty="0" err="1">
                <a:solidFill>
                  <a:srgbClr val="FF0000"/>
                </a:solidFill>
              </a:rPr>
              <a:t>của</a:t>
            </a:r>
            <a:r>
              <a:rPr lang="vi-VN" sz="2400" dirty="0">
                <a:solidFill>
                  <a:srgbClr val="FF0000"/>
                </a:solidFill>
              </a:rPr>
              <a:t> một giao dịch đã có </a:t>
            </a:r>
            <a:r>
              <a:rPr lang="en-US" sz="2400" dirty="0" err="1">
                <a:solidFill>
                  <a:srgbClr val="FF0000"/>
                </a:solidFill>
              </a:rPr>
              <a:t>kề</a:t>
            </a:r>
            <a:r>
              <a:rPr lang="en-US" sz="2400" dirty="0">
                <a:solidFill>
                  <a:srgbClr val="FF0000"/>
                </a:solidFill>
              </a:rPr>
              <a:t> t</a:t>
            </a:r>
            <a:r>
              <a:rPr lang="vi-VN" sz="2400" dirty="0">
                <a:solidFill>
                  <a:srgbClr val="FF0000"/>
                </a:solidFill>
              </a:rPr>
              <a:t>rước</a:t>
            </a:r>
            <a:r>
              <a:rPr lang="en-US" sz="2400" dirty="0">
                <a:solidFill>
                  <a:srgbClr val="FF0000"/>
                </a:solidFill>
              </a:rPr>
              <a:t>, </a:t>
            </a:r>
            <a:r>
              <a:rPr lang="en-US" sz="2400" dirty="0" err="1">
                <a:solidFill>
                  <a:srgbClr val="FF0000"/>
                </a:solidFill>
              </a:rPr>
              <a:t>nó</a:t>
            </a:r>
            <a:r>
              <a:rPr lang="en-US" sz="2400" dirty="0">
                <a:solidFill>
                  <a:srgbClr val="FF0000"/>
                </a:solidFill>
              </a:rPr>
              <a:t> </a:t>
            </a:r>
            <a:r>
              <a:rPr lang="vi-VN" sz="2400" dirty="0">
                <a:solidFill>
                  <a:srgbClr val="FF0000"/>
                </a:solidFill>
              </a:rPr>
              <a:t>đóng vai trò </a:t>
            </a:r>
            <a:r>
              <a:rPr lang="en-US" sz="2400" dirty="0" err="1">
                <a:solidFill>
                  <a:srgbClr val="FF0000"/>
                </a:solidFill>
              </a:rPr>
              <a:t>như</a:t>
            </a:r>
            <a:r>
              <a:rPr lang="en-US" sz="2400" dirty="0">
                <a:solidFill>
                  <a:srgbClr val="FF0000"/>
                </a:solidFill>
              </a:rPr>
              <a:t> </a:t>
            </a:r>
            <a:r>
              <a:rPr lang="en-US" sz="2400" dirty="0" err="1">
                <a:solidFill>
                  <a:srgbClr val="FF0000"/>
                </a:solidFill>
              </a:rPr>
              <a:t>là</a:t>
            </a:r>
            <a:r>
              <a:rPr lang="vi-VN" sz="2400" dirty="0">
                <a:solidFill>
                  <a:srgbClr val="FF0000"/>
                </a:solidFill>
              </a:rPr>
              <a:t> một con trỏ để </a:t>
            </a:r>
            <a:r>
              <a:rPr lang="en-US" sz="2400" dirty="0" err="1">
                <a:solidFill>
                  <a:srgbClr val="FF0000"/>
                </a:solidFill>
              </a:rPr>
              <a:t>liên</a:t>
            </a:r>
            <a:r>
              <a:rPr lang="en-US" sz="2400" dirty="0">
                <a:solidFill>
                  <a:srgbClr val="FF0000"/>
                </a:solidFill>
              </a:rPr>
              <a:t> </a:t>
            </a:r>
            <a:r>
              <a:rPr lang="en-US" sz="2400" dirty="0" err="1">
                <a:solidFill>
                  <a:srgbClr val="FF0000"/>
                </a:solidFill>
              </a:rPr>
              <a:t>kết</a:t>
            </a:r>
            <a:r>
              <a:rPr lang="en-US" sz="2400" dirty="0">
                <a:solidFill>
                  <a:srgbClr val="FF0000"/>
                </a:solidFill>
              </a:rPr>
              <a:t> </a:t>
            </a:r>
            <a:r>
              <a:rPr lang="en-US" sz="2400" dirty="0" err="1">
                <a:solidFill>
                  <a:srgbClr val="FF0000"/>
                </a:solidFill>
              </a:rPr>
              <a:t>giũa</a:t>
            </a:r>
            <a:r>
              <a:rPr lang="en-US" sz="2400" dirty="0">
                <a:solidFill>
                  <a:srgbClr val="FF0000"/>
                </a:solidFill>
              </a:rPr>
              <a:t> 2 </a:t>
            </a:r>
            <a:r>
              <a:rPr lang="vi-VN" sz="2400" dirty="0">
                <a:solidFill>
                  <a:srgbClr val="FF0000"/>
                </a:solidFill>
              </a:rPr>
              <a:t> giao dịch </a:t>
            </a:r>
            <a:r>
              <a:rPr lang="en-US" sz="2400" dirty="0" err="1">
                <a:solidFill>
                  <a:srgbClr val="FF0000"/>
                </a:solidFill>
              </a:rPr>
              <a:t>liền</a:t>
            </a:r>
            <a:r>
              <a:rPr lang="en-US" sz="2400" dirty="0">
                <a:solidFill>
                  <a:srgbClr val="FF0000"/>
                </a:solidFill>
              </a:rPr>
              <a:t> </a:t>
            </a:r>
            <a:r>
              <a:rPr lang="en-US" sz="2400" dirty="0" err="1">
                <a:solidFill>
                  <a:srgbClr val="FF0000"/>
                </a:solidFill>
              </a:rPr>
              <a:t>kề</a:t>
            </a:r>
            <a:r>
              <a:rPr lang="en-US" sz="2400" dirty="0">
                <a:solidFill>
                  <a:srgbClr val="FF0000"/>
                </a:solidFill>
              </a:rPr>
              <a:t>.</a:t>
            </a:r>
          </a:p>
          <a:p>
            <a:pPr lvl="1"/>
            <a:r>
              <a:rPr lang="en-US" sz="2400" dirty="0">
                <a:solidFill>
                  <a:srgbClr val="FF0000"/>
                </a:solidFill>
              </a:rPr>
              <a:t>K</a:t>
            </a:r>
            <a:r>
              <a:rPr lang="vi-VN" sz="2400" dirty="0">
                <a:solidFill>
                  <a:srgbClr val="FF0000"/>
                </a:solidFill>
              </a:rPr>
              <a:t>hóa công khai và chữ kí của người ghi</a:t>
            </a:r>
            <a:r>
              <a:rPr lang="en-US" sz="2400" dirty="0"/>
              <a:t>. </a:t>
            </a:r>
            <a:r>
              <a:rPr lang="vi-VN" sz="2400" dirty="0"/>
              <a:t>Khóa công khai và chữ kí </a:t>
            </a:r>
            <a:r>
              <a:rPr lang="en-US" sz="2400" dirty="0" err="1"/>
              <a:t>sẽ</a:t>
            </a:r>
            <a:r>
              <a:rPr lang="en-US" sz="2400" dirty="0"/>
              <a:t> </a:t>
            </a:r>
            <a:r>
              <a:rPr lang="en-US" sz="2400" dirty="0" err="1"/>
              <a:t>được</a:t>
            </a:r>
            <a:r>
              <a:rPr lang="en-US" sz="2400" dirty="0"/>
              <a:t> </a:t>
            </a:r>
            <a:r>
              <a:rPr lang="vi-VN" sz="2400" dirty="0"/>
              <a:t>kiểm chứng danh tính</a:t>
            </a:r>
            <a:r>
              <a:rPr lang="en-US" sz="2400" dirty="0"/>
              <a:t>. K</a:t>
            </a:r>
            <a:r>
              <a:rPr lang="vi-VN" sz="2400" dirty="0"/>
              <a:t>hi thực hiện các bước mã hóa thì khóa công khai, chữ kí, thông tin người dùng từ đầu ra của giao dịch trước phải khớp nhau</a:t>
            </a:r>
            <a:r>
              <a:rPr lang="en-US" sz="2400" dirty="0"/>
              <a:t>.</a:t>
            </a:r>
          </a:p>
          <a:p>
            <a:endParaRPr lang="en-US" sz="3200"/>
          </a:p>
        </p:txBody>
      </p:sp>
    </p:spTree>
    <p:extLst>
      <p:ext uri="{BB962C8B-B14F-4D97-AF65-F5344CB8AC3E}">
        <p14:creationId xmlns:p14="http://schemas.microsoft.com/office/powerpoint/2010/main" val="66076711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2BCCC-CDAF-EA44-8772-982C76EC9EE8}"/>
              </a:ext>
            </a:extLst>
          </p:cNvPr>
          <p:cNvSpPr>
            <a:spLocks noGrp="1"/>
          </p:cNvSpPr>
          <p:nvPr>
            <p:ph type="title"/>
          </p:nvPr>
        </p:nvSpPr>
        <p:spPr/>
        <p:txBody>
          <a:bodyPr/>
          <a:lstStyle/>
          <a:p>
            <a:r>
              <a:rPr lang="en-US"/>
              <a:t>Đầu vào của giao dịch (2)</a:t>
            </a:r>
          </a:p>
        </p:txBody>
      </p:sp>
      <p:sp>
        <p:nvSpPr>
          <p:cNvPr id="3" name="Content Placeholder 2">
            <a:extLst>
              <a:ext uri="{FF2B5EF4-FFF2-40B4-BE49-F238E27FC236}">
                <a16:creationId xmlns:a16="http://schemas.microsoft.com/office/drawing/2014/main" id="{F87040C3-23C4-9943-88D1-D972A802CEBA}"/>
              </a:ext>
            </a:extLst>
          </p:cNvPr>
          <p:cNvSpPr>
            <a:spLocks noGrp="1"/>
          </p:cNvSpPr>
          <p:nvPr>
            <p:ph idx="1"/>
          </p:nvPr>
        </p:nvSpPr>
        <p:spPr/>
        <p:txBody>
          <a:bodyPr/>
          <a:lstStyle/>
          <a:p>
            <a:pPr lvl="0"/>
            <a:r>
              <a:rPr lang="en-US" dirty="0"/>
              <a:t>V</a:t>
            </a:r>
            <a:r>
              <a:rPr lang="vi-VN" dirty="0"/>
              <a:t>ới hai loại giao dịch còn lại thì </a:t>
            </a:r>
            <a:r>
              <a:rPr lang="vi-VN" dirty="0">
                <a:solidFill>
                  <a:srgbClr val="FF0000"/>
                </a:solidFill>
              </a:rPr>
              <a:t>đầu vào chỉ </a:t>
            </a:r>
            <a:r>
              <a:rPr lang="en-US" dirty="0" err="1">
                <a:solidFill>
                  <a:srgbClr val="FF0000"/>
                </a:solidFill>
              </a:rPr>
              <a:t>có</a:t>
            </a:r>
            <a:r>
              <a:rPr lang="en-US" dirty="0">
                <a:solidFill>
                  <a:srgbClr val="FF0000"/>
                </a:solidFill>
              </a:rPr>
              <a:t> </a:t>
            </a:r>
            <a:r>
              <a:rPr lang="vi-VN" dirty="0">
                <a:solidFill>
                  <a:srgbClr val="FF0000"/>
                </a:solidFill>
              </a:rPr>
              <a:t>một </a:t>
            </a:r>
            <a:r>
              <a:rPr lang="en-US" dirty="0" err="1">
                <a:solidFill>
                  <a:srgbClr val="FF0000"/>
                </a:solidFill>
              </a:rPr>
              <a:t>chuỗi</a:t>
            </a:r>
            <a:r>
              <a:rPr lang="en-US" dirty="0">
                <a:solidFill>
                  <a:srgbClr val="FF0000"/>
                </a:solidFill>
              </a:rPr>
              <a:t> </a:t>
            </a:r>
            <a:r>
              <a:rPr lang="vi-VN" dirty="0">
                <a:solidFill>
                  <a:srgbClr val="FF0000"/>
                </a:solidFill>
              </a:rPr>
              <a:t>dữ liệu đặc biệt</a:t>
            </a:r>
            <a:r>
              <a:rPr lang="en-US" dirty="0"/>
              <a:t>. </a:t>
            </a:r>
            <a:r>
              <a:rPr lang="en-US" dirty="0" err="1"/>
              <a:t>Nó</a:t>
            </a:r>
            <a:r>
              <a:rPr lang="vi-VN" dirty="0"/>
              <a:t> đánh dấu </a:t>
            </a:r>
            <a:r>
              <a:rPr lang="en-US" dirty="0" err="1"/>
              <a:t>để</a:t>
            </a:r>
            <a:r>
              <a:rPr lang="en-US" dirty="0"/>
              <a:t> </a:t>
            </a:r>
            <a:r>
              <a:rPr lang="en-US" dirty="0" err="1"/>
              <a:t>mang</a:t>
            </a:r>
            <a:r>
              <a:rPr lang="en-US" dirty="0"/>
              <a:t> </a:t>
            </a:r>
            <a:r>
              <a:rPr lang="en-US" dirty="0" err="1"/>
              <a:t>hàm</a:t>
            </a:r>
            <a:r>
              <a:rPr lang="en-US" dirty="0"/>
              <a:t> ý: </a:t>
            </a:r>
            <a:r>
              <a:rPr lang="vi-VN" dirty="0">
                <a:solidFill>
                  <a:srgbClr val="FF0000"/>
                </a:solidFill>
              </a:rPr>
              <a:t>một giao dịch không có dữ liệu đầu vào.</a:t>
            </a:r>
            <a:endParaRPr lang="en-US" dirty="0">
              <a:solidFill>
                <a:srgbClr val="FF0000"/>
              </a:solidFill>
            </a:endParaRPr>
          </a:p>
          <a:p>
            <a:pPr lvl="0"/>
            <a:r>
              <a:rPr lang="en-US" dirty="0" err="1"/>
              <a:t>Trong</a:t>
            </a:r>
            <a:r>
              <a:rPr lang="en-US" dirty="0"/>
              <a:t> </a:t>
            </a:r>
            <a:r>
              <a:rPr lang="en-US" dirty="0" err="1"/>
              <a:t>giao</a:t>
            </a:r>
            <a:r>
              <a:rPr lang="en-US" dirty="0"/>
              <a:t> </a:t>
            </a:r>
            <a:r>
              <a:rPr lang="en-US" dirty="0" err="1"/>
              <a:t>dịch</a:t>
            </a:r>
            <a:r>
              <a:rPr lang="en-US" dirty="0"/>
              <a:t> </a:t>
            </a:r>
            <a:r>
              <a:rPr lang="en-US" dirty="0" err="1"/>
              <a:t>thưởng</a:t>
            </a:r>
            <a:r>
              <a:rPr lang="en-US" dirty="0"/>
              <a:t> </a:t>
            </a:r>
            <a:r>
              <a:rPr lang="en-US" dirty="0" err="1"/>
              <a:t>cho</a:t>
            </a:r>
            <a:r>
              <a:rPr lang="en-US" dirty="0"/>
              <a:t> </a:t>
            </a:r>
            <a:r>
              <a:rPr lang="en-US" dirty="0" err="1"/>
              <a:t>những</a:t>
            </a:r>
            <a:r>
              <a:rPr lang="en-US" dirty="0"/>
              <a:t> </a:t>
            </a:r>
            <a:r>
              <a:rPr lang="en-US" dirty="0" err="1"/>
              <a:t>người</a:t>
            </a:r>
            <a:r>
              <a:rPr lang="en-US" dirty="0"/>
              <a:t> </a:t>
            </a:r>
            <a:r>
              <a:rPr lang="en-US" dirty="0" err="1"/>
              <a:t>tạo</a:t>
            </a:r>
            <a:r>
              <a:rPr lang="en-US" dirty="0"/>
              <a:t> </a:t>
            </a:r>
            <a:r>
              <a:rPr lang="en-US" dirty="0" err="1"/>
              <a:t>ra</a:t>
            </a:r>
            <a:r>
              <a:rPr lang="en-US" dirty="0"/>
              <a:t> </a:t>
            </a:r>
            <a:r>
              <a:rPr lang="en-US" dirty="0" err="1"/>
              <a:t>được</a:t>
            </a:r>
            <a:r>
              <a:rPr lang="en-US" dirty="0"/>
              <a:t> </a:t>
            </a:r>
            <a:r>
              <a:rPr lang="en-US" dirty="0" err="1"/>
              <a:t>khối</a:t>
            </a:r>
            <a:r>
              <a:rPr lang="en-US" dirty="0"/>
              <a:t> </a:t>
            </a:r>
            <a:r>
              <a:rPr lang="en-US" dirty="0" err="1"/>
              <a:t>mới</a:t>
            </a:r>
            <a:r>
              <a:rPr lang="en-US" dirty="0"/>
              <a:t> </a:t>
            </a:r>
            <a:r>
              <a:rPr lang="en-US" dirty="0" err="1"/>
              <a:t>sẽ</a:t>
            </a:r>
            <a:r>
              <a:rPr lang="en-US" dirty="0"/>
              <a:t> </a:t>
            </a:r>
            <a:r>
              <a:rPr lang="en-US" dirty="0" err="1">
                <a:solidFill>
                  <a:srgbClr val="FF0000"/>
                </a:solidFill>
              </a:rPr>
              <a:t>có</a:t>
            </a:r>
            <a:r>
              <a:rPr lang="en-US" dirty="0">
                <a:solidFill>
                  <a:srgbClr val="FF0000"/>
                </a:solidFill>
              </a:rPr>
              <a:t> </a:t>
            </a:r>
            <a:r>
              <a:rPr lang="en-US" dirty="0" err="1">
                <a:solidFill>
                  <a:srgbClr val="FF0000"/>
                </a:solidFill>
              </a:rPr>
              <a:t>một</a:t>
            </a:r>
            <a:r>
              <a:rPr lang="en-US" dirty="0">
                <a:solidFill>
                  <a:srgbClr val="FF0000"/>
                </a:solidFill>
              </a:rPr>
              <a:t> </a:t>
            </a:r>
            <a:r>
              <a:rPr lang="en-US" dirty="0" err="1">
                <a:solidFill>
                  <a:srgbClr val="FF0000"/>
                </a:solidFill>
              </a:rPr>
              <a:t>chuỗi</a:t>
            </a:r>
            <a:r>
              <a:rPr lang="en-US" dirty="0">
                <a:solidFill>
                  <a:srgbClr val="FF0000"/>
                </a:solidFill>
              </a:rPr>
              <a:t> </a:t>
            </a:r>
            <a:r>
              <a:rPr lang="en-US" dirty="0" err="1">
                <a:solidFill>
                  <a:srgbClr val="FF0000"/>
                </a:solidFill>
              </a:rPr>
              <a:t>kí</a:t>
            </a:r>
            <a:r>
              <a:rPr lang="en-US" dirty="0">
                <a:solidFill>
                  <a:srgbClr val="FF0000"/>
                </a:solidFill>
              </a:rPr>
              <a:t> </a:t>
            </a:r>
            <a:r>
              <a:rPr lang="en-US" dirty="0" err="1">
                <a:solidFill>
                  <a:srgbClr val="FF0000"/>
                </a:solidFill>
              </a:rPr>
              <a:t>tự</a:t>
            </a:r>
            <a:r>
              <a:rPr lang="en-US" dirty="0">
                <a:solidFill>
                  <a:srgbClr val="FF0000"/>
                </a:solidFill>
              </a:rPr>
              <a:t>, </a:t>
            </a:r>
            <a:r>
              <a:rPr lang="en-US" dirty="0" err="1">
                <a:solidFill>
                  <a:srgbClr val="FF0000"/>
                </a:solidFill>
              </a:rPr>
              <a:t>nó</a:t>
            </a:r>
            <a:r>
              <a:rPr lang="en-US" dirty="0">
                <a:solidFill>
                  <a:srgbClr val="FF0000"/>
                </a:solidFill>
              </a:rPr>
              <a:t> </a:t>
            </a:r>
            <a:r>
              <a:rPr lang="en-US" dirty="0" err="1">
                <a:solidFill>
                  <a:srgbClr val="FF0000"/>
                </a:solidFill>
              </a:rPr>
              <a:t>vô</a:t>
            </a:r>
            <a:r>
              <a:rPr lang="en-US" dirty="0">
                <a:solidFill>
                  <a:srgbClr val="FF0000"/>
                </a:solidFill>
              </a:rPr>
              <a:t> </a:t>
            </a:r>
            <a:r>
              <a:rPr lang="en-US" dirty="0" err="1">
                <a:solidFill>
                  <a:srgbClr val="FF0000"/>
                </a:solidFill>
              </a:rPr>
              <a:t>nghĩa</a:t>
            </a:r>
            <a:r>
              <a:rPr lang="en-US" dirty="0">
                <a:solidFill>
                  <a:srgbClr val="FF0000"/>
                </a:solidFill>
              </a:rPr>
              <a:t>, </a:t>
            </a:r>
            <a:r>
              <a:rPr lang="en-US" dirty="0" err="1">
                <a:solidFill>
                  <a:srgbClr val="FF0000"/>
                </a:solidFill>
              </a:rPr>
              <a:t>hàm</a:t>
            </a:r>
            <a:r>
              <a:rPr lang="en-US" dirty="0">
                <a:solidFill>
                  <a:srgbClr val="FF0000"/>
                </a:solidFill>
              </a:rPr>
              <a:t> ý </a:t>
            </a:r>
            <a:r>
              <a:rPr lang="en-US" dirty="0" err="1">
                <a:solidFill>
                  <a:srgbClr val="FF0000"/>
                </a:solidFill>
              </a:rPr>
              <a:t>đánh</a:t>
            </a:r>
            <a:r>
              <a:rPr lang="en-US" dirty="0">
                <a:solidFill>
                  <a:srgbClr val="FF0000"/>
                </a:solidFill>
              </a:rPr>
              <a:t> </a:t>
            </a:r>
            <a:r>
              <a:rPr lang="en-US" dirty="0" err="1">
                <a:solidFill>
                  <a:srgbClr val="FF0000"/>
                </a:solidFill>
              </a:rPr>
              <a:t>dấu</a:t>
            </a:r>
            <a:r>
              <a:rPr lang="en-US" dirty="0">
                <a:solidFill>
                  <a:srgbClr val="FF0000"/>
                </a:solidFill>
              </a:rPr>
              <a:t> </a:t>
            </a:r>
            <a:r>
              <a:rPr lang="en-US" dirty="0" err="1">
                <a:solidFill>
                  <a:srgbClr val="FF0000"/>
                </a:solidFill>
              </a:rPr>
              <a:t>đây</a:t>
            </a:r>
            <a:r>
              <a:rPr lang="en-US" dirty="0">
                <a:solidFill>
                  <a:srgbClr val="FF0000"/>
                </a:solidFill>
              </a:rPr>
              <a:t> </a:t>
            </a:r>
            <a:r>
              <a:rPr lang="en-US" dirty="0" err="1">
                <a:solidFill>
                  <a:srgbClr val="FF0000"/>
                </a:solidFill>
              </a:rPr>
              <a:t>là</a:t>
            </a:r>
            <a:r>
              <a:rPr lang="en-US" dirty="0">
                <a:solidFill>
                  <a:srgbClr val="FF0000"/>
                </a:solidFill>
              </a:rPr>
              <a:t> </a:t>
            </a:r>
            <a:r>
              <a:rPr lang="en-US" dirty="0" err="1">
                <a:solidFill>
                  <a:srgbClr val="FF0000"/>
                </a:solidFill>
              </a:rPr>
              <a:t>một</a:t>
            </a:r>
            <a:r>
              <a:rPr lang="en-US" dirty="0">
                <a:solidFill>
                  <a:srgbClr val="FF0000"/>
                </a:solidFill>
              </a:rPr>
              <a:t> </a:t>
            </a:r>
            <a:r>
              <a:rPr lang="en-US" dirty="0" err="1">
                <a:solidFill>
                  <a:srgbClr val="FF0000"/>
                </a:solidFill>
              </a:rPr>
              <a:t>giao</a:t>
            </a:r>
            <a:r>
              <a:rPr lang="en-US" dirty="0">
                <a:solidFill>
                  <a:srgbClr val="FF0000"/>
                </a:solidFill>
              </a:rPr>
              <a:t> </a:t>
            </a:r>
            <a:r>
              <a:rPr lang="en-US" dirty="0" err="1">
                <a:solidFill>
                  <a:srgbClr val="FF0000"/>
                </a:solidFill>
              </a:rPr>
              <a:t>dịch</a:t>
            </a:r>
            <a:r>
              <a:rPr lang="en-US" dirty="0">
                <a:solidFill>
                  <a:srgbClr val="FF0000"/>
                </a:solidFill>
              </a:rPr>
              <a:t> </a:t>
            </a:r>
            <a:r>
              <a:rPr lang="en-US" dirty="0" err="1">
                <a:solidFill>
                  <a:srgbClr val="FF0000"/>
                </a:solidFill>
              </a:rPr>
              <a:t>thưởng</a:t>
            </a:r>
            <a:r>
              <a:rPr lang="en-US" dirty="0"/>
              <a:t>.  </a:t>
            </a:r>
          </a:p>
          <a:p>
            <a:endParaRPr lang="en-US"/>
          </a:p>
        </p:txBody>
      </p:sp>
    </p:spTree>
    <p:extLst>
      <p:ext uri="{BB962C8B-B14F-4D97-AF65-F5344CB8AC3E}">
        <p14:creationId xmlns:p14="http://schemas.microsoft.com/office/powerpoint/2010/main" val="329915691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7E1D7-9AD8-FF47-9F0B-2E9FC062BC42}"/>
              </a:ext>
            </a:extLst>
          </p:cNvPr>
          <p:cNvSpPr>
            <a:spLocks noGrp="1"/>
          </p:cNvSpPr>
          <p:nvPr>
            <p:ph type="title"/>
          </p:nvPr>
        </p:nvSpPr>
        <p:spPr/>
        <p:txBody>
          <a:bodyPr/>
          <a:lstStyle/>
          <a:p>
            <a:r>
              <a:rPr lang="en-US"/>
              <a:t>Nội dung </a:t>
            </a:r>
          </a:p>
        </p:txBody>
      </p:sp>
      <p:sp>
        <p:nvSpPr>
          <p:cNvPr id="3" name="Content Placeholder 2">
            <a:extLst>
              <a:ext uri="{FF2B5EF4-FFF2-40B4-BE49-F238E27FC236}">
                <a16:creationId xmlns:a16="http://schemas.microsoft.com/office/drawing/2014/main" id="{F4587D5A-E0C4-2944-B876-230DA189EC6C}"/>
              </a:ext>
            </a:extLst>
          </p:cNvPr>
          <p:cNvSpPr>
            <a:spLocks noGrp="1"/>
          </p:cNvSpPr>
          <p:nvPr>
            <p:ph idx="1"/>
          </p:nvPr>
        </p:nvSpPr>
        <p:spPr/>
        <p:txBody>
          <a:bodyPr/>
          <a:lstStyle/>
          <a:p>
            <a:pPr marL="514350" indent="-514350">
              <a:lnSpc>
                <a:spcPct val="150000"/>
              </a:lnSpc>
              <a:buFont typeface="+mj-lt"/>
              <a:buAutoNum type="arabicPeriod"/>
            </a:pPr>
            <a:r>
              <a:rPr lang="en-US"/>
              <a:t>Khái niệm block chain.</a:t>
            </a:r>
          </a:p>
          <a:p>
            <a:pPr marL="514350" indent="-514350">
              <a:lnSpc>
                <a:spcPct val="150000"/>
              </a:lnSpc>
              <a:buFont typeface="+mj-lt"/>
              <a:buAutoNum type="arabicPeriod"/>
            </a:pPr>
            <a:r>
              <a:rPr lang="en-US">
                <a:solidFill>
                  <a:srgbClr val="FF0000"/>
                </a:solidFill>
              </a:rPr>
              <a:t>Các thành phần của block chain.</a:t>
            </a:r>
          </a:p>
          <a:p>
            <a:pPr marL="514350" indent="-514350">
              <a:lnSpc>
                <a:spcPct val="150000"/>
              </a:lnSpc>
              <a:buFont typeface="+mj-lt"/>
              <a:buAutoNum type="arabicPeriod"/>
            </a:pPr>
            <a:r>
              <a:rPr lang="en-US"/>
              <a:t>Đặc điểm của Block chain.</a:t>
            </a:r>
          </a:p>
          <a:p>
            <a:pPr marL="514350" indent="-514350">
              <a:lnSpc>
                <a:spcPct val="150000"/>
              </a:lnSpc>
              <a:buFont typeface="+mj-lt"/>
              <a:buAutoNum type="arabicPeriod"/>
            </a:pPr>
            <a:r>
              <a:rPr lang="en-US">
                <a:solidFill>
                  <a:srgbClr val="FF0000"/>
                </a:solidFill>
              </a:rPr>
              <a:t>Cơ chế đồng thuận.</a:t>
            </a:r>
          </a:p>
          <a:p>
            <a:pPr marL="514350" indent="-514350">
              <a:lnSpc>
                <a:spcPct val="150000"/>
              </a:lnSpc>
              <a:buFont typeface="+mj-lt"/>
              <a:buAutoNum type="arabicPeriod"/>
            </a:pPr>
            <a:r>
              <a:rPr lang="en-US"/>
              <a:t>Ứng dụng.</a:t>
            </a:r>
          </a:p>
        </p:txBody>
      </p:sp>
    </p:spTree>
    <p:extLst>
      <p:ext uri="{BB962C8B-B14F-4D97-AF65-F5344CB8AC3E}">
        <p14:creationId xmlns:p14="http://schemas.microsoft.com/office/powerpoint/2010/main" val="192551597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EFD6-A9D0-5D49-BB88-C650D580224E}"/>
              </a:ext>
            </a:extLst>
          </p:cNvPr>
          <p:cNvSpPr>
            <a:spLocks noGrp="1"/>
          </p:cNvSpPr>
          <p:nvPr>
            <p:ph type="title"/>
          </p:nvPr>
        </p:nvSpPr>
        <p:spPr/>
        <p:txBody>
          <a:bodyPr/>
          <a:lstStyle/>
          <a:p>
            <a:r>
              <a:rPr lang="en-US"/>
              <a:t>Dữ liệu đầu ra của giao dịch </a:t>
            </a:r>
          </a:p>
        </p:txBody>
      </p:sp>
      <p:sp>
        <p:nvSpPr>
          <p:cNvPr id="3" name="Content Placeholder 2">
            <a:extLst>
              <a:ext uri="{FF2B5EF4-FFF2-40B4-BE49-F238E27FC236}">
                <a16:creationId xmlns:a16="http://schemas.microsoft.com/office/drawing/2014/main" id="{AD01420D-5066-BB45-B5F0-C214A7EE8666}"/>
              </a:ext>
            </a:extLst>
          </p:cNvPr>
          <p:cNvSpPr>
            <a:spLocks noGrp="1"/>
          </p:cNvSpPr>
          <p:nvPr>
            <p:ph idx="1"/>
          </p:nvPr>
        </p:nvSpPr>
        <p:spPr>
          <a:xfrm>
            <a:off x="609600" y="1295400"/>
            <a:ext cx="10972800" cy="4525963"/>
          </a:xfrm>
        </p:spPr>
        <p:txBody>
          <a:bodyPr/>
          <a:lstStyle/>
          <a:p>
            <a:pPr lvl="0">
              <a:buNone/>
            </a:pPr>
            <a:r>
              <a:rPr lang="en-US" dirty="0" err="1"/>
              <a:t>Dữ</a:t>
            </a:r>
            <a:r>
              <a:rPr lang="en-US" dirty="0"/>
              <a:t> </a:t>
            </a:r>
            <a:r>
              <a:rPr lang="en-US" dirty="0" err="1"/>
              <a:t>liệu</a:t>
            </a:r>
            <a:r>
              <a:rPr lang="en-US" dirty="0"/>
              <a:t> </a:t>
            </a:r>
            <a:r>
              <a:rPr lang="en-US" dirty="0" err="1"/>
              <a:t>đầu</a:t>
            </a:r>
            <a:r>
              <a:rPr lang="en-US" dirty="0"/>
              <a:t> </a:t>
            </a:r>
            <a:r>
              <a:rPr lang="en-US" dirty="0" err="1"/>
              <a:t>ra</a:t>
            </a:r>
            <a:r>
              <a:rPr lang="en-US" dirty="0"/>
              <a:t> </a:t>
            </a:r>
            <a:r>
              <a:rPr lang="en-US" dirty="0" err="1"/>
              <a:t>của</a:t>
            </a:r>
            <a:r>
              <a:rPr lang="en-US" dirty="0"/>
              <a:t> </a:t>
            </a:r>
            <a:r>
              <a:rPr lang="en-US" dirty="0" err="1"/>
              <a:t>giao</a:t>
            </a:r>
            <a:r>
              <a:rPr lang="en-US" dirty="0"/>
              <a:t> </a:t>
            </a:r>
            <a:r>
              <a:rPr lang="en-US" dirty="0" err="1"/>
              <a:t>dịch</a:t>
            </a:r>
            <a:r>
              <a:rPr lang="en-US" dirty="0"/>
              <a:t> </a:t>
            </a:r>
            <a:r>
              <a:rPr lang="en-US" dirty="0" err="1"/>
              <a:t>gồm</a:t>
            </a:r>
            <a:r>
              <a:rPr lang="en-US" dirty="0"/>
              <a:t> </a:t>
            </a:r>
            <a:r>
              <a:rPr lang="en-US" dirty="0" err="1"/>
              <a:t>có</a:t>
            </a:r>
            <a:r>
              <a:rPr lang="en-US" dirty="0"/>
              <a:t> 2 </a:t>
            </a:r>
            <a:r>
              <a:rPr lang="en-US" dirty="0" err="1"/>
              <a:t>dạng</a:t>
            </a:r>
            <a:r>
              <a:rPr lang="en-US" dirty="0"/>
              <a:t>:</a:t>
            </a:r>
          </a:p>
          <a:p>
            <a:pPr lvl="0"/>
            <a:r>
              <a:rPr lang="en-US" dirty="0"/>
              <a:t>T</a:t>
            </a:r>
            <a:r>
              <a:rPr lang="vi-VN" dirty="0"/>
              <a:t>rong </a:t>
            </a:r>
            <a:r>
              <a:rPr lang="en-US" dirty="0" err="1"/>
              <a:t>ứng</a:t>
            </a:r>
            <a:r>
              <a:rPr lang="en-US" dirty="0"/>
              <a:t> </a:t>
            </a:r>
            <a:r>
              <a:rPr lang="en-US" dirty="0" err="1"/>
              <a:t>dụng</a:t>
            </a:r>
            <a:r>
              <a:rPr lang="en-US" dirty="0"/>
              <a:t> </a:t>
            </a:r>
            <a:r>
              <a:rPr lang="en-US" dirty="0" err="1"/>
              <a:t>tiền</a:t>
            </a:r>
            <a:r>
              <a:rPr lang="en-US" dirty="0"/>
              <a:t> </a:t>
            </a:r>
            <a:r>
              <a:rPr lang="en-US" dirty="0" err="1"/>
              <a:t>ảo</a:t>
            </a:r>
            <a:r>
              <a:rPr lang="en-US" dirty="0"/>
              <a:t>, </a:t>
            </a:r>
            <a:r>
              <a:rPr lang="vi-VN" dirty="0"/>
              <a:t>giao dịch chuyển tiền gồm </a:t>
            </a:r>
            <a:r>
              <a:rPr lang="en-US" dirty="0" err="1"/>
              <a:t>có</a:t>
            </a:r>
            <a:r>
              <a:rPr lang="en-US" dirty="0"/>
              <a:t>: </a:t>
            </a:r>
            <a:r>
              <a:rPr lang="vi-VN" dirty="0">
                <a:solidFill>
                  <a:srgbClr val="FF0000"/>
                </a:solidFill>
              </a:rPr>
              <a:t>khóa công khai của người nhận và số tiền </a:t>
            </a:r>
            <a:r>
              <a:rPr lang="en-US" dirty="0" err="1">
                <a:solidFill>
                  <a:srgbClr val="FF0000"/>
                </a:solidFill>
              </a:rPr>
              <a:t>được</a:t>
            </a:r>
            <a:r>
              <a:rPr lang="en-US" dirty="0">
                <a:solidFill>
                  <a:srgbClr val="FF0000"/>
                </a:solidFill>
              </a:rPr>
              <a:t> </a:t>
            </a:r>
            <a:r>
              <a:rPr lang="vi-VN" dirty="0">
                <a:solidFill>
                  <a:srgbClr val="FF0000"/>
                </a:solidFill>
              </a:rPr>
              <a:t>nhận</a:t>
            </a:r>
            <a:r>
              <a:rPr lang="vi-VN" dirty="0"/>
              <a:t>. </a:t>
            </a:r>
            <a:r>
              <a:rPr lang="en-US" dirty="0" err="1"/>
              <a:t>Và</a:t>
            </a:r>
            <a:r>
              <a:rPr lang="en-US" dirty="0"/>
              <a:t> </a:t>
            </a:r>
            <a:r>
              <a:rPr lang="en-US" dirty="0" err="1">
                <a:solidFill>
                  <a:srgbClr val="FF0000"/>
                </a:solidFill>
              </a:rPr>
              <a:t>dữ</a:t>
            </a:r>
            <a:r>
              <a:rPr lang="en-US" dirty="0">
                <a:solidFill>
                  <a:srgbClr val="FF0000"/>
                </a:solidFill>
              </a:rPr>
              <a:t> </a:t>
            </a:r>
            <a:r>
              <a:rPr lang="en-US" dirty="0" err="1">
                <a:solidFill>
                  <a:srgbClr val="FF0000"/>
                </a:solidFill>
              </a:rPr>
              <a:t>liệu</a:t>
            </a:r>
            <a:r>
              <a:rPr lang="en-US" dirty="0">
                <a:solidFill>
                  <a:srgbClr val="FF0000"/>
                </a:solidFill>
              </a:rPr>
              <a:t> </a:t>
            </a:r>
            <a:r>
              <a:rPr lang="en-US" dirty="0" err="1">
                <a:solidFill>
                  <a:srgbClr val="FF0000"/>
                </a:solidFill>
              </a:rPr>
              <a:t>đầu</a:t>
            </a:r>
            <a:r>
              <a:rPr lang="en-US" dirty="0">
                <a:solidFill>
                  <a:srgbClr val="FF0000"/>
                </a:solidFill>
              </a:rPr>
              <a:t> </a:t>
            </a:r>
            <a:r>
              <a:rPr lang="vi-VN" dirty="0">
                <a:solidFill>
                  <a:srgbClr val="FF0000"/>
                </a:solidFill>
              </a:rPr>
              <a:t>ra này được dùng làm </a:t>
            </a:r>
            <a:r>
              <a:rPr lang="en-US" dirty="0" err="1">
                <a:solidFill>
                  <a:srgbClr val="FF0000"/>
                </a:solidFill>
              </a:rPr>
              <a:t>dữ</a:t>
            </a:r>
            <a:r>
              <a:rPr lang="en-US" dirty="0">
                <a:solidFill>
                  <a:srgbClr val="FF0000"/>
                </a:solidFill>
              </a:rPr>
              <a:t> </a:t>
            </a:r>
            <a:r>
              <a:rPr lang="en-US" dirty="0" err="1">
                <a:solidFill>
                  <a:srgbClr val="FF0000"/>
                </a:solidFill>
              </a:rPr>
              <a:t>liệu</a:t>
            </a:r>
            <a:r>
              <a:rPr lang="en-US" dirty="0">
                <a:solidFill>
                  <a:srgbClr val="FF0000"/>
                </a:solidFill>
              </a:rPr>
              <a:t> </a:t>
            </a:r>
            <a:r>
              <a:rPr lang="vi-VN" dirty="0">
                <a:solidFill>
                  <a:srgbClr val="FF0000"/>
                </a:solidFill>
              </a:rPr>
              <a:t>vào cho một giao dịch khác </a:t>
            </a:r>
            <a:r>
              <a:rPr lang="vi-VN" dirty="0"/>
              <a:t>và chỉ được dùng đúng một lần.</a:t>
            </a:r>
            <a:r>
              <a:rPr lang="en-US" dirty="0"/>
              <a:t> M</a:t>
            </a:r>
            <a:r>
              <a:rPr lang="vi-VN" dirty="0"/>
              <a:t>ột người chỉ có thể gửi số tiền </a:t>
            </a:r>
            <a:r>
              <a:rPr lang="en-US" dirty="0" err="1"/>
              <a:t>nhỏ</a:t>
            </a:r>
            <a:r>
              <a:rPr lang="en-US" dirty="0"/>
              <a:t> </a:t>
            </a:r>
            <a:r>
              <a:rPr lang="en-US" dirty="0" err="1"/>
              <a:t>hơn</a:t>
            </a:r>
            <a:r>
              <a:rPr lang="en-US" dirty="0"/>
              <a:t> </a:t>
            </a:r>
            <a:r>
              <a:rPr lang="en-US" dirty="0" err="1"/>
              <a:t>hoặc</a:t>
            </a:r>
            <a:r>
              <a:rPr lang="en-US" dirty="0"/>
              <a:t> </a:t>
            </a:r>
            <a:r>
              <a:rPr lang="en-US" dirty="0" err="1"/>
              <a:t>bằng</a:t>
            </a:r>
            <a:r>
              <a:rPr lang="en-US" dirty="0"/>
              <a:t> </a:t>
            </a:r>
            <a:r>
              <a:rPr lang="en-US" dirty="0" err="1"/>
              <a:t>số</a:t>
            </a:r>
            <a:r>
              <a:rPr lang="en-US" dirty="0"/>
              <a:t> </a:t>
            </a:r>
            <a:r>
              <a:rPr lang="en-US" dirty="0" err="1"/>
              <a:t>tiền</a:t>
            </a:r>
            <a:r>
              <a:rPr lang="en-US" dirty="0"/>
              <a:t> h</a:t>
            </a:r>
            <a:r>
              <a:rPr lang="vi-VN" dirty="0"/>
              <a:t>ọ có.</a:t>
            </a:r>
            <a:endParaRPr lang="en-US" dirty="0"/>
          </a:p>
          <a:p>
            <a:pPr lvl="0"/>
            <a:r>
              <a:rPr lang="vi-VN" dirty="0"/>
              <a:t>Đầu ra trong một giao dịch </a:t>
            </a:r>
            <a:r>
              <a:rPr lang="vi-VN" dirty="0">
                <a:solidFill>
                  <a:srgbClr val="FF0000"/>
                </a:solidFill>
              </a:rPr>
              <a:t>lưu trữ chỉ bao gồm dữ liệu lưu trữ dưới dạng chuỗi cơ số 16 được ghi vào Blockchain </a:t>
            </a:r>
            <a:r>
              <a:rPr lang="vi-VN" dirty="0"/>
              <a:t>và không có thêm thông tin gửi tiền. Dữ liệu lưu trữ có thể chứa địa chỉ nhận hoặc không. Đầu ra này không thể được dùng làm đầu vào cho một giao dịch khác.</a:t>
            </a:r>
            <a:endParaRPr lang="en-US" dirty="0"/>
          </a:p>
          <a:p>
            <a:endParaRPr lang="en-US"/>
          </a:p>
        </p:txBody>
      </p:sp>
    </p:spTree>
    <p:extLst>
      <p:ext uri="{BB962C8B-B14F-4D97-AF65-F5344CB8AC3E}">
        <p14:creationId xmlns:p14="http://schemas.microsoft.com/office/powerpoint/2010/main" val="389203765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DFC3E-4844-B648-B2D0-25F814C397EB}"/>
              </a:ext>
            </a:extLst>
          </p:cNvPr>
          <p:cNvSpPr>
            <a:spLocks noGrp="1"/>
          </p:cNvSpPr>
          <p:nvPr>
            <p:ph type="title"/>
          </p:nvPr>
        </p:nvSpPr>
        <p:spPr/>
        <p:txBody>
          <a:bodyPr/>
          <a:lstStyle/>
          <a:p>
            <a:r>
              <a:rPr lang="en-US"/>
              <a:t>Ví dụ về thực hiện 1 giao dịch tài chính</a:t>
            </a:r>
          </a:p>
        </p:txBody>
      </p:sp>
      <p:pic>
        <p:nvPicPr>
          <p:cNvPr id="4" name="Content Placeholder 3" descr="tutorial-blockchain-technical-overviewss-35-638.jpg">
            <a:extLst>
              <a:ext uri="{FF2B5EF4-FFF2-40B4-BE49-F238E27FC236}">
                <a16:creationId xmlns:a16="http://schemas.microsoft.com/office/drawing/2014/main" id="{525444AA-29C1-D64A-A957-69EEB2BAE2DC}"/>
              </a:ext>
            </a:extLst>
          </p:cNvPr>
          <p:cNvPicPr>
            <a:picLocks noGrp="1"/>
          </p:cNvPicPr>
          <p:nvPr>
            <p:ph idx="1"/>
          </p:nvPr>
        </p:nvPicPr>
        <p:blipFill>
          <a:blip r:embed="rId2" cstate="print"/>
          <a:stretch>
            <a:fillRect/>
          </a:stretch>
        </p:blipFill>
        <p:spPr>
          <a:xfrm>
            <a:off x="2305549" y="1295400"/>
            <a:ext cx="7580902" cy="4678362"/>
          </a:xfrm>
          <a:prstGeom prst="rect">
            <a:avLst/>
          </a:prstGeom>
        </p:spPr>
      </p:pic>
    </p:spTree>
    <p:extLst>
      <p:ext uri="{BB962C8B-B14F-4D97-AF65-F5344CB8AC3E}">
        <p14:creationId xmlns:p14="http://schemas.microsoft.com/office/powerpoint/2010/main" val="131246575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685CF-2AE5-E544-BD0C-F8AB980D3A22}"/>
              </a:ext>
            </a:extLst>
          </p:cNvPr>
          <p:cNvSpPr>
            <a:spLocks noGrp="1"/>
          </p:cNvSpPr>
          <p:nvPr>
            <p:ph type="title"/>
          </p:nvPr>
        </p:nvSpPr>
        <p:spPr/>
        <p:txBody>
          <a:bodyPr/>
          <a:lstStyle/>
          <a:p>
            <a:r>
              <a:rPr lang="en-US"/>
              <a:t>Hàm băm (hash)</a:t>
            </a:r>
          </a:p>
        </p:txBody>
      </p:sp>
      <p:sp>
        <p:nvSpPr>
          <p:cNvPr id="3" name="Content Placeholder 2">
            <a:extLst>
              <a:ext uri="{FF2B5EF4-FFF2-40B4-BE49-F238E27FC236}">
                <a16:creationId xmlns:a16="http://schemas.microsoft.com/office/drawing/2014/main" id="{CC14EE02-2662-0E4D-BE98-4195ADFB82CA}"/>
              </a:ext>
            </a:extLst>
          </p:cNvPr>
          <p:cNvSpPr>
            <a:spLocks noGrp="1"/>
          </p:cNvSpPr>
          <p:nvPr>
            <p:ph idx="1"/>
          </p:nvPr>
        </p:nvSpPr>
        <p:spPr/>
        <p:txBody>
          <a:bodyPr/>
          <a:lstStyle/>
          <a:p>
            <a:r>
              <a:rPr lang="en-US" dirty="0"/>
              <a:t>Hash </a:t>
            </a:r>
            <a:r>
              <a:rPr lang="en-US" dirty="0" err="1"/>
              <a:t>là</a:t>
            </a:r>
            <a:r>
              <a:rPr lang="en-US" dirty="0"/>
              <a:t> </a:t>
            </a:r>
            <a:r>
              <a:rPr lang="en-US" dirty="0" err="1">
                <a:solidFill>
                  <a:srgbClr val="FF0000"/>
                </a:solidFill>
              </a:rPr>
              <a:t>một</a:t>
            </a:r>
            <a:r>
              <a:rPr lang="en-US" dirty="0">
                <a:solidFill>
                  <a:srgbClr val="FF0000"/>
                </a:solidFill>
              </a:rPr>
              <a:t> </a:t>
            </a:r>
            <a:r>
              <a:rPr lang="en-US" dirty="0" err="1">
                <a:solidFill>
                  <a:srgbClr val="FF0000"/>
                </a:solidFill>
              </a:rPr>
              <a:t>hàm</a:t>
            </a:r>
            <a:r>
              <a:rPr lang="en-US" dirty="0">
                <a:solidFill>
                  <a:srgbClr val="FF0000"/>
                </a:solidFill>
              </a:rPr>
              <a:t> </a:t>
            </a:r>
            <a:r>
              <a:rPr lang="en-US" dirty="0" err="1">
                <a:solidFill>
                  <a:srgbClr val="FF0000"/>
                </a:solidFill>
              </a:rPr>
              <a:t>toán</a:t>
            </a:r>
            <a:r>
              <a:rPr lang="en-US" dirty="0">
                <a:solidFill>
                  <a:srgbClr val="FF0000"/>
                </a:solidFill>
              </a:rPr>
              <a:t> </a:t>
            </a:r>
            <a:r>
              <a:rPr lang="en-US" dirty="0" err="1">
                <a:solidFill>
                  <a:srgbClr val="FF0000"/>
                </a:solidFill>
              </a:rPr>
              <a:t>học</a:t>
            </a:r>
            <a:r>
              <a:rPr lang="en-US" dirty="0"/>
              <a:t>, </a:t>
            </a:r>
            <a:r>
              <a:rPr lang="en-US" dirty="0" err="1"/>
              <a:t>nhằm</a:t>
            </a:r>
            <a:r>
              <a:rPr lang="en-US" dirty="0"/>
              <a:t> </a:t>
            </a:r>
            <a:r>
              <a:rPr lang="en-US" dirty="0" err="1">
                <a:solidFill>
                  <a:srgbClr val="FF0000"/>
                </a:solidFill>
              </a:rPr>
              <a:t>mã</a:t>
            </a:r>
            <a:r>
              <a:rPr lang="en-US" dirty="0">
                <a:solidFill>
                  <a:srgbClr val="FF0000"/>
                </a:solidFill>
              </a:rPr>
              <a:t> </a:t>
            </a:r>
            <a:r>
              <a:rPr lang="en-US" dirty="0" err="1">
                <a:solidFill>
                  <a:srgbClr val="FF0000"/>
                </a:solidFill>
              </a:rPr>
              <a:t>hóa</a:t>
            </a:r>
            <a:r>
              <a:rPr lang="en-US" dirty="0">
                <a:solidFill>
                  <a:srgbClr val="FF0000"/>
                </a:solidFill>
              </a:rPr>
              <a:t> </a:t>
            </a:r>
            <a:r>
              <a:rPr lang="en-US" dirty="0" err="1">
                <a:solidFill>
                  <a:srgbClr val="FF0000"/>
                </a:solidFill>
              </a:rPr>
              <a:t>dữ</a:t>
            </a:r>
            <a:r>
              <a:rPr lang="en-US" dirty="0">
                <a:solidFill>
                  <a:srgbClr val="FF0000"/>
                </a:solidFill>
              </a:rPr>
              <a:t> </a:t>
            </a:r>
            <a:r>
              <a:rPr lang="en-US" dirty="0" err="1">
                <a:solidFill>
                  <a:srgbClr val="FF0000"/>
                </a:solidFill>
              </a:rPr>
              <a:t>liệu</a:t>
            </a:r>
            <a:r>
              <a:rPr lang="en-US" dirty="0">
                <a:solidFill>
                  <a:srgbClr val="FF0000"/>
                </a:solidFill>
              </a:rPr>
              <a:t> (a) </a:t>
            </a:r>
            <a:r>
              <a:rPr lang="en-US" dirty="0" err="1">
                <a:solidFill>
                  <a:srgbClr val="FF0000"/>
                </a:solidFill>
              </a:rPr>
              <a:t>đầu</a:t>
            </a:r>
            <a:r>
              <a:rPr lang="en-US" dirty="0">
                <a:solidFill>
                  <a:srgbClr val="FF0000"/>
                </a:solidFill>
              </a:rPr>
              <a:t> </a:t>
            </a:r>
            <a:r>
              <a:rPr lang="en-US" dirty="0" err="1">
                <a:solidFill>
                  <a:srgbClr val="FF0000"/>
                </a:solidFill>
              </a:rPr>
              <a:t>vào</a:t>
            </a:r>
            <a:r>
              <a:rPr lang="en-US" dirty="0"/>
              <a:t>. </a:t>
            </a:r>
            <a:r>
              <a:rPr lang="en-US" dirty="0" err="1"/>
              <a:t>Dữ</a:t>
            </a:r>
            <a:r>
              <a:rPr lang="en-US" dirty="0"/>
              <a:t> </a:t>
            </a:r>
            <a:r>
              <a:rPr lang="en-US" dirty="0" err="1"/>
              <a:t>liệu</a:t>
            </a:r>
            <a:r>
              <a:rPr lang="en-US" dirty="0"/>
              <a:t> a </a:t>
            </a:r>
            <a:r>
              <a:rPr lang="en-US" dirty="0" err="1"/>
              <a:t>là</a:t>
            </a:r>
            <a:r>
              <a:rPr lang="en-US" dirty="0"/>
              <a:t> </a:t>
            </a:r>
            <a:r>
              <a:rPr lang="en-US" dirty="0" err="1"/>
              <a:t>một</a:t>
            </a:r>
            <a:r>
              <a:rPr lang="en-US" dirty="0"/>
              <a:t> </a:t>
            </a:r>
            <a:r>
              <a:rPr lang="en-US" dirty="0" err="1"/>
              <a:t>chuỗi</a:t>
            </a:r>
            <a:r>
              <a:rPr lang="en-US" dirty="0"/>
              <a:t> </a:t>
            </a:r>
            <a:r>
              <a:rPr lang="en-US" dirty="0" err="1"/>
              <a:t>ký</a:t>
            </a:r>
            <a:r>
              <a:rPr lang="en-US" dirty="0"/>
              <a:t> </a:t>
            </a:r>
            <a:r>
              <a:rPr lang="en-US" dirty="0" err="1"/>
              <a:t>tự</a:t>
            </a:r>
            <a:r>
              <a:rPr lang="en-US" dirty="0"/>
              <a:t> </a:t>
            </a:r>
            <a:r>
              <a:rPr lang="en-US" dirty="0" err="1"/>
              <a:t>có</a:t>
            </a:r>
            <a:r>
              <a:rPr lang="en-US" dirty="0"/>
              <a:t> </a:t>
            </a:r>
            <a:r>
              <a:rPr lang="en-US" dirty="0" err="1"/>
              <a:t>độ</a:t>
            </a:r>
            <a:r>
              <a:rPr lang="en-US" dirty="0"/>
              <a:t> </a:t>
            </a:r>
            <a:r>
              <a:rPr lang="en-US" dirty="0" err="1"/>
              <a:t>dài</a:t>
            </a:r>
            <a:r>
              <a:rPr lang="en-US" dirty="0"/>
              <a:t> </a:t>
            </a:r>
            <a:r>
              <a:rPr lang="en-US" dirty="0" err="1"/>
              <a:t>bất</a:t>
            </a:r>
            <a:r>
              <a:rPr lang="en-US" dirty="0"/>
              <a:t> </a:t>
            </a:r>
            <a:r>
              <a:rPr lang="en-US" dirty="0" err="1"/>
              <a:t>kỳ</a:t>
            </a:r>
            <a:r>
              <a:rPr lang="en-US" dirty="0"/>
              <a:t>. </a:t>
            </a:r>
            <a:r>
              <a:rPr lang="en-US" dirty="0" err="1">
                <a:solidFill>
                  <a:srgbClr val="FF0000"/>
                </a:solidFill>
              </a:rPr>
              <a:t>Đầu</a:t>
            </a:r>
            <a:r>
              <a:rPr lang="en-US" dirty="0">
                <a:solidFill>
                  <a:srgbClr val="FF0000"/>
                </a:solidFill>
              </a:rPr>
              <a:t> </a:t>
            </a:r>
            <a:r>
              <a:rPr lang="en-US" dirty="0" err="1">
                <a:solidFill>
                  <a:srgbClr val="FF0000"/>
                </a:solidFill>
              </a:rPr>
              <a:t>ra</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hàm</a:t>
            </a:r>
            <a:r>
              <a:rPr lang="en-US" dirty="0">
                <a:solidFill>
                  <a:srgbClr val="FF0000"/>
                </a:solidFill>
              </a:rPr>
              <a:t> </a:t>
            </a:r>
            <a:r>
              <a:rPr lang="en-US" dirty="0" err="1">
                <a:solidFill>
                  <a:srgbClr val="FF0000"/>
                </a:solidFill>
              </a:rPr>
              <a:t>băm</a:t>
            </a:r>
            <a:r>
              <a:rPr lang="en-US" dirty="0">
                <a:solidFill>
                  <a:srgbClr val="FF0000"/>
                </a:solidFill>
              </a:rPr>
              <a:t> </a:t>
            </a:r>
            <a:r>
              <a:rPr lang="en-US" dirty="0" err="1">
                <a:solidFill>
                  <a:srgbClr val="FF0000"/>
                </a:solidFill>
              </a:rPr>
              <a:t>là</a:t>
            </a:r>
            <a:r>
              <a:rPr lang="en-US" dirty="0">
                <a:solidFill>
                  <a:srgbClr val="FF0000"/>
                </a:solidFill>
              </a:rPr>
              <a:t> 1 </a:t>
            </a:r>
            <a:r>
              <a:rPr lang="en-US" dirty="0" err="1">
                <a:solidFill>
                  <a:srgbClr val="FF0000"/>
                </a:solidFill>
              </a:rPr>
              <a:t>chuỗi</a:t>
            </a:r>
            <a:r>
              <a:rPr lang="en-US" dirty="0">
                <a:solidFill>
                  <a:srgbClr val="FF0000"/>
                </a:solidFill>
              </a:rPr>
              <a:t> </a:t>
            </a:r>
            <a:r>
              <a:rPr lang="en-US" dirty="0" err="1">
                <a:solidFill>
                  <a:srgbClr val="FF0000"/>
                </a:solidFill>
              </a:rPr>
              <a:t>dữ</a:t>
            </a:r>
            <a:r>
              <a:rPr lang="en-US" dirty="0">
                <a:solidFill>
                  <a:srgbClr val="FF0000"/>
                </a:solidFill>
              </a:rPr>
              <a:t> </a:t>
            </a:r>
            <a:r>
              <a:rPr lang="en-US" dirty="0" err="1">
                <a:solidFill>
                  <a:srgbClr val="FF0000"/>
                </a:solidFill>
              </a:rPr>
              <a:t>liệu</a:t>
            </a:r>
            <a:r>
              <a:rPr lang="en-US" dirty="0">
                <a:solidFill>
                  <a:srgbClr val="FF0000"/>
                </a:solidFill>
              </a:rPr>
              <a:t> </a:t>
            </a:r>
            <a:r>
              <a:rPr lang="en-US" dirty="0" err="1">
                <a:solidFill>
                  <a:srgbClr val="FF0000"/>
                </a:solidFill>
              </a:rPr>
              <a:t>có</a:t>
            </a:r>
            <a:r>
              <a:rPr lang="en-US" dirty="0">
                <a:solidFill>
                  <a:srgbClr val="FF0000"/>
                </a:solidFill>
              </a:rPr>
              <a:t> </a:t>
            </a:r>
            <a:r>
              <a:rPr lang="en-US" dirty="0" err="1">
                <a:solidFill>
                  <a:srgbClr val="FF0000"/>
                </a:solidFill>
              </a:rPr>
              <a:t>độ</a:t>
            </a:r>
            <a:r>
              <a:rPr lang="en-US" dirty="0">
                <a:solidFill>
                  <a:srgbClr val="FF0000"/>
                </a:solidFill>
              </a:rPr>
              <a:t> </a:t>
            </a:r>
            <a:r>
              <a:rPr lang="en-US" dirty="0" err="1">
                <a:solidFill>
                  <a:srgbClr val="FF0000"/>
                </a:solidFill>
              </a:rPr>
              <a:t>dài</a:t>
            </a:r>
            <a:r>
              <a:rPr lang="en-US" dirty="0">
                <a:solidFill>
                  <a:srgbClr val="FF0000"/>
                </a:solidFill>
              </a:rPr>
              <a:t> </a:t>
            </a:r>
            <a:r>
              <a:rPr lang="en-US" dirty="0" err="1">
                <a:solidFill>
                  <a:srgbClr val="FF0000"/>
                </a:solidFill>
              </a:rPr>
              <a:t>cố</a:t>
            </a:r>
            <a:r>
              <a:rPr lang="en-US" dirty="0">
                <a:solidFill>
                  <a:srgbClr val="FF0000"/>
                </a:solidFill>
              </a:rPr>
              <a:t> </a:t>
            </a:r>
            <a:r>
              <a:rPr lang="en-US" dirty="0" err="1">
                <a:solidFill>
                  <a:srgbClr val="FF0000"/>
                </a:solidFill>
              </a:rPr>
              <a:t>định</a:t>
            </a:r>
            <a:r>
              <a:rPr lang="en-US" dirty="0"/>
              <a:t>. </a:t>
            </a:r>
            <a:r>
              <a:rPr lang="en-US" dirty="0" err="1"/>
              <a:t>Hàm</a:t>
            </a:r>
            <a:r>
              <a:rPr lang="en-US" dirty="0"/>
              <a:t> </a:t>
            </a:r>
            <a:r>
              <a:rPr lang="en-US" dirty="0" err="1"/>
              <a:t>băm</a:t>
            </a:r>
            <a:r>
              <a:rPr lang="en-US" dirty="0"/>
              <a:t> </a:t>
            </a:r>
            <a:r>
              <a:rPr lang="en-US" dirty="0" err="1"/>
              <a:t>có</a:t>
            </a:r>
            <a:r>
              <a:rPr lang="en-US" dirty="0"/>
              <a:t> chi </a:t>
            </a:r>
            <a:r>
              <a:rPr lang="en-US" dirty="0" err="1"/>
              <a:t>phí</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hiện</a:t>
            </a:r>
            <a:r>
              <a:rPr lang="en-US" dirty="0"/>
              <a:t> </a:t>
            </a:r>
            <a:r>
              <a:rPr lang="en-US" dirty="0" err="1"/>
              <a:t>thấp</a:t>
            </a:r>
            <a:r>
              <a:rPr lang="en-US" dirty="0"/>
              <a:t> </a:t>
            </a:r>
            <a:r>
              <a:rPr lang="en-US" dirty="0" err="1"/>
              <a:t>và</a:t>
            </a:r>
            <a:r>
              <a:rPr lang="en-US" dirty="0"/>
              <a:t> </a:t>
            </a:r>
            <a:r>
              <a:rPr lang="en-US" dirty="0" err="1"/>
              <a:t>có</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ít</a:t>
            </a:r>
            <a:r>
              <a:rPr lang="en-US" dirty="0"/>
              <a:t> - </a:t>
            </a:r>
            <a:r>
              <a:rPr lang="en-US" dirty="0" err="1"/>
              <a:t>hàm</a:t>
            </a:r>
            <a:r>
              <a:rPr lang="en-US" dirty="0"/>
              <a:t> hash </a:t>
            </a:r>
            <a:r>
              <a:rPr lang="en-US" dirty="0" err="1"/>
              <a:t>trên</a:t>
            </a:r>
            <a:r>
              <a:rPr lang="en-US" dirty="0"/>
              <a:t> </a:t>
            </a:r>
            <a:r>
              <a:rPr lang="en-US" dirty="0" err="1"/>
              <a:t>một</a:t>
            </a:r>
            <a:r>
              <a:rPr lang="en-US" dirty="0"/>
              <a:t> </a:t>
            </a:r>
            <a:r>
              <a:rPr lang="en-US" dirty="0" err="1"/>
              <a:t>chuỗi</a:t>
            </a:r>
            <a:r>
              <a:rPr lang="en-US" dirty="0"/>
              <a:t> n-bit, </a:t>
            </a:r>
            <a:r>
              <a:rPr lang="en-US" dirty="0" err="1"/>
              <a:t>có</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của</a:t>
            </a:r>
            <a:r>
              <a:rPr lang="en-US" dirty="0"/>
              <a:t> </a:t>
            </a:r>
            <a:r>
              <a:rPr lang="en-US" dirty="0" err="1"/>
              <a:t>thuật</a:t>
            </a:r>
            <a:r>
              <a:rPr lang="en-US" dirty="0"/>
              <a:t> </a:t>
            </a:r>
            <a:r>
              <a:rPr lang="en-US" dirty="0" err="1"/>
              <a:t>toán</a:t>
            </a:r>
            <a:r>
              <a:rPr lang="en-US" dirty="0"/>
              <a:t> </a:t>
            </a:r>
            <a:r>
              <a:rPr lang="en-US" dirty="0" err="1"/>
              <a:t>là</a:t>
            </a:r>
            <a:r>
              <a:rPr lang="en-US" dirty="0"/>
              <a:t> O(n). </a:t>
            </a:r>
          </a:p>
          <a:p>
            <a:r>
              <a:rPr lang="en-US" dirty="0" err="1"/>
              <a:t>Blockchain</a:t>
            </a:r>
            <a:r>
              <a:rPr lang="en-US" dirty="0"/>
              <a:t> </a:t>
            </a:r>
            <a:r>
              <a:rPr lang="en-US" dirty="0" err="1">
                <a:solidFill>
                  <a:srgbClr val="FF0000"/>
                </a:solidFill>
              </a:rPr>
              <a:t>xây</a:t>
            </a:r>
            <a:r>
              <a:rPr lang="en-US" dirty="0">
                <a:solidFill>
                  <a:srgbClr val="FF0000"/>
                </a:solidFill>
              </a:rPr>
              <a:t> </a:t>
            </a:r>
            <a:r>
              <a:rPr lang="en-US" dirty="0" err="1">
                <a:solidFill>
                  <a:srgbClr val="FF0000"/>
                </a:solidFill>
              </a:rPr>
              <a:t>dựng</a:t>
            </a:r>
            <a:r>
              <a:rPr lang="en-US" dirty="0">
                <a:solidFill>
                  <a:srgbClr val="FF0000"/>
                </a:solidFill>
              </a:rPr>
              <a:t> </a:t>
            </a:r>
            <a:r>
              <a:rPr lang="en-US" dirty="0" err="1">
                <a:solidFill>
                  <a:srgbClr val="FF0000"/>
                </a:solidFill>
              </a:rPr>
              <a:t>trên</a:t>
            </a:r>
            <a:r>
              <a:rPr lang="en-US" dirty="0">
                <a:solidFill>
                  <a:srgbClr val="FF0000"/>
                </a:solidFill>
              </a:rPr>
              <a:t> </a:t>
            </a:r>
            <a:r>
              <a:rPr lang="en-US" dirty="0" err="1">
                <a:solidFill>
                  <a:srgbClr val="FF0000"/>
                </a:solidFill>
              </a:rPr>
              <a:t>lý</a:t>
            </a:r>
            <a:r>
              <a:rPr lang="en-US" dirty="0">
                <a:solidFill>
                  <a:srgbClr val="FF0000"/>
                </a:solidFill>
              </a:rPr>
              <a:t> </a:t>
            </a:r>
            <a:r>
              <a:rPr lang="en-US" dirty="0" err="1">
                <a:solidFill>
                  <a:srgbClr val="FF0000"/>
                </a:solidFill>
              </a:rPr>
              <a:t>thuyết</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mật</a:t>
            </a:r>
            <a:r>
              <a:rPr lang="en-US" dirty="0">
                <a:solidFill>
                  <a:srgbClr val="FF0000"/>
                </a:solidFill>
              </a:rPr>
              <a:t> </a:t>
            </a:r>
            <a:r>
              <a:rPr lang="en-US" dirty="0" err="1">
                <a:solidFill>
                  <a:srgbClr val="FF0000"/>
                </a:solidFill>
              </a:rPr>
              <a:t>mã</a:t>
            </a:r>
            <a:r>
              <a:rPr lang="en-US" dirty="0">
                <a:solidFill>
                  <a:srgbClr val="FF0000"/>
                </a:solidFill>
              </a:rPr>
              <a:t> </a:t>
            </a:r>
            <a:r>
              <a:rPr lang="en-US" dirty="0" err="1">
                <a:solidFill>
                  <a:srgbClr val="FF0000"/>
                </a:solidFill>
              </a:rPr>
              <a:t>học</a:t>
            </a:r>
            <a:r>
              <a:rPr lang="en-US" dirty="0">
                <a:solidFill>
                  <a:srgbClr val="FF0000"/>
                </a:solidFill>
              </a:rPr>
              <a:t> </a:t>
            </a:r>
            <a:r>
              <a:rPr lang="en-US" dirty="0" err="1"/>
              <a:t>để</a:t>
            </a:r>
            <a:r>
              <a:rPr lang="en-US" dirty="0"/>
              <a:t> </a:t>
            </a:r>
            <a:r>
              <a:rPr lang="en-US" dirty="0" err="1"/>
              <a:t>tạo</a:t>
            </a:r>
            <a:r>
              <a:rPr lang="en-US" dirty="0"/>
              <a:t> </a:t>
            </a:r>
            <a:r>
              <a:rPr lang="en-US" dirty="0" err="1"/>
              <a:t>và</a:t>
            </a:r>
            <a:r>
              <a:rPr lang="en-US" dirty="0"/>
              <a:t> </a:t>
            </a:r>
            <a:r>
              <a:rPr lang="en-US" dirty="0" err="1"/>
              <a:t>kiểm</a:t>
            </a:r>
            <a:r>
              <a:rPr lang="en-US" dirty="0"/>
              <a:t> </a:t>
            </a:r>
            <a:r>
              <a:rPr lang="en-US" dirty="0" err="1"/>
              <a:t>soát</a:t>
            </a:r>
            <a:r>
              <a:rPr lang="en-US" dirty="0"/>
              <a:t> </a:t>
            </a:r>
            <a:r>
              <a:rPr lang="en-US" dirty="0" err="1"/>
              <a:t>các</a:t>
            </a:r>
            <a:r>
              <a:rPr lang="en-US" dirty="0"/>
              <a:t> </a:t>
            </a:r>
            <a:r>
              <a:rPr lang="en-US" dirty="0" err="1"/>
              <a:t>liên</a:t>
            </a:r>
            <a:r>
              <a:rPr lang="en-US" dirty="0"/>
              <a:t> </a:t>
            </a:r>
            <a:r>
              <a:rPr lang="en-US" dirty="0" err="1"/>
              <a:t>kết</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hệ</a:t>
            </a:r>
            <a:r>
              <a:rPr lang="en-US" dirty="0"/>
              <a:t> </a:t>
            </a:r>
            <a:r>
              <a:rPr lang="en-US" dirty="0" err="1"/>
              <a:t>thống</a:t>
            </a:r>
            <a:r>
              <a:rPr lang="en-US" dirty="0"/>
              <a:t>. </a:t>
            </a:r>
          </a:p>
          <a:p>
            <a:r>
              <a:rPr lang="en-US" dirty="0" err="1"/>
              <a:t>Nó</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tính</a:t>
            </a:r>
            <a:r>
              <a:rPr lang="en-US" dirty="0"/>
              <a:t> </a:t>
            </a:r>
            <a:r>
              <a:rPr lang="en-US" dirty="0" err="1"/>
              <a:t>toán</a:t>
            </a:r>
            <a:r>
              <a:rPr lang="en-US" dirty="0"/>
              <a:t> </a:t>
            </a:r>
            <a:r>
              <a:rPr lang="en-US" dirty="0" err="1"/>
              <a:t>trong</a:t>
            </a:r>
            <a:r>
              <a:rPr lang="en-US" dirty="0"/>
              <a:t> </a:t>
            </a:r>
            <a:r>
              <a:rPr lang="en-US" dirty="0" err="1"/>
              <a:t>ngành</a:t>
            </a:r>
            <a:r>
              <a:rPr lang="en-US" dirty="0"/>
              <a:t> </a:t>
            </a:r>
            <a:r>
              <a:rPr lang="en-US" dirty="0" err="1"/>
              <a:t>mật</a:t>
            </a:r>
            <a:r>
              <a:rPr lang="en-US" dirty="0"/>
              <a:t> </a:t>
            </a:r>
            <a:r>
              <a:rPr lang="en-US" dirty="0" err="1"/>
              <a:t>mã</a:t>
            </a:r>
            <a:r>
              <a:rPr lang="en-US" dirty="0"/>
              <a:t> </a:t>
            </a:r>
            <a:r>
              <a:rPr lang="en-US" dirty="0" err="1"/>
              <a:t>học</a:t>
            </a:r>
            <a:r>
              <a:rPr lang="en-US" dirty="0"/>
              <a:t> </a:t>
            </a:r>
            <a:r>
              <a:rPr lang="en-US" dirty="0" err="1"/>
              <a:t>để</a:t>
            </a:r>
            <a:r>
              <a:rPr lang="en-US" dirty="0"/>
              <a:t> </a:t>
            </a:r>
            <a:r>
              <a:rPr lang="en-US" dirty="0" err="1"/>
              <a:t>hoạt</a:t>
            </a:r>
            <a:r>
              <a:rPr lang="en-US" dirty="0"/>
              <a:t> </a:t>
            </a:r>
            <a:r>
              <a:rPr lang="en-US" dirty="0" err="1"/>
              <a:t>động</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giao</a:t>
            </a:r>
            <a:r>
              <a:rPr lang="en-US" dirty="0"/>
              <a:t> </a:t>
            </a:r>
            <a:r>
              <a:rPr lang="en-US" dirty="0" err="1"/>
              <a:t>dịch</a:t>
            </a:r>
            <a:r>
              <a:rPr lang="en-US" dirty="0"/>
              <a:t> </a:t>
            </a:r>
            <a:r>
              <a:rPr lang="en-US" dirty="0" err="1"/>
              <a:t>tiền</a:t>
            </a:r>
            <a:r>
              <a:rPr lang="en-US" dirty="0"/>
              <a:t> </a:t>
            </a:r>
            <a:r>
              <a:rPr lang="en-US" dirty="0" err="1"/>
              <a:t>tệ</a:t>
            </a:r>
            <a:r>
              <a:rPr lang="en-US" dirty="0"/>
              <a:t> </a:t>
            </a:r>
            <a:r>
              <a:rPr lang="en-US" dirty="0" err="1"/>
              <a:t>trên</a:t>
            </a:r>
            <a:r>
              <a:rPr lang="en-US" dirty="0"/>
              <a:t> </a:t>
            </a:r>
            <a:r>
              <a:rPr lang="en-US" dirty="0" err="1"/>
              <a:t>nền</a:t>
            </a:r>
            <a:r>
              <a:rPr lang="en-US" dirty="0"/>
              <a:t> </a:t>
            </a:r>
            <a:r>
              <a:rPr lang="en-US" dirty="0" err="1"/>
              <a:t>blockchain</a:t>
            </a:r>
            <a:r>
              <a:rPr lang="en-US" dirty="0"/>
              <a:t> </a:t>
            </a:r>
            <a:r>
              <a:rPr lang="en-US" dirty="0" err="1"/>
              <a:t>như</a:t>
            </a:r>
            <a:r>
              <a:rPr lang="en-US" dirty="0"/>
              <a:t>: </a:t>
            </a:r>
            <a:r>
              <a:rPr lang="en-US" dirty="0" err="1">
                <a:solidFill>
                  <a:srgbClr val="FF0000"/>
                </a:solidFill>
              </a:rPr>
              <a:t>bitcoin</a:t>
            </a:r>
            <a:r>
              <a:rPr lang="en-US" dirty="0">
                <a:solidFill>
                  <a:srgbClr val="FF0000"/>
                </a:solidFill>
              </a:rPr>
              <a:t>, </a:t>
            </a:r>
            <a:r>
              <a:rPr lang="en-US" dirty="0" err="1">
                <a:solidFill>
                  <a:srgbClr val="FF0000"/>
                </a:solidFill>
              </a:rPr>
              <a:t>enthereum</a:t>
            </a:r>
            <a:r>
              <a:rPr lang="en-US" dirty="0">
                <a:solidFill>
                  <a:srgbClr val="FF0000"/>
                </a:solidFill>
              </a:rPr>
              <a:t> … </a:t>
            </a:r>
            <a:r>
              <a:rPr lang="en-US" dirty="0" err="1">
                <a:solidFill>
                  <a:srgbClr val="FF0000"/>
                </a:solidFill>
              </a:rPr>
              <a:t>còn</a:t>
            </a:r>
            <a:r>
              <a:rPr lang="en-US" dirty="0">
                <a:solidFill>
                  <a:srgbClr val="FF0000"/>
                </a:solidFill>
              </a:rPr>
              <a:t> </a:t>
            </a:r>
            <a:r>
              <a:rPr lang="en-US" dirty="0" err="1">
                <a:solidFill>
                  <a:srgbClr val="FF0000"/>
                </a:solidFill>
              </a:rPr>
              <a:t>được</a:t>
            </a:r>
            <a:r>
              <a:rPr lang="en-US" dirty="0">
                <a:solidFill>
                  <a:srgbClr val="FF0000"/>
                </a:solidFill>
              </a:rPr>
              <a:t> </a:t>
            </a:r>
            <a:r>
              <a:rPr lang="en-US" dirty="0" err="1">
                <a:solidFill>
                  <a:srgbClr val="FF0000"/>
                </a:solidFill>
              </a:rPr>
              <a:t>gọi</a:t>
            </a:r>
            <a:r>
              <a:rPr lang="en-US" dirty="0">
                <a:solidFill>
                  <a:srgbClr val="FF0000"/>
                </a:solidFill>
              </a:rPr>
              <a:t> </a:t>
            </a:r>
            <a:r>
              <a:rPr lang="en-US" dirty="0" err="1">
                <a:solidFill>
                  <a:srgbClr val="FF0000"/>
                </a:solidFill>
              </a:rPr>
              <a:t>là</a:t>
            </a:r>
            <a:r>
              <a:rPr lang="en-US" dirty="0">
                <a:solidFill>
                  <a:srgbClr val="FF0000"/>
                </a:solidFill>
              </a:rPr>
              <a:t> </a:t>
            </a:r>
            <a:r>
              <a:rPr lang="en-US" dirty="0" err="1">
                <a:solidFill>
                  <a:srgbClr val="FF0000"/>
                </a:solidFill>
              </a:rPr>
              <a:t>tiền</a:t>
            </a:r>
            <a:r>
              <a:rPr lang="en-US" dirty="0">
                <a:solidFill>
                  <a:srgbClr val="FF0000"/>
                </a:solidFill>
              </a:rPr>
              <a:t> </a:t>
            </a:r>
            <a:r>
              <a:rPr lang="en-US" dirty="0" err="1">
                <a:solidFill>
                  <a:srgbClr val="FF0000"/>
                </a:solidFill>
              </a:rPr>
              <a:t>mật</a:t>
            </a:r>
            <a:r>
              <a:rPr lang="en-US" dirty="0">
                <a:solidFill>
                  <a:srgbClr val="FF0000"/>
                </a:solidFill>
              </a:rPr>
              <a:t> </a:t>
            </a:r>
            <a:r>
              <a:rPr lang="en-US" dirty="0" err="1">
                <a:solidFill>
                  <a:srgbClr val="FF0000"/>
                </a:solidFill>
              </a:rPr>
              <a:t>mã</a:t>
            </a:r>
            <a:r>
              <a:rPr lang="en-US" dirty="0"/>
              <a:t>.</a:t>
            </a:r>
          </a:p>
        </p:txBody>
      </p:sp>
    </p:spTree>
    <p:extLst>
      <p:ext uri="{BB962C8B-B14F-4D97-AF65-F5344CB8AC3E}">
        <p14:creationId xmlns:p14="http://schemas.microsoft.com/office/powerpoint/2010/main" val="373432472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22D7-F244-2A42-8ABC-065068B68EEB}"/>
              </a:ext>
            </a:extLst>
          </p:cNvPr>
          <p:cNvSpPr>
            <a:spLocks noGrp="1"/>
          </p:cNvSpPr>
          <p:nvPr>
            <p:ph type="title"/>
          </p:nvPr>
        </p:nvSpPr>
        <p:spPr/>
        <p:txBody>
          <a:bodyPr/>
          <a:lstStyle/>
          <a:p>
            <a:r>
              <a:rPr lang="en-US"/>
              <a:t>Đặc điểm hàm băm trong blockchain </a:t>
            </a:r>
          </a:p>
        </p:txBody>
      </p:sp>
      <p:sp>
        <p:nvSpPr>
          <p:cNvPr id="3" name="Content Placeholder 2">
            <a:extLst>
              <a:ext uri="{FF2B5EF4-FFF2-40B4-BE49-F238E27FC236}">
                <a16:creationId xmlns:a16="http://schemas.microsoft.com/office/drawing/2014/main" id="{8984F79F-A2DC-A046-B4EB-A39ADF97AB24}"/>
              </a:ext>
            </a:extLst>
          </p:cNvPr>
          <p:cNvSpPr>
            <a:spLocks noGrp="1"/>
          </p:cNvSpPr>
          <p:nvPr>
            <p:ph idx="1"/>
          </p:nvPr>
        </p:nvSpPr>
        <p:spPr>
          <a:xfrm>
            <a:off x="533400" y="1295400"/>
            <a:ext cx="10972800" cy="4525963"/>
          </a:xfrm>
        </p:spPr>
        <p:txBody>
          <a:bodyPr/>
          <a:lstStyle/>
          <a:p>
            <a:pPr lvl="0"/>
            <a:r>
              <a:rPr lang="en-US" dirty="0" err="1">
                <a:solidFill>
                  <a:srgbClr val="FF0000"/>
                </a:solidFill>
              </a:rPr>
              <a:t>Không</a:t>
            </a:r>
            <a:r>
              <a:rPr lang="en-US" dirty="0">
                <a:solidFill>
                  <a:srgbClr val="FF0000"/>
                </a:solidFill>
              </a:rPr>
              <a:t> </a:t>
            </a:r>
            <a:r>
              <a:rPr lang="en-US" dirty="0" err="1">
                <a:solidFill>
                  <a:srgbClr val="FF0000"/>
                </a:solidFill>
              </a:rPr>
              <a:t>bị</a:t>
            </a:r>
            <a:r>
              <a:rPr lang="en-US" dirty="0">
                <a:solidFill>
                  <a:srgbClr val="FF0000"/>
                </a:solidFill>
              </a:rPr>
              <a:t> </a:t>
            </a:r>
            <a:r>
              <a:rPr lang="en-US" dirty="0" err="1">
                <a:solidFill>
                  <a:srgbClr val="FF0000"/>
                </a:solidFill>
              </a:rPr>
              <a:t>đụng</a:t>
            </a:r>
            <a:r>
              <a:rPr lang="en-US" dirty="0">
                <a:solidFill>
                  <a:srgbClr val="FF0000"/>
                </a:solidFill>
              </a:rPr>
              <a:t> </a:t>
            </a:r>
            <a:r>
              <a:rPr lang="en-US" dirty="0" err="1">
                <a:solidFill>
                  <a:srgbClr val="FF0000"/>
                </a:solidFill>
              </a:rPr>
              <a:t>độ</a:t>
            </a:r>
            <a:r>
              <a:rPr lang="en-US" dirty="0">
                <a:solidFill>
                  <a:srgbClr val="FF0000"/>
                </a:solidFill>
              </a:rPr>
              <a:t> (Collision resistance): </a:t>
            </a:r>
            <a:r>
              <a:rPr lang="en-US" dirty="0" err="1"/>
              <a:t>không</a:t>
            </a:r>
            <a:r>
              <a:rPr lang="en-US" dirty="0"/>
              <a:t> </a:t>
            </a:r>
            <a:r>
              <a:rPr lang="en-US" dirty="0" err="1"/>
              <a:t>thể</a:t>
            </a:r>
            <a:r>
              <a:rPr lang="en-US" dirty="0"/>
              <a:t> </a:t>
            </a:r>
            <a:r>
              <a:rPr lang="en-US" dirty="0" err="1"/>
              <a:t>tìm</a:t>
            </a:r>
            <a:r>
              <a:rPr lang="en-US" dirty="0"/>
              <a:t> </a:t>
            </a:r>
            <a:r>
              <a:rPr lang="en-US" dirty="0" err="1"/>
              <a:t>được</a:t>
            </a:r>
            <a:r>
              <a:rPr lang="en-US" dirty="0"/>
              <a:t> 2 </a:t>
            </a:r>
            <a:r>
              <a:rPr lang="en-US" dirty="0" err="1"/>
              <a:t>chuỗi</a:t>
            </a:r>
            <a:r>
              <a:rPr lang="en-US" dirty="0"/>
              <a:t> </a:t>
            </a:r>
            <a:r>
              <a:rPr lang="en-US" dirty="0" err="1"/>
              <a:t>đầu</a:t>
            </a:r>
            <a:r>
              <a:rPr lang="en-US" dirty="0"/>
              <a:t> </a:t>
            </a:r>
            <a:r>
              <a:rPr lang="en-US" dirty="0" err="1"/>
              <a:t>vào</a:t>
            </a:r>
            <a:r>
              <a:rPr lang="en-US" dirty="0"/>
              <a:t> x </a:t>
            </a:r>
            <a:r>
              <a:rPr lang="en-US" dirty="0" err="1"/>
              <a:t>và</a:t>
            </a:r>
            <a:r>
              <a:rPr lang="en-US" dirty="0"/>
              <a:t> y </a:t>
            </a:r>
            <a:r>
              <a:rPr lang="en-US" dirty="0" err="1"/>
              <a:t>khác</a:t>
            </a:r>
            <a:r>
              <a:rPr lang="en-US" dirty="0"/>
              <a:t> </a:t>
            </a:r>
            <a:r>
              <a:rPr lang="en-US" dirty="0" err="1"/>
              <a:t>nhau</a:t>
            </a:r>
            <a:r>
              <a:rPr lang="en-US" dirty="0"/>
              <a:t> (</a:t>
            </a:r>
            <a:r>
              <a:rPr lang="en-US" dirty="0" err="1"/>
              <a:t>x≠y</a:t>
            </a:r>
            <a:r>
              <a:rPr lang="en-US" dirty="0"/>
              <a:t>) </a:t>
            </a:r>
            <a:r>
              <a:rPr lang="en-US" dirty="0" err="1"/>
              <a:t>nhưng</a:t>
            </a:r>
            <a:r>
              <a:rPr lang="en-US" dirty="0"/>
              <a:t> H(x)=H(y). </a:t>
            </a:r>
          </a:p>
          <a:p>
            <a:pPr lvl="0"/>
            <a:r>
              <a:rPr lang="en-US" dirty="0" err="1">
                <a:solidFill>
                  <a:srgbClr val="FF0000"/>
                </a:solidFill>
              </a:rPr>
              <a:t>Che</a:t>
            </a:r>
            <a:r>
              <a:rPr lang="en-US" dirty="0">
                <a:solidFill>
                  <a:srgbClr val="FF0000"/>
                </a:solidFill>
              </a:rPr>
              <a:t> </a:t>
            </a:r>
            <a:r>
              <a:rPr lang="en-US" dirty="0" err="1">
                <a:solidFill>
                  <a:srgbClr val="FF0000"/>
                </a:solidFill>
              </a:rPr>
              <a:t>dấu</a:t>
            </a:r>
            <a:r>
              <a:rPr lang="en-US" dirty="0">
                <a:solidFill>
                  <a:srgbClr val="FF0000"/>
                </a:solidFill>
              </a:rPr>
              <a:t> </a:t>
            </a:r>
            <a:r>
              <a:rPr lang="en-US" dirty="0" err="1">
                <a:solidFill>
                  <a:srgbClr val="FF0000"/>
                </a:solidFill>
              </a:rPr>
              <a:t>dữ</a:t>
            </a:r>
            <a:r>
              <a:rPr lang="en-US" dirty="0">
                <a:solidFill>
                  <a:srgbClr val="FF0000"/>
                </a:solidFill>
              </a:rPr>
              <a:t> </a:t>
            </a:r>
            <a:r>
              <a:rPr lang="en-US" dirty="0" err="1">
                <a:solidFill>
                  <a:srgbClr val="FF0000"/>
                </a:solidFill>
              </a:rPr>
              <a:t>liệu</a:t>
            </a:r>
            <a:r>
              <a:rPr lang="en-US" dirty="0">
                <a:solidFill>
                  <a:srgbClr val="FF0000"/>
                </a:solidFill>
              </a:rPr>
              <a:t> </a:t>
            </a:r>
            <a:r>
              <a:rPr lang="en-US" dirty="0" err="1">
                <a:solidFill>
                  <a:srgbClr val="FF0000"/>
                </a:solidFill>
              </a:rPr>
              <a:t>một</a:t>
            </a:r>
            <a:r>
              <a:rPr lang="en-US" dirty="0">
                <a:solidFill>
                  <a:srgbClr val="FF0000"/>
                </a:solidFill>
              </a:rPr>
              <a:t> </a:t>
            </a:r>
            <a:r>
              <a:rPr lang="en-US" dirty="0" err="1">
                <a:solidFill>
                  <a:srgbClr val="FF0000"/>
                </a:solidFill>
              </a:rPr>
              <a:t>chiều</a:t>
            </a:r>
            <a:r>
              <a:rPr lang="en-US" dirty="0">
                <a:solidFill>
                  <a:srgbClr val="FF0000"/>
                </a:solidFill>
              </a:rPr>
              <a:t> (hiding one-way): </a:t>
            </a:r>
            <a:r>
              <a:rPr lang="en-US" dirty="0" err="1"/>
              <a:t>nếu</a:t>
            </a:r>
            <a:r>
              <a:rPr lang="en-US" dirty="0"/>
              <a:t> </a:t>
            </a:r>
            <a:r>
              <a:rPr lang="en-US" dirty="0" err="1"/>
              <a:t>giả</a:t>
            </a:r>
            <a:r>
              <a:rPr lang="en-US" dirty="0"/>
              <a:t> </a:t>
            </a:r>
            <a:r>
              <a:rPr lang="en-US" dirty="0" err="1"/>
              <a:t>sử</a:t>
            </a:r>
            <a:r>
              <a:rPr lang="en-US" dirty="0"/>
              <a:t> </a:t>
            </a:r>
            <a:r>
              <a:rPr lang="en-US" dirty="0" err="1">
                <a:solidFill>
                  <a:srgbClr val="FF0000"/>
                </a:solidFill>
              </a:rPr>
              <a:t>biết</a:t>
            </a:r>
            <a:r>
              <a:rPr lang="en-US" dirty="0">
                <a:solidFill>
                  <a:srgbClr val="FF0000"/>
                </a:solidFill>
              </a:rPr>
              <a:t> y (H(x)=y), </a:t>
            </a:r>
            <a:r>
              <a:rPr lang="en-US" dirty="0" err="1">
                <a:solidFill>
                  <a:srgbClr val="FF0000"/>
                </a:solidFill>
              </a:rPr>
              <a:t>thì</a:t>
            </a:r>
            <a:r>
              <a:rPr lang="en-US" dirty="0">
                <a:solidFill>
                  <a:srgbClr val="FF0000"/>
                </a:solidFill>
              </a:rPr>
              <a:t> </a:t>
            </a:r>
            <a:r>
              <a:rPr lang="en-US" dirty="0" err="1">
                <a:solidFill>
                  <a:srgbClr val="FF0000"/>
                </a:solidFill>
              </a:rPr>
              <a:t>không</a:t>
            </a:r>
            <a:r>
              <a:rPr lang="en-US" dirty="0">
                <a:solidFill>
                  <a:srgbClr val="FF0000"/>
                </a:solidFill>
              </a:rPr>
              <a:t> </a:t>
            </a:r>
            <a:r>
              <a:rPr lang="en-US" dirty="0" err="1">
                <a:solidFill>
                  <a:srgbClr val="FF0000"/>
                </a:solidFill>
              </a:rPr>
              <a:t>thể</a:t>
            </a:r>
            <a:r>
              <a:rPr lang="en-US" dirty="0">
                <a:solidFill>
                  <a:srgbClr val="FF0000"/>
                </a:solidFill>
              </a:rPr>
              <a:t> </a:t>
            </a:r>
            <a:r>
              <a:rPr lang="en-US" dirty="0" err="1">
                <a:solidFill>
                  <a:srgbClr val="FF0000"/>
                </a:solidFill>
              </a:rPr>
              <a:t>tìm</a:t>
            </a:r>
            <a:r>
              <a:rPr lang="en-US" dirty="0">
                <a:solidFill>
                  <a:srgbClr val="FF0000"/>
                </a:solidFill>
              </a:rPr>
              <a:t> </a:t>
            </a:r>
            <a:r>
              <a:rPr lang="en-US" dirty="0" err="1">
                <a:solidFill>
                  <a:srgbClr val="FF0000"/>
                </a:solidFill>
              </a:rPr>
              <a:t>được</a:t>
            </a:r>
            <a:r>
              <a:rPr lang="en-US" dirty="0">
                <a:solidFill>
                  <a:srgbClr val="FF0000"/>
                </a:solidFill>
              </a:rPr>
              <a:t> x</a:t>
            </a:r>
            <a:r>
              <a:rPr lang="en-US" dirty="0"/>
              <a:t>. </a:t>
            </a:r>
            <a:r>
              <a:rPr lang="en-US" dirty="0" err="1"/>
              <a:t>Để</a:t>
            </a:r>
            <a:r>
              <a:rPr lang="en-US" dirty="0"/>
              <a:t> </a:t>
            </a:r>
            <a:r>
              <a:rPr lang="en-US" dirty="0" err="1"/>
              <a:t>thỏa</a:t>
            </a:r>
            <a:r>
              <a:rPr lang="en-US" dirty="0"/>
              <a:t> </a:t>
            </a:r>
            <a:r>
              <a:rPr lang="en-US" dirty="0" err="1"/>
              <a:t>đặc</a:t>
            </a:r>
            <a:r>
              <a:rPr lang="en-US" dirty="0"/>
              <a:t> </a:t>
            </a:r>
            <a:r>
              <a:rPr lang="en-US" dirty="0" err="1"/>
              <a:t>điểm</a:t>
            </a:r>
            <a:r>
              <a:rPr lang="en-US" dirty="0"/>
              <a:t> </a:t>
            </a:r>
            <a:r>
              <a:rPr lang="en-US" dirty="0" err="1"/>
              <a:t>này</a:t>
            </a:r>
            <a:r>
              <a:rPr lang="en-US" dirty="0"/>
              <a:t>, </a:t>
            </a:r>
            <a:r>
              <a:rPr lang="en-US" dirty="0" err="1"/>
              <a:t>hàm</a:t>
            </a:r>
            <a:r>
              <a:rPr lang="en-US" dirty="0"/>
              <a:t> hash </a:t>
            </a:r>
            <a:r>
              <a:rPr lang="en-US" dirty="0" err="1"/>
              <a:t>sẽ</a:t>
            </a:r>
            <a:r>
              <a:rPr lang="en-US" dirty="0"/>
              <a:t> </a:t>
            </a:r>
            <a:r>
              <a:rPr lang="en-US" dirty="0" err="1"/>
              <a:t>dùng</a:t>
            </a:r>
            <a:r>
              <a:rPr lang="en-US" dirty="0"/>
              <a:t> </a:t>
            </a:r>
            <a:r>
              <a:rPr lang="en-US" dirty="0" err="1"/>
              <a:t>thêm</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bí</a:t>
            </a:r>
            <a:r>
              <a:rPr lang="en-US" dirty="0"/>
              <a:t> </a:t>
            </a:r>
            <a:r>
              <a:rPr lang="en-US" dirty="0" err="1"/>
              <a:t>mật</a:t>
            </a:r>
            <a:r>
              <a:rPr lang="en-US" dirty="0"/>
              <a:t> r, </a:t>
            </a:r>
            <a:r>
              <a:rPr lang="en-US" dirty="0" err="1"/>
              <a:t>với</a:t>
            </a:r>
            <a:r>
              <a:rPr lang="en-US" dirty="0"/>
              <a:t> r </a:t>
            </a:r>
            <a:r>
              <a:rPr lang="en-US" dirty="0" err="1"/>
              <a:t>được</a:t>
            </a:r>
            <a:r>
              <a:rPr lang="en-US" dirty="0"/>
              <a:t> </a:t>
            </a:r>
            <a:r>
              <a:rPr lang="en-US" dirty="0" err="1"/>
              <a:t>chọn</a:t>
            </a:r>
            <a:r>
              <a:rPr lang="en-US" dirty="0"/>
              <a:t> </a:t>
            </a:r>
            <a:r>
              <a:rPr lang="en-US" dirty="0" err="1"/>
              <a:t>ngẫu</a:t>
            </a:r>
            <a:r>
              <a:rPr lang="en-US" dirty="0"/>
              <a:t> </a:t>
            </a:r>
            <a:r>
              <a:rPr lang="en-US" dirty="0" err="1"/>
              <a:t>nhiên</a:t>
            </a:r>
            <a:r>
              <a:rPr lang="en-US" dirty="0"/>
              <a:t>, </a:t>
            </a:r>
            <a:r>
              <a:rPr lang="en-US" dirty="0" err="1"/>
              <a:t>để</a:t>
            </a:r>
            <a:r>
              <a:rPr lang="en-US" dirty="0"/>
              <a:t> </a:t>
            </a:r>
            <a:r>
              <a:rPr lang="en-US" dirty="0" err="1"/>
              <a:t>việc</a:t>
            </a:r>
            <a:r>
              <a:rPr lang="en-US" dirty="0"/>
              <a:t> </a:t>
            </a:r>
            <a:r>
              <a:rPr lang="en-US" dirty="0" err="1"/>
              <a:t>phối</a:t>
            </a:r>
            <a:r>
              <a:rPr lang="en-US" dirty="0"/>
              <a:t> </a:t>
            </a:r>
            <a:r>
              <a:rPr lang="en-US" dirty="0" err="1"/>
              <a:t>hợp</a:t>
            </a:r>
            <a:r>
              <a:rPr lang="en-US" dirty="0"/>
              <a:t> </a:t>
            </a:r>
            <a:r>
              <a:rPr lang="en-US" dirty="0" err="1"/>
              <a:t>giữa</a:t>
            </a:r>
            <a:r>
              <a:rPr lang="en-US" dirty="0"/>
              <a:t> x </a:t>
            </a:r>
            <a:r>
              <a:rPr lang="en-US" dirty="0" err="1"/>
              <a:t>và</a:t>
            </a:r>
            <a:r>
              <a:rPr lang="en-US" dirty="0"/>
              <a:t> r  </a:t>
            </a:r>
            <a:r>
              <a:rPr lang="en-US" dirty="0" err="1"/>
              <a:t>làm</a:t>
            </a:r>
            <a:r>
              <a:rPr lang="en-US" dirty="0"/>
              <a:t> </a:t>
            </a:r>
            <a:r>
              <a:rPr lang="en-US" dirty="0" err="1"/>
              <a:t>cho</a:t>
            </a:r>
            <a:r>
              <a:rPr lang="en-US" dirty="0"/>
              <a:t> </a:t>
            </a:r>
            <a:r>
              <a:rPr lang="en-US" dirty="0" err="1"/>
              <a:t>việc</a:t>
            </a:r>
            <a:r>
              <a:rPr lang="en-US" dirty="0"/>
              <a:t> </a:t>
            </a:r>
            <a:r>
              <a:rPr lang="en-US" dirty="0" err="1"/>
              <a:t>đi</a:t>
            </a:r>
            <a:r>
              <a:rPr lang="en-US" dirty="0"/>
              <a:t> </a:t>
            </a:r>
            <a:r>
              <a:rPr lang="en-US" dirty="0" err="1"/>
              <a:t>tìm</a:t>
            </a:r>
            <a:r>
              <a:rPr lang="en-US" dirty="0"/>
              <a:t> </a:t>
            </a:r>
            <a:r>
              <a:rPr lang="en-US" dirty="0" err="1"/>
              <a:t>là</a:t>
            </a:r>
            <a:r>
              <a:rPr lang="en-US" dirty="0"/>
              <a:t> </a:t>
            </a:r>
            <a:r>
              <a:rPr lang="en-US" dirty="0" err="1"/>
              <a:t>khó</a:t>
            </a:r>
            <a:r>
              <a:rPr lang="en-US" dirty="0"/>
              <a:t> </a:t>
            </a:r>
            <a:r>
              <a:rPr lang="en-US" dirty="0" err="1"/>
              <a:t>khả</a:t>
            </a:r>
            <a:r>
              <a:rPr lang="en-US" dirty="0"/>
              <a:t> </a:t>
            </a:r>
            <a:r>
              <a:rPr lang="en-US" dirty="0" err="1"/>
              <a:t>thi</a:t>
            </a:r>
            <a:r>
              <a:rPr lang="en-US" dirty="0"/>
              <a:t> x.</a:t>
            </a:r>
          </a:p>
          <a:p>
            <a:pPr lvl="0"/>
            <a:r>
              <a:rPr lang="en-US" dirty="0" err="1">
                <a:solidFill>
                  <a:srgbClr val="FF0000"/>
                </a:solidFill>
              </a:rPr>
              <a:t>Thân</a:t>
            </a:r>
            <a:r>
              <a:rPr lang="en-US" dirty="0">
                <a:solidFill>
                  <a:srgbClr val="FF0000"/>
                </a:solidFill>
              </a:rPr>
              <a:t> </a:t>
            </a:r>
            <a:r>
              <a:rPr lang="en-US" dirty="0" err="1">
                <a:solidFill>
                  <a:srgbClr val="FF0000"/>
                </a:solidFill>
              </a:rPr>
              <a:t>thiện</a:t>
            </a:r>
            <a:r>
              <a:rPr lang="en-US" dirty="0">
                <a:solidFill>
                  <a:srgbClr val="FF0000"/>
                </a:solidFill>
              </a:rPr>
              <a:t> </a:t>
            </a:r>
            <a:r>
              <a:rPr lang="en-US" dirty="0" err="1">
                <a:solidFill>
                  <a:srgbClr val="FF0000"/>
                </a:solidFill>
              </a:rPr>
              <a:t>với</a:t>
            </a:r>
            <a:r>
              <a:rPr lang="en-US" dirty="0">
                <a:solidFill>
                  <a:srgbClr val="FF0000"/>
                </a:solidFill>
              </a:rPr>
              <a:t> Puzzle (puzzle-friendliness): </a:t>
            </a:r>
            <a:r>
              <a:rPr lang="en-US" dirty="0"/>
              <a:t>Cho </a:t>
            </a:r>
            <a:r>
              <a:rPr lang="en-US" dirty="0" err="1"/>
              <a:t>một</a:t>
            </a:r>
            <a:r>
              <a:rPr lang="en-US" dirty="0"/>
              <a:t> </a:t>
            </a:r>
            <a:r>
              <a:rPr lang="en-US" dirty="0" err="1"/>
              <a:t>giá</a:t>
            </a:r>
            <a:r>
              <a:rPr lang="en-US" dirty="0"/>
              <a:t> </a:t>
            </a:r>
            <a:r>
              <a:rPr lang="en-US" dirty="0" err="1"/>
              <a:t>trị</a:t>
            </a:r>
            <a:r>
              <a:rPr lang="en-US" dirty="0"/>
              <a:t> z </a:t>
            </a:r>
            <a:r>
              <a:rPr lang="en-US" dirty="0" err="1"/>
              <a:t>với</a:t>
            </a:r>
            <a:r>
              <a:rPr lang="en-US" dirty="0"/>
              <a:t> </a:t>
            </a:r>
            <a:r>
              <a:rPr lang="en-US" dirty="0" err="1"/>
              <a:t>độ</a:t>
            </a:r>
            <a:r>
              <a:rPr lang="en-US" dirty="0"/>
              <a:t> </a:t>
            </a:r>
            <a:r>
              <a:rPr lang="en-US" dirty="0" err="1"/>
              <a:t>dài</a:t>
            </a:r>
            <a:r>
              <a:rPr lang="en-US" dirty="0"/>
              <a:t> n bit </a:t>
            </a:r>
            <a:r>
              <a:rPr lang="en-US" dirty="0" err="1"/>
              <a:t>và</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được</a:t>
            </a:r>
            <a:r>
              <a:rPr lang="en-US" dirty="0"/>
              <a:t> </a:t>
            </a:r>
            <a:r>
              <a:rPr lang="en-US" dirty="0" err="1"/>
              <a:t>chọn</a:t>
            </a:r>
            <a:r>
              <a:rPr lang="en-US" dirty="0"/>
              <a:t> </a:t>
            </a:r>
            <a:r>
              <a:rPr lang="en-US" dirty="0" err="1"/>
              <a:t>ngẫu</a:t>
            </a:r>
            <a:r>
              <a:rPr lang="en-US" dirty="0"/>
              <a:t> </a:t>
            </a:r>
            <a:r>
              <a:rPr lang="en-US" dirty="0" err="1"/>
              <a:t>nhiên</a:t>
            </a:r>
            <a:r>
              <a:rPr lang="en-US" dirty="0"/>
              <a:t> r, </a:t>
            </a:r>
            <a:r>
              <a:rPr lang="en-US" dirty="0" err="1"/>
              <a:t>rất</a:t>
            </a:r>
            <a:r>
              <a:rPr lang="en-US" dirty="0"/>
              <a:t> </a:t>
            </a:r>
            <a:r>
              <a:rPr lang="en-US" dirty="0" err="1"/>
              <a:t>khó</a:t>
            </a:r>
            <a:r>
              <a:rPr lang="en-US" dirty="0"/>
              <a:t> </a:t>
            </a:r>
            <a:r>
              <a:rPr lang="en-US" dirty="0" err="1"/>
              <a:t>tìm</a:t>
            </a:r>
            <a:r>
              <a:rPr lang="en-US" dirty="0"/>
              <a:t> </a:t>
            </a:r>
            <a:r>
              <a:rPr lang="en-US" dirty="0" err="1"/>
              <a:t>được</a:t>
            </a:r>
            <a:r>
              <a:rPr lang="en-US" dirty="0"/>
              <a:t> </a:t>
            </a:r>
            <a:r>
              <a:rPr lang="en-US" dirty="0" err="1"/>
              <a:t>giá</a:t>
            </a:r>
            <a:r>
              <a:rPr lang="en-US" dirty="0"/>
              <a:t> </a:t>
            </a:r>
            <a:r>
              <a:rPr lang="en-US" dirty="0" err="1"/>
              <a:t>trị</a:t>
            </a:r>
            <a:r>
              <a:rPr lang="en-US" dirty="0"/>
              <a:t> x </a:t>
            </a:r>
            <a:r>
              <a:rPr lang="en-US" dirty="0" err="1"/>
              <a:t>để</a:t>
            </a:r>
            <a:r>
              <a:rPr lang="en-US" dirty="0"/>
              <a:t> </a:t>
            </a:r>
            <a:r>
              <a:rPr lang="en-US" dirty="0" err="1"/>
              <a:t>mà</a:t>
            </a:r>
            <a:r>
              <a:rPr lang="en-US" dirty="0"/>
              <a:t> H(r||x)=z </a:t>
            </a:r>
            <a:r>
              <a:rPr lang="en-US" dirty="0" err="1"/>
              <a:t>trong</a:t>
            </a:r>
            <a:r>
              <a:rPr lang="en-US" dirty="0"/>
              <a:t> </a:t>
            </a:r>
            <a:r>
              <a:rPr lang="en-US" dirty="0" err="1"/>
              <a:t>một</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nhất</a:t>
            </a:r>
            <a:r>
              <a:rPr lang="en-US" dirty="0"/>
              <a:t> </a:t>
            </a:r>
            <a:r>
              <a:rPr lang="en-US" dirty="0" err="1"/>
              <a:t>định</a:t>
            </a:r>
            <a:r>
              <a:rPr lang="en-US" dirty="0"/>
              <a:t>, </a:t>
            </a:r>
            <a:r>
              <a:rPr lang="en-US" dirty="0" err="1"/>
              <a:t>thường</a:t>
            </a:r>
            <a:r>
              <a:rPr lang="en-US" dirty="0"/>
              <a:t> </a:t>
            </a:r>
            <a:r>
              <a:rPr lang="en-US" dirty="0" err="1"/>
              <a:t>là</a:t>
            </a:r>
            <a:r>
              <a:rPr lang="en-US" dirty="0"/>
              <a:t> </a:t>
            </a:r>
            <a:r>
              <a:rPr lang="en-US" dirty="0">
                <a:solidFill>
                  <a:srgbClr val="FF0000"/>
                </a:solidFill>
              </a:rPr>
              <a:t>2^n </a:t>
            </a:r>
            <a:r>
              <a:rPr lang="en-US" dirty="0" err="1">
                <a:solidFill>
                  <a:srgbClr val="FF0000"/>
                </a:solidFill>
              </a:rPr>
              <a:t>giây</a:t>
            </a:r>
            <a:r>
              <a:rPr lang="en-US" dirty="0"/>
              <a:t>.</a:t>
            </a:r>
          </a:p>
          <a:p>
            <a:endParaRPr lang="en-US"/>
          </a:p>
        </p:txBody>
      </p:sp>
    </p:spTree>
    <p:extLst>
      <p:ext uri="{BB962C8B-B14F-4D97-AF65-F5344CB8AC3E}">
        <p14:creationId xmlns:p14="http://schemas.microsoft.com/office/powerpoint/2010/main" val="152019698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8662-DEBE-C740-9E60-3DC4272D88C8}"/>
              </a:ext>
            </a:extLst>
          </p:cNvPr>
          <p:cNvSpPr>
            <a:spLocks noGrp="1"/>
          </p:cNvSpPr>
          <p:nvPr>
            <p:ph type="title"/>
          </p:nvPr>
        </p:nvSpPr>
        <p:spPr/>
        <p:txBody>
          <a:bodyPr/>
          <a:lstStyle/>
          <a:p>
            <a:r>
              <a:rPr lang="en-US"/>
              <a:t>Các hàm hash thường dùng</a:t>
            </a:r>
          </a:p>
        </p:txBody>
      </p:sp>
      <p:sp>
        <p:nvSpPr>
          <p:cNvPr id="3" name="Content Placeholder 2">
            <a:extLst>
              <a:ext uri="{FF2B5EF4-FFF2-40B4-BE49-F238E27FC236}">
                <a16:creationId xmlns:a16="http://schemas.microsoft.com/office/drawing/2014/main" id="{316F1D73-66EF-5149-AF30-7D2CFEFB68B8}"/>
              </a:ext>
            </a:extLst>
          </p:cNvPr>
          <p:cNvSpPr>
            <a:spLocks noGrp="1"/>
          </p:cNvSpPr>
          <p:nvPr>
            <p:ph idx="1"/>
          </p:nvPr>
        </p:nvSpPr>
        <p:spPr/>
        <p:txBody>
          <a:bodyPr/>
          <a:lstStyle/>
          <a:p>
            <a:r>
              <a:rPr lang="en-US" b="1" dirty="0">
                <a:solidFill>
                  <a:srgbClr val="FF0000"/>
                </a:solidFill>
              </a:rPr>
              <a:t>SHA-256</a:t>
            </a:r>
            <a:r>
              <a:rPr lang="en-US" dirty="0">
                <a:solidFill>
                  <a:srgbClr val="FF0000"/>
                </a:solidFill>
              </a:rPr>
              <a:t> </a:t>
            </a:r>
            <a:r>
              <a:rPr lang="en-US" dirty="0" err="1"/>
              <a:t>là</a:t>
            </a:r>
            <a:r>
              <a:rPr lang="en-US" dirty="0"/>
              <a:t> </a:t>
            </a:r>
            <a:r>
              <a:rPr lang="en-US" dirty="0" err="1"/>
              <a:t>một</a:t>
            </a:r>
            <a:r>
              <a:rPr lang="en-US" dirty="0"/>
              <a:t> </a:t>
            </a:r>
            <a:r>
              <a:rPr lang="en-US" dirty="0" err="1"/>
              <a:t>hàm</a:t>
            </a:r>
            <a:r>
              <a:rPr lang="en-US" dirty="0"/>
              <a:t> hash </a:t>
            </a:r>
            <a:r>
              <a:rPr lang="en-US" dirty="0" err="1"/>
              <a:t>nhận</a:t>
            </a:r>
            <a:r>
              <a:rPr lang="en-US" dirty="0"/>
              <a:t> </a:t>
            </a:r>
            <a:r>
              <a:rPr lang="en-US" dirty="0" err="1"/>
              <a:t>một</a:t>
            </a:r>
            <a:r>
              <a:rPr lang="en-US" dirty="0"/>
              <a:t> </a:t>
            </a:r>
            <a:r>
              <a:rPr lang="en-US" dirty="0" err="1"/>
              <a:t>chuỗi</a:t>
            </a:r>
            <a:r>
              <a:rPr lang="en-US" dirty="0"/>
              <a:t> </a:t>
            </a:r>
            <a:r>
              <a:rPr lang="en-US" dirty="0" err="1"/>
              <a:t>có</a:t>
            </a:r>
            <a:r>
              <a:rPr lang="en-US" dirty="0"/>
              <a:t> </a:t>
            </a:r>
            <a:r>
              <a:rPr lang="en-US" dirty="0" err="1"/>
              <a:t>độ</a:t>
            </a:r>
            <a:r>
              <a:rPr lang="en-US" dirty="0"/>
              <a:t> </a:t>
            </a:r>
            <a:r>
              <a:rPr lang="en-US" dirty="0" err="1"/>
              <a:t>dài</a:t>
            </a:r>
            <a:r>
              <a:rPr lang="en-US" dirty="0"/>
              <a:t> </a:t>
            </a:r>
            <a:r>
              <a:rPr lang="en-US" dirty="0" err="1"/>
              <a:t>tùy</a:t>
            </a:r>
            <a:r>
              <a:rPr lang="en-US" dirty="0"/>
              <a:t> ý </a:t>
            </a:r>
            <a:r>
              <a:rPr lang="en-US" dirty="0" err="1"/>
              <a:t>và</a:t>
            </a:r>
            <a:r>
              <a:rPr lang="en-US" dirty="0"/>
              <a:t> </a:t>
            </a:r>
            <a:r>
              <a:rPr lang="en-US" dirty="0" err="1"/>
              <a:t>mã</a:t>
            </a:r>
            <a:r>
              <a:rPr lang="en-US" dirty="0"/>
              <a:t> </a:t>
            </a:r>
            <a:r>
              <a:rPr lang="en-US" dirty="0" err="1"/>
              <a:t>hóa</a:t>
            </a:r>
            <a:r>
              <a:rPr lang="en-US" dirty="0"/>
              <a:t> </a:t>
            </a:r>
            <a:r>
              <a:rPr lang="en-US" dirty="0" err="1"/>
              <a:t>thành</a:t>
            </a:r>
            <a:r>
              <a:rPr lang="en-US" dirty="0"/>
              <a:t> </a:t>
            </a:r>
            <a:r>
              <a:rPr lang="en-US" dirty="0" err="1"/>
              <a:t>dữ</a:t>
            </a:r>
            <a:r>
              <a:rPr lang="en-US" dirty="0"/>
              <a:t> </a:t>
            </a:r>
            <a:r>
              <a:rPr lang="en-US" dirty="0" err="1"/>
              <a:t>liệu</a:t>
            </a:r>
            <a:r>
              <a:rPr lang="en-US" dirty="0"/>
              <a:t> </a:t>
            </a:r>
            <a:r>
              <a:rPr lang="en-US" dirty="0" err="1"/>
              <a:t>đầu</a:t>
            </a:r>
            <a:r>
              <a:rPr lang="en-US" dirty="0"/>
              <a:t> </a:t>
            </a:r>
            <a:r>
              <a:rPr lang="en-US" dirty="0" err="1"/>
              <a:t>ra</a:t>
            </a:r>
            <a:r>
              <a:rPr lang="en-US" dirty="0"/>
              <a:t> </a:t>
            </a:r>
            <a:r>
              <a:rPr lang="en-US" dirty="0" err="1"/>
              <a:t>dạng</a:t>
            </a:r>
            <a:r>
              <a:rPr lang="en-US" dirty="0"/>
              <a:t> hex </a:t>
            </a:r>
            <a:r>
              <a:rPr lang="en-US" dirty="0" err="1"/>
              <a:t>với</a:t>
            </a:r>
            <a:r>
              <a:rPr lang="en-US" dirty="0"/>
              <a:t> </a:t>
            </a:r>
            <a:r>
              <a:rPr lang="en-US" dirty="0" err="1"/>
              <a:t>độ</a:t>
            </a:r>
            <a:r>
              <a:rPr lang="en-US" dirty="0"/>
              <a:t> </a:t>
            </a:r>
            <a:r>
              <a:rPr lang="en-US" dirty="0" err="1"/>
              <a:t>dài</a:t>
            </a:r>
            <a:r>
              <a:rPr lang="en-US" dirty="0"/>
              <a:t> 256 bit.</a:t>
            </a:r>
          </a:p>
          <a:p>
            <a:endParaRPr lang="en-US" dirty="0"/>
          </a:p>
          <a:p>
            <a:r>
              <a:rPr lang="en-US" b="1" dirty="0">
                <a:solidFill>
                  <a:srgbClr val="FF0000"/>
                </a:solidFill>
              </a:rPr>
              <a:t>RIPEMD-160</a:t>
            </a:r>
            <a:r>
              <a:rPr lang="en-US" dirty="0"/>
              <a:t> </a:t>
            </a:r>
            <a:r>
              <a:rPr lang="en-US" dirty="0" err="1"/>
              <a:t>là</a:t>
            </a:r>
            <a:r>
              <a:rPr lang="en-US" dirty="0"/>
              <a:t> </a:t>
            </a:r>
            <a:r>
              <a:rPr lang="en-US" dirty="0" err="1"/>
              <a:t>một</a:t>
            </a:r>
            <a:r>
              <a:rPr lang="en-US" dirty="0"/>
              <a:t> </a:t>
            </a:r>
            <a:r>
              <a:rPr lang="en-US" dirty="0" err="1"/>
              <a:t>dạng</a:t>
            </a:r>
            <a:r>
              <a:rPr lang="en-US" dirty="0"/>
              <a:t> </a:t>
            </a:r>
            <a:r>
              <a:rPr lang="en-US" dirty="0" err="1"/>
              <a:t>hàm</a:t>
            </a:r>
            <a:r>
              <a:rPr lang="en-US" dirty="0"/>
              <a:t> hash </a:t>
            </a:r>
            <a:r>
              <a:rPr lang="en-US" dirty="0" err="1"/>
              <a:t>nhận</a:t>
            </a:r>
            <a:r>
              <a:rPr lang="en-US" dirty="0"/>
              <a:t> </a:t>
            </a:r>
            <a:r>
              <a:rPr lang="en-US" dirty="0" err="1"/>
              <a:t>vào</a:t>
            </a:r>
            <a:r>
              <a:rPr lang="en-US" dirty="0"/>
              <a:t> </a:t>
            </a:r>
            <a:r>
              <a:rPr lang="en-US" dirty="0" err="1"/>
              <a:t>một</a:t>
            </a:r>
            <a:r>
              <a:rPr lang="en-US" dirty="0"/>
              <a:t> </a:t>
            </a:r>
            <a:r>
              <a:rPr lang="en-US" dirty="0" err="1"/>
              <a:t>chuỗi</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độ</a:t>
            </a:r>
            <a:r>
              <a:rPr lang="en-US" dirty="0"/>
              <a:t> </a:t>
            </a:r>
            <a:r>
              <a:rPr lang="en-US" dirty="0" err="1"/>
              <a:t>dài</a:t>
            </a:r>
            <a:r>
              <a:rPr lang="en-US" dirty="0"/>
              <a:t> </a:t>
            </a:r>
            <a:r>
              <a:rPr lang="en-US" dirty="0" err="1"/>
              <a:t>tùy</a:t>
            </a:r>
            <a:r>
              <a:rPr lang="en-US" dirty="0"/>
              <a:t> ý </a:t>
            </a:r>
            <a:r>
              <a:rPr lang="en-US" dirty="0" err="1"/>
              <a:t>và</a:t>
            </a:r>
            <a:r>
              <a:rPr lang="en-US" dirty="0"/>
              <a:t> </a:t>
            </a:r>
            <a:r>
              <a:rPr lang="en-US" dirty="0" err="1"/>
              <a:t>mã</a:t>
            </a:r>
            <a:r>
              <a:rPr lang="en-US" dirty="0"/>
              <a:t> </a:t>
            </a:r>
            <a:r>
              <a:rPr lang="en-US" dirty="0" err="1"/>
              <a:t>hóa</a:t>
            </a:r>
            <a:r>
              <a:rPr lang="en-US" dirty="0"/>
              <a:t> </a:t>
            </a:r>
            <a:r>
              <a:rPr lang="en-US" dirty="0" err="1"/>
              <a:t>thành</a:t>
            </a:r>
            <a:r>
              <a:rPr lang="en-US" dirty="0"/>
              <a:t> 1 </a:t>
            </a:r>
            <a:r>
              <a:rPr lang="en-US" dirty="0" err="1"/>
              <a:t>chuỗi</a:t>
            </a:r>
            <a:r>
              <a:rPr lang="en-US" dirty="0"/>
              <a:t> </a:t>
            </a:r>
            <a:r>
              <a:rPr lang="en-US" dirty="0" err="1"/>
              <a:t>dữ</a:t>
            </a:r>
            <a:r>
              <a:rPr lang="en-US" dirty="0"/>
              <a:t> </a:t>
            </a:r>
            <a:r>
              <a:rPr lang="en-US" dirty="0" err="1"/>
              <a:t>liệu</a:t>
            </a:r>
            <a:r>
              <a:rPr lang="en-US" dirty="0"/>
              <a:t> </a:t>
            </a:r>
            <a:r>
              <a:rPr lang="en-US" dirty="0" err="1"/>
              <a:t>đầu</a:t>
            </a:r>
            <a:r>
              <a:rPr lang="en-US" dirty="0"/>
              <a:t> </a:t>
            </a:r>
            <a:r>
              <a:rPr lang="en-US" dirty="0" err="1"/>
              <a:t>ra</a:t>
            </a:r>
            <a:r>
              <a:rPr lang="en-US" dirty="0"/>
              <a:t> </a:t>
            </a:r>
            <a:r>
              <a:rPr lang="en-US" dirty="0" err="1"/>
              <a:t>dạng</a:t>
            </a:r>
            <a:r>
              <a:rPr lang="en-US" dirty="0"/>
              <a:t> hex </a:t>
            </a:r>
            <a:r>
              <a:rPr lang="en-US" dirty="0" err="1"/>
              <a:t>với</a:t>
            </a:r>
            <a:r>
              <a:rPr lang="en-US" dirty="0"/>
              <a:t> </a:t>
            </a:r>
            <a:r>
              <a:rPr lang="en-US" dirty="0" err="1"/>
              <a:t>độ</a:t>
            </a:r>
            <a:r>
              <a:rPr lang="en-US" dirty="0"/>
              <a:t> </a:t>
            </a:r>
            <a:r>
              <a:rPr lang="en-US" dirty="0" err="1"/>
              <a:t>dài</a:t>
            </a:r>
            <a:r>
              <a:rPr lang="en-US" dirty="0"/>
              <a:t> 160 bit.</a:t>
            </a:r>
          </a:p>
          <a:p>
            <a:endParaRPr lang="en-US"/>
          </a:p>
        </p:txBody>
      </p:sp>
    </p:spTree>
    <p:extLst>
      <p:ext uri="{BB962C8B-B14F-4D97-AF65-F5344CB8AC3E}">
        <p14:creationId xmlns:p14="http://schemas.microsoft.com/office/powerpoint/2010/main" val="118476510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FCE5-5C37-9B4F-9E98-EA04339452E0}"/>
              </a:ext>
            </a:extLst>
          </p:cNvPr>
          <p:cNvSpPr>
            <a:spLocks noGrp="1"/>
          </p:cNvSpPr>
          <p:nvPr>
            <p:ph type="title"/>
          </p:nvPr>
        </p:nvSpPr>
        <p:spPr/>
        <p:txBody>
          <a:bodyPr/>
          <a:lstStyle/>
          <a:p>
            <a:r>
              <a:rPr lang="en-US"/>
              <a:t>Hệ mã khoá công khai</a:t>
            </a:r>
          </a:p>
        </p:txBody>
      </p:sp>
      <p:sp>
        <p:nvSpPr>
          <p:cNvPr id="3" name="Content Placeholder 2">
            <a:extLst>
              <a:ext uri="{FF2B5EF4-FFF2-40B4-BE49-F238E27FC236}">
                <a16:creationId xmlns:a16="http://schemas.microsoft.com/office/drawing/2014/main" id="{5EC9282A-6BC2-524E-8529-68171029B251}"/>
              </a:ext>
            </a:extLst>
          </p:cNvPr>
          <p:cNvSpPr>
            <a:spLocks noGrp="1"/>
          </p:cNvSpPr>
          <p:nvPr>
            <p:ph sz="half" idx="1"/>
          </p:nvPr>
        </p:nvSpPr>
        <p:spPr/>
        <p:txBody>
          <a:bodyPr/>
          <a:lstStyle/>
          <a:p>
            <a:r>
              <a:rPr lang="en-US"/>
              <a:t>Gồm 2 thành phần chính: </a:t>
            </a:r>
          </a:p>
          <a:p>
            <a:pPr lvl="1"/>
            <a:r>
              <a:rPr lang="en-US">
                <a:solidFill>
                  <a:srgbClr val="FF0000"/>
                </a:solidFill>
              </a:rPr>
              <a:t>Khoá bí mật (private key).</a:t>
            </a:r>
          </a:p>
          <a:p>
            <a:pPr lvl="1"/>
            <a:r>
              <a:rPr lang="en-US"/>
              <a:t>Khoá công khai (public key).</a:t>
            </a:r>
          </a:p>
          <a:p>
            <a:r>
              <a:rPr lang="en-US"/>
              <a:t>Hệ mã khoá công khai nổi tiếng nhất được sử dụng hiện nay là RSA, do </a:t>
            </a:r>
            <a:r>
              <a:rPr lang="en-US">
                <a:solidFill>
                  <a:srgbClr val="FF0000"/>
                </a:solidFill>
              </a:rPr>
              <a:t>Ronald Rivest </a:t>
            </a:r>
            <a:r>
              <a:rPr lang="en-US"/>
              <a:t>và các đồng sự phát minh năm 1977 tại MIT. </a:t>
            </a:r>
          </a:p>
        </p:txBody>
      </p:sp>
      <p:pic>
        <p:nvPicPr>
          <p:cNvPr id="5" name="Content Placeholder 4" descr="Image result for &quot;private key&quot; &quot;public key&quot; &quot;signature&quot;">
            <a:extLst>
              <a:ext uri="{FF2B5EF4-FFF2-40B4-BE49-F238E27FC236}">
                <a16:creationId xmlns:a16="http://schemas.microsoft.com/office/drawing/2014/main" id="{E09813F5-8919-594B-B57A-55B765673DA1}"/>
              </a:ext>
            </a:extLst>
          </p:cNvPr>
          <p:cNvPicPr>
            <a:picLocks noGrp="1"/>
          </p:cNvPicPr>
          <p:nvPr>
            <p:ph sz="half" idx="2"/>
          </p:nvPr>
        </p:nvPicPr>
        <p:blipFill>
          <a:blip r:embed="rId2" cstate="print"/>
          <a:srcRect/>
          <a:stretch>
            <a:fillRect/>
          </a:stretch>
        </p:blipFill>
        <p:spPr bwMode="auto">
          <a:xfrm>
            <a:off x="6121400" y="1417638"/>
            <a:ext cx="5384800" cy="1962390"/>
          </a:xfrm>
          <a:prstGeom prst="rect">
            <a:avLst/>
          </a:prstGeom>
          <a:noFill/>
          <a:ln w="9525">
            <a:noFill/>
            <a:miter lim="800000"/>
            <a:headEnd/>
            <a:tailEnd/>
          </a:ln>
        </p:spPr>
      </p:pic>
      <p:pic>
        <p:nvPicPr>
          <p:cNvPr id="1026" name="Picture 2" descr="Ron Rivest - Wikipedia">
            <a:extLst>
              <a:ext uri="{FF2B5EF4-FFF2-40B4-BE49-F238E27FC236}">
                <a16:creationId xmlns:a16="http://schemas.microsoft.com/office/drawing/2014/main" id="{C42997D8-4E17-1A4C-BDA3-DCE7EEBB27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3503373"/>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46C96FF-2109-7C41-9A51-5D159AAAF5DD}"/>
              </a:ext>
            </a:extLst>
          </p:cNvPr>
          <p:cNvSpPr txBox="1"/>
          <p:nvPr/>
        </p:nvSpPr>
        <p:spPr>
          <a:xfrm>
            <a:off x="8229600" y="5684118"/>
            <a:ext cx="1620957" cy="369332"/>
          </a:xfrm>
          <a:prstGeom prst="rect">
            <a:avLst/>
          </a:prstGeom>
          <a:noFill/>
        </p:spPr>
        <p:txBody>
          <a:bodyPr wrap="none" rtlCol="0">
            <a:spAutoFit/>
          </a:bodyPr>
          <a:lstStyle/>
          <a:p>
            <a:r>
              <a:rPr lang="en-US"/>
              <a:t>Ronald Rivest</a:t>
            </a:r>
          </a:p>
        </p:txBody>
      </p:sp>
    </p:spTree>
    <p:extLst>
      <p:ext uri="{BB962C8B-B14F-4D97-AF65-F5344CB8AC3E}">
        <p14:creationId xmlns:p14="http://schemas.microsoft.com/office/powerpoint/2010/main" val="386206838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C038-6CF0-F943-AB38-415713EAFD60}"/>
              </a:ext>
            </a:extLst>
          </p:cNvPr>
          <p:cNvSpPr>
            <a:spLocks noGrp="1"/>
          </p:cNvSpPr>
          <p:nvPr>
            <p:ph type="title"/>
          </p:nvPr>
        </p:nvSpPr>
        <p:spPr>
          <a:xfrm>
            <a:off x="609600" y="3429000"/>
            <a:ext cx="10972800" cy="1143000"/>
          </a:xfrm>
        </p:spPr>
        <p:txBody>
          <a:bodyPr/>
          <a:lstStyle/>
          <a:p>
            <a:pPr algn="l"/>
            <a:r>
              <a:rPr lang="en-US"/>
              <a:t>Các cơ chế đồng thuận</a:t>
            </a:r>
          </a:p>
        </p:txBody>
      </p:sp>
    </p:spTree>
    <p:extLst>
      <p:ext uri="{BB962C8B-B14F-4D97-AF65-F5344CB8AC3E}">
        <p14:creationId xmlns:p14="http://schemas.microsoft.com/office/powerpoint/2010/main" val="363927542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dirty="0" err="1"/>
              <a:t>Cơ</a:t>
            </a:r>
            <a:r>
              <a:rPr lang="en-US" dirty="0"/>
              <a:t> </a:t>
            </a:r>
            <a:r>
              <a:rPr lang="en-US" dirty="0" err="1"/>
              <a:t>chế</a:t>
            </a:r>
            <a:r>
              <a:rPr lang="en-US" dirty="0"/>
              <a:t> </a:t>
            </a:r>
            <a:r>
              <a:rPr lang="en-US" dirty="0" err="1"/>
              <a:t>đồng</a:t>
            </a:r>
            <a:r>
              <a:rPr lang="en-US" dirty="0"/>
              <a:t> </a:t>
            </a:r>
            <a:r>
              <a:rPr lang="en-US" dirty="0" err="1"/>
              <a:t>thuận</a:t>
            </a:r>
            <a:r>
              <a:rPr lang="en-US" dirty="0"/>
              <a:t> </a:t>
            </a:r>
            <a:r>
              <a:rPr lang="en-US" dirty="0" err="1"/>
              <a:t>PoW</a:t>
            </a:r>
            <a:r>
              <a:rPr lang="en-US" dirty="0"/>
              <a:t> (</a:t>
            </a:r>
            <a:r>
              <a:rPr lang="vi-VN" dirty="0"/>
              <a:t>Proof of Work</a:t>
            </a:r>
            <a:r>
              <a:rPr lang="en-US" dirty="0"/>
              <a:t>)</a:t>
            </a:r>
          </a:p>
        </p:txBody>
      </p:sp>
      <p:sp>
        <p:nvSpPr>
          <p:cNvPr id="195587" name="Rectangle 3"/>
          <p:cNvSpPr>
            <a:spLocks noGrp="1" noChangeArrowheads="1"/>
          </p:cNvSpPr>
          <p:nvPr>
            <p:ph type="body" idx="1"/>
          </p:nvPr>
        </p:nvSpPr>
        <p:spPr/>
        <p:txBody>
          <a:bodyPr/>
          <a:lstStyle/>
          <a:p>
            <a:r>
              <a:rPr lang="en-US" sz="2400" dirty="0" err="1"/>
              <a:t>Cơ</a:t>
            </a:r>
            <a:r>
              <a:rPr lang="en-US" sz="2400" dirty="0"/>
              <a:t> </a:t>
            </a:r>
            <a:r>
              <a:rPr lang="en-US" sz="2400" dirty="0" err="1"/>
              <a:t>chế</a:t>
            </a:r>
            <a:r>
              <a:rPr lang="en-US" sz="2400" dirty="0"/>
              <a:t> do </a:t>
            </a:r>
            <a:r>
              <a:rPr lang="en-US" sz="2400" dirty="0" err="1"/>
              <a:t>chính</a:t>
            </a:r>
            <a:r>
              <a:rPr lang="en-US" sz="2400" dirty="0"/>
              <a:t> </a:t>
            </a:r>
            <a:r>
              <a:rPr lang="en-US" sz="2400" dirty="0" err="1"/>
              <a:t>tác</a:t>
            </a:r>
            <a:r>
              <a:rPr lang="en-US" sz="2400" dirty="0"/>
              <a:t> </a:t>
            </a:r>
            <a:r>
              <a:rPr lang="en-US" sz="2400" dirty="0" err="1"/>
              <a:t>giả</a:t>
            </a:r>
            <a:r>
              <a:rPr lang="en-US" sz="2400" dirty="0"/>
              <a:t> </a:t>
            </a:r>
            <a:r>
              <a:rPr lang="en-US" sz="2400" dirty="0" err="1"/>
              <a:t>của</a:t>
            </a:r>
            <a:r>
              <a:rPr lang="en-US" sz="2400" dirty="0"/>
              <a:t> </a:t>
            </a:r>
            <a:r>
              <a:rPr lang="en-US" sz="2400" dirty="0" err="1"/>
              <a:t>hệ</a:t>
            </a:r>
            <a:r>
              <a:rPr lang="en-US" sz="2400" dirty="0"/>
              <a:t> </a:t>
            </a:r>
            <a:r>
              <a:rPr lang="en-US" sz="2400" dirty="0" err="1"/>
              <a:t>thống</a:t>
            </a:r>
            <a:r>
              <a:rPr lang="en-US" sz="2400" dirty="0"/>
              <a:t> </a:t>
            </a:r>
            <a:r>
              <a:rPr lang="en-US" sz="2400" dirty="0" err="1"/>
              <a:t>blockchain</a:t>
            </a:r>
            <a:r>
              <a:rPr lang="en-US" sz="2400" dirty="0"/>
              <a:t> </a:t>
            </a:r>
            <a:r>
              <a:rPr lang="en-US" sz="2400" dirty="0" err="1"/>
              <a:t>đặt</a:t>
            </a:r>
            <a:r>
              <a:rPr lang="en-US" sz="2400" dirty="0"/>
              <a:t> </a:t>
            </a:r>
            <a:r>
              <a:rPr lang="en-US" sz="2400" dirty="0" err="1"/>
              <a:t>ra</a:t>
            </a:r>
            <a:r>
              <a:rPr lang="en-US" sz="2400" dirty="0"/>
              <a:t>. </a:t>
            </a:r>
            <a:r>
              <a:rPr lang="en-US" sz="2400" dirty="0" err="1"/>
              <a:t>Cơ</a:t>
            </a:r>
            <a:r>
              <a:rPr lang="en-US" sz="2400" dirty="0"/>
              <a:t> </a:t>
            </a:r>
            <a:r>
              <a:rPr lang="en-US" sz="2400" dirty="0" err="1"/>
              <a:t>chế</a:t>
            </a:r>
            <a:r>
              <a:rPr lang="en-US" sz="2400" dirty="0"/>
              <a:t> </a:t>
            </a:r>
            <a:r>
              <a:rPr lang="en-US" sz="2400" dirty="0" err="1"/>
              <a:t>này</a:t>
            </a:r>
            <a:r>
              <a:rPr lang="en-US" sz="2400" dirty="0"/>
              <a:t> </a:t>
            </a:r>
            <a:r>
              <a:rPr lang="en-US" sz="2400" dirty="0" err="1">
                <a:solidFill>
                  <a:srgbClr val="FF0000"/>
                </a:solidFill>
              </a:rPr>
              <a:t>chỉ</a:t>
            </a:r>
            <a:r>
              <a:rPr lang="en-US" sz="2400" dirty="0">
                <a:solidFill>
                  <a:srgbClr val="FF0000"/>
                </a:solidFill>
              </a:rPr>
              <a:t> </a:t>
            </a:r>
            <a:r>
              <a:rPr lang="en-US" sz="2400" dirty="0" err="1">
                <a:solidFill>
                  <a:srgbClr val="FF0000"/>
                </a:solidFill>
              </a:rPr>
              <a:t>cho</a:t>
            </a:r>
            <a:r>
              <a:rPr lang="en-US" sz="2400" dirty="0">
                <a:solidFill>
                  <a:srgbClr val="FF0000"/>
                </a:solidFill>
              </a:rPr>
              <a:t> </a:t>
            </a:r>
            <a:r>
              <a:rPr lang="en-US" sz="2400" dirty="0" err="1">
                <a:solidFill>
                  <a:srgbClr val="FF0000"/>
                </a:solidFill>
              </a:rPr>
              <a:t>phép</a:t>
            </a:r>
            <a:r>
              <a:rPr lang="en-US" sz="2400" dirty="0">
                <a:solidFill>
                  <a:srgbClr val="FF0000"/>
                </a:solidFill>
              </a:rPr>
              <a:t> </a:t>
            </a:r>
            <a:r>
              <a:rPr lang="en-US" sz="2400" dirty="0" err="1">
                <a:solidFill>
                  <a:srgbClr val="FF0000"/>
                </a:solidFill>
              </a:rPr>
              <a:t>các</a:t>
            </a:r>
            <a:r>
              <a:rPr lang="en-US" sz="2400" dirty="0">
                <a:solidFill>
                  <a:srgbClr val="FF0000"/>
                </a:solidFill>
              </a:rPr>
              <a:t> node </a:t>
            </a:r>
            <a:r>
              <a:rPr lang="en-US" sz="2400" dirty="0" err="1">
                <a:solidFill>
                  <a:srgbClr val="FF0000"/>
                </a:solidFill>
              </a:rPr>
              <a:t>thành</a:t>
            </a:r>
            <a:r>
              <a:rPr lang="en-US" sz="2400" dirty="0">
                <a:solidFill>
                  <a:srgbClr val="FF0000"/>
                </a:solidFill>
              </a:rPr>
              <a:t> </a:t>
            </a:r>
            <a:r>
              <a:rPr lang="en-US" sz="2400" dirty="0" err="1">
                <a:solidFill>
                  <a:srgbClr val="FF0000"/>
                </a:solidFill>
              </a:rPr>
              <a:t>viên</a:t>
            </a:r>
            <a:r>
              <a:rPr lang="en-US" sz="2400" dirty="0">
                <a:solidFill>
                  <a:srgbClr val="FF0000"/>
                </a:solidFill>
              </a:rPr>
              <a:t> </a:t>
            </a:r>
            <a:r>
              <a:rPr lang="en-US" sz="2400" dirty="0" err="1">
                <a:solidFill>
                  <a:srgbClr val="FF0000"/>
                </a:solidFill>
              </a:rPr>
              <a:t>nào</a:t>
            </a:r>
            <a:r>
              <a:rPr lang="en-US" sz="2400" dirty="0">
                <a:solidFill>
                  <a:srgbClr val="FF0000"/>
                </a:solidFill>
              </a:rPr>
              <a:t> </a:t>
            </a:r>
            <a:r>
              <a:rPr lang="en-US" sz="2400" dirty="0" err="1">
                <a:solidFill>
                  <a:srgbClr val="FF0000"/>
                </a:solidFill>
              </a:rPr>
              <a:t>chứng</a:t>
            </a:r>
            <a:r>
              <a:rPr lang="en-US" sz="2400" dirty="0">
                <a:solidFill>
                  <a:srgbClr val="FF0000"/>
                </a:solidFill>
              </a:rPr>
              <a:t> minh </a:t>
            </a:r>
            <a:r>
              <a:rPr lang="en-US" sz="2400" dirty="0" err="1">
                <a:solidFill>
                  <a:srgbClr val="FF0000"/>
                </a:solidFill>
              </a:rPr>
              <a:t>được</a:t>
            </a:r>
            <a:r>
              <a:rPr lang="en-US" sz="2400" dirty="0">
                <a:solidFill>
                  <a:srgbClr val="FF0000"/>
                </a:solidFill>
              </a:rPr>
              <a:t>, </a:t>
            </a:r>
            <a:r>
              <a:rPr lang="en-US" sz="2400" dirty="0" err="1">
                <a:solidFill>
                  <a:srgbClr val="FF0000"/>
                </a:solidFill>
              </a:rPr>
              <a:t>bản</a:t>
            </a:r>
            <a:r>
              <a:rPr lang="en-US" sz="2400" dirty="0">
                <a:solidFill>
                  <a:srgbClr val="FF0000"/>
                </a:solidFill>
              </a:rPr>
              <a:t> </a:t>
            </a:r>
            <a:r>
              <a:rPr lang="en-US" sz="2400" dirty="0" err="1">
                <a:solidFill>
                  <a:srgbClr val="FF0000"/>
                </a:solidFill>
              </a:rPr>
              <a:t>thân</a:t>
            </a:r>
            <a:r>
              <a:rPr lang="en-US" sz="2400" dirty="0">
                <a:solidFill>
                  <a:srgbClr val="FF0000"/>
                </a:solidFill>
              </a:rPr>
              <a:t> </a:t>
            </a:r>
            <a:r>
              <a:rPr lang="en-US" sz="2400" dirty="0" err="1">
                <a:solidFill>
                  <a:srgbClr val="FF0000"/>
                </a:solidFill>
              </a:rPr>
              <a:t>đã</a:t>
            </a:r>
            <a:r>
              <a:rPr lang="en-US" sz="2400" dirty="0">
                <a:solidFill>
                  <a:srgbClr val="FF0000"/>
                </a:solidFill>
              </a:rPr>
              <a:t> </a:t>
            </a:r>
            <a:r>
              <a:rPr lang="en-US" sz="2400" dirty="0" err="1">
                <a:solidFill>
                  <a:srgbClr val="FF0000"/>
                </a:solidFill>
              </a:rPr>
              <a:t>tham</a:t>
            </a:r>
            <a:r>
              <a:rPr lang="en-US" sz="2400" dirty="0">
                <a:solidFill>
                  <a:srgbClr val="FF0000"/>
                </a:solidFill>
              </a:rPr>
              <a:t> </a:t>
            </a:r>
            <a:r>
              <a:rPr lang="en-US" sz="2400" dirty="0" err="1">
                <a:solidFill>
                  <a:srgbClr val="FF0000"/>
                </a:solidFill>
              </a:rPr>
              <a:t>gia</a:t>
            </a:r>
            <a:r>
              <a:rPr lang="en-US" sz="2400" dirty="0">
                <a:solidFill>
                  <a:srgbClr val="FF0000"/>
                </a:solidFill>
              </a:rPr>
              <a:t> </a:t>
            </a:r>
            <a:r>
              <a:rPr lang="en-US" sz="2400" dirty="0" err="1">
                <a:solidFill>
                  <a:srgbClr val="FF0000"/>
                </a:solidFill>
              </a:rPr>
              <a:t>vào</a:t>
            </a:r>
            <a:r>
              <a:rPr lang="en-US" sz="2400" dirty="0">
                <a:solidFill>
                  <a:srgbClr val="FF0000"/>
                </a:solidFill>
              </a:rPr>
              <a:t> </a:t>
            </a:r>
            <a:r>
              <a:rPr lang="en-US" sz="2400" dirty="0" err="1">
                <a:solidFill>
                  <a:srgbClr val="FF0000"/>
                </a:solidFill>
              </a:rPr>
              <a:t>hoạt</a:t>
            </a:r>
            <a:r>
              <a:rPr lang="en-US" sz="2400" dirty="0">
                <a:solidFill>
                  <a:srgbClr val="FF0000"/>
                </a:solidFill>
              </a:rPr>
              <a:t> </a:t>
            </a:r>
            <a:r>
              <a:rPr lang="en-US" sz="2400" dirty="0" err="1">
                <a:solidFill>
                  <a:srgbClr val="FF0000"/>
                </a:solidFill>
              </a:rPr>
              <a:t>động</a:t>
            </a:r>
            <a:r>
              <a:rPr lang="en-US" sz="2400" dirty="0">
                <a:solidFill>
                  <a:srgbClr val="FF0000"/>
                </a:solidFill>
              </a:rPr>
              <a:t> </a:t>
            </a:r>
            <a:r>
              <a:rPr lang="en-US" sz="2400" dirty="0" err="1">
                <a:solidFill>
                  <a:srgbClr val="FF0000"/>
                </a:solidFill>
              </a:rPr>
              <a:t>được</a:t>
            </a:r>
            <a:r>
              <a:rPr lang="en-US" sz="2400" dirty="0">
                <a:solidFill>
                  <a:srgbClr val="FF0000"/>
                </a:solidFill>
              </a:rPr>
              <a:t> qui </a:t>
            </a:r>
            <a:r>
              <a:rPr lang="en-US" sz="2400" dirty="0" err="1">
                <a:solidFill>
                  <a:srgbClr val="FF0000"/>
                </a:solidFill>
              </a:rPr>
              <a:t>định</a:t>
            </a:r>
            <a:r>
              <a:rPr lang="en-US" sz="2400" dirty="0">
                <a:solidFill>
                  <a:srgbClr val="FF0000"/>
                </a:solidFill>
              </a:rPr>
              <a:t> </a:t>
            </a:r>
            <a:r>
              <a:rPr lang="en-US" sz="2400" dirty="0" err="1">
                <a:solidFill>
                  <a:srgbClr val="FF0000"/>
                </a:solidFill>
              </a:rPr>
              <a:t>bởi</a:t>
            </a:r>
            <a:r>
              <a:rPr lang="en-US" sz="2400" dirty="0">
                <a:solidFill>
                  <a:srgbClr val="FF0000"/>
                </a:solidFill>
              </a:rPr>
              <a:t> </a:t>
            </a:r>
            <a:r>
              <a:rPr lang="en-US" sz="2400" dirty="0" err="1">
                <a:solidFill>
                  <a:srgbClr val="FF0000"/>
                </a:solidFill>
              </a:rPr>
              <a:t>blockchain</a:t>
            </a:r>
            <a:r>
              <a:rPr lang="en-US" sz="2400" dirty="0">
                <a:solidFill>
                  <a:srgbClr val="FF0000"/>
                </a:solidFill>
              </a:rPr>
              <a:t>, </a:t>
            </a:r>
            <a:r>
              <a:rPr lang="en-US" sz="2400" dirty="0" err="1">
                <a:solidFill>
                  <a:srgbClr val="FF0000"/>
                </a:solidFill>
              </a:rPr>
              <a:t>mới</a:t>
            </a:r>
            <a:r>
              <a:rPr lang="en-US" sz="2400" dirty="0">
                <a:solidFill>
                  <a:srgbClr val="FF0000"/>
                </a:solidFill>
              </a:rPr>
              <a:t> </a:t>
            </a:r>
            <a:r>
              <a:rPr lang="en-US" sz="2400" dirty="0" err="1">
                <a:solidFill>
                  <a:srgbClr val="FF0000"/>
                </a:solidFill>
              </a:rPr>
              <a:t>có</a:t>
            </a:r>
            <a:r>
              <a:rPr lang="en-US" sz="2400" dirty="0">
                <a:solidFill>
                  <a:srgbClr val="FF0000"/>
                </a:solidFill>
              </a:rPr>
              <a:t> </a:t>
            </a:r>
            <a:r>
              <a:rPr lang="en-US" sz="2400" dirty="0" err="1">
                <a:solidFill>
                  <a:srgbClr val="FF0000"/>
                </a:solidFill>
              </a:rPr>
              <a:t>thể</a:t>
            </a:r>
            <a:r>
              <a:rPr lang="en-US" sz="2400" dirty="0">
                <a:solidFill>
                  <a:srgbClr val="FF0000"/>
                </a:solidFill>
              </a:rPr>
              <a:t> </a:t>
            </a:r>
            <a:r>
              <a:rPr lang="en-US" sz="2400" dirty="0" err="1">
                <a:solidFill>
                  <a:srgbClr val="FF0000"/>
                </a:solidFill>
              </a:rPr>
              <a:t>ghi</a:t>
            </a:r>
            <a:r>
              <a:rPr lang="en-US" sz="2400" dirty="0">
                <a:solidFill>
                  <a:srgbClr val="FF0000"/>
                </a:solidFill>
              </a:rPr>
              <a:t> </a:t>
            </a:r>
            <a:r>
              <a:rPr lang="en-US" sz="2400" dirty="0" err="1">
                <a:solidFill>
                  <a:srgbClr val="FF0000"/>
                </a:solidFill>
              </a:rPr>
              <a:t>một</a:t>
            </a:r>
            <a:r>
              <a:rPr lang="en-US" sz="2400" dirty="0">
                <a:solidFill>
                  <a:srgbClr val="FF0000"/>
                </a:solidFill>
              </a:rPr>
              <a:t> </a:t>
            </a:r>
            <a:r>
              <a:rPr lang="en-US" sz="2400" dirty="0" err="1">
                <a:solidFill>
                  <a:srgbClr val="FF0000"/>
                </a:solidFill>
              </a:rPr>
              <a:t>giao</a:t>
            </a:r>
            <a:r>
              <a:rPr lang="en-US" sz="2400" dirty="0">
                <a:solidFill>
                  <a:srgbClr val="FF0000"/>
                </a:solidFill>
              </a:rPr>
              <a:t> </a:t>
            </a:r>
            <a:r>
              <a:rPr lang="en-US" sz="2400" dirty="0" err="1">
                <a:solidFill>
                  <a:srgbClr val="FF0000"/>
                </a:solidFill>
              </a:rPr>
              <a:t>dịch</a:t>
            </a:r>
            <a:r>
              <a:rPr lang="en-US" sz="2400" dirty="0"/>
              <a:t>. </a:t>
            </a:r>
          </a:p>
          <a:p>
            <a:r>
              <a:rPr lang="en-US" sz="2400" dirty="0" err="1"/>
              <a:t>Các</a:t>
            </a:r>
            <a:r>
              <a:rPr lang="en-US" sz="2400" dirty="0"/>
              <a:t> </a:t>
            </a:r>
            <a:r>
              <a:rPr lang="en-US" sz="2400" dirty="0" err="1"/>
              <a:t>thành</a:t>
            </a:r>
            <a:r>
              <a:rPr lang="en-US" sz="2400" dirty="0"/>
              <a:t> </a:t>
            </a:r>
            <a:r>
              <a:rPr lang="en-US" sz="2400" dirty="0" err="1"/>
              <a:t>viên</a:t>
            </a:r>
            <a:r>
              <a:rPr lang="en-US" sz="2400" dirty="0"/>
              <a:t> </a:t>
            </a:r>
            <a:r>
              <a:rPr lang="en-US" sz="2400" dirty="0" err="1"/>
              <a:t>cùng</a:t>
            </a:r>
            <a:r>
              <a:rPr lang="en-US" sz="2400" dirty="0"/>
              <a:t> </a:t>
            </a:r>
            <a:r>
              <a:rPr lang="en-US" sz="2400" dirty="0" err="1"/>
              <a:t>tham</a:t>
            </a:r>
            <a:r>
              <a:rPr lang="en-US" sz="2400" dirty="0"/>
              <a:t> </a:t>
            </a:r>
            <a:r>
              <a:rPr lang="en-US" sz="2400" dirty="0" err="1"/>
              <a:t>gia</a:t>
            </a:r>
            <a:r>
              <a:rPr lang="en-US" sz="2400" dirty="0"/>
              <a:t> </a:t>
            </a:r>
            <a:r>
              <a:rPr lang="en-US" sz="2400" dirty="0" err="1"/>
              <a:t>để</a:t>
            </a:r>
            <a:r>
              <a:rPr lang="en-US" sz="2400" dirty="0"/>
              <a:t> </a:t>
            </a:r>
            <a:r>
              <a:rPr lang="en-US" sz="2400" dirty="0" err="1"/>
              <a:t>giữ</a:t>
            </a:r>
            <a:r>
              <a:rPr lang="en-US" sz="2400" dirty="0"/>
              <a:t> </a:t>
            </a:r>
            <a:r>
              <a:rPr lang="en-US" sz="2400" dirty="0" err="1"/>
              <a:t>tính</a:t>
            </a:r>
            <a:r>
              <a:rPr lang="en-US" sz="2400" dirty="0"/>
              <a:t> an </a:t>
            </a:r>
            <a:r>
              <a:rPr lang="en-US" sz="2400" dirty="0" err="1"/>
              <a:t>ninh</a:t>
            </a:r>
            <a:r>
              <a:rPr lang="en-US" sz="2400" dirty="0"/>
              <a:t> </a:t>
            </a:r>
            <a:r>
              <a:rPr lang="en-US" sz="2400" dirty="0" err="1"/>
              <a:t>của</a:t>
            </a:r>
            <a:r>
              <a:rPr lang="en-US" sz="2400" dirty="0"/>
              <a:t> </a:t>
            </a:r>
            <a:r>
              <a:rPr lang="en-US" sz="2400" dirty="0" err="1"/>
              <a:t>dữ</a:t>
            </a:r>
            <a:r>
              <a:rPr lang="en-US" sz="2400" dirty="0"/>
              <a:t> </a:t>
            </a:r>
            <a:r>
              <a:rPr lang="en-US" sz="2400" dirty="0" err="1"/>
              <a:t>liệu</a:t>
            </a:r>
            <a:r>
              <a:rPr lang="en-US" sz="2400" dirty="0"/>
              <a:t> </a:t>
            </a:r>
            <a:r>
              <a:rPr lang="en-US" sz="2400" dirty="0" err="1"/>
              <a:t>trên</a:t>
            </a:r>
            <a:r>
              <a:rPr lang="en-US" sz="2400" dirty="0"/>
              <a:t> </a:t>
            </a:r>
            <a:r>
              <a:rPr lang="en-US" sz="2400" dirty="0" err="1"/>
              <a:t>hệ</a:t>
            </a:r>
            <a:r>
              <a:rPr lang="en-US" sz="2400" dirty="0"/>
              <a:t> </a:t>
            </a:r>
            <a:r>
              <a:rPr lang="en-US" sz="2400" dirty="0" err="1"/>
              <a:t>thống</a:t>
            </a:r>
            <a:r>
              <a:rPr lang="en-US" sz="2400" dirty="0"/>
              <a:t>. </a:t>
            </a:r>
          </a:p>
          <a:p>
            <a:r>
              <a:rPr lang="en-US" sz="2400" dirty="0"/>
              <a:t>Qui </a:t>
            </a:r>
            <a:r>
              <a:rPr lang="en-US" sz="2400" dirty="0" err="1"/>
              <a:t>định</a:t>
            </a:r>
            <a:r>
              <a:rPr lang="en-US" sz="2400" dirty="0"/>
              <a:t> </a:t>
            </a:r>
            <a:r>
              <a:rPr lang="en-US" sz="2400" dirty="0" err="1"/>
              <a:t>trong</a:t>
            </a:r>
            <a:r>
              <a:rPr lang="en-US" sz="2400" dirty="0"/>
              <a:t> </a:t>
            </a:r>
            <a:r>
              <a:rPr lang="en-US" sz="2400" dirty="0" err="1"/>
              <a:t>PoW</a:t>
            </a:r>
            <a:r>
              <a:rPr lang="en-US" sz="2400" dirty="0"/>
              <a:t> </a:t>
            </a:r>
            <a:r>
              <a:rPr lang="en-US" sz="2400" dirty="0" err="1"/>
              <a:t>như</a:t>
            </a:r>
            <a:r>
              <a:rPr lang="en-US" sz="2400" dirty="0"/>
              <a:t> </a:t>
            </a:r>
            <a:r>
              <a:rPr lang="en-US" sz="2400" dirty="0" err="1"/>
              <a:t>sau</a:t>
            </a:r>
            <a:r>
              <a:rPr lang="en-US" sz="2400" dirty="0"/>
              <a:t>: 1 </a:t>
            </a:r>
            <a:r>
              <a:rPr lang="en-US" sz="2400" dirty="0" err="1"/>
              <a:t>bài</a:t>
            </a:r>
            <a:r>
              <a:rPr lang="en-US" sz="2400" dirty="0"/>
              <a:t> </a:t>
            </a:r>
            <a:r>
              <a:rPr lang="en-US" sz="2400" dirty="0" err="1"/>
              <a:t>toán</a:t>
            </a:r>
            <a:r>
              <a:rPr lang="en-US" sz="2400" dirty="0"/>
              <a:t> </a:t>
            </a:r>
            <a:r>
              <a:rPr lang="en-US" sz="2400" dirty="0" err="1"/>
              <a:t>được</a:t>
            </a:r>
            <a:r>
              <a:rPr lang="en-US" sz="2400" dirty="0"/>
              <a:t> </a:t>
            </a:r>
            <a:r>
              <a:rPr lang="en-US" sz="2400" dirty="0" err="1"/>
              <a:t>phát</a:t>
            </a:r>
            <a:r>
              <a:rPr lang="en-US" sz="2400" dirty="0"/>
              <a:t> </a:t>
            </a:r>
            <a:r>
              <a:rPr lang="en-US" sz="2400" dirty="0" err="1"/>
              <a:t>biểu</a:t>
            </a:r>
            <a:r>
              <a:rPr lang="en-US" sz="2400" dirty="0"/>
              <a:t> </a:t>
            </a:r>
            <a:r>
              <a:rPr lang="en-US" sz="2400" dirty="0" err="1"/>
              <a:t>chung</a:t>
            </a:r>
            <a:r>
              <a:rPr lang="en-US" sz="2400" dirty="0"/>
              <a:t> </a:t>
            </a:r>
            <a:r>
              <a:rPr lang="en-US" sz="2400" dirty="0" err="1"/>
              <a:t>cho</a:t>
            </a:r>
            <a:r>
              <a:rPr lang="en-US" sz="2400" dirty="0"/>
              <a:t> </a:t>
            </a:r>
            <a:r>
              <a:rPr lang="en-US" sz="2400" dirty="0" err="1"/>
              <a:t>các</a:t>
            </a:r>
            <a:r>
              <a:rPr lang="en-US" sz="2400" dirty="0"/>
              <a:t> </a:t>
            </a:r>
            <a:r>
              <a:rPr lang="en-US" sz="2400" dirty="0" err="1"/>
              <a:t>thành</a:t>
            </a:r>
            <a:r>
              <a:rPr lang="en-US" sz="2400" dirty="0"/>
              <a:t> </a:t>
            </a:r>
            <a:r>
              <a:rPr lang="en-US" sz="2400" dirty="0" err="1"/>
              <a:t>viên</a:t>
            </a:r>
            <a:r>
              <a:rPr lang="en-US" sz="2400" dirty="0"/>
              <a:t>. </a:t>
            </a:r>
            <a:r>
              <a:rPr lang="en-US" sz="2400" dirty="0" err="1"/>
              <a:t>Người</a:t>
            </a:r>
            <a:r>
              <a:rPr lang="en-US" sz="2400" dirty="0"/>
              <a:t> </a:t>
            </a:r>
            <a:r>
              <a:rPr lang="en-US" sz="2400" dirty="0" err="1"/>
              <a:t>nào</a:t>
            </a:r>
            <a:r>
              <a:rPr lang="en-US" sz="2400" dirty="0"/>
              <a:t> </a:t>
            </a:r>
            <a:r>
              <a:rPr lang="en-US" sz="2400" dirty="0" err="1"/>
              <a:t>giải</a:t>
            </a:r>
            <a:r>
              <a:rPr lang="en-US" sz="2400" dirty="0"/>
              <a:t> </a:t>
            </a:r>
            <a:r>
              <a:rPr lang="en-US" sz="2400" dirty="0" err="1"/>
              <a:t>đúng</a:t>
            </a:r>
            <a:r>
              <a:rPr lang="en-US" sz="2400" dirty="0"/>
              <a:t> </a:t>
            </a:r>
            <a:r>
              <a:rPr lang="en-US" sz="2400" dirty="0" err="1"/>
              <a:t>đáp</a:t>
            </a:r>
            <a:r>
              <a:rPr lang="en-US" sz="2400" dirty="0"/>
              <a:t> </a:t>
            </a:r>
            <a:r>
              <a:rPr lang="en-US" sz="2400" dirty="0" err="1"/>
              <a:t>số</a:t>
            </a:r>
            <a:r>
              <a:rPr lang="en-US" sz="2400" dirty="0"/>
              <a:t> </a:t>
            </a:r>
            <a:r>
              <a:rPr lang="en-US" sz="2400" dirty="0" err="1"/>
              <a:t>đầu</a:t>
            </a:r>
            <a:r>
              <a:rPr lang="en-US" sz="2400" dirty="0"/>
              <a:t> </a:t>
            </a:r>
            <a:r>
              <a:rPr lang="en-US" sz="2400" dirty="0" err="1"/>
              <a:t>tiên</a:t>
            </a:r>
            <a:r>
              <a:rPr lang="en-US" sz="2400" dirty="0"/>
              <a:t>, </a:t>
            </a:r>
            <a:r>
              <a:rPr lang="en-US" sz="2400" dirty="0" err="1"/>
              <a:t>người</a:t>
            </a:r>
            <a:r>
              <a:rPr lang="en-US" sz="2400" dirty="0"/>
              <a:t> </a:t>
            </a:r>
            <a:r>
              <a:rPr lang="en-US" sz="2400" dirty="0" err="1"/>
              <a:t>đó</a:t>
            </a:r>
            <a:r>
              <a:rPr lang="en-US" sz="2400" dirty="0"/>
              <a:t> </a:t>
            </a:r>
            <a:r>
              <a:rPr lang="en-US" sz="2400" dirty="0" err="1"/>
              <a:t>có</a:t>
            </a:r>
            <a:r>
              <a:rPr lang="en-US" sz="2400" dirty="0"/>
              <a:t> </a:t>
            </a:r>
            <a:r>
              <a:rPr lang="en-US" sz="2400" dirty="0" err="1"/>
              <a:t>quyền</a:t>
            </a:r>
            <a:r>
              <a:rPr lang="en-US" sz="2400" dirty="0"/>
              <a:t> </a:t>
            </a:r>
            <a:r>
              <a:rPr lang="en-US" sz="2400" dirty="0" err="1"/>
              <a:t>ghi</a:t>
            </a:r>
            <a:r>
              <a:rPr lang="en-US" sz="2400" dirty="0"/>
              <a:t> </a:t>
            </a:r>
            <a:r>
              <a:rPr lang="en-US" sz="2400" dirty="0" err="1"/>
              <a:t>lên</a:t>
            </a:r>
            <a:r>
              <a:rPr lang="en-US" sz="2400" dirty="0"/>
              <a:t> </a:t>
            </a:r>
            <a:r>
              <a:rPr lang="en-US" sz="2400" dirty="0" err="1"/>
              <a:t>sổ</a:t>
            </a:r>
            <a:r>
              <a:rPr lang="en-US" sz="2400" dirty="0"/>
              <a:t> </a:t>
            </a:r>
            <a:r>
              <a:rPr lang="en-US" sz="2400" dirty="0" err="1"/>
              <a:t>cái</a:t>
            </a:r>
            <a:r>
              <a:rPr lang="en-US" sz="2400" dirty="0"/>
              <a:t>. </a:t>
            </a:r>
          </a:p>
          <a:p>
            <a:r>
              <a:rPr lang="en-US" sz="2400" dirty="0" err="1"/>
              <a:t>Bài</a:t>
            </a:r>
            <a:r>
              <a:rPr lang="en-US" sz="2400" dirty="0"/>
              <a:t> </a:t>
            </a:r>
            <a:r>
              <a:rPr lang="en-US" sz="2400" dirty="0" err="1"/>
              <a:t>toán</a:t>
            </a:r>
            <a:r>
              <a:rPr lang="en-US" sz="2400" dirty="0"/>
              <a:t> </a:t>
            </a:r>
            <a:r>
              <a:rPr lang="en-US" sz="2400" dirty="0" err="1"/>
              <a:t>như</a:t>
            </a:r>
            <a:r>
              <a:rPr lang="en-US" sz="2400" dirty="0"/>
              <a:t> </a:t>
            </a:r>
            <a:r>
              <a:rPr lang="en-US" sz="2400" dirty="0" err="1"/>
              <a:t>sau</a:t>
            </a:r>
            <a:r>
              <a:rPr lang="en-US" sz="2400" dirty="0"/>
              <a:t>: Cho </a:t>
            </a:r>
            <a:r>
              <a:rPr lang="en-US" sz="2400" dirty="0" err="1"/>
              <a:t>biết</a:t>
            </a:r>
            <a:r>
              <a:rPr lang="en-US" sz="2400" dirty="0"/>
              <a:t> </a:t>
            </a:r>
            <a:r>
              <a:rPr lang="en-US" sz="2400" dirty="0" err="1"/>
              <a:t>điều</a:t>
            </a:r>
            <a:r>
              <a:rPr lang="en-US" sz="2400" dirty="0"/>
              <a:t> </a:t>
            </a:r>
            <a:r>
              <a:rPr lang="en-US" sz="2400" dirty="0" err="1"/>
              <a:t>kiện</a:t>
            </a:r>
            <a:r>
              <a:rPr lang="en-US" sz="2400" dirty="0"/>
              <a:t> C, </a:t>
            </a:r>
            <a:r>
              <a:rPr lang="en-US" sz="2400" dirty="0" err="1"/>
              <a:t>hãy</a:t>
            </a:r>
            <a:r>
              <a:rPr lang="en-US" sz="2400" dirty="0"/>
              <a:t> </a:t>
            </a:r>
            <a:r>
              <a:rPr lang="en-US" sz="2400" dirty="0" err="1"/>
              <a:t>tìm</a:t>
            </a:r>
            <a:r>
              <a:rPr lang="en-US" sz="2400" dirty="0"/>
              <a:t> </a:t>
            </a:r>
            <a:r>
              <a:rPr lang="en-US" sz="2400" dirty="0" err="1"/>
              <a:t>giá</a:t>
            </a:r>
            <a:r>
              <a:rPr lang="en-US" sz="2400" dirty="0"/>
              <a:t> </a:t>
            </a:r>
            <a:r>
              <a:rPr lang="en-US" sz="2400" dirty="0" err="1"/>
              <a:t>trị</a:t>
            </a:r>
            <a:r>
              <a:rPr lang="en-US" sz="2400" dirty="0"/>
              <a:t> X, </a:t>
            </a:r>
            <a:r>
              <a:rPr lang="en-US" sz="2400" dirty="0" err="1"/>
              <a:t>sao</a:t>
            </a:r>
            <a:r>
              <a:rPr lang="en-US" sz="2400" dirty="0"/>
              <a:t> </a:t>
            </a:r>
            <a:r>
              <a:rPr lang="en-US" sz="2400" dirty="0" err="1"/>
              <a:t>cho</a:t>
            </a:r>
            <a:r>
              <a:rPr lang="en-US" sz="2400" dirty="0"/>
              <a:t> </a:t>
            </a:r>
            <a:r>
              <a:rPr lang="en-US" sz="2400" dirty="0" err="1"/>
              <a:t>ghép</a:t>
            </a:r>
            <a:r>
              <a:rPr lang="en-US" sz="2400" dirty="0"/>
              <a:t> </a:t>
            </a:r>
            <a:r>
              <a:rPr lang="en-US" sz="2400" dirty="0" err="1"/>
              <a:t>nối</a:t>
            </a:r>
            <a:r>
              <a:rPr lang="en-US" sz="2400" dirty="0"/>
              <a:t> X </a:t>
            </a:r>
            <a:r>
              <a:rPr lang="en-US" sz="2400" dirty="0" err="1"/>
              <a:t>với</a:t>
            </a:r>
            <a:r>
              <a:rPr lang="en-US" sz="2400" dirty="0"/>
              <a:t> 1 </a:t>
            </a:r>
            <a:r>
              <a:rPr lang="en-US" sz="2400" dirty="0" err="1"/>
              <a:t>chuỗi</a:t>
            </a:r>
            <a:r>
              <a:rPr lang="en-US" sz="2400" dirty="0"/>
              <a:t> </a:t>
            </a:r>
            <a:r>
              <a:rPr lang="en-US" sz="2400" dirty="0" err="1"/>
              <a:t>biết</a:t>
            </a:r>
            <a:r>
              <a:rPr lang="en-US" sz="2400" dirty="0"/>
              <a:t> S </a:t>
            </a:r>
            <a:r>
              <a:rPr lang="en-US" sz="2400" dirty="0" err="1"/>
              <a:t>trước</a:t>
            </a:r>
            <a:r>
              <a:rPr lang="en-US" sz="2400" dirty="0"/>
              <a:t>, </a:t>
            </a:r>
            <a:r>
              <a:rPr lang="en-US" sz="2400" dirty="0" err="1"/>
              <a:t>nhờ</a:t>
            </a:r>
            <a:r>
              <a:rPr lang="en-US" sz="2400" dirty="0"/>
              <a:t> </a:t>
            </a:r>
            <a:r>
              <a:rPr lang="en-US" sz="2400" dirty="0" err="1"/>
              <a:t>vào</a:t>
            </a:r>
            <a:r>
              <a:rPr lang="en-US" sz="2400" dirty="0"/>
              <a:t> </a:t>
            </a:r>
            <a:r>
              <a:rPr lang="en-US" sz="2400" dirty="0" err="1"/>
              <a:t>hàm</a:t>
            </a:r>
            <a:r>
              <a:rPr lang="en-US" sz="2400" dirty="0"/>
              <a:t> </a:t>
            </a:r>
            <a:r>
              <a:rPr lang="en-US" sz="2400" dirty="0" err="1"/>
              <a:t>băm</a:t>
            </a:r>
            <a:r>
              <a:rPr lang="en-US" sz="2400" dirty="0"/>
              <a:t>, </a:t>
            </a:r>
            <a:r>
              <a:rPr lang="en-US" sz="2400" dirty="0" err="1"/>
              <a:t>cho</a:t>
            </a:r>
            <a:r>
              <a:rPr lang="en-US" sz="2400" dirty="0"/>
              <a:t> </a:t>
            </a:r>
            <a:r>
              <a:rPr lang="en-US" sz="2400" dirty="0" err="1"/>
              <a:t>ra</a:t>
            </a:r>
            <a:r>
              <a:rPr lang="en-US" sz="2400" dirty="0"/>
              <a:t> </a:t>
            </a:r>
            <a:r>
              <a:rPr lang="en-US" sz="2400" dirty="0" err="1"/>
              <a:t>giá</a:t>
            </a:r>
            <a:r>
              <a:rPr lang="en-US" sz="2400" dirty="0"/>
              <a:t> </a:t>
            </a:r>
            <a:r>
              <a:rPr lang="en-US" sz="2400" dirty="0" err="1"/>
              <a:t>trị</a:t>
            </a:r>
            <a:r>
              <a:rPr lang="en-US" sz="2400" dirty="0"/>
              <a:t> Y, </a:t>
            </a:r>
            <a:r>
              <a:rPr lang="en-US" sz="2400" dirty="0" err="1"/>
              <a:t>và</a:t>
            </a:r>
            <a:r>
              <a:rPr lang="en-US" sz="2400" dirty="0"/>
              <a:t> Y </a:t>
            </a:r>
            <a:r>
              <a:rPr lang="en-US" sz="2400" dirty="0" err="1"/>
              <a:t>thỏa</a:t>
            </a:r>
            <a:r>
              <a:rPr lang="en-US" sz="2400" dirty="0"/>
              <a:t> C. </a:t>
            </a:r>
            <a:r>
              <a:rPr lang="en-US" sz="2400" dirty="0" err="1"/>
              <a:t>Bài</a:t>
            </a:r>
            <a:r>
              <a:rPr lang="en-US" sz="2400" dirty="0"/>
              <a:t> </a:t>
            </a:r>
            <a:r>
              <a:rPr lang="en-US" sz="2400" dirty="0" err="1"/>
              <a:t>toán</a:t>
            </a:r>
            <a:r>
              <a:rPr lang="en-US" sz="2400" dirty="0"/>
              <a:t> </a:t>
            </a:r>
            <a:r>
              <a:rPr lang="en-US" sz="2400" dirty="0" err="1"/>
              <a:t>càng</a:t>
            </a:r>
            <a:r>
              <a:rPr lang="en-US" sz="2400" dirty="0"/>
              <a:t> </a:t>
            </a:r>
            <a:r>
              <a:rPr lang="en-US" sz="2400" dirty="0" err="1"/>
              <a:t>khó</a:t>
            </a:r>
            <a:r>
              <a:rPr lang="en-US" sz="2400" dirty="0"/>
              <a:t> </a:t>
            </a:r>
            <a:r>
              <a:rPr lang="en-US" sz="2400" dirty="0" err="1"/>
              <a:t>phụ</a:t>
            </a:r>
            <a:r>
              <a:rPr lang="en-US" sz="2400" dirty="0"/>
              <a:t> </a:t>
            </a:r>
            <a:r>
              <a:rPr lang="en-US" sz="2400" dirty="0" err="1"/>
              <a:t>thuộc</a:t>
            </a:r>
            <a:r>
              <a:rPr lang="en-US" sz="2400" dirty="0"/>
              <a:t> </a:t>
            </a:r>
            <a:r>
              <a:rPr lang="en-US" sz="2400" dirty="0" err="1"/>
              <a:t>vào</a:t>
            </a:r>
            <a:r>
              <a:rPr lang="en-US" sz="2400" dirty="0"/>
              <a:t> </a:t>
            </a:r>
            <a:r>
              <a:rPr lang="en-US" sz="2400" dirty="0" err="1"/>
              <a:t>điều</a:t>
            </a:r>
            <a:r>
              <a:rPr lang="en-US" sz="2400" dirty="0"/>
              <a:t> </a:t>
            </a:r>
            <a:r>
              <a:rPr lang="en-US" sz="2400" dirty="0" err="1"/>
              <a:t>kiện</a:t>
            </a:r>
            <a:r>
              <a:rPr lang="en-US" sz="2400" dirty="0"/>
              <a:t> C. </a:t>
            </a:r>
            <a:r>
              <a:rPr lang="en-US" sz="2400" dirty="0" err="1"/>
              <a:t>Và</a:t>
            </a:r>
            <a:r>
              <a:rPr lang="en-US" sz="2400" dirty="0"/>
              <a:t> C </a:t>
            </a:r>
            <a:r>
              <a:rPr lang="en-US" sz="2400" dirty="0" err="1"/>
              <a:t>là</a:t>
            </a:r>
            <a:r>
              <a:rPr lang="en-US" sz="2400" dirty="0"/>
              <a:t> </a:t>
            </a:r>
            <a:r>
              <a:rPr lang="en-US" sz="2400" dirty="0" err="1"/>
              <a:t>thay</a:t>
            </a:r>
            <a:r>
              <a:rPr lang="en-US" sz="2400" dirty="0"/>
              <a:t> </a:t>
            </a:r>
            <a:r>
              <a:rPr lang="en-US" sz="2400" dirty="0" err="1"/>
              <a:t>đổi</a:t>
            </a:r>
            <a:r>
              <a:rPr lang="en-US" sz="2400" dirty="0"/>
              <a:t> </a:t>
            </a:r>
            <a:r>
              <a:rPr lang="en-US" sz="2400" dirty="0" err="1"/>
              <a:t>theo</a:t>
            </a:r>
            <a:r>
              <a:rPr lang="en-US" sz="2400" dirty="0"/>
              <a:t> </a:t>
            </a:r>
            <a:r>
              <a:rPr lang="en-US" sz="2400" dirty="0" err="1"/>
              <a:t>thời</a:t>
            </a:r>
            <a:r>
              <a:rPr lang="en-US" sz="2400" dirty="0"/>
              <a:t> </a:t>
            </a:r>
            <a:r>
              <a:rPr lang="en-US" sz="2400" dirty="0" err="1"/>
              <a:t>gian</a:t>
            </a:r>
            <a:r>
              <a:rPr lang="en-US" sz="2400" dirty="0"/>
              <a:t>, </a:t>
            </a:r>
            <a:r>
              <a:rPr lang="en-US" sz="2400" dirty="0" err="1"/>
              <a:t>thông</a:t>
            </a:r>
            <a:r>
              <a:rPr lang="en-US" sz="2400" dirty="0"/>
              <a:t> </a:t>
            </a:r>
            <a:r>
              <a:rPr lang="en-US" sz="2400" dirty="0" err="1"/>
              <a:t>thương</a:t>
            </a:r>
            <a:r>
              <a:rPr lang="en-US" sz="2400" dirty="0"/>
              <a:t> </a:t>
            </a:r>
            <a:r>
              <a:rPr lang="en-US" sz="2400" dirty="0" err="1"/>
              <a:t>sau</a:t>
            </a:r>
            <a:r>
              <a:rPr lang="en-US" sz="2400" dirty="0"/>
              <a:t> </a:t>
            </a:r>
            <a:r>
              <a:rPr lang="en-US" sz="2400" dirty="0" err="1"/>
              <a:t>khi</a:t>
            </a:r>
            <a:r>
              <a:rPr lang="en-US" sz="2400" dirty="0"/>
              <a:t> </a:t>
            </a:r>
            <a:r>
              <a:rPr lang="en-US" sz="2400" dirty="0" err="1"/>
              <a:t>một</a:t>
            </a:r>
            <a:r>
              <a:rPr lang="en-US" sz="2400" dirty="0"/>
              <a:t> </a:t>
            </a:r>
            <a:r>
              <a:rPr lang="en-US" sz="2400" dirty="0" err="1"/>
              <a:t>số</a:t>
            </a:r>
            <a:r>
              <a:rPr lang="en-US" sz="2400" dirty="0"/>
              <a:t> </a:t>
            </a:r>
            <a:r>
              <a:rPr lang="en-US" sz="2400" dirty="0" err="1"/>
              <a:t>khối</a:t>
            </a:r>
            <a:r>
              <a:rPr lang="en-US" sz="2400" dirty="0"/>
              <a:t> </a:t>
            </a:r>
            <a:r>
              <a:rPr lang="en-US" sz="2400" dirty="0" err="1"/>
              <a:t>đã</a:t>
            </a:r>
            <a:r>
              <a:rPr lang="en-US" sz="2400" dirty="0"/>
              <a:t> </a:t>
            </a:r>
            <a:r>
              <a:rPr lang="en-US" sz="2400" dirty="0" err="1"/>
              <a:t>được</a:t>
            </a:r>
            <a:r>
              <a:rPr lang="en-US" sz="2400" dirty="0"/>
              <a:t> </a:t>
            </a:r>
            <a:r>
              <a:rPr lang="en-US" sz="2400" dirty="0" err="1"/>
              <a:t>sinh</a:t>
            </a:r>
            <a:r>
              <a:rPr lang="en-US" sz="2400" dirty="0"/>
              <a:t> </a:t>
            </a:r>
            <a:r>
              <a:rPr lang="en-US" sz="2400" dirty="0" err="1"/>
              <a:t>ra</a:t>
            </a:r>
            <a:r>
              <a:rPr lang="en-US" sz="2400" dirty="0"/>
              <a:t>, C </a:t>
            </a:r>
            <a:r>
              <a:rPr lang="en-US" sz="2400" dirty="0" err="1"/>
              <a:t>sẽ</a:t>
            </a:r>
            <a:r>
              <a:rPr lang="en-US" sz="2400" dirty="0"/>
              <a:t> </a:t>
            </a:r>
            <a:r>
              <a:rPr lang="en-US" sz="2400" dirty="0" err="1"/>
              <a:t>thay</a:t>
            </a:r>
            <a:r>
              <a:rPr lang="en-US" sz="2400" dirty="0"/>
              <a:t> </a:t>
            </a:r>
            <a:r>
              <a:rPr lang="en-US" sz="2400" dirty="0" err="1"/>
              <a:t>đổi</a:t>
            </a:r>
            <a:r>
              <a:rPr lang="en-US" sz="2400" dirty="0"/>
              <a:t> </a:t>
            </a:r>
            <a:r>
              <a:rPr lang="en-US" sz="2400" dirty="0" err="1"/>
              <a:t>nhằm</a:t>
            </a:r>
            <a:r>
              <a:rPr lang="en-US" sz="2400" dirty="0"/>
              <a:t> </a:t>
            </a:r>
            <a:r>
              <a:rPr lang="en-US" sz="2400" dirty="0" err="1"/>
              <a:t>tăng</a:t>
            </a:r>
            <a:r>
              <a:rPr lang="en-US" sz="2400" dirty="0"/>
              <a:t> </a:t>
            </a:r>
            <a:r>
              <a:rPr lang="en-US" sz="2400" dirty="0" err="1"/>
              <a:t>độ</a:t>
            </a:r>
            <a:r>
              <a:rPr lang="en-US" sz="2400" dirty="0"/>
              <a:t> </a:t>
            </a:r>
            <a:r>
              <a:rPr lang="en-US" sz="2400" dirty="0" err="1"/>
              <a:t>khó</a:t>
            </a:r>
            <a:r>
              <a:rPr lang="en-US" sz="2400" dirty="0"/>
              <a:t>..</a:t>
            </a:r>
          </a:p>
        </p:txBody>
      </p:sp>
    </p:spTree>
    <p:extLst>
      <p:ext uri="{BB962C8B-B14F-4D97-AF65-F5344CB8AC3E}">
        <p14:creationId xmlns:p14="http://schemas.microsoft.com/office/powerpoint/2010/main" val="327632899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dirty="0" err="1"/>
              <a:t>Cơ</a:t>
            </a:r>
            <a:r>
              <a:rPr lang="en-US" dirty="0"/>
              <a:t> </a:t>
            </a:r>
            <a:r>
              <a:rPr lang="en-US" dirty="0" err="1"/>
              <a:t>chế</a:t>
            </a:r>
            <a:r>
              <a:rPr lang="en-US" dirty="0"/>
              <a:t> </a:t>
            </a:r>
            <a:r>
              <a:rPr lang="en-US" dirty="0" err="1"/>
              <a:t>đồng</a:t>
            </a:r>
            <a:r>
              <a:rPr lang="en-US" dirty="0"/>
              <a:t> </a:t>
            </a:r>
            <a:r>
              <a:rPr lang="en-US" dirty="0" err="1"/>
              <a:t>thuận</a:t>
            </a:r>
            <a:r>
              <a:rPr lang="en-US" dirty="0"/>
              <a:t> </a:t>
            </a:r>
            <a:r>
              <a:rPr lang="en-US" dirty="0" err="1"/>
              <a:t>PoS</a:t>
            </a:r>
            <a:r>
              <a:rPr lang="en-US" dirty="0"/>
              <a:t> (Proof of stake)</a:t>
            </a:r>
          </a:p>
        </p:txBody>
      </p:sp>
      <p:sp>
        <p:nvSpPr>
          <p:cNvPr id="195587" name="Rectangle 3"/>
          <p:cNvSpPr>
            <a:spLocks noGrp="1" noChangeArrowheads="1"/>
          </p:cNvSpPr>
          <p:nvPr>
            <p:ph type="body" idx="1"/>
          </p:nvPr>
        </p:nvSpPr>
        <p:spPr/>
        <p:txBody>
          <a:bodyPr/>
          <a:lstStyle/>
          <a:p>
            <a:r>
              <a:rPr lang="en-US" sz="2400" dirty="0" err="1"/>
              <a:t>Cơ</a:t>
            </a:r>
            <a:r>
              <a:rPr lang="en-US" sz="2400" dirty="0"/>
              <a:t> </a:t>
            </a:r>
            <a:r>
              <a:rPr lang="en-US" sz="2400" dirty="0" err="1"/>
              <a:t>chế</a:t>
            </a:r>
            <a:r>
              <a:rPr lang="en-US" sz="2400" dirty="0"/>
              <a:t> </a:t>
            </a:r>
            <a:r>
              <a:rPr lang="en-US" sz="2400" dirty="0" err="1"/>
              <a:t>này</a:t>
            </a:r>
            <a:r>
              <a:rPr lang="en-US" sz="2400" dirty="0"/>
              <a:t> </a:t>
            </a:r>
            <a:r>
              <a:rPr lang="en-US" sz="2400" dirty="0" err="1">
                <a:solidFill>
                  <a:srgbClr val="FF0000"/>
                </a:solidFill>
              </a:rPr>
              <a:t>buộc</a:t>
            </a:r>
            <a:r>
              <a:rPr lang="en-US" sz="2400" dirty="0">
                <a:solidFill>
                  <a:srgbClr val="FF0000"/>
                </a:solidFill>
              </a:rPr>
              <a:t> </a:t>
            </a:r>
            <a:r>
              <a:rPr lang="en-US" sz="2400" dirty="0" err="1">
                <a:solidFill>
                  <a:srgbClr val="FF0000"/>
                </a:solidFill>
              </a:rPr>
              <a:t>người</a:t>
            </a:r>
            <a:r>
              <a:rPr lang="en-US" sz="2400" dirty="0">
                <a:solidFill>
                  <a:srgbClr val="FF0000"/>
                </a:solidFill>
              </a:rPr>
              <a:t> </a:t>
            </a:r>
            <a:r>
              <a:rPr lang="en-US" sz="2400" dirty="0" err="1">
                <a:solidFill>
                  <a:srgbClr val="FF0000"/>
                </a:solidFill>
              </a:rPr>
              <a:t>tham</a:t>
            </a:r>
            <a:r>
              <a:rPr lang="en-US" sz="2400" dirty="0">
                <a:solidFill>
                  <a:srgbClr val="FF0000"/>
                </a:solidFill>
              </a:rPr>
              <a:t> </a:t>
            </a:r>
            <a:r>
              <a:rPr lang="en-US" sz="2400" dirty="0" err="1">
                <a:solidFill>
                  <a:srgbClr val="FF0000"/>
                </a:solidFill>
              </a:rPr>
              <a:t>gia</a:t>
            </a:r>
            <a:r>
              <a:rPr lang="en-US" sz="2400" dirty="0">
                <a:solidFill>
                  <a:srgbClr val="FF0000"/>
                </a:solidFill>
              </a:rPr>
              <a:t> </a:t>
            </a:r>
            <a:r>
              <a:rPr lang="en-US" sz="2400" dirty="0" err="1">
                <a:solidFill>
                  <a:srgbClr val="FF0000"/>
                </a:solidFill>
              </a:rPr>
              <a:t>đề</a:t>
            </a:r>
            <a:r>
              <a:rPr lang="en-US" sz="2400" dirty="0">
                <a:solidFill>
                  <a:srgbClr val="FF0000"/>
                </a:solidFill>
              </a:rPr>
              <a:t> </a:t>
            </a:r>
            <a:r>
              <a:rPr lang="en-US" sz="2400" dirty="0" err="1">
                <a:solidFill>
                  <a:srgbClr val="FF0000"/>
                </a:solidFill>
              </a:rPr>
              <a:t>nghị</a:t>
            </a:r>
            <a:r>
              <a:rPr lang="en-US" sz="2400" dirty="0">
                <a:solidFill>
                  <a:srgbClr val="FF0000"/>
                </a:solidFill>
              </a:rPr>
              <a:t> </a:t>
            </a:r>
            <a:r>
              <a:rPr lang="en-US" sz="2400" dirty="0" err="1">
                <a:solidFill>
                  <a:srgbClr val="FF0000"/>
                </a:solidFill>
              </a:rPr>
              <a:t>ghi</a:t>
            </a:r>
            <a:r>
              <a:rPr lang="en-US" sz="2400" dirty="0">
                <a:solidFill>
                  <a:srgbClr val="FF0000"/>
                </a:solidFill>
              </a:rPr>
              <a:t> </a:t>
            </a:r>
            <a:r>
              <a:rPr lang="en-US" sz="2400" dirty="0" err="1">
                <a:solidFill>
                  <a:srgbClr val="FF0000"/>
                </a:solidFill>
              </a:rPr>
              <a:t>dữ</a:t>
            </a:r>
            <a:r>
              <a:rPr lang="en-US" sz="2400" dirty="0">
                <a:solidFill>
                  <a:srgbClr val="FF0000"/>
                </a:solidFill>
              </a:rPr>
              <a:t> </a:t>
            </a:r>
            <a:r>
              <a:rPr lang="en-US" sz="2400" dirty="0" err="1">
                <a:solidFill>
                  <a:srgbClr val="FF0000"/>
                </a:solidFill>
              </a:rPr>
              <a:t>liệu</a:t>
            </a:r>
            <a:r>
              <a:rPr lang="en-US" sz="2400" dirty="0">
                <a:solidFill>
                  <a:srgbClr val="FF0000"/>
                </a:solidFill>
              </a:rPr>
              <a:t> </a:t>
            </a:r>
            <a:r>
              <a:rPr lang="en-US" sz="2400" dirty="0" err="1">
                <a:solidFill>
                  <a:srgbClr val="FF0000"/>
                </a:solidFill>
              </a:rPr>
              <a:t>phải</a:t>
            </a:r>
            <a:r>
              <a:rPr lang="en-US" sz="2400" dirty="0">
                <a:solidFill>
                  <a:srgbClr val="FF0000"/>
                </a:solidFill>
              </a:rPr>
              <a:t> </a:t>
            </a:r>
            <a:r>
              <a:rPr lang="en-US" sz="2400" dirty="0" err="1">
                <a:solidFill>
                  <a:srgbClr val="FF0000"/>
                </a:solidFill>
              </a:rPr>
              <a:t>lấy</a:t>
            </a:r>
            <a:r>
              <a:rPr lang="en-US" sz="2400" dirty="0">
                <a:solidFill>
                  <a:srgbClr val="FF0000"/>
                </a:solidFill>
              </a:rPr>
              <a:t> </a:t>
            </a:r>
            <a:r>
              <a:rPr lang="en-US" sz="2400" dirty="0" err="1">
                <a:solidFill>
                  <a:srgbClr val="FF0000"/>
                </a:solidFill>
              </a:rPr>
              <a:t>số</a:t>
            </a:r>
            <a:r>
              <a:rPr lang="en-US" sz="2400" dirty="0">
                <a:solidFill>
                  <a:srgbClr val="FF0000"/>
                </a:solidFill>
              </a:rPr>
              <a:t> </a:t>
            </a:r>
            <a:r>
              <a:rPr lang="en-US" sz="2400" dirty="0" err="1">
                <a:solidFill>
                  <a:srgbClr val="FF0000"/>
                </a:solidFill>
              </a:rPr>
              <a:t>tiền</a:t>
            </a:r>
            <a:r>
              <a:rPr lang="en-US" sz="2400" dirty="0">
                <a:solidFill>
                  <a:srgbClr val="FF0000"/>
                </a:solidFill>
              </a:rPr>
              <a:t> </a:t>
            </a:r>
            <a:r>
              <a:rPr lang="en-US" sz="2400" dirty="0" err="1">
                <a:solidFill>
                  <a:srgbClr val="FF0000"/>
                </a:solidFill>
              </a:rPr>
              <a:t>trong</a:t>
            </a:r>
            <a:r>
              <a:rPr lang="en-US" sz="2400" dirty="0">
                <a:solidFill>
                  <a:srgbClr val="FF0000"/>
                </a:solidFill>
              </a:rPr>
              <a:t> </a:t>
            </a:r>
            <a:r>
              <a:rPr lang="en-US" sz="2400" dirty="0" err="1">
                <a:solidFill>
                  <a:srgbClr val="FF0000"/>
                </a:solidFill>
              </a:rPr>
              <a:t>tài</a:t>
            </a:r>
            <a:r>
              <a:rPr lang="en-US" sz="2400" dirty="0">
                <a:solidFill>
                  <a:srgbClr val="FF0000"/>
                </a:solidFill>
              </a:rPr>
              <a:t> </a:t>
            </a:r>
            <a:r>
              <a:rPr lang="en-US" sz="2400" dirty="0" err="1">
                <a:solidFill>
                  <a:srgbClr val="FF0000"/>
                </a:solidFill>
              </a:rPr>
              <a:t>khoản</a:t>
            </a:r>
            <a:r>
              <a:rPr lang="en-US" sz="2400" dirty="0">
                <a:solidFill>
                  <a:srgbClr val="FF0000"/>
                </a:solidFill>
              </a:rPr>
              <a:t> </a:t>
            </a:r>
            <a:r>
              <a:rPr lang="en-US" sz="2400" dirty="0" err="1">
                <a:solidFill>
                  <a:srgbClr val="FF0000"/>
                </a:solidFill>
              </a:rPr>
              <a:t>của</a:t>
            </a:r>
            <a:r>
              <a:rPr lang="en-US" sz="2400" dirty="0">
                <a:solidFill>
                  <a:srgbClr val="FF0000"/>
                </a:solidFill>
              </a:rPr>
              <a:t> </a:t>
            </a:r>
            <a:r>
              <a:rPr lang="en-US" sz="2400" dirty="0" err="1">
                <a:solidFill>
                  <a:srgbClr val="FF0000"/>
                </a:solidFill>
              </a:rPr>
              <a:t>bản</a:t>
            </a:r>
            <a:r>
              <a:rPr lang="en-US" sz="2400" dirty="0">
                <a:solidFill>
                  <a:srgbClr val="FF0000"/>
                </a:solidFill>
              </a:rPr>
              <a:t> </a:t>
            </a:r>
            <a:r>
              <a:rPr lang="en-US" sz="2400" dirty="0" err="1">
                <a:solidFill>
                  <a:srgbClr val="FF0000"/>
                </a:solidFill>
              </a:rPr>
              <a:t>thân</a:t>
            </a:r>
            <a:r>
              <a:rPr lang="en-US" sz="2400" dirty="0">
                <a:solidFill>
                  <a:srgbClr val="FF0000"/>
                </a:solidFill>
              </a:rPr>
              <a:t> </a:t>
            </a:r>
            <a:r>
              <a:rPr lang="en-US" sz="2400" dirty="0" err="1">
                <a:solidFill>
                  <a:srgbClr val="FF0000"/>
                </a:solidFill>
              </a:rPr>
              <a:t>ra</a:t>
            </a:r>
            <a:r>
              <a:rPr lang="en-US" sz="2400" dirty="0">
                <a:solidFill>
                  <a:srgbClr val="FF0000"/>
                </a:solidFill>
              </a:rPr>
              <a:t> </a:t>
            </a:r>
            <a:r>
              <a:rPr lang="en-US" sz="2400" dirty="0" err="1">
                <a:solidFill>
                  <a:srgbClr val="FF0000"/>
                </a:solidFill>
              </a:rPr>
              <a:t>đặt</a:t>
            </a:r>
            <a:r>
              <a:rPr lang="en-US" sz="2400" dirty="0">
                <a:solidFill>
                  <a:srgbClr val="FF0000"/>
                </a:solidFill>
              </a:rPr>
              <a:t> </a:t>
            </a:r>
            <a:r>
              <a:rPr lang="en-US" sz="2400" dirty="0" err="1">
                <a:solidFill>
                  <a:srgbClr val="FF0000"/>
                </a:solidFill>
              </a:rPr>
              <a:t>cược</a:t>
            </a:r>
            <a:r>
              <a:rPr lang="en-US" sz="2400" dirty="0">
                <a:solidFill>
                  <a:srgbClr val="FF0000"/>
                </a:solidFill>
              </a:rPr>
              <a:t> </a:t>
            </a:r>
            <a:r>
              <a:rPr lang="en-US" sz="2400" dirty="0" err="1">
                <a:solidFill>
                  <a:srgbClr val="FF0000"/>
                </a:solidFill>
              </a:rPr>
              <a:t>cho</a:t>
            </a:r>
            <a:r>
              <a:rPr lang="en-US" sz="2400" dirty="0">
                <a:solidFill>
                  <a:srgbClr val="FF0000"/>
                </a:solidFill>
              </a:rPr>
              <a:t> </a:t>
            </a:r>
            <a:r>
              <a:rPr lang="en-US" sz="2400" dirty="0" err="1">
                <a:solidFill>
                  <a:srgbClr val="FF0000"/>
                </a:solidFill>
              </a:rPr>
              <a:t>các</a:t>
            </a:r>
            <a:r>
              <a:rPr lang="en-US" sz="2400" dirty="0">
                <a:solidFill>
                  <a:srgbClr val="FF0000"/>
                </a:solidFill>
              </a:rPr>
              <a:t> </a:t>
            </a:r>
            <a:r>
              <a:rPr lang="en-US" sz="2400" dirty="0" err="1">
                <a:solidFill>
                  <a:srgbClr val="FF0000"/>
                </a:solidFill>
              </a:rPr>
              <a:t>thuật</a:t>
            </a:r>
            <a:r>
              <a:rPr lang="en-US" sz="2400" dirty="0">
                <a:solidFill>
                  <a:srgbClr val="FF0000"/>
                </a:solidFill>
              </a:rPr>
              <a:t> </a:t>
            </a:r>
            <a:r>
              <a:rPr lang="en-US" sz="2400" dirty="0" err="1">
                <a:solidFill>
                  <a:srgbClr val="FF0000"/>
                </a:solidFill>
              </a:rPr>
              <a:t>toán</a:t>
            </a:r>
            <a:r>
              <a:rPr lang="en-US" sz="2400" dirty="0">
                <a:solidFill>
                  <a:srgbClr val="FF0000"/>
                </a:solidFill>
              </a:rPr>
              <a:t> </a:t>
            </a:r>
            <a:r>
              <a:rPr lang="en-US" sz="2400" dirty="0" err="1">
                <a:solidFill>
                  <a:srgbClr val="FF0000"/>
                </a:solidFill>
              </a:rPr>
              <a:t>như</a:t>
            </a:r>
            <a:r>
              <a:rPr lang="en-US" sz="2400" dirty="0">
                <a:solidFill>
                  <a:srgbClr val="FF0000"/>
                </a:solidFill>
              </a:rPr>
              <a:t> </a:t>
            </a:r>
            <a:r>
              <a:rPr lang="en-US" sz="2400" dirty="0" err="1">
                <a:solidFill>
                  <a:srgbClr val="FF0000"/>
                </a:solidFill>
              </a:rPr>
              <a:t>trên</a:t>
            </a:r>
            <a:r>
              <a:rPr lang="en-US" sz="2400" dirty="0">
                <a:solidFill>
                  <a:srgbClr val="FF0000"/>
                </a:solidFill>
              </a:rPr>
              <a:t> </a:t>
            </a:r>
            <a:r>
              <a:rPr lang="en-US" sz="2400" dirty="0"/>
              <a:t>(</a:t>
            </a:r>
            <a:r>
              <a:rPr lang="en-US" sz="2400" dirty="0" err="1"/>
              <a:t>PoW</a:t>
            </a:r>
            <a:r>
              <a:rPr lang="en-US" sz="2400" dirty="0"/>
              <a:t>). </a:t>
            </a:r>
          </a:p>
          <a:p>
            <a:r>
              <a:rPr lang="en-US" sz="2400" dirty="0" err="1">
                <a:solidFill>
                  <a:srgbClr val="FF0000"/>
                </a:solidFill>
              </a:rPr>
              <a:t>Số</a:t>
            </a:r>
            <a:r>
              <a:rPr lang="en-US" sz="2400" dirty="0">
                <a:solidFill>
                  <a:srgbClr val="FF0000"/>
                </a:solidFill>
              </a:rPr>
              <a:t> </a:t>
            </a:r>
            <a:r>
              <a:rPr lang="en-US" sz="2400" dirty="0" err="1">
                <a:solidFill>
                  <a:srgbClr val="FF0000"/>
                </a:solidFill>
              </a:rPr>
              <a:t>tiền</a:t>
            </a:r>
            <a:r>
              <a:rPr lang="en-US" sz="2400" dirty="0">
                <a:solidFill>
                  <a:srgbClr val="FF0000"/>
                </a:solidFill>
              </a:rPr>
              <a:t> </a:t>
            </a:r>
            <a:r>
              <a:rPr lang="en-US" sz="2400" dirty="0" err="1">
                <a:solidFill>
                  <a:srgbClr val="FF0000"/>
                </a:solidFill>
              </a:rPr>
              <a:t>đặt</a:t>
            </a:r>
            <a:r>
              <a:rPr lang="en-US" sz="2400" dirty="0">
                <a:solidFill>
                  <a:srgbClr val="FF0000"/>
                </a:solidFill>
              </a:rPr>
              <a:t> </a:t>
            </a:r>
            <a:r>
              <a:rPr lang="en-US" sz="2400" dirty="0" err="1">
                <a:solidFill>
                  <a:srgbClr val="FF0000"/>
                </a:solidFill>
              </a:rPr>
              <a:t>càng</a:t>
            </a:r>
            <a:r>
              <a:rPr lang="en-US" sz="2400" dirty="0">
                <a:solidFill>
                  <a:srgbClr val="FF0000"/>
                </a:solidFill>
              </a:rPr>
              <a:t> </a:t>
            </a:r>
            <a:r>
              <a:rPr lang="en-US" sz="2400" dirty="0" err="1">
                <a:solidFill>
                  <a:srgbClr val="FF0000"/>
                </a:solidFill>
              </a:rPr>
              <a:t>cao</a:t>
            </a:r>
            <a:r>
              <a:rPr lang="en-US" sz="2400" dirty="0">
                <a:solidFill>
                  <a:srgbClr val="FF0000"/>
                </a:solidFill>
              </a:rPr>
              <a:t>, </a:t>
            </a:r>
            <a:r>
              <a:rPr lang="en-US" sz="2400" dirty="0" err="1">
                <a:solidFill>
                  <a:srgbClr val="FF0000"/>
                </a:solidFill>
              </a:rPr>
              <a:t>thì</a:t>
            </a:r>
            <a:r>
              <a:rPr lang="en-US" sz="2400" dirty="0">
                <a:solidFill>
                  <a:srgbClr val="FF0000"/>
                </a:solidFill>
              </a:rPr>
              <a:t> </a:t>
            </a:r>
            <a:r>
              <a:rPr lang="en-US" sz="2400" dirty="0" err="1">
                <a:solidFill>
                  <a:srgbClr val="FF0000"/>
                </a:solidFill>
              </a:rPr>
              <a:t>bài</a:t>
            </a:r>
            <a:r>
              <a:rPr lang="en-US" sz="2400" dirty="0">
                <a:solidFill>
                  <a:srgbClr val="FF0000"/>
                </a:solidFill>
              </a:rPr>
              <a:t> </a:t>
            </a:r>
            <a:r>
              <a:rPr lang="en-US" sz="2400" dirty="0" err="1">
                <a:solidFill>
                  <a:srgbClr val="FF0000"/>
                </a:solidFill>
              </a:rPr>
              <a:t>toán</a:t>
            </a:r>
            <a:r>
              <a:rPr lang="en-US" sz="2400" dirty="0">
                <a:solidFill>
                  <a:srgbClr val="FF0000"/>
                </a:solidFill>
              </a:rPr>
              <a:t> </a:t>
            </a:r>
            <a:r>
              <a:rPr lang="en-US" sz="2400" dirty="0" err="1">
                <a:solidFill>
                  <a:srgbClr val="FF0000"/>
                </a:solidFill>
              </a:rPr>
              <a:t>giải</a:t>
            </a:r>
            <a:r>
              <a:rPr lang="en-US" sz="2400" dirty="0">
                <a:solidFill>
                  <a:srgbClr val="FF0000"/>
                </a:solidFill>
              </a:rPr>
              <a:t> </a:t>
            </a:r>
            <a:r>
              <a:rPr lang="en-US" sz="2400" dirty="0" err="1">
                <a:solidFill>
                  <a:srgbClr val="FF0000"/>
                </a:solidFill>
              </a:rPr>
              <a:t>càng</a:t>
            </a:r>
            <a:r>
              <a:rPr lang="en-US" sz="2400" dirty="0">
                <a:solidFill>
                  <a:srgbClr val="FF0000"/>
                </a:solidFill>
              </a:rPr>
              <a:t> </a:t>
            </a:r>
            <a:r>
              <a:rPr lang="en-US" sz="2400" dirty="0" err="1">
                <a:solidFill>
                  <a:srgbClr val="FF0000"/>
                </a:solidFill>
              </a:rPr>
              <a:t>dễ</a:t>
            </a:r>
            <a:r>
              <a:rPr lang="en-US" sz="2400" dirty="0"/>
              <a:t>, </a:t>
            </a:r>
            <a:r>
              <a:rPr lang="en-US" sz="2400" dirty="0" err="1"/>
              <a:t>nghĩa</a:t>
            </a:r>
            <a:r>
              <a:rPr lang="en-US" sz="2400" dirty="0"/>
              <a:t> </a:t>
            </a:r>
            <a:r>
              <a:rPr lang="en-US" sz="2400" dirty="0" err="1"/>
              <a:t>là</a:t>
            </a:r>
            <a:r>
              <a:rPr lang="en-US" sz="2400" dirty="0"/>
              <a:t> </a:t>
            </a:r>
            <a:r>
              <a:rPr lang="en-US" sz="2400" dirty="0" err="1"/>
              <a:t>xác</a:t>
            </a:r>
            <a:r>
              <a:rPr lang="en-US" sz="2400" dirty="0"/>
              <a:t> </a:t>
            </a:r>
            <a:r>
              <a:rPr lang="en-US" sz="2400" dirty="0" err="1"/>
              <a:t>suất</a:t>
            </a:r>
            <a:r>
              <a:rPr lang="en-US" sz="2400" dirty="0"/>
              <a:t> </a:t>
            </a:r>
            <a:r>
              <a:rPr lang="en-US" sz="2400" dirty="0" err="1"/>
              <a:t>tìm</a:t>
            </a:r>
            <a:r>
              <a:rPr lang="en-US" sz="2400" dirty="0"/>
              <a:t> </a:t>
            </a:r>
            <a:r>
              <a:rPr lang="en-US" sz="2400" dirty="0" err="1"/>
              <a:t>được</a:t>
            </a:r>
            <a:r>
              <a:rPr lang="en-US" sz="2400" dirty="0"/>
              <a:t> </a:t>
            </a:r>
            <a:r>
              <a:rPr lang="en-US" sz="2400" dirty="0" err="1"/>
              <a:t>đáp</a:t>
            </a:r>
            <a:r>
              <a:rPr lang="en-US" sz="2400" dirty="0"/>
              <a:t> </a:t>
            </a:r>
            <a:r>
              <a:rPr lang="en-US" sz="2400" dirty="0" err="1"/>
              <a:t>số</a:t>
            </a:r>
            <a:r>
              <a:rPr lang="en-US" sz="2400" dirty="0"/>
              <a:t> </a:t>
            </a:r>
            <a:r>
              <a:rPr lang="en-US" sz="2400" dirty="0" err="1"/>
              <a:t>càng</a:t>
            </a:r>
            <a:r>
              <a:rPr lang="en-US" sz="2400" dirty="0"/>
              <a:t> </a:t>
            </a:r>
            <a:r>
              <a:rPr lang="en-US" sz="2400" dirty="0" err="1"/>
              <a:t>cao</a:t>
            </a:r>
            <a:r>
              <a:rPr lang="en-US" sz="2400" dirty="0"/>
              <a:t>. </a:t>
            </a:r>
            <a:r>
              <a:rPr lang="en-US" sz="2400" dirty="0" err="1"/>
              <a:t>Người</a:t>
            </a:r>
            <a:r>
              <a:rPr lang="en-US" sz="2400" dirty="0"/>
              <a:t> </a:t>
            </a:r>
            <a:r>
              <a:rPr lang="en-US" sz="2400" dirty="0" err="1"/>
              <a:t>tham</a:t>
            </a:r>
            <a:r>
              <a:rPr lang="en-US" sz="2400" dirty="0"/>
              <a:t> </a:t>
            </a:r>
            <a:r>
              <a:rPr lang="en-US" sz="2400" dirty="0" err="1"/>
              <a:t>gia</a:t>
            </a:r>
            <a:r>
              <a:rPr lang="en-US" sz="2400" dirty="0"/>
              <a:t> </a:t>
            </a:r>
            <a:r>
              <a:rPr lang="en-US" sz="2400" dirty="0" err="1"/>
              <a:t>hệ</a:t>
            </a:r>
            <a:r>
              <a:rPr lang="en-US" sz="2400" dirty="0"/>
              <a:t> </a:t>
            </a:r>
            <a:r>
              <a:rPr lang="en-US" sz="2400" dirty="0" err="1"/>
              <a:t>thống</a:t>
            </a:r>
            <a:r>
              <a:rPr lang="en-US" sz="2400" dirty="0"/>
              <a:t> </a:t>
            </a:r>
            <a:r>
              <a:rPr lang="en-US" sz="2400" dirty="0" err="1"/>
              <a:t>đầu</a:t>
            </a:r>
            <a:r>
              <a:rPr lang="en-US" sz="2400" dirty="0"/>
              <a:t> </a:t>
            </a:r>
            <a:r>
              <a:rPr lang="en-US" sz="2400" dirty="0" err="1"/>
              <a:t>từ</a:t>
            </a:r>
            <a:r>
              <a:rPr lang="en-US" sz="2400" dirty="0"/>
              <a:t> </a:t>
            </a:r>
            <a:r>
              <a:rPr lang="en-US" sz="2400" dirty="0" err="1"/>
              <a:t>càng</a:t>
            </a:r>
            <a:r>
              <a:rPr lang="en-US" sz="2400" dirty="0"/>
              <a:t> </a:t>
            </a:r>
            <a:r>
              <a:rPr lang="en-US" sz="2400" dirty="0" err="1"/>
              <a:t>nhiều</a:t>
            </a:r>
            <a:r>
              <a:rPr lang="en-US" sz="2400" dirty="0"/>
              <a:t> (</a:t>
            </a:r>
            <a:r>
              <a:rPr lang="en-US" sz="2400" dirty="0" err="1"/>
              <a:t>nhiều</a:t>
            </a:r>
            <a:r>
              <a:rPr lang="en-US" sz="2400" dirty="0"/>
              <a:t> </a:t>
            </a:r>
            <a:r>
              <a:rPr lang="en-US" sz="2400" dirty="0" err="1"/>
              <a:t>cổ</a:t>
            </a:r>
            <a:r>
              <a:rPr lang="en-US" sz="2400" dirty="0"/>
              <a:t> </a:t>
            </a:r>
            <a:r>
              <a:rPr lang="en-US" sz="2400" dirty="0" err="1"/>
              <a:t>phần</a:t>
            </a:r>
            <a:r>
              <a:rPr lang="en-US" sz="2400" dirty="0"/>
              <a:t>), </a:t>
            </a:r>
            <a:r>
              <a:rPr lang="en-US" sz="2400" dirty="0" err="1"/>
              <a:t>thì</a:t>
            </a:r>
            <a:r>
              <a:rPr lang="en-US" sz="2400" dirty="0"/>
              <a:t> </a:t>
            </a:r>
            <a:r>
              <a:rPr lang="en-US" sz="2400" dirty="0" err="1"/>
              <a:t>khả</a:t>
            </a:r>
            <a:r>
              <a:rPr lang="en-US" sz="2400" dirty="0"/>
              <a:t> </a:t>
            </a:r>
            <a:r>
              <a:rPr lang="en-US" sz="2400" dirty="0" err="1"/>
              <a:t>năng</a:t>
            </a:r>
            <a:r>
              <a:rPr lang="en-US" sz="2400" dirty="0"/>
              <a:t> </a:t>
            </a:r>
            <a:r>
              <a:rPr lang="en-US" sz="2400" dirty="0" err="1"/>
              <a:t>người</a:t>
            </a:r>
            <a:r>
              <a:rPr lang="en-US" sz="2400" dirty="0"/>
              <a:t> </a:t>
            </a:r>
            <a:r>
              <a:rPr lang="en-US" sz="2400" dirty="0" err="1"/>
              <a:t>đó</a:t>
            </a:r>
            <a:r>
              <a:rPr lang="en-US" sz="2400" dirty="0"/>
              <a:t> </a:t>
            </a:r>
            <a:r>
              <a:rPr lang="en-US" sz="2400" dirty="0" err="1"/>
              <a:t>phá</a:t>
            </a:r>
            <a:r>
              <a:rPr lang="en-US" sz="2400" dirty="0"/>
              <a:t> </a:t>
            </a:r>
            <a:r>
              <a:rPr lang="en-US" sz="2400" dirty="0" err="1"/>
              <a:t>hệ</a:t>
            </a:r>
            <a:r>
              <a:rPr lang="en-US" sz="2400" dirty="0"/>
              <a:t> </a:t>
            </a:r>
            <a:r>
              <a:rPr lang="en-US" sz="2400" dirty="0" err="1"/>
              <a:t>thống</a:t>
            </a:r>
            <a:r>
              <a:rPr lang="en-US" sz="2400" dirty="0"/>
              <a:t> </a:t>
            </a:r>
            <a:r>
              <a:rPr lang="en-US" sz="2400" dirty="0" err="1"/>
              <a:t>của</a:t>
            </a:r>
            <a:r>
              <a:rPr lang="en-US" sz="2400" dirty="0"/>
              <a:t> </a:t>
            </a:r>
            <a:r>
              <a:rPr lang="en-US" sz="2400" dirty="0" err="1"/>
              <a:t>chính</a:t>
            </a:r>
            <a:r>
              <a:rPr lang="en-US" sz="2400" dirty="0"/>
              <a:t> </a:t>
            </a:r>
            <a:r>
              <a:rPr lang="en-US" sz="2400" dirty="0" err="1"/>
              <a:t>mình</a:t>
            </a:r>
            <a:r>
              <a:rPr lang="en-US" sz="2400" dirty="0"/>
              <a:t> </a:t>
            </a:r>
            <a:r>
              <a:rPr lang="en-US" sz="2400" dirty="0" err="1"/>
              <a:t>là</a:t>
            </a:r>
            <a:r>
              <a:rPr lang="en-US" sz="2400" dirty="0"/>
              <a:t> </a:t>
            </a:r>
            <a:r>
              <a:rPr lang="en-US" sz="2400" dirty="0" err="1"/>
              <a:t>càng</a:t>
            </a:r>
            <a:r>
              <a:rPr lang="en-US" sz="2400" dirty="0"/>
              <a:t> </a:t>
            </a:r>
            <a:r>
              <a:rPr lang="en-US" sz="2400" dirty="0" err="1"/>
              <a:t>nhỏ</a:t>
            </a:r>
            <a:r>
              <a:rPr lang="en-US" sz="2400" dirty="0"/>
              <a:t>. </a:t>
            </a:r>
          </a:p>
          <a:p>
            <a:r>
              <a:rPr lang="en-US" sz="2400" dirty="0" err="1"/>
              <a:t>Khi</a:t>
            </a:r>
            <a:r>
              <a:rPr lang="en-US" sz="2400" dirty="0"/>
              <a:t> </a:t>
            </a:r>
            <a:r>
              <a:rPr lang="en-US" sz="2400" dirty="0" err="1"/>
              <a:t>người</a:t>
            </a:r>
            <a:r>
              <a:rPr lang="en-US" sz="2400" dirty="0"/>
              <a:t> </a:t>
            </a:r>
            <a:r>
              <a:rPr lang="en-US" sz="2400" dirty="0" err="1"/>
              <a:t>tham</a:t>
            </a:r>
            <a:r>
              <a:rPr lang="en-US" sz="2400" dirty="0"/>
              <a:t> </a:t>
            </a:r>
            <a:r>
              <a:rPr lang="en-US" sz="2400" dirty="0" err="1"/>
              <a:t>gia</a:t>
            </a:r>
            <a:r>
              <a:rPr lang="en-US" sz="2400" dirty="0"/>
              <a:t> </a:t>
            </a:r>
            <a:r>
              <a:rPr lang="en-US" sz="2400" dirty="0" err="1"/>
              <a:t>đặt</a:t>
            </a:r>
            <a:r>
              <a:rPr lang="en-US" sz="2400" dirty="0"/>
              <a:t> </a:t>
            </a:r>
            <a:r>
              <a:rPr lang="en-US" sz="2400" dirty="0" err="1"/>
              <a:t>cược</a:t>
            </a:r>
            <a:r>
              <a:rPr lang="en-US" sz="2400" dirty="0"/>
              <a:t> </a:t>
            </a:r>
            <a:r>
              <a:rPr lang="en-US" sz="2400" dirty="0" err="1"/>
              <a:t>với</a:t>
            </a:r>
            <a:r>
              <a:rPr lang="en-US" sz="2400" dirty="0"/>
              <a:t> </a:t>
            </a:r>
            <a:r>
              <a:rPr lang="en-US" sz="2400" dirty="0" err="1"/>
              <a:t>chính</a:t>
            </a:r>
            <a:r>
              <a:rPr lang="en-US" sz="2400" dirty="0"/>
              <a:t> </a:t>
            </a:r>
            <a:r>
              <a:rPr lang="en-US" sz="2400" dirty="0" err="1"/>
              <a:t>cổ</a:t>
            </a:r>
            <a:r>
              <a:rPr lang="en-US" sz="2400" dirty="0"/>
              <a:t> </a:t>
            </a:r>
            <a:r>
              <a:rPr lang="en-US" sz="2400" dirty="0" err="1"/>
              <a:t>phần</a:t>
            </a:r>
            <a:r>
              <a:rPr lang="en-US" sz="2400" dirty="0"/>
              <a:t> </a:t>
            </a:r>
            <a:r>
              <a:rPr lang="en-US" sz="2400" dirty="0" err="1"/>
              <a:t>của</a:t>
            </a:r>
            <a:r>
              <a:rPr lang="en-US" sz="2400" dirty="0"/>
              <a:t> </a:t>
            </a:r>
            <a:r>
              <a:rPr lang="en-US" sz="2400" dirty="0" err="1"/>
              <a:t>mình</a:t>
            </a:r>
            <a:r>
              <a:rPr lang="en-US" sz="2400" dirty="0"/>
              <a:t>, </a:t>
            </a:r>
            <a:r>
              <a:rPr lang="en-US" sz="2400" dirty="0" err="1"/>
              <a:t>thì</a:t>
            </a:r>
            <a:r>
              <a:rPr lang="en-US" sz="2400" dirty="0"/>
              <a:t> </a:t>
            </a:r>
            <a:r>
              <a:rPr lang="en-US" sz="2400" dirty="0" err="1"/>
              <a:t>càng</a:t>
            </a:r>
            <a:r>
              <a:rPr lang="en-US" sz="2400" dirty="0"/>
              <a:t> </a:t>
            </a:r>
            <a:r>
              <a:rPr lang="en-US" sz="2400" dirty="0" err="1"/>
              <a:t>được</a:t>
            </a:r>
            <a:r>
              <a:rPr lang="en-US" sz="2400" dirty="0"/>
              <a:t> </a:t>
            </a:r>
            <a:r>
              <a:rPr lang="en-US" sz="2400" dirty="0" err="1"/>
              <a:t>khuyến</a:t>
            </a:r>
            <a:r>
              <a:rPr lang="en-US" sz="2400" dirty="0"/>
              <a:t> </a:t>
            </a:r>
            <a:r>
              <a:rPr lang="en-US" sz="2400" dirty="0" err="1"/>
              <a:t>khích</a:t>
            </a:r>
            <a:r>
              <a:rPr lang="en-US" sz="2400" dirty="0"/>
              <a:t> </a:t>
            </a:r>
            <a:r>
              <a:rPr lang="en-US" sz="2400" dirty="0" err="1"/>
              <a:t>sự</a:t>
            </a:r>
            <a:r>
              <a:rPr lang="en-US" sz="2400" dirty="0"/>
              <a:t> </a:t>
            </a:r>
            <a:r>
              <a:rPr lang="en-US" sz="2400" dirty="0" err="1"/>
              <a:t>trung</a:t>
            </a:r>
            <a:r>
              <a:rPr lang="en-US" sz="2400" dirty="0"/>
              <a:t> </a:t>
            </a:r>
            <a:r>
              <a:rPr lang="en-US" sz="2400" dirty="0" err="1"/>
              <a:t>thực</a:t>
            </a:r>
            <a:r>
              <a:rPr lang="en-US" sz="2400" dirty="0"/>
              <a:t>, </a:t>
            </a:r>
            <a:r>
              <a:rPr lang="en-US" sz="2400" dirty="0" err="1"/>
              <a:t>nếu</a:t>
            </a:r>
            <a:r>
              <a:rPr lang="en-US" sz="2400" dirty="0"/>
              <a:t> </a:t>
            </a:r>
            <a:r>
              <a:rPr lang="en-US" sz="2400" dirty="0" err="1"/>
              <a:t>không</a:t>
            </a:r>
            <a:r>
              <a:rPr lang="en-US" sz="2400" dirty="0"/>
              <a:t> </a:t>
            </a:r>
            <a:r>
              <a:rPr lang="en-US" sz="2400" dirty="0" err="1"/>
              <a:t>số</a:t>
            </a:r>
            <a:r>
              <a:rPr lang="en-US" sz="2400" dirty="0"/>
              <a:t> </a:t>
            </a:r>
            <a:r>
              <a:rPr lang="en-US" sz="2400" dirty="0" err="1"/>
              <a:t>cổ</a:t>
            </a:r>
            <a:r>
              <a:rPr lang="en-US" sz="2400" dirty="0"/>
              <a:t> </a:t>
            </a:r>
            <a:r>
              <a:rPr lang="en-US" sz="2400" dirty="0" err="1"/>
              <a:t>phần</a:t>
            </a:r>
            <a:r>
              <a:rPr lang="en-US" sz="2400" dirty="0"/>
              <a:t> </a:t>
            </a:r>
            <a:r>
              <a:rPr lang="en-US" sz="2400" dirty="0" err="1"/>
              <a:t>đó</a:t>
            </a:r>
            <a:r>
              <a:rPr lang="en-US" sz="2400" dirty="0"/>
              <a:t> </a:t>
            </a:r>
            <a:r>
              <a:rPr lang="en-US" sz="2400" dirty="0" err="1"/>
              <a:t>sẽ</a:t>
            </a:r>
            <a:r>
              <a:rPr lang="en-US" sz="2400" dirty="0"/>
              <a:t> </a:t>
            </a:r>
            <a:r>
              <a:rPr lang="en-US" sz="2400" dirty="0" err="1"/>
              <a:t>bị</a:t>
            </a:r>
            <a:r>
              <a:rPr lang="en-US" sz="2400" dirty="0"/>
              <a:t> </a:t>
            </a:r>
            <a:r>
              <a:rPr lang="en-US" sz="2400" dirty="0" err="1"/>
              <a:t>khóa</a:t>
            </a:r>
            <a:r>
              <a:rPr lang="en-US" sz="2400" dirty="0"/>
              <a:t>. </a:t>
            </a:r>
          </a:p>
          <a:p>
            <a:r>
              <a:rPr lang="en-US" sz="2400" dirty="0" err="1"/>
              <a:t>Điện</a:t>
            </a:r>
            <a:r>
              <a:rPr lang="en-US" sz="2400" dirty="0"/>
              <a:t> </a:t>
            </a:r>
            <a:r>
              <a:rPr lang="en-US" sz="2400" dirty="0" err="1"/>
              <a:t>năng</a:t>
            </a:r>
            <a:r>
              <a:rPr lang="en-US" sz="2400" dirty="0"/>
              <a:t> </a:t>
            </a:r>
            <a:r>
              <a:rPr lang="en-US" sz="2400" dirty="0" err="1"/>
              <a:t>tiêu</a:t>
            </a:r>
            <a:r>
              <a:rPr lang="en-US" sz="2400" dirty="0"/>
              <a:t> </a:t>
            </a:r>
            <a:r>
              <a:rPr lang="en-US" sz="2400" dirty="0" err="1"/>
              <a:t>thụ</a:t>
            </a:r>
            <a:r>
              <a:rPr lang="en-US" sz="2400" dirty="0"/>
              <a:t> </a:t>
            </a:r>
            <a:r>
              <a:rPr lang="en-US" sz="2400" dirty="0" err="1"/>
              <a:t>cho</a:t>
            </a:r>
            <a:r>
              <a:rPr lang="en-US" sz="2400" dirty="0"/>
              <a:t> </a:t>
            </a:r>
            <a:r>
              <a:rPr lang="en-US" sz="2400" dirty="0" err="1"/>
              <a:t>các</a:t>
            </a:r>
            <a:r>
              <a:rPr lang="en-US" sz="2400" dirty="0"/>
              <a:t> </a:t>
            </a:r>
            <a:r>
              <a:rPr lang="en-US" sz="2400" dirty="0" err="1"/>
              <a:t>thuật</a:t>
            </a:r>
            <a:r>
              <a:rPr lang="en-US" sz="2400" dirty="0"/>
              <a:t> </a:t>
            </a:r>
            <a:r>
              <a:rPr lang="en-US" sz="2400" dirty="0" err="1"/>
              <a:t>toán</a:t>
            </a:r>
            <a:r>
              <a:rPr lang="en-US" sz="2400" dirty="0"/>
              <a:t> </a:t>
            </a:r>
            <a:r>
              <a:rPr lang="en-US" sz="2400" dirty="0" err="1"/>
              <a:t>trong</a:t>
            </a:r>
            <a:r>
              <a:rPr lang="en-US" sz="2400" dirty="0"/>
              <a:t> </a:t>
            </a:r>
            <a:r>
              <a:rPr lang="en-US" sz="2400" dirty="0" err="1"/>
              <a:t>PoS</a:t>
            </a:r>
            <a:r>
              <a:rPr lang="en-US" sz="2400" dirty="0"/>
              <a:t> </a:t>
            </a:r>
            <a:r>
              <a:rPr lang="en-US" sz="2400" dirty="0" err="1"/>
              <a:t>cũng</a:t>
            </a:r>
            <a:r>
              <a:rPr lang="en-US" sz="2400" dirty="0"/>
              <a:t> </a:t>
            </a:r>
            <a:r>
              <a:rPr lang="en-US" sz="2400" dirty="0" err="1"/>
              <a:t>giảm</a:t>
            </a:r>
            <a:r>
              <a:rPr lang="en-US" sz="2400" dirty="0"/>
              <a:t> </a:t>
            </a:r>
            <a:r>
              <a:rPr lang="en-US" sz="2400" dirty="0" err="1"/>
              <a:t>đi</a:t>
            </a:r>
            <a:r>
              <a:rPr lang="en-US" sz="2400" dirty="0"/>
              <a:t> </a:t>
            </a:r>
            <a:r>
              <a:rPr lang="en-US" sz="2400" dirty="0" err="1"/>
              <a:t>đáng</a:t>
            </a:r>
            <a:r>
              <a:rPr lang="en-US" sz="2400" dirty="0"/>
              <a:t> </a:t>
            </a:r>
            <a:r>
              <a:rPr lang="en-US" sz="2400" dirty="0" err="1"/>
              <a:t>kể</a:t>
            </a:r>
            <a:r>
              <a:rPr lang="en-US" sz="2400" dirty="0"/>
              <a:t>. Node </a:t>
            </a:r>
            <a:r>
              <a:rPr lang="en-US" sz="2400" dirty="0" err="1"/>
              <a:t>tìm</a:t>
            </a:r>
            <a:r>
              <a:rPr lang="en-US" sz="2400" dirty="0"/>
              <a:t> </a:t>
            </a:r>
            <a:r>
              <a:rPr lang="en-US" sz="2400" dirty="0" err="1"/>
              <a:t>ra</a:t>
            </a:r>
            <a:r>
              <a:rPr lang="en-US" sz="2400" dirty="0"/>
              <a:t> </a:t>
            </a:r>
            <a:r>
              <a:rPr lang="en-US" sz="2400" dirty="0" err="1"/>
              <a:t>lời</a:t>
            </a:r>
            <a:r>
              <a:rPr lang="en-US" sz="2400" dirty="0"/>
              <a:t> </a:t>
            </a:r>
            <a:r>
              <a:rPr lang="en-US" sz="2400" dirty="0" err="1"/>
              <a:t>giải</a:t>
            </a:r>
            <a:r>
              <a:rPr lang="en-US" sz="2400" dirty="0"/>
              <a:t> </a:t>
            </a:r>
            <a:r>
              <a:rPr lang="en-US" sz="2400" dirty="0" err="1"/>
              <a:t>sẽ</a:t>
            </a:r>
            <a:r>
              <a:rPr lang="en-US" sz="2400" dirty="0"/>
              <a:t> </a:t>
            </a:r>
            <a:r>
              <a:rPr lang="en-US" sz="2400" dirty="0" err="1"/>
              <a:t>nhận</a:t>
            </a:r>
            <a:r>
              <a:rPr lang="en-US" sz="2400" dirty="0"/>
              <a:t> </a:t>
            </a:r>
            <a:r>
              <a:rPr lang="en-US" sz="2400" dirty="0" err="1"/>
              <a:t>phần</a:t>
            </a:r>
            <a:r>
              <a:rPr lang="en-US" sz="2400" dirty="0"/>
              <a:t> </a:t>
            </a:r>
            <a:r>
              <a:rPr lang="en-US" sz="2400" dirty="0" err="1"/>
              <a:t>thưởng</a:t>
            </a:r>
            <a:r>
              <a:rPr lang="en-US" sz="2400" dirty="0"/>
              <a:t> </a:t>
            </a:r>
            <a:r>
              <a:rPr lang="en-US" sz="2400" dirty="0" err="1"/>
              <a:t>từ</a:t>
            </a:r>
            <a:r>
              <a:rPr lang="en-US" sz="2400" dirty="0"/>
              <a:t> </a:t>
            </a:r>
            <a:r>
              <a:rPr lang="en-US" sz="2400" dirty="0" err="1"/>
              <a:t>tiền</a:t>
            </a:r>
            <a:r>
              <a:rPr lang="en-US" sz="2400" dirty="0"/>
              <a:t> </a:t>
            </a:r>
            <a:r>
              <a:rPr lang="en-US" sz="2400" dirty="0" err="1"/>
              <a:t>phí</a:t>
            </a:r>
            <a:r>
              <a:rPr lang="en-US" sz="2400" dirty="0"/>
              <a:t> </a:t>
            </a:r>
            <a:r>
              <a:rPr lang="en-US" sz="2400" dirty="0" err="1"/>
              <a:t>của</a:t>
            </a:r>
            <a:r>
              <a:rPr lang="en-US" sz="2400" dirty="0"/>
              <a:t> </a:t>
            </a:r>
            <a:r>
              <a:rPr lang="en-US" sz="2400" dirty="0" err="1"/>
              <a:t>các</a:t>
            </a:r>
            <a:r>
              <a:rPr lang="en-US" sz="2400" dirty="0"/>
              <a:t> </a:t>
            </a:r>
            <a:r>
              <a:rPr lang="en-US" sz="2400" dirty="0" err="1"/>
              <a:t>giao</a:t>
            </a:r>
            <a:r>
              <a:rPr lang="en-US" sz="2400" dirty="0"/>
              <a:t> </a:t>
            </a:r>
            <a:r>
              <a:rPr lang="en-US" sz="2400" dirty="0" err="1"/>
              <a:t>dịch</a:t>
            </a:r>
            <a:r>
              <a:rPr lang="en-US" sz="2400" dirty="0"/>
              <a:t>.</a:t>
            </a:r>
          </a:p>
          <a:p>
            <a:endParaRPr lang="en-US" sz="2400" dirty="0"/>
          </a:p>
        </p:txBody>
      </p:sp>
    </p:spTree>
    <p:extLst>
      <p:ext uri="{BB962C8B-B14F-4D97-AF65-F5344CB8AC3E}">
        <p14:creationId xmlns:p14="http://schemas.microsoft.com/office/powerpoint/2010/main" val="45588905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4246-A0C6-314F-BFA2-F200FCEEBAA3}"/>
              </a:ext>
            </a:extLst>
          </p:cNvPr>
          <p:cNvSpPr>
            <a:spLocks noGrp="1"/>
          </p:cNvSpPr>
          <p:nvPr>
            <p:ph type="title"/>
          </p:nvPr>
        </p:nvSpPr>
        <p:spPr/>
        <p:txBody>
          <a:bodyPr/>
          <a:lstStyle/>
          <a:p>
            <a:r>
              <a:rPr lang="en-US" sz="4000" dirty="0" err="1"/>
              <a:t>Cơ</a:t>
            </a:r>
            <a:r>
              <a:rPr lang="en-US" sz="4000" dirty="0"/>
              <a:t> </a:t>
            </a:r>
            <a:r>
              <a:rPr lang="en-US" sz="4000" dirty="0" err="1"/>
              <a:t>chế</a:t>
            </a:r>
            <a:r>
              <a:rPr lang="en-US" sz="4000" dirty="0"/>
              <a:t> </a:t>
            </a:r>
            <a:r>
              <a:rPr lang="en-US" sz="4000" dirty="0" err="1"/>
              <a:t>đồng</a:t>
            </a:r>
            <a:r>
              <a:rPr lang="en-US" sz="4000" dirty="0"/>
              <a:t> </a:t>
            </a:r>
            <a:r>
              <a:rPr lang="en-US" sz="4000" dirty="0" err="1"/>
              <a:t>thuận</a:t>
            </a:r>
            <a:r>
              <a:rPr lang="en-US" sz="4000" dirty="0"/>
              <a:t> </a:t>
            </a:r>
            <a:r>
              <a:rPr lang="en-US" sz="4000" dirty="0" err="1"/>
              <a:t>PoA</a:t>
            </a:r>
            <a:r>
              <a:rPr lang="en-US" sz="4000" dirty="0"/>
              <a:t> (</a:t>
            </a:r>
            <a:r>
              <a:rPr lang="vi-VN" sz="4000" dirty="0"/>
              <a:t>Proof of Authority</a:t>
            </a:r>
            <a:r>
              <a:rPr lang="en-US" sz="4000" dirty="0"/>
              <a:t>)</a:t>
            </a:r>
            <a:endParaRPr lang="en-US" sz="4000"/>
          </a:p>
        </p:txBody>
      </p:sp>
      <p:sp>
        <p:nvSpPr>
          <p:cNvPr id="3" name="Content Placeholder 2">
            <a:extLst>
              <a:ext uri="{FF2B5EF4-FFF2-40B4-BE49-F238E27FC236}">
                <a16:creationId xmlns:a16="http://schemas.microsoft.com/office/drawing/2014/main" id="{E65BE84A-6121-CC46-806B-A95384B97A5C}"/>
              </a:ext>
            </a:extLst>
          </p:cNvPr>
          <p:cNvSpPr>
            <a:spLocks noGrp="1"/>
          </p:cNvSpPr>
          <p:nvPr>
            <p:ph idx="1"/>
          </p:nvPr>
        </p:nvSpPr>
        <p:spPr/>
        <p:txBody>
          <a:bodyPr/>
          <a:lstStyle/>
          <a:p>
            <a:r>
              <a:rPr lang="vi-VN" dirty="0"/>
              <a:t>Là cơ chế đồng thuận </a:t>
            </a:r>
            <a:r>
              <a:rPr lang="en-US" dirty="0"/>
              <a:t>c</a:t>
            </a:r>
            <a:r>
              <a:rPr lang="vi-VN" dirty="0">
                <a:solidFill>
                  <a:srgbClr val="FF0000"/>
                </a:solidFill>
              </a:rPr>
              <a:t>ác node được xác định trước và được công bố danh tính sẽ thay phiên nhau tạo ra các khối để thêm vào Blockchain</a:t>
            </a:r>
            <a:r>
              <a:rPr lang="vi-VN" dirty="0"/>
              <a:t>. </a:t>
            </a:r>
            <a:endParaRPr lang="en-US" dirty="0"/>
          </a:p>
          <a:p>
            <a:r>
              <a:rPr lang="en-US" dirty="0" err="1">
                <a:solidFill>
                  <a:srgbClr val="FF0000"/>
                </a:solidFill>
              </a:rPr>
              <a:t>Các</a:t>
            </a:r>
            <a:r>
              <a:rPr lang="en-US" dirty="0">
                <a:solidFill>
                  <a:srgbClr val="FF0000"/>
                </a:solidFill>
              </a:rPr>
              <a:t> node </a:t>
            </a:r>
            <a:r>
              <a:rPr lang="en-US" dirty="0" err="1">
                <a:solidFill>
                  <a:srgbClr val="FF0000"/>
                </a:solidFill>
              </a:rPr>
              <a:t>này</a:t>
            </a:r>
            <a:r>
              <a:rPr lang="en-US" dirty="0">
                <a:solidFill>
                  <a:srgbClr val="FF0000"/>
                </a:solidFill>
              </a:rPr>
              <a:t> </a:t>
            </a:r>
            <a:r>
              <a:rPr lang="en-US" dirty="0" err="1">
                <a:solidFill>
                  <a:srgbClr val="FF0000"/>
                </a:solidFill>
              </a:rPr>
              <a:t>được</a:t>
            </a:r>
            <a:r>
              <a:rPr lang="en-US" dirty="0">
                <a:solidFill>
                  <a:srgbClr val="FF0000"/>
                </a:solidFill>
              </a:rPr>
              <a:t> </a:t>
            </a:r>
            <a:r>
              <a:rPr lang="en-US" dirty="0" err="1">
                <a:solidFill>
                  <a:srgbClr val="FF0000"/>
                </a:solidFill>
              </a:rPr>
              <a:t>xem</a:t>
            </a:r>
            <a:r>
              <a:rPr lang="en-US" dirty="0">
                <a:solidFill>
                  <a:srgbClr val="FF0000"/>
                </a:solidFill>
              </a:rPr>
              <a:t> </a:t>
            </a:r>
            <a:r>
              <a:rPr lang="en-US" dirty="0" err="1">
                <a:solidFill>
                  <a:srgbClr val="FF0000"/>
                </a:solidFill>
              </a:rPr>
              <a:t>như</a:t>
            </a:r>
            <a:r>
              <a:rPr lang="en-US" dirty="0">
                <a:solidFill>
                  <a:srgbClr val="FF0000"/>
                </a:solidFill>
              </a:rPr>
              <a:t> Admin </a:t>
            </a:r>
            <a:r>
              <a:rPr lang="en-US" dirty="0" err="1">
                <a:solidFill>
                  <a:srgbClr val="FF0000"/>
                </a:solidFill>
              </a:rPr>
              <a:t>của</a:t>
            </a:r>
            <a:r>
              <a:rPr lang="en-US" dirty="0">
                <a:solidFill>
                  <a:srgbClr val="FF0000"/>
                </a:solidFill>
              </a:rPr>
              <a:t> </a:t>
            </a:r>
            <a:r>
              <a:rPr lang="en-US" dirty="0" err="1">
                <a:solidFill>
                  <a:srgbClr val="FF0000"/>
                </a:solidFill>
              </a:rPr>
              <a:t>hệ</a:t>
            </a:r>
            <a:r>
              <a:rPr lang="en-US" dirty="0">
                <a:solidFill>
                  <a:srgbClr val="FF0000"/>
                </a:solidFill>
              </a:rPr>
              <a:t> </a:t>
            </a:r>
            <a:r>
              <a:rPr lang="en-US" dirty="0" err="1">
                <a:solidFill>
                  <a:srgbClr val="FF0000"/>
                </a:solidFill>
              </a:rPr>
              <a:t>thống</a:t>
            </a:r>
            <a:r>
              <a:rPr lang="en-US" dirty="0"/>
              <a:t>. </a:t>
            </a:r>
            <a:endParaRPr lang="vi-VN" dirty="0"/>
          </a:p>
          <a:p>
            <a:r>
              <a:rPr lang="en-US" dirty="0" err="1"/>
              <a:t>Cơ</a:t>
            </a:r>
            <a:r>
              <a:rPr lang="en-US" dirty="0"/>
              <a:t> </a:t>
            </a:r>
            <a:r>
              <a:rPr lang="en-US" dirty="0" err="1"/>
              <a:t>chế</a:t>
            </a:r>
            <a:r>
              <a:rPr lang="en-US" dirty="0"/>
              <a:t> </a:t>
            </a:r>
            <a:r>
              <a:rPr lang="en-US" dirty="0" err="1"/>
              <a:t>đồng</a:t>
            </a:r>
            <a:r>
              <a:rPr lang="en-US" dirty="0"/>
              <a:t> </a:t>
            </a:r>
            <a:r>
              <a:rPr lang="en-US" dirty="0" err="1"/>
              <a:t>thuận</a:t>
            </a:r>
            <a:r>
              <a:rPr lang="en-US" dirty="0"/>
              <a:t> </a:t>
            </a:r>
            <a:r>
              <a:rPr lang="vi-VN" dirty="0"/>
              <a:t>PoA thường được sử dụng cho các Private Blockchain.</a:t>
            </a:r>
            <a:endParaRPr lang="en-US" dirty="0"/>
          </a:p>
          <a:p>
            <a:endParaRPr lang="en-US"/>
          </a:p>
        </p:txBody>
      </p:sp>
    </p:spTree>
    <p:extLst>
      <p:ext uri="{BB962C8B-B14F-4D97-AF65-F5344CB8AC3E}">
        <p14:creationId xmlns:p14="http://schemas.microsoft.com/office/powerpoint/2010/main" val="226955867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C038-6CF0-F943-AB38-415713EAFD60}"/>
              </a:ext>
            </a:extLst>
          </p:cNvPr>
          <p:cNvSpPr>
            <a:spLocks noGrp="1"/>
          </p:cNvSpPr>
          <p:nvPr>
            <p:ph type="title"/>
          </p:nvPr>
        </p:nvSpPr>
        <p:spPr>
          <a:xfrm>
            <a:off x="609600" y="3429000"/>
            <a:ext cx="10972800" cy="1143000"/>
          </a:xfrm>
        </p:spPr>
        <p:txBody>
          <a:bodyPr/>
          <a:lstStyle/>
          <a:p>
            <a:pPr algn="l"/>
            <a:r>
              <a:rPr lang="en-US"/>
              <a:t>Khái niệm về Block chain </a:t>
            </a:r>
          </a:p>
        </p:txBody>
      </p:sp>
    </p:spTree>
    <p:extLst>
      <p:ext uri="{BB962C8B-B14F-4D97-AF65-F5344CB8AC3E}">
        <p14:creationId xmlns:p14="http://schemas.microsoft.com/office/powerpoint/2010/main" val="189087448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C038-6CF0-F943-AB38-415713EAFD60}"/>
              </a:ext>
            </a:extLst>
          </p:cNvPr>
          <p:cNvSpPr>
            <a:spLocks noGrp="1"/>
          </p:cNvSpPr>
          <p:nvPr>
            <p:ph type="title"/>
          </p:nvPr>
        </p:nvSpPr>
        <p:spPr>
          <a:xfrm>
            <a:off x="609600" y="3429000"/>
            <a:ext cx="10972800" cy="1143000"/>
          </a:xfrm>
        </p:spPr>
        <p:txBody>
          <a:bodyPr/>
          <a:lstStyle/>
          <a:p>
            <a:pPr algn="l"/>
            <a:r>
              <a:rPr lang="en-US"/>
              <a:t>Ứng dụng </a:t>
            </a:r>
          </a:p>
        </p:txBody>
      </p:sp>
    </p:spTree>
    <p:extLst>
      <p:ext uri="{BB962C8B-B14F-4D97-AF65-F5344CB8AC3E}">
        <p14:creationId xmlns:p14="http://schemas.microsoft.com/office/powerpoint/2010/main" val="18934829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AF026-982D-DA49-85A2-2B1BA8452B6C}"/>
              </a:ext>
            </a:extLst>
          </p:cNvPr>
          <p:cNvSpPr>
            <a:spLocks noGrp="1"/>
          </p:cNvSpPr>
          <p:nvPr>
            <p:ph type="title"/>
          </p:nvPr>
        </p:nvSpPr>
        <p:spPr/>
        <p:txBody>
          <a:bodyPr/>
          <a:lstStyle/>
          <a:p>
            <a:r>
              <a:rPr lang="en-US"/>
              <a:t>Yêu cầu của ứng dụng Block chain </a:t>
            </a:r>
          </a:p>
        </p:txBody>
      </p:sp>
      <p:sp>
        <p:nvSpPr>
          <p:cNvPr id="3" name="Content Placeholder 2">
            <a:extLst>
              <a:ext uri="{FF2B5EF4-FFF2-40B4-BE49-F238E27FC236}">
                <a16:creationId xmlns:a16="http://schemas.microsoft.com/office/drawing/2014/main" id="{EA7346BC-7909-9841-9606-07620AD80790}"/>
              </a:ext>
            </a:extLst>
          </p:cNvPr>
          <p:cNvSpPr>
            <a:spLocks noGrp="1"/>
          </p:cNvSpPr>
          <p:nvPr>
            <p:ph idx="1"/>
          </p:nvPr>
        </p:nvSpPr>
        <p:spPr/>
        <p:txBody>
          <a:bodyPr/>
          <a:lstStyle/>
          <a:p>
            <a:r>
              <a:rPr lang="en-US" dirty="0" err="1"/>
              <a:t>Một</a:t>
            </a:r>
            <a:r>
              <a:rPr lang="en-US" dirty="0"/>
              <a:t> </a:t>
            </a:r>
            <a:r>
              <a:rPr lang="en-US" dirty="0" err="1"/>
              <a:t>ứng</a:t>
            </a:r>
            <a:r>
              <a:rPr lang="en-US" dirty="0"/>
              <a:t> </a:t>
            </a:r>
            <a:r>
              <a:rPr lang="en-US" dirty="0" err="1"/>
              <a:t>dụng</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triển</a:t>
            </a:r>
            <a:r>
              <a:rPr lang="en-US" dirty="0"/>
              <a:t> </a:t>
            </a:r>
            <a:r>
              <a:rPr lang="en-US" dirty="0" err="1"/>
              <a:t>khai</a:t>
            </a:r>
            <a:r>
              <a:rPr lang="en-US" dirty="0"/>
              <a:t> </a:t>
            </a:r>
            <a:r>
              <a:rPr lang="en-US" dirty="0" err="1"/>
              <a:t>trên</a:t>
            </a:r>
            <a:r>
              <a:rPr lang="en-US" dirty="0"/>
              <a:t> </a:t>
            </a:r>
            <a:r>
              <a:rPr lang="en-US" dirty="0" err="1"/>
              <a:t>công</a:t>
            </a:r>
            <a:r>
              <a:rPr lang="en-US" dirty="0"/>
              <a:t> </a:t>
            </a:r>
            <a:r>
              <a:rPr lang="en-US" dirty="0" err="1"/>
              <a:t>nghệ</a:t>
            </a:r>
            <a:r>
              <a:rPr lang="en-US" dirty="0"/>
              <a:t> </a:t>
            </a:r>
            <a:r>
              <a:rPr lang="en-US" dirty="0" err="1"/>
              <a:t>Blockchain</a:t>
            </a:r>
            <a:r>
              <a:rPr lang="en-US" dirty="0"/>
              <a:t> </a:t>
            </a:r>
            <a:r>
              <a:rPr lang="en-US" dirty="0" err="1"/>
              <a:t>là</a:t>
            </a:r>
            <a:r>
              <a:rPr lang="en-US" dirty="0"/>
              <a:t> </a:t>
            </a:r>
            <a:r>
              <a:rPr lang="en-US" dirty="0" err="1"/>
              <a:t>phù</a:t>
            </a:r>
            <a:r>
              <a:rPr lang="en-US" dirty="0"/>
              <a:t> </a:t>
            </a:r>
            <a:r>
              <a:rPr lang="en-US" dirty="0" err="1"/>
              <a:t>hợp</a:t>
            </a:r>
            <a:r>
              <a:rPr lang="en-US" dirty="0"/>
              <a:t> </a:t>
            </a:r>
            <a:r>
              <a:rPr lang="en-US" dirty="0" err="1"/>
              <a:t>khi</a:t>
            </a:r>
            <a:r>
              <a:rPr lang="en-US" dirty="0"/>
              <a:t> </a:t>
            </a:r>
            <a:r>
              <a:rPr lang="en-US" dirty="0" err="1"/>
              <a:t>người</a:t>
            </a:r>
            <a:r>
              <a:rPr lang="en-US" dirty="0"/>
              <a:t> </a:t>
            </a:r>
            <a:r>
              <a:rPr lang="en-US" dirty="0" err="1"/>
              <a:t>dùng</a:t>
            </a:r>
            <a:r>
              <a:rPr lang="en-US" dirty="0"/>
              <a:t> </a:t>
            </a:r>
            <a:r>
              <a:rPr lang="en-US" dirty="0" err="1">
                <a:solidFill>
                  <a:srgbClr val="FF0000"/>
                </a:solidFill>
              </a:rPr>
              <a:t>muốn</a:t>
            </a:r>
            <a:r>
              <a:rPr lang="en-US" dirty="0">
                <a:solidFill>
                  <a:srgbClr val="FF0000"/>
                </a:solidFill>
              </a:rPr>
              <a:t> </a:t>
            </a:r>
            <a:r>
              <a:rPr lang="en-US" dirty="0" err="1">
                <a:solidFill>
                  <a:srgbClr val="FF0000"/>
                </a:solidFill>
              </a:rPr>
              <a:t>kiểm</a:t>
            </a:r>
            <a:r>
              <a:rPr lang="en-US" dirty="0">
                <a:solidFill>
                  <a:srgbClr val="FF0000"/>
                </a:solidFill>
              </a:rPr>
              <a:t> </a:t>
            </a:r>
            <a:r>
              <a:rPr lang="en-US" dirty="0" err="1">
                <a:solidFill>
                  <a:srgbClr val="FF0000"/>
                </a:solidFill>
              </a:rPr>
              <a:t>soát</a:t>
            </a:r>
            <a:r>
              <a:rPr lang="en-US" dirty="0">
                <a:solidFill>
                  <a:srgbClr val="FF0000"/>
                </a:solidFill>
              </a:rPr>
              <a:t> </a:t>
            </a:r>
            <a:r>
              <a:rPr lang="en-US" dirty="0" err="1">
                <a:solidFill>
                  <a:srgbClr val="FF0000"/>
                </a:solidFill>
              </a:rPr>
              <a:t>được</a:t>
            </a:r>
            <a:r>
              <a:rPr lang="en-US" dirty="0">
                <a:solidFill>
                  <a:srgbClr val="FF0000"/>
                </a:solidFill>
              </a:rPr>
              <a:t> </a:t>
            </a:r>
            <a:r>
              <a:rPr lang="en-US" dirty="0" err="1">
                <a:solidFill>
                  <a:srgbClr val="FF0000"/>
                </a:solidFill>
              </a:rPr>
              <a:t>dữ</a:t>
            </a:r>
            <a:r>
              <a:rPr lang="en-US" dirty="0">
                <a:solidFill>
                  <a:srgbClr val="FF0000"/>
                </a:solidFill>
              </a:rPr>
              <a:t> </a:t>
            </a:r>
            <a:r>
              <a:rPr lang="en-US" dirty="0" err="1">
                <a:solidFill>
                  <a:srgbClr val="FF0000"/>
                </a:solidFill>
              </a:rPr>
              <a:t>liệu</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chính</a:t>
            </a:r>
            <a:r>
              <a:rPr lang="en-US" dirty="0">
                <a:solidFill>
                  <a:srgbClr val="FF0000"/>
                </a:solidFill>
              </a:rPr>
              <a:t> </a:t>
            </a:r>
            <a:r>
              <a:rPr lang="en-US" dirty="0" err="1">
                <a:solidFill>
                  <a:srgbClr val="FF0000"/>
                </a:solidFill>
              </a:rPr>
              <a:t>họ</a:t>
            </a:r>
            <a:r>
              <a:rPr lang="en-US" dirty="0">
                <a:solidFill>
                  <a:srgbClr val="FF0000"/>
                </a:solidFill>
              </a:rPr>
              <a:t> </a:t>
            </a:r>
            <a:r>
              <a:rPr lang="en-US" dirty="0" err="1">
                <a:solidFill>
                  <a:srgbClr val="FF0000"/>
                </a:solidFill>
              </a:rPr>
              <a:t>và</a:t>
            </a:r>
            <a:r>
              <a:rPr lang="en-US" dirty="0">
                <a:solidFill>
                  <a:srgbClr val="FF0000"/>
                </a:solidFill>
              </a:rPr>
              <a:t> </a:t>
            </a:r>
            <a:r>
              <a:rPr lang="en-US" dirty="0" err="1">
                <a:solidFill>
                  <a:srgbClr val="FF0000"/>
                </a:solidFill>
              </a:rPr>
              <a:t>không</a:t>
            </a:r>
            <a:r>
              <a:rPr lang="en-US" dirty="0">
                <a:solidFill>
                  <a:srgbClr val="FF0000"/>
                </a:solidFill>
              </a:rPr>
              <a:t> </a:t>
            </a:r>
            <a:r>
              <a:rPr lang="en-US" dirty="0" err="1">
                <a:solidFill>
                  <a:srgbClr val="FF0000"/>
                </a:solidFill>
              </a:rPr>
              <a:t>bị</a:t>
            </a:r>
            <a:r>
              <a:rPr lang="en-US" dirty="0">
                <a:solidFill>
                  <a:srgbClr val="FF0000"/>
                </a:solidFill>
              </a:rPr>
              <a:t> </a:t>
            </a:r>
            <a:r>
              <a:rPr lang="en-US" dirty="0" err="1">
                <a:solidFill>
                  <a:srgbClr val="FF0000"/>
                </a:solidFill>
              </a:rPr>
              <a:t>một</a:t>
            </a:r>
            <a:r>
              <a:rPr lang="en-US" dirty="0">
                <a:solidFill>
                  <a:srgbClr val="FF0000"/>
                </a:solidFill>
              </a:rPr>
              <a:t> </a:t>
            </a:r>
            <a:r>
              <a:rPr lang="en-US" dirty="0" err="1">
                <a:solidFill>
                  <a:srgbClr val="FF0000"/>
                </a:solidFill>
              </a:rPr>
              <a:t>bên</a:t>
            </a:r>
            <a:r>
              <a:rPr lang="en-US" dirty="0">
                <a:solidFill>
                  <a:srgbClr val="FF0000"/>
                </a:solidFill>
              </a:rPr>
              <a:t> </a:t>
            </a:r>
            <a:r>
              <a:rPr lang="en-US" dirty="0" err="1">
                <a:solidFill>
                  <a:srgbClr val="FF0000"/>
                </a:solidFill>
              </a:rPr>
              <a:t>thứ</a:t>
            </a:r>
            <a:r>
              <a:rPr lang="en-US" dirty="0">
                <a:solidFill>
                  <a:srgbClr val="FF0000"/>
                </a:solidFill>
              </a:rPr>
              <a:t> </a:t>
            </a:r>
            <a:r>
              <a:rPr lang="en-US" dirty="0" err="1">
                <a:solidFill>
                  <a:srgbClr val="FF0000"/>
                </a:solidFill>
              </a:rPr>
              <a:t>ba</a:t>
            </a:r>
            <a:r>
              <a:rPr lang="en-US" dirty="0">
                <a:solidFill>
                  <a:srgbClr val="FF0000"/>
                </a:solidFill>
              </a:rPr>
              <a:t> </a:t>
            </a:r>
            <a:r>
              <a:rPr lang="en-US" dirty="0" err="1">
                <a:solidFill>
                  <a:srgbClr val="FF0000"/>
                </a:solidFill>
              </a:rPr>
              <a:t>nào</a:t>
            </a:r>
            <a:r>
              <a:rPr lang="en-US" dirty="0">
                <a:solidFill>
                  <a:srgbClr val="FF0000"/>
                </a:solidFill>
              </a:rPr>
              <a:t> </a:t>
            </a:r>
            <a:r>
              <a:rPr lang="en-US" dirty="0" err="1">
                <a:solidFill>
                  <a:srgbClr val="FF0000"/>
                </a:solidFill>
              </a:rPr>
              <a:t>có</a:t>
            </a:r>
            <a:r>
              <a:rPr lang="en-US" dirty="0">
                <a:solidFill>
                  <a:srgbClr val="FF0000"/>
                </a:solidFill>
              </a:rPr>
              <a:t> </a:t>
            </a:r>
            <a:r>
              <a:rPr lang="en-US" dirty="0" err="1">
                <a:solidFill>
                  <a:srgbClr val="FF0000"/>
                </a:solidFill>
              </a:rPr>
              <a:t>thể</a:t>
            </a:r>
            <a:r>
              <a:rPr lang="en-US" dirty="0">
                <a:solidFill>
                  <a:srgbClr val="FF0000"/>
                </a:solidFill>
              </a:rPr>
              <a:t> </a:t>
            </a:r>
            <a:r>
              <a:rPr lang="en-US" dirty="0" err="1">
                <a:solidFill>
                  <a:srgbClr val="FF0000"/>
                </a:solidFill>
              </a:rPr>
              <a:t>thay</a:t>
            </a:r>
            <a:r>
              <a:rPr lang="en-US" dirty="0">
                <a:solidFill>
                  <a:srgbClr val="FF0000"/>
                </a:solidFill>
              </a:rPr>
              <a:t> </a:t>
            </a:r>
            <a:r>
              <a:rPr lang="en-US" dirty="0" err="1">
                <a:solidFill>
                  <a:srgbClr val="FF0000"/>
                </a:solidFill>
              </a:rPr>
              <a:t>đổi</a:t>
            </a:r>
            <a:r>
              <a:rPr lang="en-US" dirty="0">
                <a:solidFill>
                  <a:srgbClr val="FF0000"/>
                </a:solidFill>
              </a:rPr>
              <a:t>, </a:t>
            </a:r>
            <a:r>
              <a:rPr lang="en-US" dirty="0" err="1">
                <a:solidFill>
                  <a:srgbClr val="FF0000"/>
                </a:solidFill>
              </a:rPr>
              <a:t>tác</a:t>
            </a:r>
            <a:r>
              <a:rPr lang="en-US" dirty="0">
                <a:solidFill>
                  <a:srgbClr val="FF0000"/>
                </a:solidFill>
              </a:rPr>
              <a:t> </a:t>
            </a:r>
            <a:r>
              <a:rPr lang="en-US" dirty="0" err="1">
                <a:solidFill>
                  <a:srgbClr val="FF0000"/>
                </a:solidFill>
              </a:rPr>
              <a:t>động</a:t>
            </a:r>
            <a:r>
              <a:rPr lang="en-US" dirty="0">
                <a:solidFill>
                  <a:srgbClr val="FF0000"/>
                </a:solidFill>
              </a:rPr>
              <a:t> </a:t>
            </a:r>
            <a:r>
              <a:rPr lang="en-US" dirty="0" err="1">
                <a:solidFill>
                  <a:srgbClr val="FF0000"/>
                </a:solidFill>
              </a:rPr>
              <a:t>dữ</a:t>
            </a:r>
            <a:r>
              <a:rPr lang="en-US" dirty="0">
                <a:solidFill>
                  <a:srgbClr val="FF0000"/>
                </a:solidFill>
              </a:rPr>
              <a:t> </a:t>
            </a:r>
            <a:r>
              <a:rPr lang="en-US" dirty="0" err="1">
                <a:solidFill>
                  <a:srgbClr val="FF0000"/>
                </a:solidFill>
              </a:rPr>
              <a:t>liệu</a:t>
            </a:r>
            <a:r>
              <a:rPr lang="en-US" dirty="0">
                <a:solidFill>
                  <a:srgbClr val="FF0000"/>
                </a:solidFill>
              </a:rPr>
              <a:t> </a:t>
            </a:r>
            <a:r>
              <a:rPr lang="en-US" dirty="0" err="1">
                <a:solidFill>
                  <a:srgbClr val="FF0000"/>
                </a:solidFill>
              </a:rPr>
              <a:t>này</a:t>
            </a:r>
            <a:r>
              <a:rPr lang="en-US" dirty="0"/>
              <a:t>. </a:t>
            </a:r>
          </a:p>
          <a:p>
            <a:r>
              <a:rPr lang="en-US" dirty="0" err="1"/>
              <a:t>Blockchain</a:t>
            </a:r>
            <a:r>
              <a:rPr lang="en-US" dirty="0"/>
              <a:t> </a:t>
            </a:r>
            <a:r>
              <a:rPr lang="en-US" dirty="0" err="1"/>
              <a:t>còn</a:t>
            </a:r>
            <a:r>
              <a:rPr lang="en-US" dirty="0"/>
              <a:t> </a:t>
            </a:r>
            <a:r>
              <a:rPr lang="en-US" dirty="0" err="1"/>
              <a:t>phù</a:t>
            </a:r>
            <a:r>
              <a:rPr lang="en-US" dirty="0"/>
              <a:t> </a:t>
            </a:r>
            <a:r>
              <a:rPr lang="en-US" dirty="0" err="1"/>
              <a:t>hợp</a:t>
            </a:r>
            <a:r>
              <a:rPr lang="en-US" dirty="0"/>
              <a:t> </a:t>
            </a:r>
            <a:r>
              <a:rPr lang="en-US" dirty="0" err="1"/>
              <a:t>cho</a:t>
            </a:r>
            <a:r>
              <a:rPr lang="en-US" dirty="0"/>
              <a:t> </a:t>
            </a:r>
            <a:r>
              <a:rPr lang="en-US" dirty="0" err="1"/>
              <a:t>những</a:t>
            </a:r>
            <a:r>
              <a:rPr lang="en-US" dirty="0"/>
              <a:t> </a:t>
            </a:r>
            <a:r>
              <a:rPr lang="en-US" dirty="0" err="1"/>
              <a:t>hệ</a:t>
            </a:r>
            <a:r>
              <a:rPr lang="en-US" dirty="0"/>
              <a:t> </a:t>
            </a:r>
            <a:r>
              <a:rPr lang="en-US" dirty="0" err="1"/>
              <a:t>thống</a:t>
            </a:r>
            <a:r>
              <a:rPr lang="en-US" dirty="0"/>
              <a:t> </a:t>
            </a:r>
            <a:r>
              <a:rPr lang="en-US" dirty="0" err="1"/>
              <a:t>ứng</a:t>
            </a:r>
            <a:r>
              <a:rPr lang="en-US" dirty="0"/>
              <a:t> </a:t>
            </a:r>
            <a:r>
              <a:rPr lang="en-US" dirty="0" err="1"/>
              <a:t>dụng</a:t>
            </a:r>
            <a:r>
              <a:rPr lang="en-US" dirty="0"/>
              <a:t> </a:t>
            </a:r>
            <a:r>
              <a:rPr lang="en-US" dirty="0" err="1"/>
              <a:t>mà</a:t>
            </a:r>
            <a:r>
              <a:rPr lang="en-US" dirty="0"/>
              <a:t> </a:t>
            </a:r>
            <a:r>
              <a:rPr lang="en-US" dirty="0" err="1">
                <a:solidFill>
                  <a:srgbClr val="FF0000"/>
                </a:solidFill>
              </a:rPr>
              <a:t>yêu</a:t>
            </a:r>
            <a:r>
              <a:rPr lang="en-US" dirty="0">
                <a:solidFill>
                  <a:srgbClr val="FF0000"/>
                </a:solidFill>
              </a:rPr>
              <a:t> </a:t>
            </a:r>
            <a:r>
              <a:rPr lang="en-US" dirty="0" err="1">
                <a:solidFill>
                  <a:srgbClr val="FF0000"/>
                </a:solidFill>
              </a:rPr>
              <a:t>cầu</a:t>
            </a:r>
            <a:r>
              <a:rPr lang="en-US" dirty="0">
                <a:solidFill>
                  <a:srgbClr val="FF0000"/>
                </a:solidFill>
              </a:rPr>
              <a:t> </a:t>
            </a:r>
            <a:r>
              <a:rPr lang="en-US" dirty="0" err="1">
                <a:solidFill>
                  <a:srgbClr val="FF0000"/>
                </a:solidFill>
              </a:rPr>
              <a:t>sự</a:t>
            </a:r>
            <a:r>
              <a:rPr lang="en-US" dirty="0">
                <a:solidFill>
                  <a:srgbClr val="FF0000"/>
                </a:solidFill>
              </a:rPr>
              <a:t> </a:t>
            </a:r>
            <a:r>
              <a:rPr lang="en-US" dirty="0" err="1">
                <a:solidFill>
                  <a:srgbClr val="FF0000"/>
                </a:solidFill>
              </a:rPr>
              <a:t>ổn</a:t>
            </a:r>
            <a:r>
              <a:rPr lang="en-US" dirty="0">
                <a:solidFill>
                  <a:srgbClr val="FF0000"/>
                </a:solidFill>
              </a:rPr>
              <a:t> </a:t>
            </a:r>
            <a:r>
              <a:rPr lang="en-US" dirty="0" err="1">
                <a:solidFill>
                  <a:srgbClr val="FF0000"/>
                </a:solidFill>
              </a:rPr>
              <a:t>định</a:t>
            </a:r>
            <a:r>
              <a:rPr lang="en-US" dirty="0">
                <a:solidFill>
                  <a:srgbClr val="FF0000"/>
                </a:solidFill>
              </a:rPr>
              <a:t>, </a:t>
            </a:r>
            <a:r>
              <a:rPr lang="en-US" dirty="0" err="1">
                <a:solidFill>
                  <a:srgbClr val="FF0000"/>
                </a:solidFill>
              </a:rPr>
              <a:t>bền</a:t>
            </a:r>
            <a:r>
              <a:rPr lang="en-US" dirty="0">
                <a:solidFill>
                  <a:srgbClr val="FF0000"/>
                </a:solidFill>
              </a:rPr>
              <a:t> </a:t>
            </a:r>
            <a:r>
              <a:rPr lang="en-US" dirty="0" err="1">
                <a:solidFill>
                  <a:srgbClr val="FF0000"/>
                </a:solidFill>
              </a:rPr>
              <a:t>vững</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dữ</a:t>
            </a:r>
            <a:r>
              <a:rPr lang="en-US" dirty="0">
                <a:solidFill>
                  <a:srgbClr val="FF0000"/>
                </a:solidFill>
              </a:rPr>
              <a:t> </a:t>
            </a:r>
            <a:r>
              <a:rPr lang="en-US" dirty="0" err="1">
                <a:solidFill>
                  <a:srgbClr val="FF0000"/>
                </a:solidFill>
              </a:rPr>
              <a:t>liệu</a:t>
            </a:r>
            <a:r>
              <a:rPr lang="en-US" dirty="0">
                <a:solidFill>
                  <a:srgbClr val="FF0000"/>
                </a:solidFill>
              </a:rPr>
              <a:t> </a:t>
            </a:r>
            <a:r>
              <a:rPr lang="en-US" dirty="0" err="1">
                <a:solidFill>
                  <a:srgbClr val="FF0000"/>
                </a:solidFill>
              </a:rPr>
              <a:t>rất</a:t>
            </a:r>
            <a:r>
              <a:rPr lang="en-US" dirty="0">
                <a:solidFill>
                  <a:srgbClr val="FF0000"/>
                </a:solidFill>
              </a:rPr>
              <a:t> </a:t>
            </a:r>
            <a:r>
              <a:rPr lang="en-US" dirty="0" err="1">
                <a:solidFill>
                  <a:srgbClr val="FF0000"/>
                </a:solidFill>
              </a:rPr>
              <a:t>cao</a:t>
            </a:r>
            <a:r>
              <a:rPr lang="en-US" dirty="0"/>
              <a:t>. Do </a:t>
            </a:r>
            <a:r>
              <a:rPr lang="en-US" dirty="0" err="1"/>
              <a:t>sác</a:t>
            </a:r>
            <a:r>
              <a:rPr lang="en-US" dirty="0"/>
              <a:t> </a:t>
            </a:r>
            <a:r>
              <a:rPr lang="en-US" dirty="0" err="1"/>
              <a:t>xuất</a:t>
            </a:r>
            <a:r>
              <a:rPr lang="en-US" dirty="0"/>
              <a:t> </a:t>
            </a:r>
            <a:r>
              <a:rPr lang="en-US" dirty="0" err="1"/>
              <a:t>cùng</a:t>
            </a:r>
            <a:r>
              <a:rPr lang="en-US" dirty="0"/>
              <a:t> </a:t>
            </a:r>
            <a:r>
              <a:rPr lang="en-US" dirty="0" err="1"/>
              <a:t>một</a:t>
            </a:r>
            <a:r>
              <a:rPr lang="en-US" dirty="0"/>
              <a:t> </a:t>
            </a:r>
            <a:r>
              <a:rPr lang="en-US" dirty="0" err="1"/>
              <a:t>lúc</a:t>
            </a:r>
            <a:r>
              <a:rPr lang="en-US" dirty="0"/>
              <a:t>, </a:t>
            </a:r>
            <a:r>
              <a:rPr lang="en-US" dirty="0" err="1"/>
              <a:t>tất</a:t>
            </a:r>
            <a:r>
              <a:rPr lang="en-US" dirty="0"/>
              <a:t> </a:t>
            </a:r>
            <a:r>
              <a:rPr lang="en-US" dirty="0" err="1"/>
              <a:t>cả</a:t>
            </a:r>
            <a:r>
              <a:rPr lang="en-US" dirty="0"/>
              <a:t> </a:t>
            </a:r>
            <a:r>
              <a:rPr lang="en-US" dirty="0" err="1"/>
              <a:t>các</a:t>
            </a:r>
            <a:r>
              <a:rPr lang="en-US" dirty="0"/>
              <a:t> node </a:t>
            </a:r>
            <a:r>
              <a:rPr lang="en-US" dirty="0" err="1"/>
              <a:t>trong</a:t>
            </a:r>
            <a:r>
              <a:rPr lang="en-US" dirty="0"/>
              <a:t> </a:t>
            </a:r>
            <a:r>
              <a:rPr lang="en-US" dirty="0" err="1"/>
              <a:t>một</a:t>
            </a:r>
            <a:r>
              <a:rPr lang="en-US" dirty="0"/>
              <a:t> </a:t>
            </a:r>
            <a:r>
              <a:rPr lang="en-US" dirty="0" err="1"/>
              <a:t>mạng</a:t>
            </a:r>
            <a:r>
              <a:rPr lang="en-US" dirty="0"/>
              <a:t> </a:t>
            </a:r>
            <a:r>
              <a:rPr lang="en-US" dirty="0" err="1"/>
              <a:t>bị</a:t>
            </a:r>
            <a:r>
              <a:rPr lang="en-US" dirty="0"/>
              <a:t> </a:t>
            </a:r>
            <a:r>
              <a:rPr lang="en-US" dirty="0" err="1"/>
              <a:t>hư</a:t>
            </a:r>
            <a:r>
              <a:rPr lang="en-US" dirty="0"/>
              <a:t> </a:t>
            </a:r>
            <a:r>
              <a:rPr lang="en-US" dirty="0" err="1"/>
              <a:t>hỏng</a:t>
            </a:r>
            <a:r>
              <a:rPr lang="en-US" dirty="0"/>
              <a:t> </a:t>
            </a:r>
            <a:r>
              <a:rPr lang="en-US" dirty="0" err="1"/>
              <a:t>dữ</a:t>
            </a:r>
            <a:r>
              <a:rPr lang="en-US" dirty="0"/>
              <a:t> </a:t>
            </a:r>
            <a:r>
              <a:rPr lang="en-US" dirty="0" err="1"/>
              <a:t>liệu</a:t>
            </a:r>
            <a:r>
              <a:rPr lang="en-US" dirty="0"/>
              <a:t> </a:t>
            </a:r>
            <a:r>
              <a:rPr lang="en-US" dirty="0" err="1"/>
              <a:t>cùng</a:t>
            </a:r>
            <a:r>
              <a:rPr lang="en-US" dirty="0"/>
              <a:t> 1 </a:t>
            </a:r>
            <a:r>
              <a:rPr lang="en-US" dirty="0" err="1"/>
              <a:t>thời</a:t>
            </a:r>
            <a:r>
              <a:rPr lang="en-US" dirty="0"/>
              <a:t> </a:t>
            </a:r>
            <a:r>
              <a:rPr lang="en-US" dirty="0" err="1"/>
              <a:t>điểm</a:t>
            </a:r>
            <a:r>
              <a:rPr lang="en-US" dirty="0"/>
              <a:t> </a:t>
            </a:r>
            <a:r>
              <a:rPr lang="en-US" dirty="0" err="1"/>
              <a:t>gần</a:t>
            </a:r>
            <a:r>
              <a:rPr lang="en-US" dirty="0"/>
              <a:t> </a:t>
            </a:r>
            <a:r>
              <a:rPr lang="en-US" dirty="0" err="1"/>
              <a:t>như</a:t>
            </a:r>
            <a:r>
              <a:rPr lang="en-US" dirty="0"/>
              <a:t> </a:t>
            </a:r>
            <a:r>
              <a:rPr lang="en-US" dirty="0" err="1"/>
              <a:t>bằng</a:t>
            </a:r>
            <a:r>
              <a:rPr lang="en-US" dirty="0"/>
              <a:t> </a:t>
            </a:r>
            <a:r>
              <a:rPr lang="en-US" dirty="0" err="1"/>
              <a:t>không</a:t>
            </a:r>
            <a:r>
              <a:rPr lang="en-US" dirty="0"/>
              <a:t>, </a:t>
            </a:r>
            <a:r>
              <a:rPr lang="en-US" dirty="0" err="1"/>
              <a:t>đặc</a:t>
            </a:r>
            <a:r>
              <a:rPr lang="en-US" dirty="0"/>
              <a:t> </a:t>
            </a:r>
            <a:r>
              <a:rPr lang="en-US" dirty="0" err="1"/>
              <a:t>tính</a:t>
            </a:r>
            <a:r>
              <a:rPr lang="en-US" dirty="0"/>
              <a:t> </a:t>
            </a:r>
            <a:r>
              <a:rPr lang="en-US" dirty="0" err="1"/>
              <a:t>này</a:t>
            </a:r>
            <a:r>
              <a:rPr lang="en-US" dirty="0"/>
              <a:t> </a:t>
            </a:r>
            <a:r>
              <a:rPr lang="en-US" dirty="0" err="1"/>
              <a:t>của</a:t>
            </a:r>
            <a:r>
              <a:rPr lang="en-US" dirty="0"/>
              <a:t> </a:t>
            </a:r>
            <a:r>
              <a:rPr lang="en-US" dirty="0" err="1"/>
              <a:t>blockchain</a:t>
            </a:r>
            <a:r>
              <a:rPr lang="en-US" dirty="0"/>
              <a:t> </a:t>
            </a:r>
            <a:r>
              <a:rPr lang="en-US" dirty="0" err="1"/>
              <a:t>là</a:t>
            </a:r>
            <a:r>
              <a:rPr lang="en-US" dirty="0"/>
              <a:t> </a:t>
            </a:r>
            <a:r>
              <a:rPr lang="en-US" dirty="0" err="1"/>
              <a:t>hơn</a:t>
            </a:r>
            <a:r>
              <a:rPr lang="en-US" dirty="0"/>
              <a:t> CSDL </a:t>
            </a:r>
            <a:r>
              <a:rPr lang="en-US" dirty="0" err="1"/>
              <a:t>tập</a:t>
            </a:r>
            <a:r>
              <a:rPr lang="en-US" dirty="0"/>
              <a:t> </a:t>
            </a:r>
            <a:r>
              <a:rPr lang="en-US" dirty="0" err="1"/>
              <a:t>trung</a:t>
            </a:r>
            <a:r>
              <a:rPr lang="en-US" dirty="0"/>
              <a:t> </a:t>
            </a:r>
            <a:r>
              <a:rPr lang="en-US" dirty="0" err="1"/>
              <a:t>rất</a:t>
            </a:r>
            <a:r>
              <a:rPr lang="en-US" dirty="0"/>
              <a:t> </a:t>
            </a:r>
            <a:r>
              <a:rPr lang="en-US" dirty="0" err="1"/>
              <a:t>nhiều</a:t>
            </a:r>
            <a:r>
              <a:rPr lang="en-US" dirty="0"/>
              <a:t>, </a:t>
            </a:r>
            <a:r>
              <a:rPr lang="en-US" dirty="0" err="1"/>
              <a:t>và</a:t>
            </a:r>
            <a:r>
              <a:rPr lang="en-US" dirty="0"/>
              <a:t> </a:t>
            </a:r>
            <a:r>
              <a:rPr lang="en-US" dirty="0" err="1"/>
              <a:t>cao</a:t>
            </a:r>
            <a:r>
              <a:rPr lang="en-US" dirty="0"/>
              <a:t> </a:t>
            </a:r>
            <a:r>
              <a:rPr lang="en-US" dirty="0" err="1"/>
              <a:t>hơn</a:t>
            </a:r>
            <a:r>
              <a:rPr lang="en-US" dirty="0"/>
              <a:t> CSDLPT </a:t>
            </a:r>
            <a:r>
              <a:rPr lang="en-US" dirty="0" err="1"/>
              <a:t>khá</a:t>
            </a:r>
            <a:r>
              <a:rPr lang="en-US" dirty="0"/>
              <a:t> </a:t>
            </a:r>
            <a:r>
              <a:rPr lang="en-US" dirty="0" err="1"/>
              <a:t>nhiều</a:t>
            </a:r>
            <a:r>
              <a:rPr lang="en-US" dirty="0"/>
              <a:t>. </a:t>
            </a:r>
            <a:r>
              <a:rPr lang="en-US" dirty="0" err="1"/>
              <a:t>Đây</a:t>
            </a:r>
            <a:r>
              <a:rPr lang="en-US" dirty="0"/>
              <a:t> </a:t>
            </a:r>
            <a:r>
              <a:rPr lang="en-US" dirty="0" err="1"/>
              <a:t>là</a:t>
            </a:r>
            <a:r>
              <a:rPr lang="en-US" dirty="0"/>
              <a:t> </a:t>
            </a:r>
            <a:r>
              <a:rPr lang="en-US" dirty="0" err="1"/>
              <a:t>đặc</a:t>
            </a:r>
            <a:r>
              <a:rPr lang="en-US" dirty="0"/>
              <a:t> </a:t>
            </a:r>
            <a:r>
              <a:rPr lang="en-US" dirty="0" err="1"/>
              <a:t>tính</a:t>
            </a:r>
            <a:r>
              <a:rPr lang="en-US" dirty="0"/>
              <a:t> </a:t>
            </a:r>
            <a:r>
              <a:rPr lang="en-US" dirty="0" err="1"/>
              <a:t>nguyên</a:t>
            </a:r>
            <a:r>
              <a:rPr lang="en-US" dirty="0"/>
              <a:t> </a:t>
            </a:r>
            <a:r>
              <a:rPr lang="en-US" dirty="0" err="1"/>
              <a:t>thủy</a:t>
            </a:r>
            <a:r>
              <a:rPr lang="en-US" dirty="0"/>
              <a:t>, </a:t>
            </a:r>
            <a:r>
              <a:rPr lang="en-US" dirty="0" err="1"/>
              <a:t>phổ</a:t>
            </a:r>
            <a:r>
              <a:rPr lang="en-US" dirty="0"/>
              <a:t> </a:t>
            </a:r>
            <a:r>
              <a:rPr lang="en-US" dirty="0" err="1"/>
              <a:t>biến</a:t>
            </a:r>
            <a:r>
              <a:rPr lang="en-US" dirty="0"/>
              <a:t> </a:t>
            </a:r>
            <a:r>
              <a:rPr lang="en-US" dirty="0" err="1"/>
              <a:t>của</a:t>
            </a:r>
            <a:r>
              <a:rPr lang="en-US" dirty="0"/>
              <a:t> </a:t>
            </a:r>
            <a:r>
              <a:rPr lang="en-US" dirty="0" err="1"/>
              <a:t>Blockchain</a:t>
            </a:r>
            <a:r>
              <a:rPr lang="en-US" dirty="0"/>
              <a:t>. </a:t>
            </a:r>
          </a:p>
          <a:p>
            <a:endParaRPr lang="en-US"/>
          </a:p>
        </p:txBody>
      </p:sp>
    </p:spTree>
    <p:extLst>
      <p:ext uri="{BB962C8B-B14F-4D97-AF65-F5344CB8AC3E}">
        <p14:creationId xmlns:p14="http://schemas.microsoft.com/office/powerpoint/2010/main" val="58783530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BF7E-8BAD-8949-BD1E-F0640F8AFE34}"/>
              </a:ext>
            </a:extLst>
          </p:cNvPr>
          <p:cNvSpPr>
            <a:spLocks noGrp="1"/>
          </p:cNvSpPr>
          <p:nvPr>
            <p:ph type="title"/>
          </p:nvPr>
        </p:nvSpPr>
        <p:spPr/>
        <p:txBody>
          <a:bodyPr/>
          <a:lstStyle/>
          <a:p>
            <a:r>
              <a:rPr lang="en-US"/>
              <a:t>Một số ứng dụng</a:t>
            </a:r>
          </a:p>
        </p:txBody>
      </p:sp>
      <p:sp>
        <p:nvSpPr>
          <p:cNvPr id="3" name="Content Placeholder 2">
            <a:extLst>
              <a:ext uri="{FF2B5EF4-FFF2-40B4-BE49-F238E27FC236}">
                <a16:creationId xmlns:a16="http://schemas.microsoft.com/office/drawing/2014/main" id="{6A25D884-7E5A-A348-80C0-54EBFDAB2107}"/>
              </a:ext>
            </a:extLst>
          </p:cNvPr>
          <p:cNvSpPr>
            <a:spLocks noGrp="1"/>
          </p:cNvSpPr>
          <p:nvPr>
            <p:ph idx="1"/>
          </p:nvPr>
        </p:nvSpPr>
        <p:spPr/>
        <p:txBody>
          <a:bodyPr/>
          <a:lstStyle/>
          <a:p>
            <a:r>
              <a:rPr lang="en-US" dirty="0" err="1">
                <a:solidFill>
                  <a:srgbClr val="FF0000"/>
                </a:solidFill>
              </a:rPr>
              <a:t>Bầu</a:t>
            </a:r>
            <a:r>
              <a:rPr lang="en-US" dirty="0">
                <a:solidFill>
                  <a:srgbClr val="FF0000"/>
                </a:solidFill>
              </a:rPr>
              <a:t> </a:t>
            </a:r>
            <a:r>
              <a:rPr lang="en-US" dirty="0" err="1">
                <a:solidFill>
                  <a:srgbClr val="FF0000"/>
                </a:solidFill>
              </a:rPr>
              <a:t>cử</a:t>
            </a:r>
            <a:r>
              <a:rPr lang="en-US" dirty="0">
                <a:solidFill>
                  <a:srgbClr val="FF0000"/>
                </a:solidFill>
              </a:rPr>
              <a:t>: </a:t>
            </a:r>
            <a:r>
              <a:rPr lang="en-US" dirty="0" err="1"/>
              <a:t>blockchain</a:t>
            </a:r>
            <a:r>
              <a:rPr lang="en-US" dirty="0"/>
              <a:t> </a:t>
            </a:r>
            <a:r>
              <a:rPr lang="en-US" dirty="0" err="1"/>
              <a:t>có</a:t>
            </a:r>
            <a:r>
              <a:rPr lang="en-US" dirty="0"/>
              <a:t> </a:t>
            </a:r>
            <a:r>
              <a:rPr lang="en-US" dirty="0" err="1"/>
              <a:t>thể</a:t>
            </a:r>
            <a:r>
              <a:rPr lang="en-US" dirty="0"/>
              <a:t> </a:t>
            </a:r>
            <a:r>
              <a:rPr lang="en-US" dirty="0" err="1"/>
              <a:t>ứng</a:t>
            </a:r>
            <a:r>
              <a:rPr lang="en-US" dirty="0"/>
              <a:t> </a:t>
            </a:r>
            <a:r>
              <a:rPr lang="en-US" dirty="0" err="1"/>
              <a:t>dụng</a:t>
            </a:r>
            <a:r>
              <a:rPr lang="en-US" dirty="0"/>
              <a:t> </a:t>
            </a:r>
            <a:r>
              <a:rPr lang="en-US" dirty="0" err="1"/>
              <a:t>cho</a:t>
            </a:r>
            <a:r>
              <a:rPr lang="en-US" dirty="0"/>
              <a:t> </a:t>
            </a:r>
            <a:r>
              <a:rPr lang="en-US" dirty="0" err="1"/>
              <a:t>việc</a:t>
            </a:r>
            <a:r>
              <a:rPr lang="en-US" dirty="0"/>
              <a:t> </a:t>
            </a:r>
            <a:r>
              <a:rPr lang="en-US" dirty="0" err="1"/>
              <a:t>bầu</a:t>
            </a:r>
            <a:r>
              <a:rPr lang="en-US" dirty="0"/>
              <a:t> </a:t>
            </a:r>
            <a:r>
              <a:rPr lang="en-US" dirty="0" err="1"/>
              <a:t>cử</a:t>
            </a:r>
            <a:r>
              <a:rPr lang="en-US" dirty="0"/>
              <a:t> ở </a:t>
            </a:r>
            <a:r>
              <a:rPr lang="en-US" dirty="0" err="1"/>
              <a:t>các</a:t>
            </a:r>
            <a:r>
              <a:rPr lang="en-US" dirty="0"/>
              <a:t> </a:t>
            </a:r>
            <a:r>
              <a:rPr lang="en-US" dirty="0" err="1"/>
              <a:t>cấp</a:t>
            </a:r>
            <a:r>
              <a:rPr lang="en-US" dirty="0"/>
              <a:t> </a:t>
            </a:r>
            <a:r>
              <a:rPr lang="en-US" dirty="0" err="1"/>
              <a:t>quốc</a:t>
            </a:r>
            <a:r>
              <a:rPr lang="en-US" dirty="0"/>
              <a:t> </a:t>
            </a:r>
            <a:r>
              <a:rPr lang="en-US" dirty="0" err="1"/>
              <a:t>gia</a:t>
            </a:r>
            <a:r>
              <a:rPr lang="en-US" dirty="0"/>
              <a:t>, </a:t>
            </a:r>
            <a:r>
              <a:rPr lang="en-US" dirty="0" err="1"/>
              <a:t>tỉnh</a:t>
            </a:r>
            <a:r>
              <a:rPr lang="en-US" dirty="0"/>
              <a:t> </a:t>
            </a:r>
            <a:r>
              <a:rPr lang="en-US" dirty="0" err="1"/>
              <a:t>thành</a:t>
            </a:r>
            <a:r>
              <a:rPr lang="en-US" dirty="0"/>
              <a:t>, </a:t>
            </a:r>
            <a:r>
              <a:rPr lang="en-US" dirty="0" err="1"/>
              <a:t>hoặc</a:t>
            </a:r>
            <a:r>
              <a:rPr lang="en-US" dirty="0"/>
              <a:t> 1 </a:t>
            </a:r>
            <a:r>
              <a:rPr lang="en-US" dirty="0" err="1"/>
              <a:t>tổ</a:t>
            </a:r>
            <a:r>
              <a:rPr lang="en-US" dirty="0"/>
              <a:t> </a:t>
            </a:r>
            <a:r>
              <a:rPr lang="en-US" dirty="0" err="1"/>
              <a:t>chức</a:t>
            </a:r>
            <a:r>
              <a:rPr lang="en-US" dirty="0"/>
              <a:t> </a:t>
            </a:r>
            <a:r>
              <a:rPr lang="en-US" dirty="0" err="1"/>
              <a:t>bất</a:t>
            </a:r>
            <a:r>
              <a:rPr lang="en-US" dirty="0"/>
              <a:t> </a:t>
            </a:r>
            <a:r>
              <a:rPr lang="en-US" dirty="0" err="1"/>
              <a:t>kỳ</a:t>
            </a:r>
            <a:r>
              <a:rPr lang="en-US" dirty="0"/>
              <a:t>. </a:t>
            </a:r>
            <a:r>
              <a:rPr lang="en-US" dirty="0" err="1"/>
              <a:t>Công</a:t>
            </a:r>
            <a:r>
              <a:rPr lang="en-US" dirty="0"/>
              <a:t> </a:t>
            </a:r>
            <a:r>
              <a:rPr lang="en-US" dirty="0" err="1"/>
              <a:t>nghệ</a:t>
            </a:r>
            <a:r>
              <a:rPr lang="en-US" dirty="0"/>
              <a:t> </a:t>
            </a:r>
            <a:r>
              <a:rPr lang="en-US" dirty="0" err="1"/>
              <a:t>này</a:t>
            </a:r>
            <a:r>
              <a:rPr lang="en-US" dirty="0"/>
              <a:t> </a:t>
            </a:r>
            <a:r>
              <a:rPr lang="en-US" dirty="0" err="1"/>
              <a:t>đảm</a:t>
            </a:r>
            <a:r>
              <a:rPr lang="en-US" dirty="0"/>
              <a:t> </a:t>
            </a:r>
            <a:r>
              <a:rPr lang="en-US" dirty="0" err="1"/>
              <a:t>bảo</a:t>
            </a:r>
            <a:r>
              <a:rPr lang="en-US" dirty="0"/>
              <a:t> </a:t>
            </a:r>
            <a:r>
              <a:rPr lang="en-US" dirty="0" err="1"/>
              <a:t>tính</a:t>
            </a:r>
            <a:r>
              <a:rPr lang="en-US" dirty="0"/>
              <a:t> </a:t>
            </a:r>
            <a:r>
              <a:rPr lang="en-US" dirty="0" err="1"/>
              <a:t>chính</a:t>
            </a:r>
            <a:r>
              <a:rPr lang="en-US" dirty="0"/>
              <a:t> </a:t>
            </a:r>
            <a:r>
              <a:rPr lang="en-US" dirty="0" err="1"/>
              <a:t>xác</a:t>
            </a:r>
            <a:r>
              <a:rPr lang="en-US" dirty="0"/>
              <a:t> </a:t>
            </a:r>
            <a:r>
              <a:rPr lang="en-US" dirty="0" err="1"/>
              <a:t>của</a:t>
            </a:r>
            <a:r>
              <a:rPr lang="en-US" dirty="0"/>
              <a:t> </a:t>
            </a:r>
            <a:r>
              <a:rPr lang="en-US" dirty="0" err="1"/>
              <a:t>phiếu</a:t>
            </a:r>
            <a:r>
              <a:rPr lang="en-US" dirty="0"/>
              <a:t> </a:t>
            </a:r>
            <a:r>
              <a:rPr lang="en-US" dirty="0" err="1"/>
              <a:t>bầu</a:t>
            </a:r>
            <a:r>
              <a:rPr lang="en-US" dirty="0"/>
              <a:t> </a:t>
            </a:r>
            <a:r>
              <a:rPr lang="en-US" dirty="0" err="1"/>
              <a:t>mà</a:t>
            </a:r>
            <a:r>
              <a:rPr lang="en-US" dirty="0"/>
              <a:t> </a:t>
            </a:r>
            <a:r>
              <a:rPr lang="en-US" dirty="0" err="1"/>
              <a:t>không</a:t>
            </a:r>
            <a:r>
              <a:rPr lang="en-US" dirty="0"/>
              <a:t> </a:t>
            </a:r>
            <a:r>
              <a:rPr lang="en-US" dirty="0" err="1"/>
              <a:t>sợ</a:t>
            </a:r>
            <a:r>
              <a:rPr lang="en-US" dirty="0"/>
              <a:t> </a:t>
            </a:r>
            <a:r>
              <a:rPr lang="en-US" dirty="0" err="1"/>
              <a:t>bị</a:t>
            </a:r>
            <a:r>
              <a:rPr lang="en-US" dirty="0"/>
              <a:t> </a:t>
            </a:r>
            <a:r>
              <a:rPr lang="en-US" dirty="0" err="1"/>
              <a:t>thay</a:t>
            </a:r>
            <a:r>
              <a:rPr lang="en-US" dirty="0"/>
              <a:t> </a:t>
            </a:r>
            <a:r>
              <a:rPr lang="en-US" dirty="0" err="1"/>
              <a:t>đổi</a:t>
            </a:r>
            <a:r>
              <a:rPr lang="en-US" dirty="0"/>
              <a:t> </a:t>
            </a:r>
            <a:r>
              <a:rPr lang="en-US" dirty="0" err="1"/>
              <a:t>chủ</a:t>
            </a:r>
            <a:r>
              <a:rPr lang="en-US" dirty="0"/>
              <a:t> ý </a:t>
            </a:r>
            <a:r>
              <a:rPr lang="en-US" dirty="0" err="1"/>
              <a:t>hoặc</a:t>
            </a:r>
            <a:r>
              <a:rPr lang="en-US" dirty="0"/>
              <a:t> </a:t>
            </a:r>
            <a:r>
              <a:rPr lang="en-US" dirty="0" err="1"/>
              <a:t>vô</a:t>
            </a:r>
            <a:r>
              <a:rPr lang="en-US" dirty="0"/>
              <a:t> ý. </a:t>
            </a:r>
            <a:r>
              <a:rPr lang="en-US" dirty="0" err="1"/>
              <a:t>Ngoài</a:t>
            </a:r>
            <a:r>
              <a:rPr lang="en-US" dirty="0"/>
              <a:t> </a:t>
            </a:r>
            <a:r>
              <a:rPr lang="en-US" dirty="0" err="1"/>
              <a:t>ra</a:t>
            </a:r>
            <a:r>
              <a:rPr lang="en-US" dirty="0"/>
              <a:t> </a:t>
            </a:r>
            <a:r>
              <a:rPr lang="en-US" dirty="0" err="1"/>
              <a:t>người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ngồi</a:t>
            </a:r>
            <a:r>
              <a:rPr lang="en-US" dirty="0"/>
              <a:t> </a:t>
            </a:r>
            <a:r>
              <a:rPr lang="en-US" dirty="0" err="1"/>
              <a:t>tại</a:t>
            </a:r>
            <a:r>
              <a:rPr lang="en-US" dirty="0"/>
              <a:t> </a:t>
            </a:r>
            <a:r>
              <a:rPr lang="en-US" dirty="0" err="1"/>
              <a:t>nha</a:t>
            </a:r>
            <a:r>
              <a:rPr lang="en-US" dirty="0"/>
              <a:t> </a:t>
            </a:r>
            <a:r>
              <a:rPr lang="en-US" dirty="0" err="1"/>
              <a:t>để</a:t>
            </a:r>
            <a:r>
              <a:rPr lang="en-US" dirty="0"/>
              <a:t> </a:t>
            </a:r>
            <a:r>
              <a:rPr lang="en-US" dirty="0" err="1"/>
              <a:t>bỏ</a:t>
            </a:r>
            <a:r>
              <a:rPr lang="en-US" dirty="0"/>
              <a:t> </a:t>
            </a:r>
            <a:r>
              <a:rPr lang="en-US" dirty="0" err="1"/>
              <a:t>phiếu</a:t>
            </a:r>
            <a:endParaRPr lang="en-US" dirty="0"/>
          </a:p>
          <a:p>
            <a:r>
              <a:rPr lang="en-US" dirty="0" err="1">
                <a:solidFill>
                  <a:srgbClr val="FF0000"/>
                </a:solidFill>
              </a:rPr>
              <a:t>Chứng</a:t>
            </a:r>
            <a:r>
              <a:rPr lang="en-US" dirty="0">
                <a:solidFill>
                  <a:srgbClr val="FF0000"/>
                </a:solidFill>
              </a:rPr>
              <a:t> </a:t>
            </a:r>
            <a:r>
              <a:rPr lang="en-US" dirty="0" err="1">
                <a:solidFill>
                  <a:srgbClr val="FF0000"/>
                </a:solidFill>
              </a:rPr>
              <a:t>nhận</a:t>
            </a:r>
            <a:r>
              <a:rPr lang="en-US" dirty="0">
                <a:solidFill>
                  <a:srgbClr val="FF0000"/>
                </a:solidFill>
              </a:rPr>
              <a:t> </a:t>
            </a:r>
            <a:r>
              <a:rPr lang="en-US" dirty="0" err="1">
                <a:solidFill>
                  <a:srgbClr val="FF0000"/>
                </a:solidFill>
              </a:rPr>
              <a:t>quyền</a:t>
            </a:r>
            <a:r>
              <a:rPr lang="en-US" dirty="0">
                <a:solidFill>
                  <a:srgbClr val="FF0000"/>
                </a:solidFill>
              </a:rPr>
              <a:t> </a:t>
            </a:r>
            <a:r>
              <a:rPr lang="en-US" dirty="0" err="1">
                <a:solidFill>
                  <a:srgbClr val="FF0000"/>
                </a:solidFill>
              </a:rPr>
              <a:t>sở</a:t>
            </a:r>
            <a:r>
              <a:rPr lang="en-US" dirty="0">
                <a:solidFill>
                  <a:srgbClr val="FF0000"/>
                </a:solidFill>
              </a:rPr>
              <a:t> </a:t>
            </a:r>
            <a:r>
              <a:rPr lang="en-US" dirty="0" err="1">
                <a:solidFill>
                  <a:srgbClr val="FF0000"/>
                </a:solidFill>
              </a:rPr>
              <a:t>hữu</a:t>
            </a:r>
            <a:r>
              <a:rPr lang="en-US" dirty="0"/>
              <a:t>: Do </a:t>
            </a:r>
            <a:r>
              <a:rPr lang="en-US" dirty="0" err="1"/>
              <a:t>tính</a:t>
            </a:r>
            <a:r>
              <a:rPr lang="en-US" dirty="0"/>
              <a:t> an </a:t>
            </a:r>
            <a:r>
              <a:rPr lang="en-US" dirty="0" err="1"/>
              <a:t>toàn</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trên</a:t>
            </a:r>
            <a:r>
              <a:rPr lang="en-US" dirty="0"/>
              <a:t> </a:t>
            </a:r>
            <a:r>
              <a:rPr lang="en-US" dirty="0" err="1"/>
              <a:t>blockchain</a:t>
            </a:r>
            <a:r>
              <a:rPr lang="en-US" dirty="0"/>
              <a:t>, </a:t>
            </a:r>
            <a:r>
              <a:rPr lang="en-US" dirty="0" err="1"/>
              <a:t>nên</a:t>
            </a:r>
            <a:r>
              <a:rPr lang="en-US" dirty="0"/>
              <a:t> </a:t>
            </a:r>
            <a:r>
              <a:rPr lang="en-US" dirty="0" err="1"/>
              <a:t>khi</a:t>
            </a:r>
            <a:r>
              <a:rPr lang="en-US" dirty="0"/>
              <a:t> </a:t>
            </a:r>
            <a:r>
              <a:rPr lang="en-US" dirty="0" err="1"/>
              <a:t>người</a:t>
            </a:r>
            <a:r>
              <a:rPr lang="en-US" dirty="0"/>
              <a:t> A </a:t>
            </a:r>
            <a:r>
              <a:rPr lang="en-US" dirty="0" err="1"/>
              <a:t>đăng</a:t>
            </a:r>
            <a:r>
              <a:rPr lang="en-US" dirty="0"/>
              <a:t> </a:t>
            </a:r>
            <a:r>
              <a:rPr lang="en-US" dirty="0" err="1"/>
              <a:t>ký</a:t>
            </a:r>
            <a:r>
              <a:rPr lang="en-US" dirty="0"/>
              <a:t> </a:t>
            </a:r>
            <a:r>
              <a:rPr lang="en-US" dirty="0" err="1"/>
              <a:t>quyền</a:t>
            </a:r>
            <a:r>
              <a:rPr lang="en-US" dirty="0"/>
              <a:t> </a:t>
            </a:r>
            <a:r>
              <a:rPr lang="en-US" dirty="0" err="1"/>
              <a:t>sở</a:t>
            </a:r>
            <a:r>
              <a:rPr lang="en-US" dirty="0"/>
              <a:t> </a:t>
            </a:r>
            <a:r>
              <a:rPr lang="en-US" dirty="0" err="1"/>
              <a:t>hữu</a:t>
            </a:r>
            <a:r>
              <a:rPr lang="en-US" dirty="0"/>
              <a:t> 1 </a:t>
            </a:r>
            <a:r>
              <a:rPr lang="en-US" dirty="0" err="1"/>
              <a:t>sản</a:t>
            </a:r>
            <a:r>
              <a:rPr lang="en-US" dirty="0"/>
              <a:t> </a:t>
            </a:r>
            <a:r>
              <a:rPr lang="en-US" dirty="0" err="1"/>
              <a:t>phẩm</a:t>
            </a:r>
            <a:r>
              <a:rPr lang="en-US" dirty="0"/>
              <a:t>, </a:t>
            </a:r>
            <a:r>
              <a:rPr lang="en-US" dirty="0" err="1"/>
              <a:t>nó</a:t>
            </a:r>
            <a:r>
              <a:rPr lang="en-US" dirty="0"/>
              <a:t> </a:t>
            </a:r>
            <a:r>
              <a:rPr lang="en-US" dirty="0" err="1"/>
              <a:t>đảm</a:t>
            </a:r>
            <a:r>
              <a:rPr lang="en-US" dirty="0"/>
              <a:t> </a:t>
            </a:r>
            <a:r>
              <a:rPr lang="en-US" dirty="0" err="1"/>
              <a:t>bảo</a:t>
            </a:r>
            <a:r>
              <a:rPr lang="en-US" dirty="0"/>
              <a:t> </a:t>
            </a:r>
            <a:r>
              <a:rPr lang="en-US" dirty="0" err="1"/>
              <a:t>không</a:t>
            </a:r>
            <a:r>
              <a:rPr lang="en-US" dirty="0"/>
              <a:t> </a:t>
            </a:r>
            <a:r>
              <a:rPr lang="en-US" dirty="0" err="1"/>
              <a:t>bị</a:t>
            </a:r>
            <a:r>
              <a:rPr lang="en-US" dirty="0"/>
              <a:t> </a:t>
            </a:r>
            <a:r>
              <a:rPr lang="en-US" dirty="0" err="1"/>
              <a:t>giả</a:t>
            </a:r>
            <a:r>
              <a:rPr lang="en-US" dirty="0"/>
              <a:t> </a:t>
            </a:r>
            <a:r>
              <a:rPr lang="en-US" dirty="0" err="1"/>
              <a:t>mạo</a:t>
            </a:r>
            <a:r>
              <a:rPr lang="en-US" dirty="0"/>
              <a:t> </a:t>
            </a:r>
            <a:r>
              <a:rPr lang="en-US" dirty="0" err="1"/>
              <a:t>hoặc</a:t>
            </a:r>
            <a:r>
              <a:rPr lang="en-US" dirty="0"/>
              <a:t> </a:t>
            </a:r>
            <a:r>
              <a:rPr lang="en-US" dirty="0" err="1"/>
              <a:t>chỉnh</a:t>
            </a:r>
            <a:r>
              <a:rPr lang="en-US" dirty="0"/>
              <a:t> </a:t>
            </a:r>
            <a:r>
              <a:rPr lang="en-US" dirty="0" err="1"/>
              <a:t>sửa</a:t>
            </a:r>
            <a:r>
              <a:rPr lang="en-US" dirty="0"/>
              <a:t> </a:t>
            </a:r>
            <a:r>
              <a:rPr lang="en-US" dirty="0" err="1"/>
              <a:t>bởi</a:t>
            </a:r>
            <a:r>
              <a:rPr lang="en-US" dirty="0"/>
              <a:t> </a:t>
            </a:r>
            <a:r>
              <a:rPr lang="en-US" dirty="0" err="1"/>
              <a:t>bất</a:t>
            </a:r>
            <a:r>
              <a:rPr lang="en-US" dirty="0"/>
              <a:t> </a:t>
            </a:r>
            <a:r>
              <a:rPr lang="en-US" dirty="0" err="1"/>
              <a:t>kỳ</a:t>
            </a:r>
            <a:r>
              <a:rPr lang="en-US" dirty="0"/>
              <a:t> </a:t>
            </a:r>
            <a:r>
              <a:rPr lang="en-US" dirty="0" err="1"/>
              <a:t>ai</a:t>
            </a:r>
            <a:r>
              <a:rPr lang="en-US" dirty="0"/>
              <a:t> </a:t>
            </a:r>
            <a:r>
              <a:rPr lang="en-US" dirty="0" err="1"/>
              <a:t>trong</a:t>
            </a:r>
            <a:r>
              <a:rPr lang="en-US" dirty="0"/>
              <a:t> </a:t>
            </a:r>
            <a:r>
              <a:rPr lang="en-US" dirty="0" err="1"/>
              <a:t>hoặc</a:t>
            </a:r>
            <a:r>
              <a:rPr lang="en-US" dirty="0"/>
              <a:t> </a:t>
            </a:r>
            <a:r>
              <a:rPr lang="en-US" dirty="0" err="1"/>
              <a:t>ngoài</a:t>
            </a:r>
            <a:r>
              <a:rPr lang="en-US" dirty="0"/>
              <a:t> </a:t>
            </a:r>
            <a:r>
              <a:rPr lang="en-US" dirty="0" err="1"/>
              <a:t>hệ</a:t>
            </a:r>
            <a:r>
              <a:rPr lang="en-US" dirty="0"/>
              <a:t> </a:t>
            </a:r>
            <a:r>
              <a:rPr lang="en-US" dirty="0" err="1"/>
              <a:t>thống</a:t>
            </a:r>
            <a:endParaRPr lang="en-US" dirty="0"/>
          </a:p>
          <a:p>
            <a:endParaRPr lang="en-US"/>
          </a:p>
        </p:txBody>
      </p:sp>
    </p:spTree>
    <p:extLst>
      <p:ext uri="{BB962C8B-B14F-4D97-AF65-F5344CB8AC3E}">
        <p14:creationId xmlns:p14="http://schemas.microsoft.com/office/powerpoint/2010/main" val="63649394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E32AC-4255-1D40-9399-2DE93059AC31}"/>
              </a:ext>
            </a:extLst>
          </p:cNvPr>
          <p:cNvSpPr>
            <a:spLocks noGrp="1"/>
          </p:cNvSpPr>
          <p:nvPr>
            <p:ph type="title"/>
          </p:nvPr>
        </p:nvSpPr>
        <p:spPr/>
        <p:txBody>
          <a:bodyPr/>
          <a:lstStyle/>
          <a:p>
            <a:r>
              <a:rPr lang="en-US"/>
              <a:t>Một số ứng dụng (2)</a:t>
            </a:r>
          </a:p>
        </p:txBody>
      </p:sp>
      <p:sp>
        <p:nvSpPr>
          <p:cNvPr id="3" name="Content Placeholder 2">
            <a:extLst>
              <a:ext uri="{FF2B5EF4-FFF2-40B4-BE49-F238E27FC236}">
                <a16:creationId xmlns:a16="http://schemas.microsoft.com/office/drawing/2014/main" id="{87C3793B-D0E8-0F46-9AEF-4D1329333C51}"/>
              </a:ext>
            </a:extLst>
          </p:cNvPr>
          <p:cNvSpPr>
            <a:spLocks noGrp="1"/>
          </p:cNvSpPr>
          <p:nvPr>
            <p:ph idx="1"/>
          </p:nvPr>
        </p:nvSpPr>
        <p:spPr/>
        <p:txBody>
          <a:bodyPr/>
          <a:lstStyle/>
          <a:p>
            <a:r>
              <a:rPr lang="en-US" dirty="0" err="1">
                <a:solidFill>
                  <a:srgbClr val="FF0000"/>
                </a:solidFill>
              </a:rPr>
              <a:t>Chính</a:t>
            </a:r>
            <a:r>
              <a:rPr lang="en-US" dirty="0">
                <a:solidFill>
                  <a:srgbClr val="FF0000"/>
                </a:solidFill>
              </a:rPr>
              <a:t> </a:t>
            </a:r>
            <a:r>
              <a:rPr lang="en-US" dirty="0" err="1">
                <a:solidFill>
                  <a:srgbClr val="FF0000"/>
                </a:solidFill>
              </a:rPr>
              <a:t>phủ</a:t>
            </a:r>
            <a:r>
              <a:rPr lang="en-US" dirty="0">
                <a:solidFill>
                  <a:srgbClr val="FF0000"/>
                </a:solidFill>
              </a:rPr>
              <a:t> </a:t>
            </a:r>
            <a:r>
              <a:rPr lang="en-US" dirty="0" err="1">
                <a:solidFill>
                  <a:srgbClr val="FF0000"/>
                </a:solidFill>
              </a:rPr>
              <a:t>điện</a:t>
            </a:r>
            <a:r>
              <a:rPr lang="en-US" dirty="0">
                <a:solidFill>
                  <a:srgbClr val="FF0000"/>
                </a:solidFill>
              </a:rPr>
              <a:t> </a:t>
            </a:r>
            <a:r>
              <a:rPr lang="en-US" dirty="0" err="1">
                <a:solidFill>
                  <a:srgbClr val="FF0000"/>
                </a:solidFill>
              </a:rPr>
              <a:t>tử</a:t>
            </a:r>
            <a:r>
              <a:rPr lang="en-US" dirty="0"/>
              <a:t>: </a:t>
            </a:r>
            <a:r>
              <a:rPr lang="en-US" dirty="0" err="1"/>
              <a:t>hiện</a:t>
            </a:r>
            <a:r>
              <a:rPr lang="en-US" dirty="0"/>
              <a:t> nay Estonia </a:t>
            </a:r>
            <a:r>
              <a:rPr lang="en-US" dirty="0" err="1"/>
              <a:t>là</a:t>
            </a:r>
            <a:r>
              <a:rPr lang="en-US" dirty="0"/>
              <a:t> </a:t>
            </a:r>
            <a:r>
              <a:rPr lang="en-US" dirty="0" err="1"/>
              <a:t>quốc</a:t>
            </a:r>
            <a:r>
              <a:rPr lang="en-US" dirty="0"/>
              <a:t> </a:t>
            </a:r>
            <a:r>
              <a:rPr lang="en-US" dirty="0" err="1"/>
              <a:t>gia</a:t>
            </a:r>
            <a:r>
              <a:rPr lang="en-US" dirty="0"/>
              <a:t> </a:t>
            </a:r>
            <a:r>
              <a:rPr lang="en-US" dirty="0" err="1"/>
              <a:t>đi</a:t>
            </a:r>
            <a:r>
              <a:rPr lang="en-US" dirty="0"/>
              <a:t> </a:t>
            </a:r>
            <a:r>
              <a:rPr lang="en-US" dirty="0" err="1"/>
              <a:t>đầu</a:t>
            </a:r>
            <a:r>
              <a:rPr lang="en-US" dirty="0"/>
              <a:t> </a:t>
            </a:r>
            <a:r>
              <a:rPr lang="en-US" dirty="0" err="1"/>
              <a:t>về</a:t>
            </a:r>
            <a:r>
              <a:rPr lang="en-US" dirty="0"/>
              <a:t> </a:t>
            </a:r>
            <a:r>
              <a:rPr lang="en-US" dirty="0" err="1"/>
              <a:t>lãnh</a:t>
            </a:r>
            <a:r>
              <a:rPr lang="en-US" dirty="0"/>
              <a:t> </a:t>
            </a:r>
            <a:r>
              <a:rPr lang="en-US" dirty="0" err="1"/>
              <a:t>vực</a:t>
            </a:r>
            <a:r>
              <a:rPr lang="en-US" dirty="0"/>
              <a:t> </a:t>
            </a:r>
            <a:r>
              <a:rPr lang="en-US" dirty="0" err="1"/>
              <a:t>này</a:t>
            </a:r>
            <a:r>
              <a:rPr lang="en-US" dirty="0"/>
              <a:t>, </a:t>
            </a:r>
            <a:r>
              <a:rPr lang="en-US" dirty="0" err="1"/>
              <a:t>nhờ</a:t>
            </a:r>
            <a:r>
              <a:rPr lang="en-US" dirty="0"/>
              <a:t> </a:t>
            </a:r>
            <a:r>
              <a:rPr lang="en-US" dirty="0" err="1"/>
              <a:t>nó</a:t>
            </a:r>
            <a:r>
              <a:rPr lang="en-US" dirty="0"/>
              <a:t> </a:t>
            </a:r>
            <a:r>
              <a:rPr lang="en-US" dirty="0" err="1"/>
              <a:t>hàng</a:t>
            </a:r>
            <a:r>
              <a:rPr lang="en-US" dirty="0"/>
              <a:t> </a:t>
            </a:r>
            <a:r>
              <a:rPr lang="en-US" dirty="0" err="1"/>
              <a:t>năm</a:t>
            </a:r>
            <a:r>
              <a:rPr lang="en-US" dirty="0"/>
              <a:t> Estonia </a:t>
            </a:r>
            <a:r>
              <a:rPr lang="en-US" dirty="0" err="1"/>
              <a:t>tiết</a:t>
            </a:r>
            <a:r>
              <a:rPr lang="en-US" dirty="0"/>
              <a:t> </a:t>
            </a:r>
            <a:r>
              <a:rPr lang="en-US" dirty="0" err="1"/>
              <a:t>kiệm</a:t>
            </a:r>
            <a:r>
              <a:rPr lang="en-US" dirty="0"/>
              <a:t> </a:t>
            </a:r>
            <a:r>
              <a:rPr lang="en-US" dirty="0" err="1"/>
              <a:t>khoảng</a:t>
            </a:r>
            <a:r>
              <a:rPr lang="en-US" dirty="0"/>
              <a:t> 2% GDP, </a:t>
            </a:r>
            <a:r>
              <a:rPr lang="en-US" dirty="0" err="1"/>
              <a:t>cung</a:t>
            </a:r>
            <a:r>
              <a:rPr lang="en-US" dirty="0"/>
              <a:t> </a:t>
            </a:r>
            <a:r>
              <a:rPr lang="en-US" dirty="0" err="1"/>
              <a:t>cấp</a:t>
            </a:r>
            <a:r>
              <a:rPr lang="en-US" dirty="0"/>
              <a:t> </a:t>
            </a:r>
            <a:r>
              <a:rPr lang="en-US" dirty="0" err="1"/>
              <a:t>khoảng</a:t>
            </a:r>
            <a:r>
              <a:rPr lang="en-US" dirty="0"/>
              <a:t> 4000 </a:t>
            </a:r>
            <a:r>
              <a:rPr lang="en-US" dirty="0" err="1"/>
              <a:t>dịch</a:t>
            </a:r>
            <a:r>
              <a:rPr lang="en-US" dirty="0"/>
              <a:t> </a:t>
            </a:r>
            <a:r>
              <a:rPr lang="en-US" dirty="0" err="1"/>
              <a:t>vụ</a:t>
            </a:r>
            <a:r>
              <a:rPr lang="en-US" dirty="0"/>
              <a:t> </a:t>
            </a:r>
            <a:r>
              <a:rPr lang="en-US" dirty="0" err="1"/>
              <a:t>trên</a:t>
            </a:r>
            <a:r>
              <a:rPr lang="en-US" dirty="0"/>
              <a:t> </a:t>
            </a:r>
            <a:r>
              <a:rPr lang="en-US" dirty="0" err="1"/>
              <a:t>hệ</a:t>
            </a:r>
            <a:r>
              <a:rPr lang="en-US" dirty="0"/>
              <a:t> </a:t>
            </a:r>
            <a:r>
              <a:rPr lang="en-US" dirty="0" err="1"/>
              <a:t>thống</a:t>
            </a:r>
            <a:r>
              <a:rPr lang="en-US" dirty="0"/>
              <a:t>. </a:t>
            </a:r>
            <a:r>
              <a:rPr lang="en-US" dirty="0" err="1"/>
              <a:t>Bộ</a:t>
            </a:r>
            <a:r>
              <a:rPr lang="en-US" dirty="0"/>
              <a:t> </a:t>
            </a:r>
            <a:r>
              <a:rPr lang="en-US" dirty="0" err="1"/>
              <a:t>Khoa</a:t>
            </a:r>
            <a:r>
              <a:rPr lang="en-US" dirty="0"/>
              <a:t> </a:t>
            </a:r>
            <a:r>
              <a:rPr lang="en-US" dirty="0" err="1"/>
              <a:t>học</a:t>
            </a:r>
            <a:r>
              <a:rPr lang="en-US" dirty="0"/>
              <a:t> </a:t>
            </a:r>
            <a:r>
              <a:rPr lang="en-US" dirty="0" err="1"/>
              <a:t>và</a:t>
            </a:r>
            <a:r>
              <a:rPr lang="en-US" dirty="0"/>
              <a:t> </a:t>
            </a:r>
            <a:r>
              <a:rPr lang="en-US" dirty="0" err="1"/>
              <a:t>công</a:t>
            </a:r>
            <a:r>
              <a:rPr lang="en-US" dirty="0"/>
              <a:t> </a:t>
            </a:r>
            <a:r>
              <a:rPr lang="en-US" dirty="0" err="1"/>
              <a:t>nghệ</a:t>
            </a:r>
            <a:r>
              <a:rPr lang="en-US" dirty="0"/>
              <a:t> </a:t>
            </a:r>
            <a:r>
              <a:rPr lang="en-US" dirty="0" err="1"/>
              <a:t>Việt</a:t>
            </a:r>
            <a:r>
              <a:rPr lang="en-US" dirty="0"/>
              <a:t> Nam </a:t>
            </a:r>
            <a:r>
              <a:rPr lang="en-US" dirty="0" err="1"/>
              <a:t>hiện</a:t>
            </a:r>
            <a:r>
              <a:rPr lang="en-US" dirty="0"/>
              <a:t> </a:t>
            </a:r>
            <a:r>
              <a:rPr lang="en-US" dirty="0" err="1"/>
              <a:t>đang</a:t>
            </a:r>
            <a:r>
              <a:rPr lang="en-US" dirty="0"/>
              <a:t> </a:t>
            </a:r>
            <a:r>
              <a:rPr lang="en-US" dirty="0" err="1"/>
              <a:t>chủ</a:t>
            </a:r>
            <a:r>
              <a:rPr lang="en-US" dirty="0"/>
              <a:t> </a:t>
            </a:r>
            <a:r>
              <a:rPr lang="en-US" dirty="0" err="1"/>
              <a:t>trì</a:t>
            </a:r>
            <a:r>
              <a:rPr lang="en-US" dirty="0"/>
              <a:t> </a:t>
            </a:r>
            <a:r>
              <a:rPr lang="en-US" dirty="0" err="1"/>
              <a:t>dự</a:t>
            </a:r>
            <a:r>
              <a:rPr lang="en-US" dirty="0"/>
              <a:t> </a:t>
            </a:r>
            <a:r>
              <a:rPr lang="en-US" dirty="0" err="1"/>
              <a:t>án</a:t>
            </a:r>
            <a:r>
              <a:rPr lang="en-US" dirty="0"/>
              <a:t> “</a:t>
            </a:r>
            <a:r>
              <a:rPr lang="en-US" dirty="0" err="1"/>
              <a:t>chính</a:t>
            </a:r>
            <a:r>
              <a:rPr lang="en-US" dirty="0"/>
              <a:t> </a:t>
            </a:r>
            <a:r>
              <a:rPr lang="en-US" dirty="0" err="1"/>
              <a:t>phủ</a:t>
            </a:r>
            <a:r>
              <a:rPr lang="en-US" dirty="0"/>
              <a:t> </a:t>
            </a:r>
            <a:r>
              <a:rPr lang="en-US" dirty="0" err="1"/>
              <a:t>điện</a:t>
            </a:r>
            <a:r>
              <a:rPr lang="en-US" dirty="0"/>
              <a:t> </a:t>
            </a:r>
            <a:r>
              <a:rPr lang="en-US" dirty="0" err="1"/>
              <a:t>tử</a:t>
            </a:r>
            <a:r>
              <a:rPr lang="en-US" dirty="0"/>
              <a:t> </a:t>
            </a:r>
            <a:r>
              <a:rPr lang="en-US" dirty="0" err="1"/>
              <a:t>với</a:t>
            </a:r>
            <a:r>
              <a:rPr lang="en-US" dirty="0"/>
              <a:t> </a:t>
            </a:r>
            <a:r>
              <a:rPr lang="en-US" dirty="0" err="1"/>
              <a:t>công</a:t>
            </a:r>
            <a:r>
              <a:rPr lang="en-US" dirty="0"/>
              <a:t> </a:t>
            </a:r>
            <a:r>
              <a:rPr lang="en-US" dirty="0" err="1"/>
              <a:t>nghệ</a:t>
            </a:r>
            <a:r>
              <a:rPr lang="en-US" dirty="0"/>
              <a:t> </a:t>
            </a:r>
            <a:r>
              <a:rPr lang="en-US" dirty="0" err="1"/>
              <a:t>blockchain</a:t>
            </a:r>
            <a:r>
              <a:rPr lang="en-US" dirty="0"/>
              <a:t>”</a:t>
            </a:r>
            <a:r>
              <a:rPr lang="en-US" sz="3200" dirty="0"/>
              <a:t>.</a:t>
            </a:r>
          </a:p>
          <a:p>
            <a:r>
              <a:rPr lang="en-US" dirty="0" err="1">
                <a:solidFill>
                  <a:srgbClr val="FF0000"/>
                </a:solidFill>
              </a:rPr>
              <a:t>Quản</a:t>
            </a:r>
            <a:r>
              <a:rPr lang="en-US" dirty="0">
                <a:solidFill>
                  <a:srgbClr val="FF0000"/>
                </a:solidFill>
              </a:rPr>
              <a:t> </a:t>
            </a:r>
            <a:r>
              <a:rPr lang="en-US" dirty="0" err="1">
                <a:solidFill>
                  <a:srgbClr val="FF0000"/>
                </a:solidFill>
              </a:rPr>
              <a:t>lý</a:t>
            </a:r>
            <a:r>
              <a:rPr lang="en-US" dirty="0">
                <a:solidFill>
                  <a:srgbClr val="FF0000"/>
                </a:solidFill>
              </a:rPr>
              <a:t> </a:t>
            </a:r>
            <a:r>
              <a:rPr lang="en-US" dirty="0" err="1">
                <a:solidFill>
                  <a:srgbClr val="FF0000"/>
                </a:solidFill>
              </a:rPr>
              <a:t>chuỗi</a:t>
            </a:r>
            <a:r>
              <a:rPr lang="en-US" dirty="0">
                <a:solidFill>
                  <a:srgbClr val="FF0000"/>
                </a:solidFill>
              </a:rPr>
              <a:t> </a:t>
            </a:r>
            <a:r>
              <a:rPr lang="en-US" dirty="0" err="1">
                <a:solidFill>
                  <a:srgbClr val="FF0000"/>
                </a:solidFill>
              </a:rPr>
              <a:t>cung</a:t>
            </a:r>
            <a:r>
              <a:rPr lang="en-US" dirty="0">
                <a:solidFill>
                  <a:srgbClr val="FF0000"/>
                </a:solidFill>
              </a:rPr>
              <a:t> </a:t>
            </a:r>
            <a:r>
              <a:rPr lang="en-US" dirty="0" err="1">
                <a:solidFill>
                  <a:srgbClr val="FF0000"/>
                </a:solidFill>
              </a:rPr>
              <a:t>ứng</a:t>
            </a:r>
            <a:r>
              <a:rPr lang="en-US" dirty="0"/>
              <a:t>: 1 </a:t>
            </a:r>
            <a:r>
              <a:rPr lang="en-US" dirty="0" err="1"/>
              <a:t>sản</a:t>
            </a:r>
            <a:r>
              <a:rPr lang="en-US" dirty="0"/>
              <a:t> </a:t>
            </a:r>
            <a:r>
              <a:rPr lang="en-US" dirty="0" err="1"/>
              <a:t>phẩm</a:t>
            </a:r>
            <a:r>
              <a:rPr lang="en-US" dirty="0"/>
              <a:t> </a:t>
            </a:r>
            <a:r>
              <a:rPr lang="en-US" dirty="0" err="1"/>
              <a:t>hoàn</a:t>
            </a:r>
            <a:r>
              <a:rPr lang="en-US" dirty="0"/>
              <a:t> </a:t>
            </a:r>
            <a:r>
              <a:rPr lang="en-US" dirty="0" err="1"/>
              <a:t>thiện</a:t>
            </a:r>
            <a:r>
              <a:rPr lang="en-US" dirty="0"/>
              <a:t> A </a:t>
            </a:r>
            <a:r>
              <a:rPr lang="en-US" dirty="0" err="1"/>
              <a:t>có</a:t>
            </a:r>
            <a:r>
              <a:rPr lang="en-US" dirty="0"/>
              <a:t> </a:t>
            </a:r>
            <a:r>
              <a:rPr lang="en-US" dirty="0" err="1"/>
              <a:t>thể</a:t>
            </a:r>
            <a:r>
              <a:rPr lang="en-US" dirty="0"/>
              <a:t> </a:t>
            </a:r>
            <a:r>
              <a:rPr lang="en-US" dirty="0" err="1"/>
              <a:t>có</a:t>
            </a:r>
            <a:r>
              <a:rPr lang="en-US" dirty="0"/>
              <a:t> </a:t>
            </a:r>
            <a:r>
              <a:rPr lang="en-US" dirty="0" err="1"/>
              <a:t>sự</a:t>
            </a:r>
            <a:r>
              <a:rPr lang="en-US" dirty="0"/>
              <a:t> </a:t>
            </a:r>
            <a:r>
              <a:rPr lang="en-US" dirty="0" err="1"/>
              <a:t>tham</a:t>
            </a:r>
            <a:r>
              <a:rPr lang="en-US" dirty="0"/>
              <a:t> </a:t>
            </a:r>
            <a:r>
              <a:rPr lang="en-US" dirty="0" err="1"/>
              <a:t>gia</a:t>
            </a:r>
            <a:r>
              <a:rPr lang="en-US" dirty="0"/>
              <a:t> </a:t>
            </a:r>
            <a:r>
              <a:rPr lang="en-US" dirty="0" err="1"/>
              <a:t>của</a:t>
            </a:r>
            <a:r>
              <a:rPr lang="en-US" dirty="0"/>
              <a:t> </a:t>
            </a:r>
            <a:r>
              <a:rPr lang="en-US" dirty="0" err="1"/>
              <a:t>nhiều</a:t>
            </a:r>
            <a:r>
              <a:rPr lang="en-US" dirty="0"/>
              <a:t> </a:t>
            </a:r>
            <a:r>
              <a:rPr lang="en-US" dirty="0" err="1"/>
              <a:t>nhà</a:t>
            </a:r>
            <a:r>
              <a:rPr lang="en-US" dirty="0"/>
              <a:t> </a:t>
            </a:r>
            <a:r>
              <a:rPr lang="en-US" dirty="0" err="1"/>
              <a:t>sản</a:t>
            </a:r>
            <a:r>
              <a:rPr lang="en-US" dirty="0"/>
              <a:t> </a:t>
            </a:r>
            <a:r>
              <a:rPr lang="en-US" dirty="0" err="1"/>
              <a:t>xuất</a:t>
            </a:r>
            <a:r>
              <a:rPr lang="en-US" dirty="0"/>
              <a:t> </a:t>
            </a:r>
            <a:r>
              <a:rPr lang="en-US" dirty="0" err="1"/>
              <a:t>cho</a:t>
            </a:r>
            <a:r>
              <a:rPr lang="en-US" dirty="0"/>
              <a:t> </a:t>
            </a:r>
            <a:r>
              <a:rPr lang="en-US" dirty="0" err="1"/>
              <a:t>các</a:t>
            </a:r>
            <a:r>
              <a:rPr lang="en-US" dirty="0"/>
              <a:t> </a:t>
            </a:r>
            <a:r>
              <a:rPr lang="en-US" dirty="0" err="1"/>
              <a:t>linh</a:t>
            </a:r>
            <a:r>
              <a:rPr lang="en-US" dirty="0"/>
              <a:t> </a:t>
            </a:r>
            <a:r>
              <a:rPr lang="en-US" dirty="0" err="1"/>
              <a:t>kiện</a:t>
            </a:r>
            <a:r>
              <a:rPr lang="en-US" dirty="0"/>
              <a:t> </a:t>
            </a:r>
            <a:r>
              <a:rPr lang="en-US" dirty="0" err="1"/>
              <a:t>hoặc</a:t>
            </a:r>
            <a:r>
              <a:rPr lang="en-US" dirty="0"/>
              <a:t> </a:t>
            </a:r>
            <a:r>
              <a:rPr lang="en-US" dirty="0" err="1"/>
              <a:t>từng</a:t>
            </a:r>
            <a:r>
              <a:rPr lang="en-US" dirty="0"/>
              <a:t> </a:t>
            </a:r>
            <a:r>
              <a:rPr lang="en-US" dirty="0" err="1"/>
              <a:t>nhóm</a:t>
            </a:r>
            <a:r>
              <a:rPr lang="en-US" dirty="0"/>
              <a:t> </a:t>
            </a:r>
            <a:r>
              <a:rPr lang="en-US" dirty="0" err="1"/>
              <a:t>nhỏ</a:t>
            </a:r>
            <a:r>
              <a:rPr lang="en-US" dirty="0"/>
              <a:t> </a:t>
            </a:r>
            <a:r>
              <a:rPr lang="en-US" dirty="0" err="1"/>
              <a:t>bộ</a:t>
            </a:r>
            <a:r>
              <a:rPr lang="en-US" dirty="0"/>
              <a:t> </a:t>
            </a:r>
            <a:r>
              <a:rPr lang="en-US" dirty="0" err="1"/>
              <a:t>phận</a:t>
            </a:r>
            <a:r>
              <a:rPr lang="en-US" dirty="0"/>
              <a:t>. </a:t>
            </a:r>
            <a:r>
              <a:rPr lang="en-US" dirty="0" err="1"/>
              <a:t>Blockchain</a:t>
            </a:r>
            <a:r>
              <a:rPr lang="en-US" dirty="0"/>
              <a:t> </a:t>
            </a:r>
            <a:r>
              <a:rPr lang="en-US" dirty="0" err="1"/>
              <a:t>có</a:t>
            </a:r>
            <a:r>
              <a:rPr lang="en-US" dirty="0"/>
              <a:t> </a:t>
            </a:r>
            <a:r>
              <a:rPr lang="en-US" dirty="0" err="1"/>
              <a:t>nhiệm</a:t>
            </a:r>
            <a:r>
              <a:rPr lang="en-US" dirty="0"/>
              <a:t> </a:t>
            </a:r>
            <a:r>
              <a:rPr lang="en-US" dirty="0" err="1"/>
              <a:t>vụ</a:t>
            </a:r>
            <a:r>
              <a:rPr lang="en-US" dirty="0"/>
              <a:t> </a:t>
            </a:r>
            <a:r>
              <a:rPr lang="en-US" dirty="0" err="1"/>
              <a:t>liên</a:t>
            </a:r>
            <a:r>
              <a:rPr lang="en-US" dirty="0"/>
              <a:t> </a:t>
            </a:r>
            <a:r>
              <a:rPr lang="en-US" dirty="0" err="1"/>
              <a:t>kết</a:t>
            </a:r>
            <a:r>
              <a:rPr lang="en-US" dirty="0"/>
              <a:t> </a:t>
            </a:r>
            <a:r>
              <a:rPr lang="en-US" dirty="0" err="1"/>
              <a:t>các</a:t>
            </a:r>
            <a:r>
              <a:rPr lang="en-US" dirty="0"/>
              <a:t> </a:t>
            </a:r>
            <a:r>
              <a:rPr lang="en-US" dirty="0" err="1"/>
              <a:t>nhà</a:t>
            </a:r>
            <a:r>
              <a:rPr lang="en-US" dirty="0"/>
              <a:t> </a:t>
            </a:r>
            <a:r>
              <a:rPr lang="en-US" dirty="0" err="1"/>
              <a:t>cung</a:t>
            </a:r>
            <a:r>
              <a:rPr lang="en-US" dirty="0"/>
              <a:t> </a:t>
            </a:r>
            <a:r>
              <a:rPr lang="en-US" dirty="0" err="1"/>
              <a:t>ứng</a:t>
            </a:r>
            <a:r>
              <a:rPr lang="en-US" dirty="0"/>
              <a:t>, </a:t>
            </a:r>
            <a:r>
              <a:rPr lang="en-US" dirty="0" err="1"/>
              <a:t>nhắm</a:t>
            </a:r>
            <a:r>
              <a:rPr lang="en-US" dirty="0"/>
              <a:t> </a:t>
            </a:r>
            <a:r>
              <a:rPr lang="en-US" dirty="0" err="1"/>
              <a:t>chứng</a:t>
            </a:r>
            <a:r>
              <a:rPr lang="en-US" dirty="0"/>
              <a:t> </a:t>
            </a:r>
            <a:r>
              <a:rPr lang="en-US" dirty="0" err="1"/>
              <a:t>thực</a:t>
            </a:r>
            <a:r>
              <a:rPr lang="en-US" dirty="0"/>
              <a:t> </a:t>
            </a:r>
            <a:r>
              <a:rPr lang="en-US" dirty="0" err="1"/>
              <a:t>cho</a:t>
            </a:r>
            <a:r>
              <a:rPr lang="en-US" dirty="0"/>
              <a:t> </a:t>
            </a:r>
            <a:r>
              <a:rPr lang="en-US" dirty="0" err="1"/>
              <a:t>sản</a:t>
            </a:r>
            <a:r>
              <a:rPr lang="en-US" dirty="0"/>
              <a:t> </a:t>
            </a:r>
            <a:r>
              <a:rPr lang="en-US" dirty="0" err="1"/>
              <a:t>phẩm</a:t>
            </a:r>
            <a:r>
              <a:rPr lang="en-US" dirty="0"/>
              <a:t> </a:t>
            </a:r>
            <a:r>
              <a:rPr lang="en-US" dirty="0" err="1"/>
              <a:t>của</a:t>
            </a:r>
            <a:r>
              <a:rPr lang="en-US" dirty="0"/>
              <a:t> </a:t>
            </a:r>
            <a:r>
              <a:rPr lang="en-US" dirty="0" err="1"/>
              <a:t>mình</a:t>
            </a:r>
            <a:r>
              <a:rPr lang="en-US" dirty="0"/>
              <a:t> </a:t>
            </a:r>
            <a:r>
              <a:rPr lang="en-US" dirty="0" err="1"/>
              <a:t>đến</a:t>
            </a:r>
            <a:r>
              <a:rPr lang="en-US" dirty="0"/>
              <a:t> </a:t>
            </a:r>
            <a:r>
              <a:rPr lang="en-US" dirty="0" err="1"/>
              <a:t>người</a:t>
            </a:r>
            <a:r>
              <a:rPr lang="en-US" dirty="0"/>
              <a:t> </a:t>
            </a:r>
            <a:r>
              <a:rPr lang="en-US" dirty="0" err="1"/>
              <a:t>tiêu</a:t>
            </a:r>
            <a:r>
              <a:rPr lang="en-US" dirty="0"/>
              <a:t> </a:t>
            </a:r>
            <a:r>
              <a:rPr lang="en-US" dirty="0" err="1"/>
              <a:t>dùng</a:t>
            </a:r>
            <a:endParaRPr lang="en-US"/>
          </a:p>
        </p:txBody>
      </p:sp>
    </p:spTree>
    <p:extLst>
      <p:ext uri="{BB962C8B-B14F-4D97-AF65-F5344CB8AC3E}">
        <p14:creationId xmlns:p14="http://schemas.microsoft.com/office/powerpoint/2010/main" val="190312852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6D3A-7C15-1A43-A812-18DF76A00684}"/>
              </a:ext>
            </a:extLst>
          </p:cNvPr>
          <p:cNvSpPr>
            <a:spLocks noGrp="1"/>
          </p:cNvSpPr>
          <p:nvPr>
            <p:ph type="title"/>
          </p:nvPr>
        </p:nvSpPr>
        <p:spPr/>
        <p:txBody>
          <a:bodyPr/>
          <a:lstStyle/>
          <a:p>
            <a:r>
              <a:rPr lang="en-US"/>
              <a:t>Một số ứng dụng (3)</a:t>
            </a:r>
          </a:p>
        </p:txBody>
      </p:sp>
      <p:sp>
        <p:nvSpPr>
          <p:cNvPr id="3" name="Content Placeholder 2">
            <a:extLst>
              <a:ext uri="{FF2B5EF4-FFF2-40B4-BE49-F238E27FC236}">
                <a16:creationId xmlns:a16="http://schemas.microsoft.com/office/drawing/2014/main" id="{B5CF6615-17B9-F745-A7F1-37006702BF21}"/>
              </a:ext>
            </a:extLst>
          </p:cNvPr>
          <p:cNvSpPr>
            <a:spLocks noGrp="1"/>
          </p:cNvSpPr>
          <p:nvPr>
            <p:ph idx="1"/>
          </p:nvPr>
        </p:nvSpPr>
        <p:spPr/>
        <p:txBody>
          <a:bodyPr/>
          <a:lstStyle/>
          <a:p>
            <a:r>
              <a:rPr lang="en-US" dirty="0" err="1">
                <a:solidFill>
                  <a:srgbClr val="FF0000"/>
                </a:solidFill>
              </a:rPr>
              <a:t>Thanh</a:t>
            </a:r>
            <a:r>
              <a:rPr lang="en-US" dirty="0">
                <a:solidFill>
                  <a:srgbClr val="FF0000"/>
                </a:solidFill>
              </a:rPr>
              <a:t> </a:t>
            </a:r>
            <a:r>
              <a:rPr lang="en-US" dirty="0" err="1">
                <a:solidFill>
                  <a:srgbClr val="FF0000"/>
                </a:solidFill>
              </a:rPr>
              <a:t>toán</a:t>
            </a:r>
            <a:r>
              <a:rPr lang="en-US" dirty="0">
                <a:solidFill>
                  <a:srgbClr val="FF0000"/>
                </a:solidFill>
              </a:rPr>
              <a:t> </a:t>
            </a:r>
            <a:r>
              <a:rPr lang="en-US" dirty="0" err="1">
                <a:solidFill>
                  <a:srgbClr val="FF0000"/>
                </a:solidFill>
              </a:rPr>
              <a:t>quốc</a:t>
            </a:r>
            <a:r>
              <a:rPr lang="en-US" dirty="0">
                <a:solidFill>
                  <a:srgbClr val="FF0000"/>
                </a:solidFill>
              </a:rPr>
              <a:t> </a:t>
            </a:r>
            <a:r>
              <a:rPr lang="en-US" dirty="0" err="1">
                <a:solidFill>
                  <a:srgbClr val="FF0000"/>
                </a:solidFill>
              </a:rPr>
              <a:t>tế</a:t>
            </a:r>
            <a:r>
              <a:rPr lang="en-US" dirty="0"/>
              <a:t>: </a:t>
            </a:r>
            <a:r>
              <a:rPr lang="en-US" dirty="0" err="1"/>
              <a:t>với</a:t>
            </a:r>
            <a:r>
              <a:rPr lang="en-US" dirty="0"/>
              <a:t> </a:t>
            </a:r>
            <a:r>
              <a:rPr lang="en-US" dirty="0" err="1"/>
              <a:t>tính</a:t>
            </a:r>
            <a:r>
              <a:rPr lang="en-US" dirty="0"/>
              <a:t> </a:t>
            </a:r>
            <a:r>
              <a:rPr lang="en-US" dirty="0" err="1"/>
              <a:t>chất</a:t>
            </a:r>
            <a:r>
              <a:rPr lang="en-US" dirty="0"/>
              <a:t> </a:t>
            </a:r>
            <a:r>
              <a:rPr lang="en-US" dirty="0" err="1"/>
              <a:t>độ</a:t>
            </a:r>
            <a:r>
              <a:rPr lang="en-US" dirty="0"/>
              <a:t> </a:t>
            </a:r>
            <a:r>
              <a:rPr lang="en-US" dirty="0" err="1"/>
              <a:t>trên</a:t>
            </a:r>
            <a:r>
              <a:rPr lang="en-US" dirty="0"/>
              <a:t> </a:t>
            </a:r>
            <a:r>
              <a:rPr lang="en-US" dirty="0" err="1"/>
              <a:t>của</a:t>
            </a:r>
            <a:r>
              <a:rPr lang="en-US" dirty="0"/>
              <a:t> </a:t>
            </a:r>
            <a:r>
              <a:rPr lang="en-US" dirty="0" err="1"/>
              <a:t>giao</a:t>
            </a:r>
            <a:r>
              <a:rPr lang="en-US" dirty="0"/>
              <a:t> </a:t>
            </a:r>
            <a:r>
              <a:rPr lang="en-US" dirty="0" err="1"/>
              <a:t>dịch</a:t>
            </a:r>
            <a:r>
              <a:rPr lang="en-US" dirty="0"/>
              <a:t> </a:t>
            </a:r>
            <a:r>
              <a:rPr lang="en-US" dirty="0" err="1"/>
              <a:t>gần</a:t>
            </a:r>
            <a:r>
              <a:rPr lang="en-US" dirty="0"/>
              <a:t> </a:t>
            </a:r>
            <a:r>
              <a:rPr lang="en-US" dirty="0" err="1"/>
              <a:t>như</a:t>
            </a:r>
            <a:r>
              <a:rPr lang="en-US" dirty="0"/>
              <a:t> </a:t>
            </a:r>
            <a:r>
              <a:rPr lang="en-US" dirty="0" err="1"/>
              <a:t>bằng</a:t>
            </a:r>
            <a:r>
              <a:rPr lang="en-US" dirty="0"/>
              <a:t> </a:t>
            </a:r>
            <a:r>
              <a:rPr lang="en-US" dirty="0" err="1"/>
              <a:t>không</a:t>
            </a:r>
            <a:r>
              <a:rPr lang="en-US" dirty="0"/>
              <a:t>; </a:t>
            </a:r>
            <a:r>
              <a:rPr lang="en-US" dirty="0" err="1"/>
              <a:t>miễn</a:t>
            </a:r>
            <a:r>
              <a:rPr lang="en-US" dirty="0"/>
              <a:t> </a:t>
            </a:r>
            <a:r>
              <a:rPr lang="en-US" dirty="0" err="1"/>
              <a:t>phí</a:t>
            </a:r>
            <a:r>
              <a:rPr lang="en-US" dirty="0"/>
              <a:t> </a:t>
            </a:r>
            <a:r>
              <a:rPr lang="en-US" dirty="0" err="1"/>
              <a:t>và</a:t>
            </a:r>
            <a:r>
              <a:rPr lang="en-US" dirty="0"/>
              <a:t> </a:t>
            </a:r>
            <a:r>
              <a:rPr lang="en-US" dirty="0" err="1"/>
              <a:t>tính</a:t>
            </a:r>
            <a:r>
              <a:rPr lang="en-US" dirty="0"/>
              <a:t> minh </a:t>
            </a:r>
            <a:r>
              <a:rPr lang="en-US" dirty="0" err="1"/>
              <a:t>bạch</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thanh</a:t>
            </a:r>
            <a:r>
              <a:rPr lang="en-US" dirty="0"/>
              <a:t> </a:t>
            </a:r>
            <a:r>
              <a:rPr lang="en-US" dirty="0" err="1"/>
              <a:t>toán</a:t>
            </a:r>
            <a:r>
              <a:rPr lang="en-US" dirty="0"/>
              <a:t> </a:t>
            </a:r>
            <a:r>
              <a:rPr lang="en-US" dirty="0" err="1"/>
              <a:t>quốc</a:t>
            </a:r>
            <a:r>
              <a:rPr lang="en-US" dirty="0"/>
              <a:t> </a:t>
            </a:r>
            <a:r>
              <a:rPr lang="en-US" dirty="0" err="1"/>
              <a:t>tế</a:t>
            </a:r>
            <a:r>
              <a:rPr lang="en-US" dirty="0"/>
              <a:t> </a:t>
            </a:r>
            <a:r>
              <a:rPr lang="en-US" dirty="0" err="1"/>
              <a:t>là</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công</a:t>
            </a:r>
            <a:r>
              <a:rPr lang="en-US" dirty="0"/>
              <a:t> </a:t>
            </a:r>
            <a:r>
              <a:rPr lang="en-US" dirty="0" err="1"/>
              <a:t>nghệ</a:t>
            </a:r>
            <a:r>
              <a:rPr lang="en-US" dirty="0"/>
              <a:t> </a:t>
            </a:r>
            <a:r>
              <a:rPr lang="en-US" dirty="0" err="1"/>
              <a:t>blockchain</a:t>
            </a:r>
            <a:r>
              <a:rPr lang="en-US" dirty="0"/>
              <a:t>.</a:t>
            </a:r>
          </a:p>
          <a:p>
            <a:r>
              <a:rPr lang="en-US" dirty="0">
                <a:solidFill>
                  <a:srgbClr val="FF0000"/>
                </a:solidFill>
              </a:rPr>
              <a:t>Hợp đồng thông minh</a:t>
            </a:r>
            <a:r>
              <a:rPr lang="en-US" dirty="0"/>
              <a:t>: </a:t>
            </a:r>
            <a:r>
              <a:rPr lang="vi-VN"/>
              <a:t>Những giao dịch được thực hiện bằng các hợp đồng thông minh rất minh bạch, có thể dễ dàng truy xuất được và không thể bị can thiệp hoặc đảo chiều. Các điều khoản trong Smart Contract tương đương với một hợp đồng có pháp lý và được ghi lại dưới ngôn ngữ của lập trình.</a:t>
            </a:r>
            <a:endParaRPr lang="en-US" dirty="0"/>
          </a:p>
          <a:p>
            <a:endParaRPr lang="en-US"/>
          </a:p>
        </p:txBody>
      </p:sp>
    </p:spTree>
    <p:extLst>
      <p:ext uri="{BB962C8B-B14F-4D97-AF65-F5344CB8AC3E}">
        <p14:creationId xmlns:p14="http://schemas.microsoft.com/office/powerpoint/2010/main" val="154117811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84EF-F766-4C48-99D1-6CAC7D9978CB}"/>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C278F824-030C-0240-9328-9DB69A019154}"/>
              </a:ext>
            </a:extLst>
          </p:cNvPr>
          <p:cNvSpPr>
            <a:spLocks noGrp="1"/>
          </p:cNvSpPr>
          <p:nvPr>
            <p:ph idx="1"/>
          </p:nvPr>
        </p:nvSpPr>
        <p:spPr/>
        <p:txBody>
          <a:bodyPr/>
          <a:lstStyle/>
          <a:p>
            <a:pPr marL="514350" indent="-514350">
              <a:buFont typeface="+mj-lt"/>
              <a:buAutoNum type="arabicPeriod"/>
            </a:pPr>
            <a:r>
              <a:rPr lang="en-US">
                <a:solidFill>
                  <a:srgbClr val="008000"/>
                </a:solidFill>
              </a:rPr>
              <a:t>Nguyễn Gia Tuấn Anh, Trương Châu Long</a:t>
            </a:r>
            <a:r>
              <a:rPr lang="en-US"/>
              <a:t>, </a:t>
            </a:r>
            <a:r>
              <a:rPr lang="en-US" i="1">
                <a:solidFill>
                  <a:srgbClr val="FF0000"/>
                </a:solidFill>
              </a:rPr>
              <a:t>Bài tập và bài giải SQL Server</a:t>
            </a:r>
            <a:r>
              <a:rPr lang="en-US"/>
              <a:t>, NXB Thanh niên (2005).</a:t>
            </a:r>
          </a:p>
          <a:p>
            <a:pPr marL="514350" indent="-514350">
              <a:buFont typeface="+mj-lt"/>
              <a:buAutoNum type="arabicPeriod"/>
            </a:pPr>
            <a:r>
              <a:rPr lang="en-US">
                <a:solidFill>
                  <a:srgbClr val="008000"/>
                </a:solidFill>
              </a:rPr>
              <a:t>Đỗ Phúc, Nguyễn Đăng Tỵ</a:t>
            </a:r>
            <a:r>
              <a:rPr lang="en-US"/>
              <a:t>, </a:t>
            </a:r>
            <a:r>
              <a:rPr lang="en-US" i="1">
                <a:solidFill>
                  <a:srgbClr val="FF0000"/>
                </a:solidFill>
              </a:rPr>
              <a:t>Cơ sở dữ liệu</a:t>
            </a:r>
            <a:r>
              <a:rPr lang="en-US"/>
              <a:t>, NXB Đại học quốc gia TPHCM (2010).</a:t>
            </a:r>
          </a:p>
          <a:p>
            <a:pPr marL="514350" indent="-514350">
              <a:buFont typeface="+mj-lt"/>
              <a:buAutoNum type="arabicPeriod"/>
            </a:pPr>
            <a:r>
              <a:rPr lang="en-US" i="1">
                <a:solidFill>
                  <a:srgbClr val="008000"/>
                </a:solidFill>
              </a:rPr>
              <a:t>Nguyễn Gia Tuấn Anh, Mai Văn Cường, Bùi Danh Hường</a:t>
            </a:r>
            <a:r>
              <a:rPr lang="en-US"/>
              <a:t>, </a:t>
            </a:r>
            <a:r>
              <a:rPr lang="en-US" i="1">
                <a:solidFill>
                  <a:srgbClr val="FF0000"/>
                </a:solidFill>
              </a:rPr>
              <a:t>Cơ sở dữ liệu nâng cao</a:t>
            </a:r>
            <a:r>
              <a:rPr lang="en-US"/>
              <a:t>, NXB Đại học quốc gia TPHCM (2019).</a:t>
            </a:r>
          </a:p>
          <a:p>
            <a:pPr marL="514350" indent="-514350">
              <a:buFont typeface="+mj-lt"/>
              <a:buAutoNum type="arabicPeriod"/>
            </a:pPr>
            <a:r>
              <a:rPr lang="en-US">
                <a:solidFill>
                  <a:srgbClr val="008000"/>
                </a:solidFill>
              </a:rPr>
              <a:t>Itzik Ben-Gan</a:t>
            </a:r>
            <a:r>
              <a:rPr lang="en-US"/>
              <a:t>, </a:t>
            </a:r>
            <a:r>
              <a:rPr lang="en-US" i="1">
                <a:solidFill>
                  <a:srgbClr val="FF0000"/>
                </a:solidFill>
              </a:rPr>
              <a:t>Microsoft SQL Server 2012- TSQL Fundamentals</a:t>
            </a:r>
            <a:r>
              <a:rPr lang="en-US"/>
              <a:t>.</a:t>
            </a:r>
          </a:p>
        </p:txBody>
      </p:sp>
    </p:spTree>
    <p:extLst>
      <p:ext uri="{BB962C8B-B14F-4D97-AF65-F5344CB8AC3E}">
        <p14:creationId xmlns:p14="http://schemas.microsoft.com/office/powerpoint/2010/main" val="396826435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Q a A">
            <a:extLst>
              <a:ext uri="{FF2B5EF4-FFF2-40B4-BE49-F238E27FC236}">
                <a16:creationId xmlns:a16="http://schemas.microsoft.com/office/drawing/2014/main" id="{FABB2684-2758-2E4D-AF6E-D631C4028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219200"/>
            <a:ext cx="5943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3241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dirty="0" err="1"/>
              <a:t>Bài</a:t>
            </a:r>
            <a:r>
              <a:rPr lang="en-US" dirty="0"/>
              <a:t> </a:t>
            </a:r>
            <a:r>
              <a:rPr lang="en-US" dirty="0" err="1"/>
              <a:t>tập</a:t>
            </a:r>
            <a:endParaRPr lang="en-US" dirty="0"/>
          </a:p>
        </p:txBody>
      </p:sp>
      <p:sp>
        <p:nvSpPr>
          <p:cNvPr id="204803" name="Rectangle 3"/>
          <p:cNvSpPr>
            <a:spLocks noGrp="1" noChangeArrowheads="1"/>
          </p:cNvSpPr>
          <p:nvPr>
            <p:ph idx="1"/>
          </p:nvPr>
        </p:nvSpPr>
        <p:spPr/>
        <p:txBody>
          <a:bodyPr/>
          <a:lstStyle/>
          <a:p>
            <a:pPr>
              <a:lnSpc>
                <a:spcPct val="90000"/>
              </a:lnSpc>
              <a:buNone/>
            </a:pPr>
            <a:r>
              <a:rPr lang="en-US" b="1" dirty="0" err="1"/>
              <a:t>Bài</a:t>
            </a:r>
            <a:r>
              <a:rPr lang="en-US" b="1" dirty="0"/>
              <a:t> 1.</a:t>
            </a:r>
            <a:r>
              <a:rPr lang="en-US" dirty="0"/>
              <a:t> </a:t>
            </a:r>
            <a:r>
              <a:rPr lang="en-US" dirty="0" err="1"/>
              <a:t>Tìm</a:t>
            </a:r>
            <a:r>
              <a:rPr lang="en-US" dirty="0"/>
              <a:t> </a:t>
            </a:r>
            <a:r>
              <a:rPr lang="en-US" dirty="0" err="1"/>
              <a:t>hiểu</a:t>
            </a:r>
            <a:r>
              <a:rPr lang="en-US" dirty="0"/>
              <a:t> </a:t>
            </a:r>
            <a:r>
              <a:rPr lang="en-US" dirty="0" err="1"/>
              <a:t>ngôn</a:t>
            </a:r>
            <a:r>
              <a:rPr lang="en-US" dirty="0"/>
              <a:t> </a:t>
            </a:r>
            <a:r>
              <a:rPr lang="en-US" dirty="0" err="1"/>
              <a:t>ngữ</a:t>
            </a:r>
            <a:r>
              <a:rPr lang="en-US" dirty="0"/>
              <a:t> solidity </a:t>
            </a:r>
            <a:r>
              <a:rPr lang="en-US" dirty="0" err="1"/>
              <a:t>để</a:t>
            </a:r>
            <a:r>
              <a:rPr lang="en-US" dirty="0"/>
              <a:t> </a:t>
            </a:r>
            <a:r>
              <a:rPr lang="en-US" dirty="0" err="1"/>
              <a:t>lập</a:t>
            </a:r>
            <a:r>
              <a:rPr lang="en-US" dirty="0"/>
              <a:t> </a:t>
            </a:r>
            <a:r>
              <a:rPr lang="en-US" dirty="0" err="1"/>
              <a:t>trình</a:t>
            </a:r>
            <a:r>
              <a:rPr lang="en-US" dirty="0"/>
              <a:t> </a:t>
            </a:r>
            <a:r>
              <a:rPr lang="en-US" dirty="0" err="1"/>
              <a:t>với</a:t>
            </a:r>
            <a:r>
              <a:rPr lang="en-US" dirty="0"/>
              <a:t> </a:t>
            </a:r>
            <a:r>
              <a:rPr lang="en-US" dirty="0" err="1"/>
              <a:t>công</a:t>
            </a:r>
            <a:r>
              <a:rPr lang="en-US" dirty="0"/>
              <a:t> </a:t>
            </a:r>
            <a:r>
              <a:rPr lang="en-US" dirty="0" err="1"/>
              <a:t>nghệ</a:t>
            </a:r>
            <a:r>
              <a:rPr lang="en-US" dirty="0"/>
              <a:t> </a:t>
            </a:r>
            <a:r>
              <a:rPr lang="en-US" dirty="0" err="1"/>
              <a:t>blockchain</a:t>
            </a:r>
            <a:endParaRPr lang="en-US" b="1" dirty="0"/>
          </a:p>
          <a:p>
            <a:pPr>
              <a:lnSpc>
                <a:spcPct val="90000"/>
              </a:lnSpc>
              <a:buNone/>
            </a:pPr>
            <a:r>
              <a:rPr lang="en-US" b="1" dirty="0" err="1"/>
              <a:t>Bài</a:t>
            </a:r>
            <a:r>
              <a:rPr lang="en-US" b="1" dirty="0"/>
              <a:t> 2. </a:t>
            </a:r>
            <a:r>
              <a:rPr lang="en-US" dirty="0" err="1"/>
              <a:t>Tìm</a:t>
            </a:r>
            <a:r>
              <a:rPr lang="en-US" dirty="0"/>
              <a:t> </a:t>
            </a:r>
            <a:r>
              <a:rPr lang="en-US" dirty="0" err="1"/>
              <a:t>hiểu</a:t>
            </a:r>
            <a:r>
              <a:rPr lang="en-US" dirty="0"/>
              <a:t> </a:t>
            </a:r>
            <a:r>
              <a:rPr lang="en-US" dirty="0" err="1"/>
              <a:t>cộng</a:t>
            </a:r>
            <a:r>
              <a:rPr lang="en-US" dirty="0"/>
              <a:t> </a:t>
            </a:r>
            <a:r>
              <a:rPr lang="en-US" dirty="0" err="1"/>
              <a:t>đồng</a:t>
            </a:r>
            <a:r>
              <a:rPr lang="en-US" dirty="0"/>
              <a:t> </a:t>
            </a:r>
            <a:r>
              <a:rPr lang="en-US" dirty="0" err="1"/>
              <a:t>blockchain</a:t>
            </a:r>
            <a:r>
              <a:rPr lang="en-US" dirty="0"/>
              <a:t> </a:t>
            </a:r>
            <a:r>
              <a:rPr lang="en-US" dirty="0" err="1"/>
              <a:t>đã</a:t>
            </a:r>
            <a:r>
              <a:rPr lang="en-US" dirty="0"/>
              <a:t> </a:t>
            </a:r>
            <a:r>
              <a:rPr lang="en-US" dirty="0" err="1"/>
              <a:t>xây</a:t>
            </a:r>
            <a:r>
              <a:rPr lang="en-US" dirty="0"/>
              <a:t> </a:t>
            </a:r>
            <a:r>
              <a:rPr lang="en-US" dirty="0" err="1"/>
              <a:t>dựng</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blockchain</a:t>
            </a:r>
            <a:r>
              <a:rPr lang="en-US" dirty="0"/>
              <a:t> </a:t>
            </a:r>
            <a:r>
              <a:rPr lang="en-US" dirty="0" err="1"/>
              <a:t>nào</a:t>
            </a:r>
            <a:r>
              <a:rPr lang="en-US" dirty="0"/>
              <a:t> </a:t>
            </a:r>
            <a:r>
              <a:rPr lang="en-US" dirty="0" err="1"/>
              <a:t>chia</a:t>
            </a:r>
            <a:r>
              <a:rPr lang="en-US" dirty="0"/>
              <a:t> </a:t>
            </a:r>
            <a:r>
              <a:rPr lang="en-US" dirty="0" err="1"/>
              <a:t>sẻ</a:t>
            </a:r>
            <a:r>
              <a:rPr lang="en-US" dirty="0"/>
              <a:t> </a:t>
            </a:r>
            <a:r>
              <a:rPr lang="en-US" dirty="0" err="1"/>
              <a:t>cho</a:t>
            </a:r>
            <a:r>
              <a:rPr lang="en-US" dirty="0"/>
              <a:t> </a:t>
            </a:r>
            <a:r>
              <a:rPr lang="en-US" dirty="0" err="1"/>
              <a:t>cộng</a:t>
            </a:r>
            <a:r>
              <a:rPr lang="en-US" dirty="0"/>
              <a:t> </a:t>
            </a:r>
            <a:r>
              <a:rPr lang="en-US" dirty="0" err="1"/>
              <a:t>đồng</a:t>
            </a:r>
            <a:r>
              <a:rPr lang="en-US" dirty="0"/>
              <a:t>?</a:t>
            </a:r>
          </a:p>
          <a:p>
            <a:pPr>
              <a:lnSpc>
                <a:spcPct val="90000"/>
              </a:lnSpc>
              <a:buNone/>
            </a:pPr>
            <a:r>
              <a:rPr lang="en-US" b="1" dirty="0" err="1"/>
              <a:t>Bài</a:t>
            </a:r>
            <a:r>
              <a:rPr lang="en-US" b="1" dirty="0"/>
              <a:t> 3. </a:t>
            </a:r>
            <a:r>
              <a:rPr lang="en-US" dirty="0" err="1"/>
              <a:t>Tìm</a:t>
            </a:r>
            <a:r>
              <a:rPr lang="en-US" dirty="0"/>
              <a:t> </a:t>
            </a:r>
            <a:r>
              <a:rPr lang="en-US" dirty="0" err="1"/>
              <a:t>hiểu</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blockchain</a:t>
            </a:r>
            <a:r>
              <a:rPr lang="en-US" dirty="0"/>
              <a:t> </a:t>
            </a:r>
            <a:r>
              <a:rPr lang="en-US" dirty="0" err="1"/>
              <a:t>mà</a:t>
            </a:r>
            <a:r>
              <a:rPr lang="en-US" dirty="0"/>
              <a:t> </a:t>
            </a:r>
            <a:r>
              <a:rPr lang="en-US" dirty="0" err="1"/>
              <a:t>cộng</a:t>
            </a:r>
            <a:r>
              <a:rPr lang="en-US" dirty="0"/>
              <a:t> </a:t>
            </a:r>
            <a:r>
              <a:rPr lang="en-US" dirty="0" err="1"/>
              <a:t>đồng</a:t>
            </a:r>
            <a:r>
              <a:rPr lang="en-US" dirty="0"/>
              <a:t> </a:t>
            </a:r>
            <a:r>
              <a:rPr lang="en-US" dirty="0" err="1"/>
              <a:t>đã</a:t>
            </a:r>
            <a:r>
              <a:rPr lang="en-US" dirty="0"/>
              <a:t> </a:t>
            </a:r>
            <a:r>
              <a:rPr lang="en-US" dirty="0" err="1"/>
              <a:t>chia</a:t>
            </a:r>
            <a:r>
              <a:rPr lang="en-US" dirty="0"/>
              <a:t> </a:t>
            </a:r>
            <a:r>
              <a:rPr lang="en-US" dirty="0" err="1"/>
              <a:t>sẻ</a:t>
            </a:r>
            <a:r>
              <a:rPr lang="en-US" dirty="0"/>
              <a:t> </a:t>
            </a:r>
            <a:r>
              <a:rPr lang="en-US" dirty="0" err="1"/>
              <a:t>công</a:t>
            </a:r>
            <a:r>
              <a:rPr lang="en-US" dirty="0"/>
              <a:t> </a:t>
            </a:r>
            <a:r>
              <a:rPr lang="en-US" dirty="0" err="1"/>
              <a:t>khai</a:t>
            </a:r>
            <a:r>
              <a:rPr lang="en-US" dirty="0"/>
              <a:t>, </a:t>
            </a:r>
            <a:r>
              <a:rPr lang="en-US" dirty="0" err="1"/>
              <a:t>hãy</a:t>
            </a:r>
            <a:r>
              <a:rPr lang="en-US" dirty="0"/>
              <a:t> </a:t>
            </a:r>
            <a:r>
              <a:rPr lang="en-US" dirty="0" err="1"/>
              <a:t>triển</a:t>
            </a:r>
            <a:r>
              <a:rPr lang="en-US" dirty="0"/>
              <a:t> </a:t>
            </a:r>
            <a:r>
              <a:rPr lang="en-US" dirty="0" err="1"/>
              <a:t>khai</a:t>
            </a:r>
            <a:r>
              <a:rPr lang="en-US" dirty="0"/>
              <a:t> 1 </a:t>
            </a:r>
            <a:r>
              <a:rPr lang="en-US" dirty="0" err="1"/>
              <a:t>ứng</a:t>
            </a:r>
            <a:r>
              <a:rPr lang="en-US" dirty="0"/>
              <a:t> </a:t>
            </a:r>
            <a:r>
              <a:rPr lang="en-US" dirty="0" err="1"/>
              <a:t>dụng</a:t>
            </a:r>
            <a:r>
              <a:rPr lang="en-US" dirty="0"/>
              <a:t> </a:t>
            </a:r>
            <a:r>
              <a:rPr lang="en-US" dirty="0" err="1"/>
              <a:t>trên</a:t>
            </a:r>
            <a:r>
              <a:rPr lang="en-US" dirty="0"/>
              <a:t> </a:t>
            </a:r>
            <a:r>
              <a:rPr lang="en-US" dirty="0" err="1"/>
              <a:t>nền</a:t>
            </a:r>
            <a:r>
              <a:rPr lang="en-US" dirty="0"/>
              <a:t> </a:t>
            </a:r>
            <a:r>
              <a:rPr lang="en-US" dirty="0" err="1"/>
              <a:t>tảng</a:t>
            </a:r>
            <a:r>
              <a:rPr lang="en-US" dirty="0"/>
              <a:t> </a:t>
            </a:r>
            <a:r>
              <a:rPr lang="en-US" dirty="0" err="1"/>
              <a:t>này</a:t>
            </a:r>
            <a:r>
              <a:rPr lang="en-US" dirty="0"/>
              <a:t>. </a:t>
            </a:r>
          </a:p>
          <a:p>
            <a:pPr>
              <a:lnSpc>
                <a:spcPct val="90000"/>
              </a:lnSpc>
              <a:buNone/>
            </a:pPr>
            <a:r>
              <a:rPr lang="en-US" b="1" dirty="0" err="1"/>
              <a:t>Bài</a:t>
            </a:r>
            <a:r>
              <a:rPr lang="en-US" b="1" dirty="0"/>
              <a:t> 4</a:t>
            </a:r>
            <a:r>
              <a:rPr lang="en-US" dirty="0"/>
              <a:t>. Cho </a:t>
            </a:r>
            <a:r>
              <a:rPr lang="en-US" dirty="0" err="1"/>
              <a:t>biết</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nào</a:t>
            </a:r>
            <a:r>
              <a:rPr lang="en-US" dirty="0"/>
              <a:t> </a:t>
            </a:r>
            <a:r>
              <a:rPr lang="en-US" dirty="0" err="1"/>
              <a:t>là</a:t>
            </a:r>
            <a:r>
              <a:rPr lang="en-US" dirty="0"/>
              <a:t> </a:t>
            </a:r>
            <a:r>
              <a:rPr lang="en-US" dirty="0" err="1"/>
              <a:t>không</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công</a:t>
            </a:r>
            <a:r>
              <a:rPr lang="en-US" dirty="0"/>
              <a:t> </a:t>
            </a:r>
            <a:r>
              <a:rPr lang="en-US" dirty="0" err="1"/>
              <a:t>nghệ</a:t>
            </a:r>
            <a:r>
              <a:rPr lang="en-US" dirty="0"/>
              <a:t> </a:t>
            </a:r>
            <a:r>
              <a:rPr lang="en-US" dirty="0" err="1"/>
              <a:t>blockchain</a:t>
            </a:r>
            <a:r>
              <a:rPr lang="en-US" dirty="0"/>
              <a:t>? </a:t>
            </a:r>
            <a:r>
              <a:rPr lang="en-US" dirty="0" err="1"/>
              <a:t>Tại</a:t>
            </a:r>
            <a:r>
              <a:rPr lang="en-US" dirty="0"/>
              <a:t> </a:t>
            </a:r>
            <a:r>
              <a:rPr lang="en-US" dirty="0" err="1"/>
              <a:t>sao</a:t>
            </a:r>
            <a:r>
              <a:rPr lang="en-US" dirty="0"/>
              <a:t>?</a:t>
            </a:r>
          </a:p>
          <a:p>
            <a:pPr>
              <a:lnSpc>
                <a:spcPct val="90000"/>
              </a:lnSpc>
              <a:buNone/>
            </a:pPr>
            <a:endParaRPr lang="en-US" sz="3200" b="1" dirty="0"/>
          </a:p>
          <a:p>
            <a:pPr marL="457200" indent="-457200">
              <a:buNone/>
              <a:defRPr/>
            </a:pPr>
            <a:endParaRPr lang="en-US" sz="3200" dirty="0"/>
          </a:p>
          <a:p>
            <a:pPr>
              <a:lnSpc>
                <a:spcPct val="90000"/>
              </a:lnSpc>
              <a:buNone/>
            </a:pPr>
            <a:endParaRPr lang="en-US" dirty="0"/>
          </a:p>
        </p:txBody>
      </p:sp>
    </p:spTree>
    <p:extLst>
      <p:ext uri="{BB962C8B-B14F-4D97-AF65-F5344CB8AC3E}">
        <p14:creationId xmlns:p14="http://schemas.microsoft.com/office/powerpoint/2010/main" val="291440387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1D9F0-D93A-664C-AFD2-14F0DD78785C}"/>
              </a:ext>
            </a:extLst>
          </p:cNvPr>
          <p:cNvSpPr>
            <a:spLocks noGrp="1"/>
          </p:cNvSpPr>
          <p:nvPr>
            <p:ph type="title"/>
          </p:nvPr>
        </p:nvSpPr>
        <p:spPr/>
        <p:txBody>
          <a:bodyPr/>
          <a:lstStyle/>
          <a:p>
            <a:r>
              <a:rPr lang="en-US"/>
              <a:t>Đặt vấn đề</a:t>
            </a:r>
          </a:p>
        </p:txBody>
      </p:sp>
      <p:sp>
        <p:nvSpPr>
          <p:cNvPr id="3" name="Content Placeholder 2">
            <a:extLst>
              <a:ext uri="{FF2B5EF4-FFF2-40B4-BE49-F238E27FC236}">
                <a16:creationId xmlns:a16="http://schemas.microsoft.com/office/drawing/2014/main" id="{89D06653-4A02-5F4F-A901-EE12E53AC017}"/>
              </a:ext>
            </a:extLst>
          </p:cNvPr>
          <p:cNvSpPr>
            <a:spLocks noGrp="1"/>
          </p:cNvSpPr>
          <p:nvPr>
            <p:ph idx="1"/>
          </p:nvPr>
        </p:nvSpPr>
        <p:spPr/>
        <p:txBody>
          <a:bodyPr/>
          <a:lstStyle/>
          <a:p>
            <a:r>
              <a:rPr lang="en-US" dirty="0" err="1"/>
              <a:t>Các</a:t>
            </a:r>
            <a:r>
              <a:rPr lang="en-US" dirty="0"/>
              <a:t> </a:t>
            </a:r>
            <a:r>
              <a:rPr lang="en-US" dirty="0" err="1"/>
              <a:t>giao</a:t>
            </a:r>
            <a:r>
              <a:rPr lang="en-US" dirty="0"/>
              <a:t> </a:t>
            </a:r>
            <a:r>
              <a:rPr lang="en-US" dirty="0" err="1"/>
              <a:t>dịch</a:t>
            </a:r>
            <a:r>
              <a:rPr lang="en-US" dirty="0"/>
              <a:t> </a:t>
            </a:r>
            <a:r>
              <a:rPr lang="en-US" dirty="0" err="1"/>
              <a:t>chuyển</a:t>
            </a:r>
            <a:r>
              <a:rPr lang="en-US" dirty="0"/>
              <a:t> </a:t>
            </a:r>
            <a:r>
              <a:rPr lang="en-US" dirty="0" err="1"/>
              <a:t>tiền</a:t>
            </a:r>
            <a:r>
              <a:rPr lang="en-US" dirty="0"/>
              <a:t> </a:t>
            </a:r>
            <a:r>
              <a:rPr lang="en-US" dirty="0" err="1"/>
              <a:t>giữa</a:t>
            </a:r>
            <a:r>
              <a:rPr lang="en-US" dirty="0"/>
              <a:t> 2 </a:t>
            </a:r>
            <a:r>
              <a:rPr lang="en-US" dirty="0" err="1"/>
              <a:t>cá</a:t>
            </a:r>
            <a:r>
              <a:rPr lang="en-US" dirty="0"/>
              <a:t> </a:t>
            </a:r>
            <a:r>
              <a:rPr lang="en-US" dirty="0" err="1"/>
              <a:t>nhân</a:t>
            </a:r>
            <a:r>
              <a:rPr lang="en-US" dirty="0"/>
              <a:t> X (</a:t>
            </a:r>
            <a:r>
              <a:rPr lang="en-US" dirty="0" err="1"/>
              <a:t>người</a:t>
            </a:r>
            <a:r>
              <a:rPr lang="en-US" dirty="0"/>
              <a:t> </a:t>
            </a:r>
            <a:r>
              <a:rPr lang="en-US" dirty="0" err="1"/>
              <a:t>gửi</a:t>
            </a:r>
            <a:r>
              <a:rPr lang="en-US" dirty="0"/>
              <a:t>) </a:t>
            </a:r>
            <a:r>
              <a:rPr lang="en-US" dirty="0" err="1"/>
              <a:t>và</a:t>
            </a:r>
            <a:r>
              <a:rPr lang="en-US" dirty="0"/>
              <a:t> Y (</a:t>
            </a:r>
            <a:r>
              <a:rPr lang="en-US" dirty="0" err="1"/>
              <a:t>người</a:t>
            </a:r>
            <a:r>
              <a:rPr lang="en-US" dirty="0"/>
              <a:t> </a:t>
            </a:r>
            <a:r>
              <a:rPr lang="en-US" dirty="0" err="1"/>
              <a:t>nhận</a:t>
            </a:r>
            <a:r>
              <a:rPr lang="en-US" dirty="0"/>
              <a:t>) </a:t>
            </a:r>
            <a:r>
              <a:rPr lang="en-US" dirty="0" err="1"/>
              <a:t>trên</a:t>
            </a:r>
            <a:r>
              <a:rPr lang="en-US" dirty="0"/>
              <a:t> </a:t>
            </a:r>
            <a:r>
              <a:rPr lang="en-US" dirty="0" err="1"/>
              <a:t>hệ</a:t>
            </a:r>
            <a:r>
              <a:rPr lang="en-US" dirty="0"/>
              <a:t> </a:t>
            </a:r>
            <a:r>
              <a:rPr lang="en-US" dirty="0" err="1"/>
              <a:t>thống</a:t>
            </a:r>
            <a:r>
              <a:rPr lang="en-US" dirty="0"/>
              <a:t> </a:t>
            </a:r>
            <a:r>
              <a:rPr lang="en-US" dirty="0" err="1"/>
              <a:t>ngân</a:t>
            </a:r>
            <a:r>
              <a:rPr lang="en-US" dirty="0"/>
              <a:t> </a:t>
            </a:r>
            <a:r>
              <a:rPr lang="en-US" dirty="0" err="1"/>
              <a:t>hàng</a:t>
            </a:r>
            <a:r>
              <a:rPr lang="en-US" dirty="0"/>
              <a:t> </a:t>
            </a:r>
            <a:r>
              <a:rPr lang="en-US" dirty="0" err="1"/>
              <a:t>hiện</a:t>
            </a:r>
            <a:r>
              <a:rPr lang="en-US" dirty="0"/>
              <a:t> </a:t>
            </a:r>
            <a:r>
              <a:rPr lang="en-US" dirty="0" err="1"/>
              <a:t>tại</a:t>
            </a:r>
            <a:r>
              <a:rPr lang="en-US" dirty="0"/>
              <a:t> </a:t>
            </a:r>
            <a:r>
              <a:rPr lang="en-US" dirty="0" err="1"/>
              <a:t>có</a:t>
            </a:r>
            <a:r>
              <a:rPr lang="en-US" dirty="0"/>
              <a:t> </a:t>
            </a:r>
            <a:r>
              <a:rPr lang="en-US" dirty="0" err="1"/>
              <a:t>đặc</a:t>
            </a:r>
            <a:r>
              <a:rPr lang="en-US" dirty="0"/>
              <a:t> </a:t>
            </a:r>
            <a:r>
              <a:rPr lang="en-US" dirty="0" err="1"/>
              <a:t>trưng</a:t>
            </a:r>
            <a:r>
              <a:rPr lang="en-US" dirty="0"/>
              <a:t> </a:t>
            </a:r>
            <a:r>
              <a:rPr lang="en-US" dirty="0" err="1"/>
              <a:t>sau</a:t>
            </a:r>
            <a:r>
              <a:rPr lang="en-US" dirty="0"/>
              <a:t>.</a:t>
            </a:r>
          </a:p>
          <a:p>
            <a:r>
              <a:rPr lang="en-US" dirty="0" err="1">
                <a:solidFill>
                  <a:srgbClr val="FF0000"/>
                </a:solidFill>
              </a:rPr>
              <a:t>Cần</a:t>
            </a:r>
            <a:r>
              <a:rPr lang="en-US" dirty="0">
                <a:solidFill>
                  <a:srgbClr val="FF0000"/>
                </a:solidFill>
              </a:rPr>
              <a:t> </a:t>
            </a:r>
            <a:r>
              <a:rPr lang="en-US" dirty="0" err="1">
                <a:solidFill>
                  <a:srgbClr val="FF0000"/>
                </a:solidFill>
              </a:rPr>
              <a:t>một</a:t>
            </a:r>
            <a:r>
              <a:rPr lang="en-US" dirty="0">
                <a:solidFill>
                  <a:srgbClr val="FF0000"/>
                </a:solidFill>
              </a:rPr>
              <a:t> </a:t>
            </a:r>
            <a:r>
              <a:rPr lang="en-US" dirty="0" err="1">
                <a:solidFill>
                  <a:srgbClr val="FF0000"/>
                </a:solidFill>
              </a:rPr>
              <a:t>độ</a:t>
            </a:r>
            <a:r>
              <a:rPr lang="en-US" dirty="0">
                <a:solidFill>
                  <a:srgbClr val="FF0000"/>
                </a:solidFill>
              </a:rPr>
              <a:t> </a:t>
            </a:r>
            <a:r>
              <a:rPr lang="en-US" dirty="0" err="1">
                <a:solidFill>
                  <a:srgbClr val="FF0000"/>
                </a:solidFill>
              </a:rPr>
              <a:t>trễ</a:t>
            </a:r>
            <a:r>
              <a:rPr lang="en-US" dirty="0">
                <a:solidFill>
                  <a:srgbClr val="FF0000"/>
                </a:solidFill>
              </a:rPr>
              <a:t> </a:t>
            </a:r>
            <a:r>
              <a:rPr lang="en-US" dirty="0" err="1">
                <a:solidFill>
                  <a:srgbClr val="FF0000"/>
                </a:solidFill>
              </a:rPr>
              <a:t>nhất</a:t>
            </a:r>
            <a:r>
              <a:rPr lang="en-US" dirty="0">
                <a:solidFill>
                  <a:srgbClr val="FF0000"/>
                </a:solidFill>
              </a:rPr>
              <a:t> </a:t>
            </a:r>
            <a:r>
              <a:rPr lang="en-US" dirty="0" err="1">
                <a:solidFill>
                  <a:srgbClr val="FF0000"/>
                </a:solidFill>
              </a:rPr>
              <a:t>định</a:t>
            </a:r>
            <a:r>
              <a:rPr lang="en-US" dirty="0">
                <a:solidFill>
                  <a:srgbClr val="FF0000"/>
                </a:solidFill>
              </a:rPr>
              <a:t> </a:t>
            </a:r>
            <a:r>
              <a:rPr lang="en-US" dirty="0" err="1">
                <a:solidFill>
                  <a:srgbClr val="FF0000"/>
                </a:solidFill>
              </a:rPr>
              <a:t>để</a:t>
            </a:r>
            <a:r>
              <a:rPr lang="en-US" dirty="0">
                <a:solidFill>
                  <a:srgbClr val="FF0000"/>
                </a:solidFill>
              </a:rPr>
              <a:t> Y </a:t>
            </a:r>
            <a:r>
              <a:rPr lang="en-US" dirty="0" err="1">
                <a:solidFill>
                  <a:srgbClr val="FF0000"/>
                </a:solidFill>
              </a:rPr>
              <a:t>có</a:t>
            </a:r>
            <a:r>
              <a:rPr lang="en-US" dirty="0">
                <a:solidFill>
                  <a:srgbClr val="FF0000"/>
                </a:solidFill>
              </a:rPr>
              <a:t> </a:t>
            </a:r>
            <a:r>
              <a:rPr lang="en-US" dirty="0" err="1">
                <a:solidFill>
                  <a:srgbClr val="FF0000"/>
                </a:solidFill>
              </a:rPr>
              <a:t>thể</a:t>
            </a:r>
            <a:r>
              <a:rPr lang="en-US" dirty="0">
                <a:solidFill>
                  <a:srgbClr val="FF0000"/>
                </a:solidFill>
              </a:rPr>
              <a:t> </a:t>
            </a:r>
            <a:r>
              <a:rPr lang="en-US" dirty="0" err="1">
                <a:solidFill>
                  <a:srgbClr val="FF0000"/>
                </a:solidFill>
              </a:rPr>
              <a:t>nhận</a:t>
            </a:r>
            <a:r>
              <a:rPr lang="en-US" dirty="0">
                <a:solidFill>
                  <a:srgbClr val="FF0000"/>
                </a:solidFill>
              </a:rPr>
              <a:t> </a:t>
            </a:r>
            <a:r>
              <a:rPr lang="en-US" dirty="0" err="1">
                <a:solidFill>
                  <a:srgbClr val="FF0000"/>
                </a:solidFill>
              </a:rPr>
              <a:t>được</a:t>
            </a:r>
            <a:r>
              <a:rPr lang="en-US" dirty="0">
                <a:solidFill>
                  <a:srgbClr val="FF0000"/>
                </a:solidFill>
              </a:rPr>
              <a:t> </a:t>
            </a:r>
            <a:r>
              <a:rPr lang="en-US" dirty="0" err="1">
                <a:solidFill>
                  <a:srgbClr val="FF0000"/>
                </a:solidFill>
              </a:rPr>
              <a:t>tiền</a:t>
            </a:r>
            <a:r>
              <a:rPr lang="en-US" dirty="0">
                <a:solidFill>
                  <a:srgbClr val="FF0000"/>
                </a:solidFill>
              </a:rPr>
              <a:t> </a:t>
            </a:r>
            <a:r>
              <a:rPr lang="en-US" dirty="0" err="1">
                <a:solidFill>
                  <a:srgbClr val="FF0000"/>
                </a:solidFill>
              </a:rPr>
              <a:t>từ</a:t>
            </a:r>
            <a:r>
              <a:rPr lang="en-US" dirty="0">
                <a:solidFill>
                  <a:srgbClr val="FF0000"/>
                </a:solidFill>
              </a:rPr>
              <a:t> X.</a:t>
            </a:r>
          </a:p>
          <a:p>
            <a:r>
              <a:rPr lang="en-US" dirty="0"/>
              <a:t>X </a:t>
            </a:r>
            <a:r>
              <a:rPr lang="en-US" dirty="0" err="1"/>
              <a:t>hoặc</a:t>
            </a:r>
            <a:r>
              <a:rPr lang="en-US" dirty="0"/>
              <a:t> Y </a:t>
            </a:r>
            <a:r>
              <a:rPr lang="en-US" dirty="0" err="1"/>
              <a:t>cần</a:t>
            </a:r>
            <a:r>
              <a:rPr lang="en-US" dirty="0"/>
              <a:t> </a:t>
            </a:r>
            <a:r>
              <a:rPr lang="en-US" dirty="0" err="1"/>
              <a:t>đóng</a:t>
            </a:r>
            <a:r>
              <a:rPr lang="en-US" dirty="0"/>
              <a:t> </a:t>
            </a:r>
            <a:r>
              <a:rPr lang="en-US" dirty="0" err="1"/>
              <a:t>phí</a:t>
            </a:r>
            <a:r>
              <a:rPr lang="en-US" dirty="0"/>
              <a:t> </a:t>
            </a:r>
            <a:r>
              <a:rPr lang="en-US" dirty="0" err="1"/>
              <a:t>cho</a:t>
            </a:r>
            <a:r>
              <a:rPr lang="en-US" dirty="0"/>
              <a:t> </a:t>
            </a:r>
            <a:r>
              <a:rPr lang="en-US" dirty="0" err="1"/>
              <a:t>ngân</a:t>
            </a:r>
            <a:r>
              <a:rPr lang="en-US" dirty="0"/>
              <a:t> </a:t>
            </a:r>
            <a:r>
              <a:rPr lang="en-US" dirty="0" err="1"/>
              <a:t>hàng</a:t>
            </a:r>
            <a:r>
              <a:rPr lang="en-US" dirty="0"/>
              <a:t>.</a:t>
            </a:r>
          </a:p>
          <a:p>
            <a:r>
              <a:rPr lang="en-US" b="1" dirty="0" err="1">
                <a:solidFill>
                  <a:srgbClr val="FF0000"/>
                </a:solidFill>
              </a:rPr>
              <a:t>Người</a:t>
            </a:r>
            <a:r>
              <a:rPr lang="en-US" b="1" dirty="0">
                <a:solidFill>
                  <a:srgbClr val="FF0000"/>
                </a:solidFill>
              </a:rPr>
              <a:t> </a:t>
            </a:r>
            <a:r>
              <a:rPr lang="en-US" b="1" dirty="0" err="1">
                <a:solidFill>
                  <a:srgbClr val="FF0000"/>
                </a:solidFill>
              </a:rPr>
              <a:t>quản</a:t>
            </a:r>
            <a:r>
              <a:rPr lang="en-US" b="1" dirty="0">
                <a:solidFill>
                  <a:srgbClr val="FF0000"/>
                </a:solidFill>
              </a:rPr>
              <a:t> </a:t>
            </a:r>
            <a:r>
              <a:rPr lang="en-US" b="1" dirty="0" err="1">
                <a:solidFill>
                  <a:srgbClr val="FF0000"/>
                </a:solidFill>
              </a:rPr>
              <a:t>trị</a:t>
            </a:r>
            <a:r>
              <a:rPr lang="en-US" b="1" dirty="0">
                <a:solidFill>
                  <a:srgbClr val="FF0000"/>
                </a:solidFill>
              </a:rPr>
              <a:t> CSDL </a:t>
            </a:r>
            <a:r>
              <a:rPr lang="en-US" b="1" dirty="0" err="1">
                <a:solidFill>
                  <a:srgbClr val="FF0000"/>
                </a:solidFill>
              </a:rPr>
              <a:t>thấy</a:t>
            </a:r>
            <a:r>
              <a:rPr lang="en-US" b="1" dirty="0">
                <a:solidFill>
                  <a:srgbClr val="FF0000"/>
                </a:solidFill>
              </a:rPr>
              <a:t> </a:t>
            </a:r>
            <a:r>
              <a:rPr lang="en-US" b="1" dirty="0" err="1">
                <a:solidFill>
                  <a:srgbClr val="FF0000"/>
                </a:solidFill>
              </a:rPr>
              <a:t>được</a:t>
            </a:r>
            <a:r>
              <a:rPr lang="en-US" b="1" dirty="0">
                <a:solidFill>
                  <a:srgbClr val="FF0000"/>
                </a:solidFill>
              </a:rPr>
              <a:t>, </a:t>
            </a:r>
            <a:r>
              <a:rPr lang="en-US" b="1" dirty="0" err="1">
                <a:solidFill>
                  <a:srgbClr val="FF0000"/>
                </a:solidFill>
              </a:rPr>
              <a:t>thậm</a:t>
            </a:r>
            <a:r>
              <a:rPr lang="en-US" b="1" dirty="0">
                <a:solidFill>
                  <a:srgbClr val="FF0000"/>
                </a:solidFill>
              </a:rPr>
              <a:t> </a:t>
            </a:r>
            <a:r>
              <a:rPr lang="en-US" b="1" dirty="0" err="1">
                <a:solidFill>
                  <a:srgbClr val="FF0000"/>
                </a:solidFill>
              </a:rPr>
              <a:t>chí</a:t>
            </a:r>
            <a:r>
              <a:rPr lang="en-US" b="1" dirty="0">
                <a:solidFill>
                  <a:srgbClr val="FF0000"/>
                </a:solidFill>
              </a:rPr>
              <a:t> </a:t>
            </a:r>
            <a:r>
              <a:rPr lang="en-US" b="1" dirty="0" err="1">
                <a:solidFill>
                  <a:srgbClr val="FF0000"/>
                </a:solidFill>
              </a:rPr>
              <a:t>sửa</a:t>
            </a:r>
            <a:r>
              <a:rPr lang="en-US" b="1" dirty="0">
                <a:solidFill>
                  <a:srgbClr val="FF0000"/>
                </a:solidFill>
              </a:rPr>
              <a:t> </a:t>
            </a:r>
            <a:r>
              <a:rPr lang="en-US" b="1" dirty="0" err="1">
                <a:solidFill>
                  <a:srgbClr val="FF0000"/>
                </a:solidFill>
              </a:rPr>
              <a:t>được</a:t>
            </a:r>
            <a:r>
              <a:rPr lang="en-US" b="1" dirty="0">
                <a:solidFill>
                  <a:srgbClr val="FF0000"/>
                </a:solidFill>
              </a:rPr>
              <a:t> </a:t>
            </a:r>
            <a:r>
              <a:rPr lang="en-US" b="1" dirty="0" err="1">
                <a:solidFill>
                  <a:srgbClr val="FF0000"/>
                </a:solidFill>
              </a:rPr>
              <a:t>giao</a:t>
            </a:r>
            <a:r>
              <a:rPr lang="en-US" b="1" dirty="0">
                <a:solidFill>
                  <a:srgbClr val="FF0000"/>
                </a:solidFill>
              </a:rPr>
              <a:t> </a:t>
            </a:r>
            <a:r>
              <a:rPr lang="en-US" b="1" dirty="0" err="1">
                <a:solidFill>
                  <a:srgbClr val="FF0000"/>
                </a:solidFill>
              </a:rPr>
              <a:t>dịch</a:t>
            </a:r>
            <a:r>
              <a:rPr lang="en-US" b="1" dirty="0">
                <a:solidFill>
                  <a:srgbClr val="FF0000"/>
                </a:solidFill>
              </a:rPr>
              <a:t> </a:t>
            </a:r>
            <a:r>
              <a:rPr lang="en-US" b="1" dirty="0" err="1">
                <a:solidFill>
                  <a:srgbClr val="FF0000"/>
                </a:solidFill>
              </a:rPr>
              <a:t>này</a:t>
            </a:r>
            <a:r>
              <a:rPr lang="en-US" b="1" dirty="0">
                <a:solidFill>
                  <a:srgbClr val="FF0000"/>
                </a:solidFill>
              </a:rPr>
              <a:t>.</a:t>
            </a:r>
          </a:p>
          <a:p>
            <a:pPr marL="0" indent="0">
              <a:buNone/>
            </a:pPr>
            <a:r>
              <a:rPr lang="en-US" dirty="0">
                <a:sym typeface="Wingdings" pitchFamily="2" charset="2"/>
              </a:rPr>
              <a:t> Làm sao để khắc phục vấn đề này. </a:t>
            </a:r>
            <a:endParaRPr lang="en-US" dirty="0"/>
          </a:p>
          <a:p>
            <a:endParaRPr lang="en-US"/>
          </a:p>
        </p:txBody>
      </p:sp>
    </p:spTree>
    <p:extLst>
      <p:ext uri="{BB962C8B-B14F-4D97-AF65-F5344CB8AC3E}">
        <p14:creationId xmlns:p14="http://schemas.microsoft.com/office/powerpoint/2010/main" val="154260674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B6C9-6337-6E4A-A731-E5B81576B2F6}"/>
              </a:ext>
            </a:extLst>
          </p:cNvPr>
          <p:cNvSpPr>
            <a:spLocks noGrp="1"/>
          </p:cNvSpPr>
          <p:nvPr>
            <p:ph type="title"/>
          </p:nvPr>
        </p:nvSpPr>
        <p:spPr/>
        <p:txBody>
          <a:bodyPr/>
          <a:lstStyle/>
          <a:p>
            <a:r>
              <a:rPr lang="en-US"/>
              <a:t>Khắc phục </a:t>
            </a:r>
          </a:p>
        </p:txBody>
      </p:sp>
      <p:sp>
        <p:nvSpPr>
          <p:cNvPr id="3" name="Content Placeholder 2">
            <a:extLst>
              <a:ext uri="{FF2B5EF4-FFF2-40B4-BE49-F238E27FC236}">
                <a16:creationId xmlns:a16="http://schemas.microsoft.com/office/drawing/2014/main" id="{7D7503B8-A20C-2D40-BA03-C110B97B236D}"/>
              </a:ext>
            </a:extLst>
          </p:cNvPr>
          <p:cNvSpPr>
            <a:spLocks noGrp="1"/>
          </p:cNvSpPr>
          <p:nvPr>
            <p:ph idx="1"/>
          </p:nvPr>
        </p:nvSpPr>
        <p:spPr>
          <a:xfrm>
            <a:off x="419100" y="1166018"/>
            <a:ext cx="11353800" cy="4525963"/>
          </a:xfrm>
        </p:spPr>
        <p:txBody>
          <a:bodyPr/>
          <a:lstStyle/>
          <a:p>
            <a:r>
              <a:rPr lang="en-US" dirty="0" err="1"/>
              <a:t>Xét</a:t>
            </a:r>
            <a:r>
              <a:rPr lang="en-US" dirty="0"/>
              <a:t> </a:t>
            </a:r>
            <a:r>
              <a:rPr lang="en-US" dirty="0" err="1"/>
              <a:t>ví</a:t>
            </a:r>
            <a:r>
              <a:rPr lang="en-US" dirty="0"/>
              <a:t> </a:t>
            </a:r>
            <a:r>
              <a:rPr lang="en-US" dirty="0" err="1"/>
              <a:t>dụ</a:t>
            </a:r>
            <a:r>
              <a:rPr lang="en-US" dirty="0"/>
              <a:t> </a:t>
            </a:r>
            <a:r>
              <a:rPr lang="en-US" dirty="0" err="1"/>
              <a:t>sau</a:t>
            </a:r>
            <a:r>
              <a:rPr lang="en-US" dirty="0"/>
              <a:t>: </a:t>
            </a:r>
            <a:r>
              <a:rPr lang="en-US" dirty="0" err="1"/>
              <a:t>bao</a:t>
            </a:r>
            <a:r>
              <a:rPr lang="en-US" dirty="0"/>
              <a:t> </a:t>
            </a:r>
            <a:r>
              <a:rPr lang="en-US" dirty="0" err="1"/>
              <a:t>gồm</a:t>
            </a:r>
            <a:r>
              <a:rPr lang="en-US" dirty="0"/>
              <a:t> </a:t>
            </a:r>
            <a:r>
              <a:rPr lang="en-US" dirty="0" err="1"/>
              <a:t>các</a:t>
            </a:r>
            <a:r>
              <a:rPr lang="en-US" dirty="0"/>
              <a:t> </a:t>
            </a:r>
            <a:r>
              <a:rPr lang="en-US" dirty="0" err="1"/>
              <a:t>giao</a:t>
            </a:r>
            <a:r>
              <a:rPr lang="en-US" dirty="0"/>
              <a:t> </a:t>
            </a:r>
            <a:r>
              <a:rPr lang="en-US" dirty="0" err="1"/>
              <a:t>tác</a:t>
            </a:r>
            <a:r>
              <a:rPr lang="en-US" dirty="0"/>
              <a:t> </a:t>
            </a:r>
            <a:r>
              <a:rPr lang="en-US" dirty="0" err="1"/>
              <a:t>chuyển</a:t>
            </a:r>
            <a:r>
              <a:rPr lang="en-US" dirty="0"/>
              <a:t> </a:t>
            </a:r>
            <a:r>
              <a:rPr lang="en-US" dirty="0" err="1"/>
              <a:t>tiền</a:t>
            </a:r>
            <a:r>
              <a:rPr lang="en-US" dirty="0"/>
              <a:t> </a:t>
            </a:r>
            <a:r>
              <a:rPr lang="en-US" dirty="0" err="1"/>
              <a:t>giữa</a:t>
            </a:r>
            <a:r>
              <a:rPr lang="en-US" dirty="0"/>
              <a:t> 4 </a:t>
            </a:r>
            <a:r>
              <a:rPr lang="en-US" dirty="0" err="1"/>
              <a:t>tài</a:t>
            </a:r>
            <a:r>
              <a:rPr lang="en-US" dirty="0"/>
              <a:t> </a:t>
            </a:r>
            <a:r>
              <a:rPr lang="en-US" dirty="0" err="1"/>
              <a:t>khoản</a:t>
            </a:r>
            <a:r>
              <a:rPr lang="en-US" dirty="0"/>
              <a:t> A, B, C, D, </a:t>
            </a:r>
            <a:r>
              <a:rPr lang="en-US" dirty="0" err="1"/>
              <a:t>và</a:t>
            </a:r>
            <a:r>
              <a:rPr lang="en-US" dirty="0"/>
              <a:t> </a:t>
            </a:r>
            <a:r>
              <a:rPr lang="en-US" dirty="0" err="1"/>
              <a:t>phần</a:t>
            </a:r>
            <a:r>
              <a:rPr lang="en-US" dirty="0"/>
              <a:t> </a:t>
            </a:r>
            <a:r>
              <a:rPr lang="en-US" dirty="0" err="1"/>
              <a:t>thưởng</a:t>
            </a:r>
            <a:r>
              <a:rPr lang="en-US" dirty="0"/>
              <a:t> </a:t>
            </a:r>
            <a:r>
              <a:rPr lang="en-US" dirty="0" err="1"/>
              <a:t>của</a:t>
            </a:r>
            <a:r>
              <a:rPr lang="en-US" dirty="0"/>
              <a:t> </a:t>
            </a:r>
            <a:r>
              <a:rPr lang="en-US" dirty="0" err="1"/>
              <a:t>hệ</a:t>
            </a:r>
            <a:r>
              <a:rPr lang="en-US" dirty="0"/>
              <a:t> </a:t>
            </a:r>
            <a:r>
              <a:rPr lang="en-US" dirty="0" err="1"/>
              <a:t>thống</a:t>
            </a:r>
            <a:r>
              <a:rPr lang="en-US" dirty="0"/>
              <a:t> do A, B, C </a:t>
            </a:r>
            <a:r>
              <a:rPr lang="en-US" dirty="0" err="1"/>
              <a:t>tạo</a:t>
            </a:r>
            <a:r>
              <a:rPr lang="en-US" dirty="0"/>
              <a:t> </a:t>
            </a:r>
            <a:r>
              <a:rPr lang="en-US" dirty="0" err="1"/>
              <a:t>ra</a:t>
            </a:r>
            <a:r>
              <a:rPr lang="en-US" dirty="0"/>
              <a:t> </a:t>
            </a:r>
            <a:r>
              <a:rPr lang="en-US" dirty="0" err="1"/>
              <a:t>các</a:t>
            </a:r>
            <a:r>
              <a:rPr lang="en-US" dirty="0"/>
              <a:t> </a:t>
            </a:r>
            <a:r>
              <a:rPr lang="en-US" dirty="0" err="1"/>
              <a:t>khối</a:t>
            </a:r>
            <a:r>
              <a:rPr lang="en-US" dirty="0"/>
              <a:t> </a:t>
            </a:r>
            <a:r>
              <a:rPr lang="en-US" dirty="0" err="1"/>
              <a:t>mới</a:t>
            </a:r>
            <a:r>
              <a:rPr lang="en-US" dirty="0"/>
              <a:t>.</a:t>
            </a:r>
          </a:p>
          <a:p>
            <a:r>
              <a:rPr lang="en-US" dirty="0"/>
              <a:t>Gt1: A </a:t>
            </a:r>
            <a:r>
              <a:rPr lang="en-US" dirty="0" err="1"/>
              <a:t>được</a:t>
            </a:r>
            <a:r>
              <a:rPr lang="en-US" dirty="0"/>
              <a:t> </a:t>
            </a:r>
            <a:r>
              <a:rPr lang="en-US" dirty="0" err="1"/>
              <a:t>thưởng</a:t>
            </a:r>
            <a:r>
              <a:rPr lang="en-US" dirty="0"/>
              <a:t> 50đ do </a:t>
            </a:r>
            <a:r>
              <a:rPr lang="en-US" dirty="0" err="1"/>
              <a:t>tạo</a:t>
            </a:r>
            <a:r>
              <a:rPr lang="en-US" dirty="0"/>
              <a:t> </a:t>
            </a:r>
            <a:r>
              <a:rPr lang="en-US" dirty="0" err="1"/>
              <a:t>ra</a:t>
            </a:r>
            <a:r>
              <a:rPr lang="en-US" dirty="0"/>
              <a:t> </a:t>
            </a:r>
            <a:r>
              <a:rPr lang="en-US" dirty="0" err="1"/>
              <a:t>được</a:t>
            </a:r>
            <a:r>
              <a:rPr lang="en-US" dirty="0"/>
              <a:t> </a:t>
            </a:r>
            <a:r>
              <a:rPr lang="en-US" dirty="0" err="1"/>
              <a:t>khối</a:t>
            </a:r>
            <a:r>
              <a:rPr lang="en-US" dirty="0"/>
              <a:t> 1 (</a:t>
            </a:r>
            <a:r>
              <a:rPr lang="en-US" dirty="0" err="1"/>
              <a:t>kết</a:t>
            </a:r>
            <a:r>
              <a:rPr lang="en-US" dirty="0"/>
              <a:t> </a:t>
            </a:r>
            <a:r>
              <a:rPr lang="en-US" dirty="0" err="1"/>
              <a:t>quả</a:t>
            </a:r>
            <a:r>
              <a:rPr lang="en-US" dirty="0"/>
              <a:t> </a:t>
            </a:r>
            <a:r>
              <a:rPr lang="en-US" dirty="0" err="1"/>
              <a:t>chạy</a:t>
            </a:r>
            <a:r>
              <a:rPr lang="en-US" dirty="0"/>
              <a:t> </a:t>
            </a:r>
            <a:r>
              <a:rPr lang="en-US" dirty="0" err="1"/>
              <a:t>thuật</a:t>
            </a:r>
            <a:r>
              <a:rPr lang="en-US" dirty="0"/>
              <a:t> </a:t>
            </a:r>
            <a:r>
              <a:rPr lang="en-US" dirty="0" err="1"/>
              <a:t>toán</a:t>
            </a:r>
            <a:r>
              <a:rPr lang="en-US" dirty="0"/>
              <a:t>). Gt2: A </a:t>
            </a:r>
            <a:r>
              <a:rPr lang="en-US" dirty="0" err="1"/>
              <a:t>chuyển</a:t>
            </a:r>
            <a:r>
              <a:rPr lang="en-US" dirty="0"/>
              <a:t> 10đ </a:t>
            </a:r>
            <a:r>
              <a:rPr lang="en-US" dirty="0" err="1"/>
              <a:t>cho</a:t>
            </a:r>
            <a:r>
              <a:rPr lang="en-US" dirty="0"/>
              <a:t> </a:t>
            </a:r>
            <a:r>
              <a:rPr lang="en-US" dirty="0" err="1"/>
              <a:t>tài</a:t>
            </a:r>
            <a:r>
              <a:rPr lang="en-US" dirty="0"/>
              <a:t> </a:t>
            </a:r>
            <a:r>
              <a:rPr lang="en-US" dirty="0" err="1"/>
              <a:t>khoản</a:t>
            </a:r>
            <a:r>
              <a:rPr lang="en-US" dirty="0"/>
              <a:t> C; Gt3: B </a:t>
            </a:r>
            <a:r>
              <a:rPr lang="en-US" dirty="0" err="1"/>
              <a:t>được</a:t>
            </a:r>
            <a:r>
              <a:rPr lang="en-US" dirty="0"/>
              <a:t> </a:t>
            </a:r>
            <a:r>
              <a:rPr lang="en-US" dirty="0" err="1"/>
              <a:t>thưởng</a:t>
            </a:r>
            <a:r>
              <a:rPr lang="en-US" dirty="0"/>
              <a:t> 50đ do </a:t>
            </a:r>
            <a:r>
              <a:rPr lang="en-US" dirty="0" err="1"/>
              <a:t>tạo</a:t>
            </a:r>
            <a:r>
              <a:rPr lang="en-US" dirty="0"/>
              <a:t> </a:t>
            </a:r>
            <a:r>
              <a:rPr lang="en-US" dirty="0" err="1"/>
              <a:t>ra</a:t>
            </a:r>
            <a:r>
              <a:rPr lang="en-US" dirty="0"/>
              <a:t> </a:t>
            </a:r>
            <a:r>
              <a:rPr lang="en-US" dirty="0" err="1"/>
              <a:t>khối</a:t>
            </a:r>
            <a:r>
              <a:rPr lang="en-US" dirty="0"/>
              <a:t> 2; Gt4: A </a:t>
            </a:r>
            <a:r>
              <a:rPr lang="en-US" dirty="0" err="1"/>
              <a:t>chuyển</a:t>
            </a:r>
            <a:r>
              <a:rPr lang="en-US" dirty="0"/>
              <a:t> 10đ </a:t>
            </a:r>
            <a:r>
              <a:rPr lang="en-US" dirty="0" err="1"/>
              <a:t>cho</a:t>
            </a:r>
            <a:r>
              <a:rPr lang="en-US" dirty="0"/>
              <a:t> </a:t>
            </a:r>
            <a:r>
              <a:rPr lang="en-US" dirty="0" err="1"/>
              <a:t>tài</a:t>
            </a:r>
            <a:r>
              <a:rPr lang="en-US" dirty="0"/>
              <a:t> </a:t>
            </a:r>
            <a:r>
              <a:rPr lang="en-US" dirty="0" err="1"/>
              <a:t>khoản</a:t>
            </a:r>
            <a:r>
              <a:rPr lang="en-US" dirty="0"/>
              <a:t> D; Gt5: C </a:t>
            </a:r>
            <a:r>
              <a:rPr lang="en-US" dirty="0" err="1"/>
              <a:t>được</a:t>
            </a:r>
            <a:r>
              <a:rPr lang="en-US" dirty="0"/>
              <a:t> </a:t>
            </a:r>
            <a:r>
              <a:rPr lang="en-US" dirty="0" err="1"/>
              <a:t>thưởng</a:t>
            </a:r>
            <a:r>
              <a:rPr lang="en-US" dirty="0"/>
              <a:t> 50đ do </a:t>
            </a:r>
            <a:r>
              <a:rPr lang="en-US" dirty="0" err="1"/>
              <a:t>tạo</a:t>
            </a:r>
            <a:r>
              <a:rPr lang="en-US" dirty="0"/>
              <a:t> </a:t>
            </a:r>
            <a:r>
              <a:rPr lang="en-US" dirty="0" err="1"/>
              <a:t>ra</a:t>
            </a:r>
            <a:r>
              <a:rPr lang="en-US" dirty="0"/>
              <a:t> </a:t>
            </a:r>
            <a:r>
              <a:rPr lang="en-US" dirty="0" err="1"/>
              <a:t>khối</a:t>
            </a:r>
            <a:r>
              <a:rPr lang="en-US" dirty="0"/>
              <a:t> 3;</a:t>
            </a:r>
          </a:p>
          <a:p>
            <a:r>
              <a:rPr lang="en-US" dirty="0" err="1"/>
              <a:t>Nếu</a:t>
            </a:r>
            <a:r>
              <a:rPr lang="en-US" dirty="0"/>
              <a:t> </a:t>
            </a:r>
            <a:r>
              <a:rPr lang="en-US" dirty="0" err="1"/>
              <a:t>các</a:t>
            </a:r>
            <a:r>
              <a:rPr lang="en-US" dirty="0"/>
              <a:t> </a:t>
            </a:r>
            <a:r>
              <a:rPr lang="en-US" dirty="0" err="1"/>
              <a:t>giao</a:t>
            </a:r>
            <a:r>
              <a:rPr lang="en-US" dirty="0"/>
              <a:t> </a:t>
            </a:r>
            <a:r>
              <a:rPr lang="en-US" dirty="0" err="1"/>
              <a:t>dịch</a:t>
            </a:r>
            <a:r>
              <a:rPr lang="en-US" dirty="0"/>
              <a:t> </a:t>
            </a:r>
            <a:r>
              <a:rPr lang="en-US" dirty="0" err="1"/>
              <a:t>này</a:t>
            </a:r>
            <a:r>
              <a:rPr lang="en-US" dirty="0"/>
              <a:t> </a:t>
            </a:r>
            <a:r>
              <a:rPr lang="en-US" dirty="0" err="1"/>
              <a:t>là</a:t>
            </a:r>
            <a:r>
              <a:rPr lang="en-US" dirty="0"/>
              <a:t> </a:t>
            </a:r>
            <a:r>
              <a:rPr lang="en-US" dirty="0" err="1"/>
              <a:t>hợp</a:t>
            </a:r>
            <a:r>
              <a:rPr lang="en-US" dirty="0"/>
              <a:t> </a:t>
            </a:r>
            <a:r>
              <a:rPr lang="en-US" dirty="0" err="1"/>
              <a:t>lệ</a:t>
            </a:r>
            <a:r>
              <a:rPr lang="en-US" dirty="0"/>
              <a:t>, </a:t>
            </a:r>
            <a:r>
              <a:rPr lang="en-US" dirty="0" err="1"/>
              <a:t>một</a:t>
            </a:r>
            <a:r>
              <a:rPr lang="en-US" dirty="0"/>
              <a:t> </a:t>
            </a:r>
            <a:r>
              <a:rPr lang="en-US" dirty="0" err="1"/>
              <a:t>cuốn</a:t>
            </a:r>
            <a:r>
              <a:rPr lang="en-US" dirty="0"/>
              <a:t> </a:t>
            </a:r>
            <a:r>
              <a:rPr lang="en-US" dirty="0" err="1"/>
              <a:t>sổ</a:t>
            </a:r>
            <a:r>
              <a:rPr lang="en-US" dirty="0"/>
              <a:t> </a:t>
            </a:r>
            <a:r>
              <a:rPr lang="en-US" dirty="0" err="1"/>
              <a:t>cái</a:t>
            </a:r>
            <a:r>
              <a:rPr lang="en-US" dirty="0"/>
              <a:t> </a:t>
            </a:r>
            <a:r>
              <a:rPr lang="en-US" dirty="0" err="1"/>
              <a:t>sẽ</a:t>
            </a:r>
            <a:r>
              <a:rPr lang="en-US" dirty="0"/>
              <a:t> </a:t>
            </a:r>
            <a:r>
              <a:rPr lang="en-US" dirty="0" err="1"/>
              <a:t>ghi</a:t>
            </a:r>
            <a:r>
              <a:rPr lang="en-US" dirty="0"/>
              <a:t> </a:t>
            </a:r>
            <a:r>
              <a:rPr lang="en-US" dirty="0" err="1"/>
              <a:t>lại</a:t>
            </a:r>
            <a:r>
              <a:rPr lang="en-US" dirty="0"/>
              <a:t> </a:t>
            </a:r>
            <a:r>
              <a:rPr lang="en-US" dirty="0" err="1"/>
              <a:t>các</a:t>
            </a:r>
            <a:r>
              <a:rPr lang="en-US" dirty="0"/>
              <a:t> </a:t>
            </a:r>
            <a:r>
              <a:rPr lang="en-US" dirty="0" err="1"/>
              <a:t>giao</a:t>
            </a:r>
            <a:r>
              <a:rPr lang="en-US" dirty="0"/>
              <a:t> </a:t>
            </a:r>
            <a:r>
              <a:rPr lang="en-US" dirty="0" err="1"/>
              <a:t>tác</a:t>
            </a:r>
            <a:r>
              <a:rPr lang="en-US" dirty="0"/>
              <a:t> </a:t>
            </a:r>
            <a:r>
              <a:rPr lang="en-US" dirty="0" err="1"/>
              <a:t>trên</a:t>
            </a:r>
            <a:r>
              <a:rPr lang="en-US" dirty="0"/>
              <a:t>, </a:t>
            </a:r>
            <a:r>
              <a:rPr lang="en-US" dirty="0" err="1"/>
              <a:t>sổ</a:t>
            </a:r>
            <a:r>
              <a:rPr lang="en-US" dirty="0"/>
              <a:t> </a:t>
            </a:r>
            <a:r>
              <a:rPr lang="en-US" dirty="0" err="1"/>
              <a:t>cái</a:t>
            </a:r>
            <a:r>
              <a:rPr lang="en-US" dirty="0"/>
              <a:t> </a:t>
            </a:r>
            <a:r>
              <a:rPr lang="en-US" dirty="0" err="1"/>
              <a:t>này</a:t>
            </a:r>
            <a:r>
              <a:rPr lang="en-US" dirty="0"/>
              <a:t> </a:t>
            </a:r>
            <a:r>
              <a:rPr lang="en-US" dirty="0" err="1"/>
              <a:t>được</a:t>
            </a:r>
            <a:r>
              <a:rPr lang="en-US" dirty="0"/>
              <a:t> </a:t>
            </a:r>
            <a:r>
              <a:rPr lang="en-US" dirty="0" err="1"/>
              <a:t>phân</a:t>
            </a:r>
            <a:r>
              <a:rPr lang="en-US" dirty="0"/>
              <a:t> </a:t>
            </a:r>
            <a:r>
              <a:rPr lang="en-US" dirty="0" err="1"/>
              <a:t>bổ</a:t>
            </a:r>
            <a:r>
              <a:rPr lang="en-US" dirty="0"/>
              <a:t> </a:t>
            </a:r>
            <a:r>
              <a:rPr lang="en-US" dirty="0" err="1"/>
              <a:t>trên</a:t>
            </a:r>
            <a:r>
              <a:rPr lang="en-US" dirty="0"/>
              <a:t> </a:t>
            </a:r>
            <a:r>
              <a:rPr lang="en-US" dirty="0" err="1"/>
              <a:t>các</a:t>
            </a:r>
            <a:r>
              <a:rPr lang="en-US" dirty="0"/>
              <a:t> node. </a:t>
            </a:r>
            <a:r>
              <a:rPr lang="en-US" dirty="0" err="1"/>
              <a:t>Mỗi</a:t>
            </a:r>
            <a:r>
              <a:rPr lang="en-US" dirty="0"/>
              <a:t> </a:t>
            </a:r>
            <a:r>
              <a:rPr lang="en-US" dirty="0" err="1"/>
              <a:t>thao</a:t>
            </a:r>
            <a:r>
              <a:rPr lang="en-US" dirty="0"/>
              <a:t> </a:t>
            </a:r>
            <a:r>
              <a:rPr lang="en-US" dirty="0" err="1"/>
              <a:t>tác</a:t>
            </a:r>
            <a:r>
              <a:rPr lang="en-US" dirty="0"/>
              <a:t> </a:t>
            </a:r>
            <a:r>
              <a:rPr lang="en-US" dirty="0" err="1"/>
              <a:t>chuyển</a:t>
            </a:r>
            <a:r>
              <a:rPr lang="en-US" dirty="0"/>
              <a:t> </a:t>
            </a:r>
            <a:r>
              <a:rPr lang="en-US" dirty="0" err="1"/>
              <a:t>tiền</a:t>
            </a:r>
            <a:r>
              <a:rPr lang="en-US" dirty="0"/>
              <a:t> </a:t>
            </a:r>
            <a:r>
              <a:rPr lang="en-US" dirty="0" err="1"/>
              <a:t>tạo</a:t>
            </a:r>
            <a:r>
              <a:rPr lang="en-US" dirty="0"/>
              <a:t> </a:t>
            </a:r>
            <a:r>
              <a:rPr lang="en-US" dirty="0" err="1"/>
              <a:t>thành</a:t>
            </a:r>
            <a:r>
              <a:rPr lang="en-US" dirty="0"/>
              <a:t> 1 </a:t>
            </a:r>
            <a:r>
              <a:rPr lang="en-US" dirty="0" err="1"/>
              <a:t>khối</a:t>
            </a:r>
            <a:r>
              <a:rPr lang="en-US" dirty="0"/>
              <a:t>, </a:t>
            </a:r>
            <a:r>
              <a:rPr lang="en-US" dirty="0" err="1"/>
              <a:t>tất</a:t>
            </a:r>
            <a:r>
              <a:rPr lang="en-US" dirty="0"/>
              <a:t> </a:t>
            </a:r>
            <a:r>
              <a:rPr lang="en-US" dirty="0" err="1"/>
              <a:t>cả</a:t>
            </a:r>
            <a:r>
              <a:rPr lang="en-US" dirty="0"/>
              <a:t> </a:t>
            </a:r>
            <a:r>
              <a:rPr lang="en-US" dirty="0" err="1"/>
              <a:t>có</a:t>
            </a:r>
            <a:r>
              <a:rPr lang="en-US" dirty="0"/>
              <a:t> 3 </a:t>
            </a:r>
            <a:r>
              <a:rPr lang="en-US" dirty="0" err="1"/>
              <a:t>khối</a:t>
            </a:r>
            <a:r>
              <a:rPr lang="en-US" dirty="0"/>
              <a:t> </a:t>
            </a:r>
            <a:r>
              <a:rPr lang="en-US" dirty="0" err="1"/>
              <a:t>hình</a:t>
            </a:r>
            <a:r>
              <a:rPr lang="en-US" dirty="0"/>
              <a:t> </a:t>
            </a:r>
            <a:r>
              <a:rPr lang="en-US" dirty="0" err="1"/>
              <a:t>thành</a:t>
            </a:r>
            <a:r>
              <a:rPr lang="en-US" dirty="0"/>
              <a:t> </a:t>
            </a:r>
            <a:r>
              <a:rPr lang="en-US" dirty="0" err="1"/>
              <a:t>theo</a:t>
            </a:r>
            <a:r>
              <a:rPr lang="en-US" dirty="0"/>
              <a:t> </a:t>
            </a:r>
            <a:r>
              <a:rPr lang="en-US" dirty="0" err="1"/>
              <a:t>đúng</a:t>
            </a:r>
            <a:r>
              <a:rPr lang="en-US" dirty="0"/>
              <a:t> </a:t>
            </a:r>
            <a:r>
              <a:rPr lang="en-US" dirty="0" err="1"/>
              <a:t>thứ</a:t>
            </a:r>
            <a:r>
              <a:rPr lang="en-US" dirty="0"/>
              <a:t> </a:t>
            </a:r>
            <a:r>
              <a:rPr lang="en-US" dirty="0" err="1"/>
              <a:t>tự</a:t>
            </a:r>
            <a:r>
              <a:rPr lang="en-US" dirty="0"/>
              <a:t> </a:t>
            </a:r>
            <a:r>
              <a:rPr lang="en-US" dirty="0" err="1"/>
              <a:t>phát</a:t>
            </a:r>
            <a:r>
              <a:rPr lang="en-US" dirty="0"/>
              <a:t> </a:t>
            </a:r>
            <a:r>
              <a:rPr lang="en-US" dirty="0" err="1"/>
              <a:t>sinh</a:t>
            </a:r>
            <a:r>
              <a:rPr lang="en-US" dirty="0"/>
              <a:t> </a:t>
            </a:r>
            <a:r>
              <a:rPr lang="en-US" dirty="0" err="1"/>
              <a:t>theo</a:t>
            </a:r>
            <a:r>
              <a:rPr lang="en-US" dirty="0"/>
              <a:t> </a:t>
            </a:r>
            <a:r>
              <a:rPr lang="en-US" dirty="0" err="1"/>
              <a:t>thời</a:t>
            </a:r>
            <a:r>
              <a:rPr lang="en-US" dirty="0"/>
              <a:t> </a:t>
            </a:r>
            <a:r>
              <a:rPr lang="en-US" dirty="0" err="1"/>
              <a:t>gian</a:t>
            </a:r>
            <a:r>
              <a:rPr lang="en-US" dirty="0"/>
              <a:t> </a:t>
            </a:r>
            <a:r>
              <a:rPr lang="en-US" dirty="0" err="1"/>
              <a:t>và</a:t>
            </a:r>
            <a:r>
              <a:rPr lang="en-US" dirty="0"/>
              <a:t> </a:t>
            </a:r>
            <a:r>
              <a:rPr lang="en-US" dirty="0" err="1"/>
              <a:t>chúng</a:t>
            </a:r>
            <a:r>
              <a:rPr lang="en-US" dirty="0"/>
              <a:t> </a:t>
            </a:r>
            <a:r>
              <a:rPr lang="en-US" dirty="0" err="1"/>
              <a:t>tạo</a:t>
            </a:r>
            <a:r>
              <a:rPr lang="en-US" dirty="0"/>
              <a:t> </a:t>
            </a:r>
            <a:r>
              <a:rPr lang="en-US" dirty="0" err="1"/>
              <a:t>thành</a:t>
            </a:r>
            <a:r>
              <a:rPr lang="en-US" dirty="0"/>
              <a:t> </a:t>
            </a:r>
            <a:r>
              <a:rPr lang="en-US" dirty="0" err="1"/>
              <a:t>các</a:t>
            </a:r>
            <a:r>
              <a:rPr lang="en-US" dirty="0"/>
              <a:t> </a:t>
            </a:r>
            <a:r>
              <a:rPr lang="en-US" dirty="0" err="1"/>
              <a:t>mối</a:t>
            </a:r>
            <a:r>
              <a:rPr lang="en-US" dirty="0"/>
              <a:t> </a:t>
            </a:r>
            <a:r>
              <a:rPr lang="en-US" dirty="0" err="1"/>
              <a:t>liên</a:t>
            </a:r>
            <a:r>
              <a:rPr lang="en-US" dirty="0"/>
              <a:t> </a:t>
            </a:r>
            <a:r>
              <a:rPr lang="en-US" dirty="0" err="1"/>
              <a:t>kết</a:t>
            </a:r>
            <a:r>
              <a:rPr lang="en-US" dirty="0"/>
              <a:t> .</a:t>
            </a:r>
          </a:p>
          <a:p>
            <a:endParaRPr lang="en-US"/>
          </a:p>
        </p:txBody>
      </p:sp>
    </p:spTree>
    <p:extLst>
      <p:ext uri="{BB962C8B-B14F-4D97-AF65-F5344CB8AC3E}">
        <p14:creationId xmlns:p14="http://schemas.microsoft.com/office/powerpoint/2010/main" val="236131534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79C4-CCCD-8F4C-863F-D9B76CD91A29}"/>
              </a:ext>
            </a:extLst>
          </p:cNvPr>
          <p:cNvSpPr>
            <a:spLocks noGrp="1"/>
          </p:cNvSpPr>
          <p:nvPr>
            <p:ph type="title"/>
          </p:nvPr>
        </p:nvSpPr>
        <p:spPr/>
        <p:txBody>
          <a:bodyPr/>
          <a:lstStyle/>
          <a:p>
            <a:r>
              <a:rPr lang="en-US"/>
              <a:t>Block chain </a:t>
            </a:r>
          </a:p>
        </p:txBody>
      </p:sp>
      <p:sp>
        <p:nvSpPr>
          <p:cNvPr id="3" name="Content Placeholder 2">
            <a:extLst>
              <a:ext uri="{FF2B5EF4-FFF2-40B4-BE49-F238E27FC236}">
                <a16:creationId xmlns:a16="http://schemas.microsoft.com/office/drawing/2014/main" id="{08F2F48E-65A0-EB43-8F8D-76654520A3B4}"/>
              </a:ext>
            </a:extLst>
          </p:cNvPr>
          <p:cNvSpPr>
            <a:spLocks noGrp="1"/>
          </p:cNvSpPr>
          <p:nvPr>
            <p:ph idx="1"/>
          </p:nvPr>
        </p:nvSpPr>
        <p:spPr/>
        <p:txBody>
          <a:bodyPr/>
          <a:lstStyle/>
          <a:p>
            <a:r>
              <a:rPr lang="vi-VN"/>
              <a:t>Block chain là một </a:t>
            </a:r>
            <a:r>
              <a:rPr lang="vi-VN">
                <a:solidFill>
                  <a:srgbClr val="FF0000"/>
                </a:solidFill>
              </a:rPr>
              <a:t>cơ sở dữ liệu phân cấp </a:t>
            </a:r>
            <a:r>
              <a:rPr lang="vi-VN"/>
              <a:t>lưu trữ thông tin trong </a:t>
            </a:r>
            <a:r>
              <a:rPr lang="vi-VN">
                <a:solidFill>
                  <a:srgbClr val="FF0000"/>
                </a:solidFill>
              </a:rPr>
              <a:t>các khối thông tin được liên kết với nhau </a:t>
            </a:r>
            <a:r>
              <a:rPr lang="vi-VN"/>
              <a:t>bằng mã hóa và mở rộng theo thời gian.</a:t>
            </a:r>
          </a:p>
          <a:p>
            <a:r>
              <a:rPr lang="vi-VN"/>
              <a:t>Mỗi khối thông tin đều </a:t>
            </a:r>
            <a:r>
              <a:rPr lang="vi-VN">
                <a:solidFill>
                  <a:srgbClr val="FF0000"/>
                </a:solidFill>
              </a:rPr>
              <a:t>chứa thông tin về thời gian khởi tạo và được liên kết tới khối trước đó</a:t>
            </a:r>
            <a:r>
              <a:rPr lang="vi-VN"/>
              <a:t>, kèm một </a:t>
            </a:r>
            <a:r>
              <a:rPr lang="vi-VN">
                <a:solidFill>
                  <a:srgbClr val="FF0000"/>
                </a:solidFill>
              </a:rPr>
              <a:t>mã thời gian và dữ liệu giao dịch</a:t>
            </a:r>
            <a:r>
              <a:rPr lang="vi-VN"/>
              <a:t>.</a:t>
            </a:r>
          </a:p>
          <a:p>
            <a:r>
              <a:rPr lang="vi-VN"/>
              <a:t>Blockchain được thiết kế để </a:t>
            </a:r>
            <a:r>
              <a:rPr lang="vi-VN">
                <a:solidFill>
                  <a:srgbClr val="FF0000"/>
                </a:solidFill>
              </a:rPr>
              <a:t>chống lại việc thay đổi của dữ liệu</a:t>
            </a:r>
            <a:r>
              <a:rPr lang="vi-VN"/>
              <a:t>: Một khi dữ liệu đã được mạng lưới chấp nhận thì sẽ không có cách nào thay đổi được nó. </a:t>
            </a:r>
            <a:endParaRPr lang="en-US"/>
          </a:p>
        </p:txBody>
      </p:sp>
    </p:spTree>
    <p:extLst>
      <p:ext uri="{BB962C8B-B14F-4D97-AF65-F5344CB8AC3E}">
        <p14:creationId xmlns:p14="http://schemas.microsoft.com/office/powerpoint/2010/main" val="408649225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D023-08FF-694F-90F3-D03D61F21FB2}"/>
              </a:ext>
            </a:extLst>
          </p:cNvPr>
          <p:cNvSpPr>
            <a:spLocks noGrp="1"/>
          </p:cNvSpPr>
          <p:nvPr>
            <p:ph type="title"/>
          </p:nvPr>
        </p:nvSpPr>
        <p:spPr/>
        <p:txBody>
          <a:bodyPr/>
          <a:lstStyle/>
          <a:p>
            <a:r>
              <a:rPr lang="en-US"/>
              <a:t>Ví dụ </a:t>
            </a:r>
          </a:p>
        </p:txBody>
      </p:sp>
      <p:pic>
        <p:nvPicPr>
          <p:cNvPr id="4" name="Content Placeholder 3" descr="blockchain-bitcoin.png">
            <a:extLst>
              <a:ext uri="{FF2B5EF4-FFF2-40B4-BE49-F238E27FC236}">
                <a16:creationId xmlns:a16="http://schemas.microsoft.com/office/drawing/2014/main" id="{4106D724-72EB-B542-98E7-D1E578BF9965}"/>
              </a:ext>
            </a:extLst>
          </p:cNvPr>
          <p:cNvPicPr>
            <a:picLocks noGrp="1"/>
          </p:cNvPicPr>
          <p:nvPr>
            <p:ph idx="1"/>
          </p:nvPr>
        </p:nvPicPr>
        <p:blipFill>
          <a:blip r:embed="rId2" cstate="print"/>
          <a:stretch>
            <a:fillRect/>
          </a:stretch>
        </p:blipFill>
        <p:spPr>
          <a:xfrm>
            <a:off x="609600" y="1638141"/>
            <a:ext cx="10972800" cy="4450080"/>
          </a:xfrm>
          <a:prstGeom prst="rect">
            <a:avLst/>
          </a:prstGeom>
        </p:spPr>
      </p:pic>
    </p:spTree>
    <p:extLst>
      <p:ext uri="{BB962C8B-B14F-4D97-AF65-F5344CB8AC3E}">
        <p14:creationId xmlns:p14="http://schemas.microsoft.com/office/powerpoint/2010/main" val="167507118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dirty="0" err="1"/>
              <a:t>Phân</a:t>
            </a:r>
            <a:r>
              <a:rPr lang="en-US" dirty="0"/>
              <a:t> </a:t>
            </a:r>
            <a:r>
              <a:rPr lang="en-US" dirty="0" err="1"/>
              <a:t>loại</a:t>
            </a:r>
            <a:r>
              <a:rPr lang="en-US" dirty="0"/>
              <a:t> </a:t>
            </a:r>
            <a:r>
              <a:rPr lang="en-US" dirty="0" err="1"/>
              <a:t>blockchain</a:t>
            </a:r>
            <a:endParaRPr lang="en-US" dirty="0"/>
          </a:p>
        </p:txBody>
      </p:sp>
      <p:sp>
        <p:nvSpPr>
          <p:cNvPr id="195587" name="Rectangle 3"/>
          <p:cNvSpPr>
            <a:spLocks noGrp="1" noChangeArrowheads="1"/>
          </p:cNvSpPr>
          <p:nvPr>
            <p:ph type="body" idx="1"/>
          </p:nvPr>
        </p:nvSpPr>
        <p:spPr>
          <a:xfrm>
            <a:off x="609600" y="1417638"/>
            <a:ext cx="10972800" cy="4525963"/>
          </a:xfrm>
        </p:spPr>
        <p:txBody>
          <a:bodyPr/>
          <a:lstStyle/>
          <a:p>
            <a:pPr>
              <a:buNone/>
            </a:pPr>
            <a:r>
              <a:rPr lang="vi-VN" sz="2000" b="1" u="sng" dirty="0">
                <a:solidFill>
                  <a:srgbClr val="FF0000"/>
                </a:solidFill>
              </a:rPr>
              <a:t>Các blockchain công cộng</a:t>
            </a:r>
            <a:endParaRPr lang="en-US" sz="2000" b="1" dirty="0">
              <a:solidFill>
                <a:srgbClr val="FF0000"/>
              </a:solidFill>
            </a:endParaRPr>
          </a:p>
          <a:p>
            <a:pPr lvl="0"/>
            <a:r>
              <a:rPr lang="vi-VN" sz="2000" dirty="0"/>
              <a:t>Các blockchain ban đầu như Bitcoin, Etherium, EOS, Litecoin, ... đều là các blockchain công cộng</a:t>
            </a:r>
            <a:endParaRPr lang="en-US" sz="2000" dirty="0"/>
          </a:p>
          <a:p>
            <a:pPr>
              <a:buNone/>
            </a:pPr>
            <a:r>
              <a:rPr lang="vi-VN" sz="2000" b="1" u="sng" dirty="0">
                <a:solidFill>
                  <a:srgbClr val="FF0000"/>
                </a:solidFill>
              </a:rPr>
              <a:t>Các blockchain </a:t>
            </a:r>
            <a:r>
              <a:rPr lang="en-US" sz="2000" b="1" dirty="0" err="1">
                <a:solidFill>
                  <a:srgbClr val="FF0000"/>
                </a:solidFill>
              </a:rPr>
              <a:t>riêng</a:t>
            </a:r>
            <a:r>
              <a:rPr lang="en-US" sz="2000" b="1" dirty="0">
                <a:solidFill>
                  <a:srgbClr val="FF0000"/>
                </a:solidFill>
              </a:rPr>
              <a:t> </a:t>
            </a:r>
            <a:r>
              <a:rPr lang="en-US" sz="2000" b="1" dirty="0" err="1">
                <a:solidFill>
                  <a:srgbClr val="FF0000"/>
                </a:solidFill>
              </a:rPr>
              <a:t>tư</a:t>
            </a:r>
            <a:endParaRPr lang="en-US" sz="2000" b="1" dirty="0">
              <a:solidFill>
                <a:srgbClr val="FF0000"/>
              </a:solidFill>
            </a:endParaRPr>
          </a:p>
          <a:p>
            <a:pPr lvl="0"/>
            <a:r>
              <a:rPr lang="en-US" sz="2000" dirty="0"/>
              <a:t>C</a:t>
            </a:r>
            <a:r>
              <a:rPr lang="vi-VN" sz="2000" dirty="0"/>
              <a:t>ủa các cá nhân hoặc tổ chức, ví dụ bankchain (https://www.multichain.com/). </a:t>
            </a:r>
            <a:r>
              <a:rPr lang="en-US" sz="2000" dirty="0" err="1"/>
              <a:t>Nó</a:t>
            </a:r>
            <a:r>
              <a:rPr lang="en-US" sz="2000" dirty="0"/>
              <a:t> </a:t>
            </a:r>
            <a:r>
              <a:rPr lang="en-US" sz="2000" dirty="0" err="1"/>
              <a:t>chỉ</a:t>
            </a:r>
            <a:r>
              <a:rPr lang="en-US" sz="2000" dirty="0"/>
              <a:t> </a:t>
            </a:r>
            <a:r>
              <a:rPr lang="en-US" sz="2000" dirty="0" err="1"/>
              <a:t>cho</a:t>
            </a:r>
            <a:r>
              <a:rPr lang="en-US" sz="2000" dirty="0"/>
              <a:t> </a:t>
            </a:r>
            <a:r>
              <a:rPr lang="en-US" sz="2000" dirty="0" err="1"/>
              <a:t>phép</a:t>
            </a:r>
            <a:r>
              <a:rPr lang="en-US" sz="2000" dirty="0"/>
              <a:t> </a:t>
            </a:r>
            <a:r>
              <a:rPr lang="en-US" sz="2000" dirty="0" err="1"/>
              <a:t>một</a:t>
            </a:r>
            <a:r>
              <a:rPr lang="en-US" sz="2000" dirty="0"/>
              <a:t> </a:t>
            </a:r>
            <a:r>
              <a:rPr lang="en-US" sz="2000" dirty="0" err="1"/>
              <a:t>số</a:t>
            </a:r>
            <a:r>
              <a:rPr lang="en-US" sz="2000" dirty="0"/>
              <a:t> </a:t>
            </a:r>
            <a:r>
              <a:rPr lang="en-US" sz="2000" dirty="0" err="1"/>
              <a:t>người</a:t>
            </a:r>
            <a:r>
              <a:rPr lang="en-US" sz="2000" dirty="0"/>
              <a:t> </a:t>
            </a:r>
            <a:r>
              <a:rPr lang="en-US" sz="2000" dirty="0" err="1"/>
              <a:t>tham</a:t>
            </a:r>
            <a:r>
              <a:rPr lang="en-US" sz="2000" dirty="0"/>
              <a:t> </a:t>
            </a:r>
            <a:r>
              <a:rPr lang="en-US" sz="2000" dirty="0" err="1"/>
              <a:t>gia</a:t>
            </a:r>
            <a:r>
              <a:rPr lang="vi-VN" sz="2000" dirty="0"/>
              <a:t>, có sự kiểm soát </a:t>
            </a:r>
            <a:r>
              <a:rPr lang="en-US" sz="2000" dirty="0" err="1"/>
              <a:t>về</a:t>
            </a:r>
            <a:r>
              <a:rPr lang="en-US" sz="2000" dirty="0"/>
              <a:t> </a:t>
            </a:r>
            <a:r>
              <a:rPr lang="en-US" sz="2000" dirty="0" err="1"/>
              <a:t>phân</a:t>
            </a:r>
            <a:r>
              <a:rPr lang="en-US" sz="2000" dirty="0"/>
              <a:t> </a:t>
            </a:r>
            <a:r>
              <a:rPr lang="en-US" sz="2000" dirty="0" err="1"/>
              <a:t>quyền</a:t>
            </a:r>
            <a:r>
              <a:rPr lang="en-US" sz="2000" dirty="0"/>
              <a:t>. </a:t>
            </a:r>
            <a:r>
              <a:rPr lang="en-US" sz="2000" dirty="0" err="1"/>
              <a:t>Gồm</a:t>
            </a:r>
            <a:r>
              <a:rPr lang="en-US" sz="2000" dirty="0"/>
              <a:t> </a:t>
            </a:r>
            <a:r>
              <a:rPr lang="en-US" sz="2000" dirty="0" err="1"/>
              <a:t>các</a:t>
            </a:r>
            <a:r>
              <a:rPr lang="en-US" sz="2000" dirty="0"/>
              <a:t> </a:t>
            </a:r>
            <a:r>
              <a:rPr lang="vi-VN" sz="2000" dirty="0"/>
              <a:t>quyền</a:t>
            </a:r>
            <a:r>
              <a:rPr lang="en-US" sz="2000" dirty="0"/>
              <a:t>:</a:t>
            </a:r>
            <a:r>
              <a:rPr lang="vi-VN" sz="2000" dirty="0"/>
              <a:t> được xem dữ liệu trên blockchain</a:t>
            </a:r>
            <a:r>
              <a:rPr lang="en-US" sz="2000" dirty="0"/>
              <a:t>;</a:t>
            </a:r>
            <a:r>
              <a:rPr lang="vi-VN" sz="2000" dirty="0"/>
              <a:t> quyền ghi dữ liệu giao dịch lên blockchain.</a:t>
            </a:r>
            <a:r>
              <a:rPr lang="en-US" sz="2000" dirty="0"/>
              <a:t> C</a:t>
            </a:r>
            <a:r>
              <a:rPr lang="vi-VN" sz="2000" dirty="0"/>
              <a:t>ác mã nguồn hoặ</a:t>
            </a:r>
            <a:r>
              <a:rPr lang="en-US" sz="2000" dirty="0"/>
              <a:t>c</a:t>
            </a:r>
            <a:r>
              <a:rPr lang="vi-VN" sz="2000" dirty="0"/>
              <a:t> thông tin kết nối đến hệ thống sẽ được giữ kín</a:t>
            </a:r>
            <a:r>
              <a:rPr lang="en-US" sz="2000" dirty="0"/>
              <a:t>.</a:t>
            </a:r>
          </a:p>
          <a:p>
            <a:pPr lvl="0"/>
            <a:r>
              <a:rPr lang="en-US" sz="2000" dirty="0" err="1"/>
              <a:t>Như</a:t>
            </a:r>
            <a:r>
              <a:rPr lang="en-US" sz="2000" dirty="0"/>
              <a:t> </a:t>
            </a:r>
            <a:r>
              <a:rPr lang="en-US" sz="2000" dirty="0" err="1"/>
              <a:t>vậy</a:t>
            </a:r>
            <a:r>
              <a:rPr lang="en-US" sz="2000" dirty="0"/>
              <a:t>, t</a:t>
            </a:r>
            <a:r>
              <a:rPr lang="vi-VN" sz="2000" dirty="0"/>
              <a:t>ính chất</a:t>
            </a:r>
            <a:r>
              <a:rPr lang="en-US" sz="2000" dirty="0"/>
              <a:t> minh </a:t>
            </a:r>
            <a:r>
              <a:rPr lang="en-US" sz="2000" dirty="0" err="1"/>
              <a:t>bạch</a:t>
            </a:r>
            <a:r>
              <a:rPr lang="en-US" sz="2000" dirty="0"/>
              <a:t> </a:t>
            </a:r>
            <a:r>
              <a:rPr lang="en-US" sz="2000" dirty="0" err="1"/>
              <a:t>về</a:t>
            </a:r>
            <a:r>
              <a:rPr lang="en-US" sz="2000" dirty="0"/>
              <a:t> </a:t>
            </a:r>
            <a:r>
              <a:rPr lang="en-US" sz="2000" dirty="0" err="1"/>
              <a:t>dữ</a:t>
            </a:r>
            <a:r>
              <a:rPr lang="en-US" sz="2000" dirty="0"/>
              <a:t> </a:t>
            </a:r>
            <a:r>
              <a:rPr lang="en-US" sz="2000" dirty="0" err="1"/>
              <a:t>liệu</a:t>
            </a:r>
            <a:r>
              <a:rPr lang="en-US" sz="2000" dirty="0"/>
              <a:t> </a:t>
            </a:r>
            <a:r>
              <a:rPr lang="en-US" sz="2000" dirty="0" err="1"/>
              <a:t>không</a:t>
            </a:r>
            <a:r>
              <a:rPr lang="en-US" sz="2000" dirty="0"/>
              <a:t> </a:t>
            </a:r>
            <a:r>
              <a:rPr lang="en-US" sz="2000" dirty="0" err="1"/>
              <a:t>còn</a:t>
            </a:r>
            <a:r>
              <a:rPr lang="en-US" sz="2000" dirty="0"/>
              <a:t> </a:t>
            </a:r>
            <a:r>
              <a:rPr lang="en-US" sz="2000" dirty="0" err="1"/>
              <a:t>giữ</a:t>
            </a:r>
            <a:r>
              <a:rPr lang="en-US" sz="2000" dirty="0"/>
              <a:t> </a:t>
            </a:r>
            <a:r>
              <a:rPr lang="en-US" sz="2000" dirty="0" err="1"/>
              <a:t>như</a:t>
            </a:r>
            <a:r>
              <a:rPr lang="en-US" sz="2000" dirty="0"/>
              <a:t> </a:t>
            </a:r>
            <a:r>
              <a:rPr lang="en-US" sz="2000" dirty="0" err="1"/>
              <a:t>phiên</a:t>
            </a:r>
            <a:r>
              <a:rPr lang="en-US" sz="2000" dirty="0"/>
              <a:t> </a:t>
            </a:r>
            <a:r>
              <a:rPr lang="en-US" sz="2000" dirty="0" err="1"/>
              <a:t>bản</a:t>
            </a:r>
            <a:r>
              <a:rPr lang="en-US" sz="2000" dirty="0"/>
              <a:t> ban </a:t>
            </a:r>
            <a:r>
              <a:rPr lang="en-US" sz="2000" dirty="0" err="1"/>
              <a:t>đầu</a:t>
            </a:r>
            <a:r>
              <a:rPr lang="en-US" sz="2000" dirty="0"/>
              <a:t> </a:t>
            </a:r>
            <a:r>
              <a:rPr lang="en-US" sz="2000" dirty="0" err="1"/>
              <a:t>của</a:t>
            </a:r>
            <a:r>
              <a:rPr lang="en-US" sz="2000" dirty="0"/>
              <a:t> </a:t>
            </a:r>
            <a:r>
              <a:rPr lang="en-US" sz="2000" dirty="0" err="1"/>
              <a:t>blockchain</a:t>
            </a:r>
            <a:r>
              <a:rPr lang="vi-VN" sz="2000" dirty="0"/>
              <a:t>.</a:t>
            </a:r>
            <a:endParaRPr lang="en-US" sz="2000" dirty="0"/>
          </a:p>
          <a:p>
            <a:pPr>
              <a:buNone/>
            </a:pPr>
            <a:r>
              <a:rPr lang="vi-VN" sz="2000" b="1" u="sng" dirty="0">
                <a:solidFill>
                  <a:srgbClr val="FF0000"/>
                </a:solidFill>
              </a:rPr>
              <a:t>Các blockchain của hiệp hội</a:t>
            </a:r>
            <a:endParaRPr lang="en-US" sz="2000" b="1" dirty="0">
              <a:solidFill>
                <a:srgbClr val="FF0000"/>
              </a:solidFill>
            </a:endParaRPr>
          </a:p>
          <a:p>
            <a:pPr lvl="0"/>
            <a:r>
              <a:rPr lang="vi-VN" sz="2000" dirty="0"/>
              <a:t>Đây là các blockchain riêng của nhiều tổ chức hợp lại để cùng khai thác và chia sẻ dữ liệu blockchain, như r3 (https://www.r3.com/), EWF (</a:t>
            </a:r>
            <a:r>
              <a:rPr lang="vi-VN" sz="2000" u="sng" dirty="0">
                <a:hlinkClick r:id="rId2"/>
              </a:rPr>
              <a:t>http://energyweb.org/</a:t>
            </a:r>
            <a:r>
              <a:rPr lang="vi-VN" sz="2000" dirty="0"/>
              <a:t>).</a:t>
            </a:r>
            <a:endParaRPr lang="en-US" sz="2000" dirty="0"/>
          </a:p>
          <a:p>
            <a:endParaRPr lang="en-US" sz="2000" dirty="0"/>
          </a:p>
        </p:txBody>
      </p:sp>
    </p:spTree>
    <p:extLst>
      <p:ext uri="{BB962C8B-B14F-4D97-AF65-F5344CB8AC3E}">
        <p14:creationId xmlns:p14="http://schemas.microsoft.com/office/powerpoint/2010/main" val="31494243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C038-6CF0-F943-AB38-415713EAFD60}"/>
              </a:ext>
            </a:extLst>
          </p:cNvPr>
          <p:cNvSpPr>
            <a:spLocks noGrp="1"/>
          </p:cNvSpPr>
          <p:nvPr>
            <p:ph type="title"/>
          </p:nvPr>
        </p:nvSpPr>
        <p:spPr>
          <a:xfrm>
            <a:off x="609600" y="3429000"/>
            <a:ext cx="10972800" cy="1143000"/>
          </a:xfrm>
        </p:spPr>
        <p:txBody>
          <a:bodyPr/>
          <a:lstStyle/>
          <a:p>
            <a:pPr algn="l"/>
            <a:r>
              <a:rPr lang="en-US"/>
              <a:t>Các thành phần của Block chain</a:t>
            </a:r>
          </a:p>
        </p:txBody>
      </p:sp>
    </p:spTree>
    <p:extLst>
      <p:ext uri="{BB962C8B-B14F-4D97-AF65-F5344CB8AC3E}">
        <p14:creationId xmlns:p14="http://schemas.microsoft.com/office/powerpoint/2010/main" val="1705815107"/>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4297</TotalTime>
  <Words>3340</Words>
  <Application>Microsoft Macintosh PowerPoint</Application>
  <PresentationFormat>Widescreen</PresentationFormat>
  <Paragraphs>137</Paragraphs>
  <Slides>37</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37</vt:i4>
      </vt:variant>
    </vt:vector>
  </HeadingPairs>
  <TitlesOfParts>
    <vt:vector size="39" baseType="lpstr">
      <vt:lpstr>Arial</vt:lpstr>
      <vt:lpstr>Default Design</vt:lpstr>
      <vt:lpstr>CHƯƠNG 6: ĐẠI CƯƠNG VỀ BLOCKCHAIN</vt:lpstr>
      <vt:lpstr>Nội dung </vt:lpstr>
      <vt:lpstr>Khái niệm về Block chain </vt:lpstr>
      <vt:lpstr>Đặt vấn đề</vt:lpstr>
      <vt:lpstr>Khắc phục </vt:lpstr>
      <vt:lpstr>Block chain </vt:lpstr>
      <vt:lpstr>Ví dụ </vt:lpstr>
      <vt:lpstr>Phân loại blockchain</vt:lpstr>
      <vt:lpstr>Các thành phần của Block chain</vt:lpstr>
      <vt:lpstr>Thành phần của block chain </vt:lpstr>
      <vt:lpstr>Cấu trúc 1 khối </vt:lpstr>
      <vt:lpstr>Cấu trúc 1 khối (2)</vt:lpstr>
      <vt:lpstr>Cấu trúc 1 khối (3)</vt:lpstr>
      <vt:lpstr>Cấu trúc 1 khối (4)</vt:lpstr>
      <vt:lpstr>Phân loại các node (1)</vt:lpstr>
      <vt:lpstr>Phân loại các node (2)</vt:lpstr>
      <vt:lpstr>Giao dịch</vt:lpstr>
      <vt:lpstr>Đầu vào của giao dịch (1)</vt:lpstr>
      <vt:lpstr>Đầu vào của giao dịch (2)</vt:lpstr>
      <vt:lpstr>Dữ liệu đầu ra của giao dịch </vt:lpstr>
      <vt:lpstr>Ví dụ về thực hiện 1 giao dịch tài chính</vt:lpstr>
      <vt:lpstr>Hàm băm (hash)</vt:lpstr>
      <vt:lpstr>Đặc điểm hàm băm trong blockchain </vt:lpstr>
      <vt:lpstr>Các hàm hash thường dùng</vt:lpstr>
      <vt:lpstr>Hệ mã khoá công khai</vt:lpstr>
      <vt:lpstr>Các cơ chế đồng thuận</vt:lpstr>
      <vt:lpstr>Cơ chế đồng thuận PoW (Proof of Work)</vt:lpstr>
      <vt:lpstr>Cơ chế đồng thuận PoS (Proof of stake)</vt:lpstr>
      <vt:lpstr>Cơ chế đồng thuận PoA (Proof of Authority)</vt:lpstr>
      <vt:lpstr>Ứng dụng </vt:lpstr>
      <vt:lpstr>Yêu cầu của ứng dụng Block chain </vt:lpstr>
      <vt:lpstr>Một số ứng dụng</vt:lpstr>
      <vt:lpstr>Một số ứng dụng (2)</vt:lpstr>
      <vt:lpstr>Một số ứng dụng (3)</vt:lpstr>
      <vt:lpstr>TÀI LIỆU THAM KHẢO</vt:lpstr>
      <vt:lpstr>PowerPoint Presentation</vt:lpstr>
      <vt:lpstr>Bài tập</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Microsoft Office User</cp:lastModifiedBy>
  <cp:revision>894</cp:revision>
  <cp:lastPrinted>2019-06-18T07:05:10Z</cp:lastPrinted>
  <dcterms:created xsi:type="dcterms:W3CDTF">2008-06-14T04:13:27Z</dcterms:created>
  <dcterms:modified xsi:type="dcterms:W3CDTF">2020-08-03T07:02:33Z</dcterms:modified>
</cp:coreProperties>
</file>