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62" r:id="rId2"/>
    <p:sldId id="302" r:id="rId3"/>
    <p:sldId id="303" r:id="rId4"/>
    <p:sldId id="309" r:id="rId5"/>
    <p:sldId id="317" r:id="rId6"/>
    <p:sldId id="310" r:id="rId7"/>
    <p:sldId id="351" r:id="rId8"/>
    <p:sldId id="352" r:id="rId9"/>
    <p:sldId id="353" r:id="rId10"/>
    <p:sldId id="354" r:id="rId11"/>
    <p:sldId id="311" r:id="rId12"/>
    <p:sldId id="306" r:id="rId13"/>
    <p:sldId id="319" r:id="rId14"/>
    <p:sldId id="312" r:id="rId15"/>
    <p:sldId id="320" r:id="rId16"/>
    <p:sldId id="313" r:id="rId17"/>
    <p:sldId id="321" r:id="rId18"/>
    <p:sldId id="296" r:id="rId19"/>
    <p:sldId id="322" r:id="rId20"/>
    <p:sldId id="323" r:id="rId21"/>
    <p:sldId id="324" r:id="rId22"/>
    <p:sldId id="325" r:id="rId23"/>
    <p:sldId id="327" r:id="rId24"/>
    <p:sldId id="326" r:id="rId25"/>
    <p:sldId id="346" r:id="rId26"/>
    <p:sldId id="328" r:id="rId27"/>
    <p:sldId id="329" r:id="rId28"/>
    <p:sldId id="331" r:id="rId29"/>
    <p:sldId id="332" r:id="rId30"/>
    <p:sldId id="333" r:id="rId31"/>
    <p:sldId id="345" r:id="rId32"/>
    <p:sldId id="344" r:id="rId33"/>
    <p:sldId id="301" r:id="rId34"/>
    <p:sldId id="334" r:id="rId35"/>
    <p:sldId id="348" r:id="rId36"/>
    <p:sldId id="349" r:id="rId37"/>
    <p:sldId id="350" r:id="rId38"/>
    <p:sldId id="347" r:id="rId39"/>
    <p:sldId id="335"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1" id="{01E33B1B-E197-463B-A531-467BFB591BCB}">
          <p14:sldIdLst>
            <p14:sldId id="262"/>
            <p14:sldId id="302"/>
            <p14:sldId id="303"/>
            <p14:sldId id="309"/>
            <p14:sldId id="317"/>
            <p14:sldId id="310"/>
            <p14:sldId id="351"/>
            <p14:sldId id="352"/>
            <p14:sldId id="353"/>
            <p14:sldId id="354"/>
            <p14:sldId id="311"/>
            <p14:sldId id="306"/>
            <p14:sldId id="319"/>
            <p14:sldId id="312"/>
            <p14:sldId id="320"/>
            <p14:sldId id="313"/>
            <p14:sldId id="321"/>
            <p14:sldId id="296"/>
            <p14:sldId id="322"/>
            <p14:sldId id="323"/>
            <p14:sldId id="324"/>
            <p14:sldId id="325"/>
            <p14:sldId id="327"/>
            <p14:sldId id="326"/>
            <p14:sldId id="346"/>
            <p14:sldId id="328"/>
            <p14:sldId id="329"/>
            <p14:sldId id="331"/>
            <p14:sldId id="332"/>
            <p14:sldId id="333"/>
            <p14:sldId id="345"/>
            <p14:sldId id="344"/>
            <p14:sldId id="301"/>
            <p14:sldId id="334"/>
            <p14:sldId id="348"/>
            <p14:sldId id="349"/>
            <p14:sldId id="350"/>
            <p14:sldId id="347"/>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88" autoAdjust="0"/>
  </p:normalViewPr>
  <p:slideViewPr>
    <p:cSldViewPr>
      <p:cViewPr varScale="1">
        <p:scale>
          <a:sx n="63" d="100"/>
          <a:sy n="63" d="100"/>
        </p:scale>
        <p:origin x="72" y="288"/>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Lê Quỳnh Hương" userId="145724690850ca6e" providerId="LiveId" clId="{62718352-A2BA-4B6A-830C-7AFE54D923F6}"/>
    <pc:docChg chg="undo custSel modSld">
      <pc:chgData name="Nguyễn Lê Quỳnh Hương" userId="145724690850ca6e" providerId="LiveId" clId="{62718352-A2BA-4B6A-830C-7AFE54D923F6}" dt="2023-03-27T01:18:54.395" v="14" actId="1035"/>
      <pc:docMkLst>
        <pc:docMk/>
      </pc:docMkLst>
      <pc:sldChg chg="modSp mod">
        <pc:chgData name="Nguyễn Lê Quỳnh Hương" userId="145724690850ca6e" providerId="LiveId" clId="{62718352-A2BA-4B6A-830C-7AFE54D923F6}" dt="2023-03-27T01:18:54.395" v="14" actId="1035"/>
        <pc:sldMkLst>
          <pc:docMk/>
          <pc:sldMk cId="227931957" sldId="309"/>
        </pc:sldMkLst>
        <pc:spChg chg="mod">
          <ac:chgData name="Nguyễn Lê Quỳnh Hương" userId="145724690850ca6e" providerId="LiveId" clId="{62718352-A2BA-4B6A-830C-7AFE54D923F6}" dt="2023-03-27T01:18:54.395" v="14" actId="1035"/>
          <ac:spMkLst>
            <pc:docMk/>
            <pc:sldMk cId="227931957" sldId="309"/>
            <ac:spMk id="5" creationId="{00000000-0000-0000-0000-000000000000}"/>
          </ac:spMkLst>
        </pc:spChg>
      </pc:sldChg>
      <pc:sldChg chg="addSp modSp mod">
        <pc:chgData name="Nguyễn Lê Quỳnh Hương" userId="145724690850ca6e" providerId="LiveId" clId="{62718352-A2BA-4B6A-830C-7AFE54D923F6}" dt="2023-03-27T00:50:11.317" v="1" actId="207"/>
        <pc:sldMkLst>
          <pc:docMk/>
          <pc:sldMk cId="1655492840" sldId="334"/>
        </pc:sldMkLst>
        <pc:spChg chg="add mod">
          <ac:chgData name="Nguyễn Lê Quỳnh Hương" userId="145724690850ca6e" providerId="LiveId" clId="{62718352-A2BA-4B6A-830C-7AFE54D923F6}" dt="2023-03-27T00:50:11.317" v="1" actId="207"/>
          <ac:spMkLst>
            <pc:docMk/>
            <pc:sldMk cId="1655492840" sldId="334"/>
            <ac:spMk id="7" creationId="{A687645D-133D-057D-0EDE-1BB4C019F288}"/>
          </ac:spMkLst>
        </pc:spChg>
      </pc:sldChg>
      <pc:sldChg chg="addSp modSp mod">
        <pc:chgData name="Nguyễn Lê Quỳnh Hương" userId="145724690850ca6e" providerId="LiveId" clId="{62718352-A2BA-4B6A-830C-7AFE54D923F6}" dt="2023-03-27T00:51:32.464" v="4" actId="207"/>
        <pc:sldMkLst>
          <pc:docMk/>
          <pc:sldMk cId="3975048278" sldId="348"/>
        </pc:sldMkLst>
        <pc:spChg chg="add mod">
          <ac:chgData name="Nguyễn Lê Quỳnh Hương" userId="145724690850ca6e" providerId="LiveId" clId="{62718352-A2BA-4B6A-830C-7AFE54D923F6}" dt="2023-03-27T00:51:32.464" v="4" actId="207"/>
          <ac:spMkLst>
            <pc:docMk/>
            <pc:sldMk cId="3975048278" sldId="348"/>
            <ac:spMk id="7" creationId="{373195AC-0411-635E-5988-F3A0BD6908AD}"/>
          </ac:spMkLst>
        </pc:spChg>
      </pc:sldChg>
      <pc:sldChg chg="addSp modSp mod">
        <pc:chgData name="Nguyễn Lê Quỳnh Hương" userId="145724690850ca6e" providerId="LiveId" clId="{62718352-A2BA-4B6A-830C-7AFE54D923F6}" dt="2023-03-27T00:54:02.572" v="10" actId="207"/>
        <pc:sldMkLst>
          <pc:docMk/>
          <pc:sldMk cId="4052387953" sldId="349"/>
        </pc:sldMkLst>
        <pc:spChg chg="add mod">
          <ac:chgData name="Nguyễn Lê Quỳnh Hương" userId="145724690850ca6e" providerId="LiveId" clId="{62718352-A2BA-4B6A-830C-7AFE54D923F6}" dt="2023-03-27T00:54:02.572" v="10" actId="207"/>
          <ac:spMkLst>
            <pc:docMk/>
            <pc:sldMk cId="4052387953" sldId="349"/>
            <ac:spMk id="7" creationId="{F8BFD1AD-3531-0C60-D93E-ABDC99A6ED24}"/>
          </ac:spMkLst>
        </pc:spChg>
      </pc:sldChg>
      <pc:sldChg chg="addSp modSp mod">
        <pc:chgData name="Nguyễn Lê Quỳnh Hương" userId="145724690850ca6e" providerId="LiveId" clId="{62718352-A2BA-4B6A-830C-7AFE54D923F6}" dt="2023-03-27T00:55:13.085" v="12" actId="207"/>
        <pc:sldMkLst>
          <pc:docMk/>
          <pc:sldMk cId="1454199262" sldId="350"/>
        </pc:sldMkLst>
        <pc:spChg chg="add mod">
          <ac:chgData name="Nguyễn Lê Quỳnh Hương" userId="145724690850ca6e" providerId="LiveId" clId="{62718352-A2BA-4B6A-830C-7AFE54D923F6}" dt="2023-03-27T00:55:13.085" v="12" actId="207"/>
          <ac:spMkLst>
            <pc:docMk/>
            <pc:sldMk cId="1454199262" sldId="350"/>
            <ac:spMk id="7" creationId="{ED858E6F-F28C-7D40-DAF4-033A029C553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2023/3/27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2023/3/27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youtube.com/watch?v=XjfKoC2n1VA"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Times New Roman" panose="02020603050405020304" pitchFamily="18" charset="0"/>
              </a:rPr>
              <a:t>Hỏi về các bộ phận trong máy tính?</a:t>
            </a:r>
          </a:p>
          <a:p>
            <a:r>
              <a:rPr lang="en-US" altLang="en-US">
                <a:latin typeface="Times New Roman" panose="02020603050405020304" pitchFamily="18" charset="0"/>
              </a:rPr>
              <a:t>Hỏi về các chương trình trong máy tính?</a:t>
            </a:r>
          </a:p>
          <a:p>
            <a:r>
              <a:rPr lang="en-US" altLang="en-US">
                <a:latin typeface="Times New Roman" panose="02020603050405020304" pitchFamily="18" charset="0"/>
              </a:rPr>
              <a:t>Làm sao để các chương trình có thể chạy được?</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316764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34446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351965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428908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2708429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1628735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2459231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4259471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Times New Roman" panose="02020603050405020304" pitchFamily="18" charset="0"/>
              </a:rPr>
              <a:t>Có nhiều nguyên nhân xây dựng dạng hệ thống này. Với sự gia tăng số lượng bộ xử lý, công việc được thực hiện nhanh chóng hơn, Nhưng không phải theo đúng tỉ lệ thời gian, nghĩa là có n bộ xử lý không có nghĩa là sẽ thực hiện nhanh hơn n lần.</a:t>
            </a:r>
            <a:endParaRPr lang="en-US" altLang="en-US">
              <a:latin typeface="Times New Roman" panose="02020603050405020304" pitchFamily="18" charset="0"/>
            </a:endParaRPr>
          </a:p>
          <a:p>
            <a:r>
              <a:rPr lang="vi-VN" altLang="en-US" b="1">
                <a:latin typeface="Times New Roman" panose="02020603050405020304" pitchFamily="18" charset="0"/>
              </a:rPr>
              <a:t>Hệ thống với máy nhiều bộ xử lý sẽ tối ưu hơn hệ thống có nhiều máy có một bộ xử lý</a:t>
            </a:r>
            <a:r>
              <a:rPr lang="vi-VN" altLang="en-US">
                <a:latin typeface="Times New Roman" panose="02020603050405020304" pitchFamily="18" charset="0"/>
              </a:rPr>
              <a:t> vì các bộ xử lý chia xẻ các thiết bị ngoại vi, hệ thống lưu trữ, nguồn … và rất thuận tiện cho nhiều chương trình cùng làm việc </a:t>
            </a:r>
            <a:r>
              <a:rPr lang="vi-VN" altLang="en-US" b="1">
                <a:latin typeface="Times New Roman" panose="02020603050405020304" pitchFamily="18" charset="0"/>
              </a:rPr>
              <a:t>trên cùng một tập hợp dữ liệu</a:t>
            </a:r>
            <a:r>
              <a:rPr lang="vi-VN" altLang="en-US">
                <a:latin typeface="Times New Roman" panose="02020603050405020304" pitchFamily="18" charset="0"/>
              </a:rPr>
              <a:t>.</a:t>
            </a:r>
          </a:p>
          <a:p>
            <a:r>
              <a:rPr lang="vi-VN" altLang="en-US">
                <a:latin typeface="Times New Roman" panose="02020603050405020304" pitchFamily="18" charset="0"/>
              </a:rPr>
              <a:t>Một lý do nữa là độ tin cậy. Các chức năng được xử lý trên nhiều bộ xử lý và sự hỏng hóc của một bộ xử lý sẽ không ảnh hưởng đến toàn bộ hệ thống</a:t>
            </a:r>
          </a:p>
          <a:p>
            <a:endParaRPr lang="en-US" altLang="en-US">
              <a:latin typeface="Times New Roman" panose="02020603050405020304" pitchFamily="18" charset="0"/>
            </a:endParaRPr>
          </a:p>
          <a:p>
            <a:r>
              <a:rPr lang="en-US" altLang="en-US">
                <a:latin typeface="Times New Roman" panose="02020603050405020304" pitchFamily="18" charset="0"/>
              </a:rPr>
              <a:t>Chia sẽ bộ nhớ hay dùng cơ chế thông điệp </a:t>
            </a:r>
            <a:r>
              <a:rPr lang="en-US" altLang="en-US">
                <a:latin typeface="Times New Roman" panose="02020603050405020304" pitchFamily="18" charset="0"/>
                <a:sym typeface="Wingdings" panose="05000000000000000000" pitchFamily="2" charset="2"/>
              </a:rPr>
              <a:t> thực hiện cơ chế chia sẽ bộ nhớ</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865931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1859073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180477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497136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3750470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99951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34684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2257790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395512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2107408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1572831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313614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4006872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https://www.youtube.com/watch?v=XjfKoC2n1VA</a:t>
            </a:r>
            <a:r>
              <a:rPr lang="en-US"/>
              <a:t> Android OS history</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340700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03436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1214066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3171500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4017219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3420853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39571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55318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206164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379124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61780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45576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644174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181586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937009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3/27/2023</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3/27/2023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3/27/2023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3/27/2023</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3/27/2023</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oleObject" Target="../embeddings/oleObject2.bin"/><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1 </a:t>
            </a:r>
            <a:br>
              <a:rPr lang="en-US" altLang="ja-JP" sz="4400" b="1"/>
            </a:br>
            <a:r>
              <a:rPr lang="en-US" altLang="ja-JP" sz="4400" b="1"/>
              <a:t>Tổng quan về hệ điều hành</a:t>
            </a:r>
            <a:endParaRPr kumimoji="1" lang="ja-JP" altLang="en-US" dirty="0"/>
          </a:p>
        </p:txBody>
      </p:sp>
      <p:sp>
        <p:nvSpPr>
          <p:cNvPr id="3" name="サブタイトル 2"/>
          <p:cNvSpPr>
            <a:spLocks noGrp="1"/>
          </p:cNvSpPr>
          <p:nvPr>
            <p:ph type="subTitle" idx="1"/>
          </p:nvPr>
        </p:nvSpPr>
        <p:spPr/>
        <p:txBody>
          <a:bodyPr/>
          <a:lstStyle/>
          <a:p>
            <a:r>
              <a:rPr lang="en-US" altLang="ja-JP"/>
              <a:t> </a:t>
            </a:r>
            <a:fld id="{3019FD15-5EE1-4E5A-941E-E175ED3BA472}" type="datetime1">
              <a:rPr lang="en-US" altLang="ja-JP" smtClean="0"/>
              <a:t>3/27/2023</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3/27/2023</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038600" y="1447800"/>
            <a:ext cx="4571999" cy="830997"/>
          </a:xfrm>
          <a:prstGeom prst="rect">
            <a:avLst/>
          </a:prstGeom>
          <a:noFill/>
        </p:spPr>
        <p:txBody>
          <a:bodyPr wrap="square" rtlCol="0">
            <a:spAutoFit/>
          </a:bodyPr>
          <a:lstStyle/>
          <a:p>
            <a:r>
              <a:rPr lang="en-US" sz="2400" b="1"/>
              <a:t>Users (people, machines, other computers)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9245026">
            <a:off x="3060674" y="1887156"/>
            <a:ext cx="862552" cy="377729"/>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389772"/>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9521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chức năng chính của hệ điều hành</a:t>
            </a:r>
            <a:endParaRPr kumimoji="1" lang="ja-JP" altLang="en-US" dirty="0"/>
          </a:p>
        </p:txBody>
      </p:sp>
      <p:sp>
        <p:nvSpPr>
          <p:cNvPr id="3" name="コンテンツ プレースホルダ 2"/>
          <p:cNvSpPr>
            <a:spLocks noGrp="1"/>
          </p:cNvSpPr>
          <p:nvPr>
            <p:ph idx="1"/>
          </p:nvPr>
        </p:nvSpPr>
        <p:spPr/>
        <p:txBody>
          <a:bodyPr/>
          <a:lstStyle/>
          <a:p>
            <a:r>
              <a:rPr lang="vi-VN" altLang="ja-JP" sz="2600"/>
              <a:t>Phân chia thời gian xử lý và định thời CPU</a:t>
            </a:r>
          </a:p>
          <a:p>
            <a:r>
              <a:rPr lang="vi-VN" altLang="ja-JP" sz="2600"/>
              <a:t>Phối hợp và đồng bộ hoạt động giữa các processes (coordination &amp; synchronization)</a:t>
            </a:r>
          </a:p>
          <a:p>
            <a:r>
              <a:rPr lang="vi-VN" altLang="ja-JP" sz="2600"/>
              <a:t>Quản lý tài nguyên hệ thống (thiết bị I/O, bộ nhớ, file chứa dữ liệu,…)</a:t>
            </a:r>
          </a:p>
          <a:p>
            <a:r>
              <a:rPr lang="en-US" altLang="ja-JP" sz="2600"/>
              <a:t>K</a:t>
            </a:r>
            <a:r>
              <a:rPr lang="vi-VN" altLang="ja-JP" sz="2600"/>
              <a:t>iểm soát </a:t>
            </a:r>
            <a:r>
              <a:rPr lang="en-US" altLang="ja-JP" sz="2600"/>
              <a:t>truy cập</a:t>
            </a:r>
            <a:r>
              <a:rPr lang="vi-VN" altLang="ja-JP" sz="2600"/>
              <a:t>, </a:t>
            </a:r>
            <a:r>
              <a:rPr lang="en-US" altLang="ja-JP" sz="2600"/>
              <a:t>bảo vệ hệ thống</a:t>
            </a:r>
            <a:endParaRPr lang="vi-VN" altLang="ja-JP" sz="2600"/>
          </a:p>
          <a:p>
            <a:r>
              <a:rPr lang="vi-VN" altLang="ja-JP" sz="2600"/>
              <a:t>Duy trì sự nhất quán (integrity) của hệ thống, kiểm soát lỗi và phục hồi hệ thống khi có lỗi (error recovery)</a:t>
            </a:r>
          </a:p>
          <a:p>
            <a:r>
              <a:rPr lang="vi-VN" altLang="ja-JP" sz="2600"/>
              <a:t>Cung cấp giao diện làm việc cho users</a:t>
            </a:r>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107361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loại máy tính</a:t>
            </a:r>
          </a:p>
          <a:p>
            <a:pPr lvl="1"/>
            <a:r>
              <a:rPr lang="vi-VN" altLang="ja-JP" sz="2200"/>
              <a:t>Hệ điều hành dành cho máy MainFrame</a:t>
            </a:r>
          </a:p>
          <a:p>
            <a:pPr lvl="1"/>
            <a:r>
              <a:rPr lang="vi-VN" altLang="ja-JP" sz="2200"/>
              <a:t>Hệ điều hành dành cho máy Server </a:t>
            </a:r>
          </a:p>
          <a:p>
            <a:pPr lvl="1"/>
            <a:r>
              <a:rPr lang="vi-VN" altLang="ja-JP" sz="2200"/>
              <a:t>Hệ điều hành dành cho máy tính cá nhân (PC</a:t>
            </a:r>
            <a:r>
              <a:rPr lang="en-US" altLang="ja-JP" sz="2200"/>
              <a:t>, Laptop</a:t>
            </a:r>
            <a:r>
              <a:rPr lang="vi-VN" altLang="ja-JP" sz="2200"/>
              <a:t>) </a:t>
            </a:r>
          </a:p>
          <a:p>
            <a:pPr lvl="1"/>
            <a:r>
              <a:rPr lang="vi-VN" altLang="ja-JP" sz="2200"/>
              <a:t>Hệ điều hành dành cho máy PDA (</a:t>
            </a:r>
            <a:r>
              <a:rPr lang="en-US" altLang="ja-JP" sz="2200"/>
              <a:t>Phone, Tablet</a:t>
            </a:r>
            <a:r>
              <a:rPr lang="vi-VN" altLang="ja-JP" sz="2200"/>
              <a:t>) </a:t>
            </a:r>
          </a:p>
          <a:p>
            <a:pPr lvl="1"/>
            <a:r>
              <a:rPr lang="vi-VN" altLang="ja-JP" sz="2200"/>
              <a:t>Hệ điều hành dành cho máy chuyên biệt </a:t>
            </a:r>
            <a:r>
              <a:rPr lang="en-US" altLang="ja-JP" sz="2200"/>
              <a:t>(Car, TV)</a:t>
            </a:r>
            <a:endParaRPr lang="vi-VN" altLang="ja-JP" sz="2200"/>
          </a:p>
          <a:p>
            <a:pPr lvl="1"/>
            <a:r>
              <a:rPr lang="vi-VN" altLang="ja-JP" sz="2200"/>
              <a:t>Hệ điều hành dành cho </a:t>
            </a:r>
            <a:r>
              <a:rPr lang="en-US" altLang="ja-JP" sz="2200"/>
              <a:t>thiết bị nhúng (RTOS)</a:t>
            </a:r>
            <a:endParaRPr lang="vi-VN" altLang="ja-JP" sz="22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3/27/2023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hình thức xử lý</a:t>
            </a:r>
          </a:p>
          <a:p>
            <a:pPr lvl="1"/>
            <a:r>
              <a:rPr lang="vi-VN" altLang="ja-JP" sz="2200"/>
              <a:t>Hệ thống xử lý theo </a:t>
            </a:r>
            <a:r>
              <a:rPr lang="en-US" altLang="ja-JP" sz="2200"/>
              <a:t>chương trình</a:t>
            </a:r>
            <a:endParaRPr lang="vi-VN" altLang="ja-JP" sz="2200"/>
          </a:p>
          <a:p>
            <a:pPr lvl="2"/>
            <a:r>
              <a:rPr lang="vi-VN" altLang="ja-JP" sz="1800"/>
              <a:t>Hệ thống đơn chương (uniprograming OS)</a:t>
            </a:r>
          </a:p>
          <a:p>
            <a:pPr lvl="2"/>
            <a:r>
              <a:rPr lang="vi-VN" altLang="ja-JP" sz="1800"/>
              <a:t>Hệ thống đa chương (multiprogramming OS)</a:t>
            </a:r>
          </a:p>
          <a:p>
            <a:pPr lvl="1"/>
            <a:r>
              <a:rPr lang="vi-VN" altLang="ja-JP" sz="2200"/>
              <a:t>Hệ thống chia sẻ thời gian</a:t>
            </a:r>
          </a:p>
          <a:p>
            <a:pPr lvl="1"/>
            <a:r>
              <a:rPr lang="vi-VN" altLang="ja-JP" sz="2200"/>
              <a:t>Hệ thống song song </a:t>
            </a:r>
          </a:p>
          <a:p>
            <a:pPr lvl="1"/>
            <a:r>
              <a:rPr lang="vi-VN" altLang="ja-JP" sz="2200"/>
              <a:t>Hệ thống phân tán</a:t>
            </a:r>
          </a:p>
          <a:p>
            <a:pPr lvl="1"/>
            <a:r>
              <a:rPr lang="vi-VN" altLang="ja-JP" sz="2200"/>
              <a:t>Hệ thống </a:t>
            </a:r>
            <a:r>
              <a:rPr lang="en-US" altLang="ja-JP" sz="2200"/>
              <a:t>nhúng </a:t>
            </a:r>
            <a:r>
              <a:rPr lang="vi-VN" altLang="ja-JP" sz="2200"/>
              <a:t>thời gian thực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3/27/2023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192694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Hệ thống đơn chương</a:t>
            </a:r>
          </a:p>
          <a:p>
            <a:pPr lvl="1"/>
            <a:r>
              <a:rPr lang="vi-VN" altLang="ja-JP"/>
              <a:t>Tác vụ được thi hành tuần tự.</a:t>
            </a:r>
          </a:p>
          <a:p>
            <a:pPr lvl="1"/>
            <a:r>
              <a:rPr lang="vi-VN" altLang="ja-JP"/>
              <a:t>Bộ giám sát thường trực</a:t>
            </a:r>
          </a:p>
          <a:p>
            <a:pPr lvl="1"/>
            <a:r>
              <a:rPr lang="vi-VN" altLang="ja-JP"/>
              <a:t>CPU và các thao tác nhập xuất:</a:t>
            </a:r>
          </a:p>
          <a:p>
            <a:pPr lvl="2"/>
            <a:r>
              <a:rPr lang="vi-VN" altLang="ja-JP"/>
              <a:t>Xử lý offline</a:t>
            </a:r>
          </a:p>
          <a:p>
            <a:pPr lvl="2"/>
            <a:r>
              <a:rPr lang="vi-VN" altLang="ja-JP"/>
              <a:t>Đồng bộ hóa các thao tác bên ngoài – Spooling (Simultaneous Peripheral Operation On Line)</a:t>
            </a:r>
          </a:p>
          <a:p>
            <a:endParaRPr lang="vi-VN" altLang="ja-JP" sz="26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3/27/2023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Text Box 10"/>
          <p:cNvSpPr txBox="1">
            <a:spLocks noChangeArrowheads="1"/>
          </p:cNvSpPr>
          <p:nvPr/>
        </p:nvSpPr>
        <p:spPr bwMode="auto">
          <a:xfrm>
            <a:off x="228600" y="5181600"/>
            <a:ext cx="1219200" cy="4308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Nhập</a:t>
            </a:r>
            <a:endParaRPr lang="en-US" altLang="en-US" sz="2200">
              <a:solidFill>
                <a:schemeClr val="tx1"/>
              </a:solidFill>
              <a:latin typeface="+mj-lt"/>
            </a:endParaRPr>
          </a:p>
        </p:txBody>
      </p:sp>
      <p:sp>
        <p:nvSpPr>
          <p:cNvPr id="8" name="Text Box 11"/>
          <p:cNvSpPr txBox="1">
            <a:spLocks noChangeArrowheads="1"/>
          </p:cNvSpPr>
          <p:nvPr/>
        </p:nvSpPr>
        <p:spPr bwMode="auto">
          <a:xfrm>
            <a:off x="7543800" y="5172075"/>
            <a:ext cx="1219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Xuất</a:t>
            </a:r>
            <a:endParaRPr lang="en-US" altLang="en-US" sz="2400">
              <a:solidFill>
                <a:schemeClr val="tx1"/>
              </a:solidFill>
              <a:latin typeface="+mj-lt"/>
            </a:endParaRPr>
          </a:p>
        </p:txBody>
      </p:sp>
      <p:sp>
        <p:nvSpPr>
          <p:cNvPr id="9" name="Oval 12"/>
          <p:cNvSpPr>
            <a:spLocks noChangeArrowheads="1"/>
          </p:cNvSpPr>
          <p:nvPr/>
        </p:nvSpPr>
        <p:spPr bwMode="auto">
          <a:xfrm>
            <a:off x="2390775" y="5048250"/>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0" name="Oval 13"/>
          <p:cNvSpPr>
            <a:spLocks noChangeArrowheads="1"/>
          </p:cNvSpPr>
          <p:nvPr/>
        </p:nvSpPr>
        <p:spPr bwMode="auto">
          <a:xfrm>
            <a:off x="6172200" y="5057775"/>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1" name="Text Box 14"/>
          <p:cNvSpPr txBox="1">
            <a:spLocks noChangeArrowheads="1"/>
          </p:cNvSpPr>
          <p:nvPr/>
        </p:nvSpPr>
        <p:spPr bwMode="auto">
          <a:xfrm>
            <a:off x="3962400" y="4953000"/>
            <a:ext cx="1447800" cy="83099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Máy tính chính</a:t>
            </a:r>
            <a:endParaRPr lang="en-US" altLang="en-US" sz="2400">
              <a:solidFill>
                <a:schemeClr val="tx1"/>
              </a:solidFill>
              <a:latin typeface="+mj-lt"/>
            </a:endParaRPr>
          </a:p>
        </p:txBody>
      </p:sp>
      <p:sp>
        <p:nvSpPr>
          <p:cNvPr id="12" name="Line 15"/>
          <p:cNvSpPr>
            <a:spLocks noChangeShapeType="1"/>
          </p:cNvSpPr>
          <p:nvPr/>
        </p:nvSpPr>
        <p:spPr bwMode="auto">
          <a:xfrm>
            <a:off x="14478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6"/>
          <p:cNvSpPr>
            <a:spLocks noChangeShapeType="1"/>
          </p:cNvSpPr>
          <p:nvPr/>
        </p:nvSpPr>
        <p:spPr bwMode="auto">
          <a:xfrm>
            <a:off x="30480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7"/>
          <p:cNvSpPr>
            <a:spLocks noChangeShapeType="1"/>
          </p:cNvSpPr>
          <p:nvPr/>
        </p:nvSpPr>
        <p:spPr bwMode="auto">
          <a:xfrm>
            <a:off x="5410200" y="5410200"/>
            <a:ext cx="7620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8"/>
          <p:cNvSpPr>
            <a:spLocks noChangeShapeType="1"/>
          </p:cNvSpPr>
          <p:nvPr/>
        </p:nvSpPr>
        <p:spPr bwMode="auto">
          <a:xfrm>
            <a:off x="6858000" y="5410200"/>
            <a:ext cx="685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34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5821560" cy="3733800"/>
          </a:xfrm>
        </p:spPr>
        <p:txBody>
          <a:bodyPr/>
          <a:lstStyle/>
          <a:p>
            <a:r>
              <a:rPr lang="vi-VN" altLang="ja-JP"/>
              <a:t>Hệ thống đa chương</a:t>
            </a:r>
          </a:p>
          <a:p>
            <a:pPr lvl="1"/>
            <a:r>
              <a:rPr lang="vi-VN" altLang="ja-JP"/>
              <a:t>Nhiều công việc được nạp đồng thời vào bộ nhớ chính</a:t>
            </a:r>
          </a:p>
          <a:p>
            <a:pPr lvl="1"/>
            <a:r>
              <a:rPr lang="vi-VN" altLang="ja-JP"/>
              <a:t>Khi một tiến trình thực hiện I/O, một tiến trình khác được thực thi</a:t>
            </a:r>
          </a:p>
          <a:p>
            <a:pPr lvl="1"/>
            <a:r>
              <a:rPr lang="vi-VN" altLang="ja-JP"/>
              <a:t>Tận dụng được thời gian rảnh, tăng hiệu suất sử dụng CPU (CPU utilization)</a:t>
            </a:r>
          </a:p>
          <a:p>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3/27/2023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5420" t="934" r="25230" b="934"/>
          <a:stretch>
            <a:fillRect/>
          </a:stretch>
        </p:blipFill>
        <p:spPr bwMode="auto">
          <a:xfrm>
            <a:off x="6073080" y="1547813"/>
            <a:ext cx="2133600" cy="3352800"/>
          </a:xfrm>
          <a:prstGeom prst="rect">
            <a:avLst/>
          </a:prstGeom>
          <a:noFill/>
          <a:ln>
            <a:noFill/>
          </a:ln>
          <a:effectLst/>
          <a:extLst>
            <a:ext uri="{909E8E84-426E-40DD-AFC4-6F175D3DCCD1}">
              <a14:hiddenFill xmlns:a14="http://schemas.microsoft.com/office/drawing/2010/main">
                <a:blipFill dpi="0" rotWithShape="0">
                  <a:blip/>
                  <a:srcRect l="25420" t="934" r="25230" b="93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Text Box 18"/>
          <p:cNvSpPr txBox="1">
            <a:spLocks noChangeArrowheads="1"/>
          </p:cNvSpPr>
          <p:nvPr/>
        </p:nvSpPr>
        <p:spPr bwMode="auto">
          <a:xfrm>
            <a:off x="2238375" y="6067425"/>
            <a:ext cx="24384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8" name="Line 19"/>
          <p:cNvSpPr>
            <a:spLocks noChangeShapeType="1"/>
          </p:cNvSpPr>
          <p:nvPr/>
        </p:nvSpPr>
        <p:spPr bwMode="auto">
          <a:xfrm>
            <a:off x="29241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0"/>
          <p:cNvSpPr>
            <a:spLocks noChangeShapeType="1"/>
          </p:cNvSpPr>
          <p:nvPr/>
        </p:nvSpPr>
        <p:spPr bwMode="auto">
          <a:xfrm>
            <a:off x="2924175" y="5762625"/>
            <a:ext cx="990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1"/>
          <p:cNvSpPr>
            <a:spLocks noChangeShapeType="1"/>
          </p:cNvSpPr>
          <p:nvPr/>
        </p:nvSpPr>
        <p:spPr bwMode="auto">
          <a:xfrm>
            <a:off x="39147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2"/>
          <p:cNvSpPr>
            <a:spLocks noChangeShapeType="1"/>
          </p:cNvSpPr>
          <p:nvPr/>
        </p:nvSpPr>
        <p:spPr bwMode="auto">
          <a:xfrm>
            <a:off x="3000375" y="56673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3"/>
          <p:cNvSpPr>
            <a:spLocks noChangeShapeType="1"/>
          </p:cNvSpPr>
          <p:nvPr/>
        </p:nvSpPr>
        <p:spPr bwMode="auto">
          <a:xfrm>
            <a:off x="3000375" y="55911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4"/>
          <p:cNvSpPr>
            <a:spLocks noChangeShapeType="1"/>
          </p:cNvSpPr>
          <p:nvPr/>
        </p:nvSpPr>
        <p:spPr bwMode="auto">
          <a:xfrm>
            <a:off x="2990850" y="55149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5"/>
          <p:cNvSpPr>
            <a:spLocks noChangeShapeType="1"/>
          </p:cNvSpPr>
          <p:nvPr/>
        </p:nvSpPr>
        <p:spPr bwMode="auto">
          <a:xfrm>
            <a:off x="1552575" y="5153025"/>
            <a:ext cx="1676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6"/>
          <p:cNvSpPr>
            <a:spLocks noChangeShapeType="1"/>
          </p:cNvSpPr>
          <p:nvPr/>
        </p:nvSpPr>
        <p:spPr bwMode="auto">
          <a:xfrm>
            <a:off x="3228975" y="51530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p:cNvSpPr>
            <a:spLocks noChangeShapeType="1"/>
          </p:cNvSpPr>
          <p:nvPr/>
        </p:nvSpPr>
        <p:spPr bwMode="auto">
          <a:xfrm>
            <a:off x="3381375" y="57626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8"/>
          <p:cNvSpPr>
            <a:spLocks noChangeShapeType="1"/>
          </p:cNvSpPr>
          <p:nvPr/>
        </p:nvSpPr>
        <p:spPr bwMode="auto">
          <a:xfrm>
            <a:off x="4676775" y="6219825"/>
            <a:ext cx="533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9"/>
          <p:cNvSpPr>
            <a:spLocks noChangeShapeType="1"/>
          </p:cNvSpPr>
          <p:nvPr/>
        </p:nvSpPr>
        <p:spPr bwMode="auto">
          <a:xfrm flipV="1">
            <a:off x="5210175" y="5153025"/>
            <a:ext cx="0" cy="1066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0"/>
          <p:cNvSpPr>
            <a:spLocks noChangeShapeType="1"/>
          </p:cNvSpPr>
          <p:nvPr/>
        </p:nvSpPr>
        <p:spPr bwMode="auto">
          <a:xfrm flipH="1">
            <a:off x="3686175" y="5162550"/>
            <a:ext cx="152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1"/>
          <p:cNvSpPr>
            <a:spLocks noChangeShapeType="1"/>
          </p:cNvSpPr>
          <p:nvPr/>
        </p:nvSpPr>
        <p:spPr bwMode="auto">
          <a:xfrm>
            <a:off x="3686175" y="5162550"/>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2"/>
          <p:cNvSpPr>
            <a:spLocks noChangeShapeType="1"/>
          </p:cNvSpPr>
          <p:nvPr/>
        </p:nvSpPr>
        <p:spPr bwMode="auto">
          <a:xfrm>
            <a:off x="4676775" y="6372225"/>
            <a:ext cx="9144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33"/>
          <p:cNvSpPr txBox="1">
            <a:spLocks noChangeArrowheads="1"/>
          </p:cNvSpPr>
          <p:nvPr/>
        </p:nvSpPr>
        <p:spPr bwMode="auto">
          <a:xfrm>
            <a:off x="5391150" y="6115050"/>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Kết thúc tác vụ</a:t>
            </a:r>
            <a:endParaRPr lang="en-US" altLang="en-US" sz="2400">
              <a:solidFill>
                <a:schemeClr val="tx1"/>
              </a:solidFill>
              <a:latin typeface="+mj-lt"/>
            </a:endParaRPr>
          </a:p>
        </p:txBody>
      </p:sp>
      <p:sp>
        <p:nvSpPr>
          <p:cNvPr id="33" name="Text Box 34"/>
          <p:cNvSpPr txBox="1">
            <a:spLocks noChangeArrowheads="1"/>
          </p:cNvSpPr>
          <p:nvPr/>
        </p:nvSpPr>
        <p:spPr bwMode="auto">
          <a:xfrm>
            <a:off x="457200" y="502920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Tác vụ</a:t>
            </a:r>
            <a:endParaRPr lang="en-US" altLang="en-US" sz="2200">
              <a:solidFill>
                <a:schemeClr val="tx1"/>
              </a:solidFill>
              <a:latin typeface="+mj-lt"/>
            </a:endParaRPr>
          </a:p>
        </p:txBody>
      </p:sp>
      <p:sp>
        <p:nvSpPr>
          <p:cNvPr id="34" name="Text Box 35"/>
          <p:cNvSpPr txBox="1">
            <a:spLocks noChangeArrowheads="1"/>
          </p:cNvSpPr>
          <p:nvPr/>
        </p:nvSpPr>
        <p:spPr bwMode="auto">
          <a:xfrm>
            <a:off x="4933950" y="515302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VNI-Times" pitchFamily="2" charset="0"/>
              </a:rPr>
              <a:t>I/O</a:t>
            </a:r>
            <a:endParaRPr lang="en-US" altLang="en-US" sz="2400">
              <a:solidFill>
                <a:schemeClr val="tx1"/>
              </a:solidFill>
              <a:latin typeface="VNI-Times" pitchFamily="2" charset="0"/>
            </a:endParaRPr>
          </a:p>
        </p:txBody>
      </p:sp>
    </p:spTree>
    <p:extLst>
      <p:ext uri="{BB962C8B-B14F-4D97-AF65-F5344CB8AC3E}">
        <p14:creationId xmlns:p14="http://schemas.microsoft.com/office/powerpoint/2010/main" val="54283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3/27/2023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7" name="Content Placeholder 6"/>
          <p:cNvSpPr>
            <a:spLocks noGrp="1"/>
          </p:cNvSpPr>
          <p:nvPr>
            <p:ph idx="1"/>
          </p:nvPr>
        </p:nvSpPr>
        <p:spPr/>
        <p:txBody>
          <a:bodyPr/>
          <a:lstStyle/>
          <a:p>
            <a:r>
              <a:rPr lang="vi-VN"/>
              <a:t>Hệ thống đa chương: yêu cầu đối với hệ điều hành</a:t>
            </a:r>
          </a:p>
          <a:p>
            <a:pPr lvl="1"/>
            <a:r>
              <a:rPr lang="vi-VN"/>
              <a:t>Định thời công việc (job scheduling): chọn job trong job pool trên đĩa và nạp nó vào bộ nhớ để thực thi.</a:t>
            </a:r>
          </a:p>
          <a:p>
            <a:pPr lvl="1"/>
            <a:r>
              <a:rPr lang="vi-VN"/>
              <a:t>Quản lý bộ nhớ (memory management)</a:t>
            </a:r>
          </a:p>
          <a:p>
            <a:pPr lvl="1"/>
            <a:r>
              <a:rPr lang="vi-VN"/>
              <a:t>Định thời CPU (CPU scheduling)</a:t>
            </a:r>
          </a:p>
          <a:p>
            <a:pPr lvl="1"/>
            <a:r>
              <a:rPr lang="vi-VN"/>
              <a:t>Cấp phát tài nguyên (đĩa, máy in,…)</a:t>
            </a:r>
          </a:p>
          <a:p>
            <a:pPr lvl="1"/>
            <a:r>
              <a:rPr lang="vi-VN"/>
              <a:t>Bảo vệ</a:t>
            </a:r>
          </a:p>
          <a:p>
            <a:endParaRPr lang="en-US"/>
          </a:p>
        </p:txBody>
      </p:sp>
    </p:spTree>
    <p:extLst>
      <p:ext uri="{BB962C8B-B14F-4D97-AF65-F5344CB8AC3E}">
        <p14:creationId xmlns:p14="http://schemas.microsoft.com/office/powerpoint/2010/main" val="30219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3/27/2023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graphicFrame>
        <p:nvGraphicFramePr>
          <p:cNvPr id="8" name="Object 3"/>
          <p:cNvGraphicFramePr>
            <a:graphicFrameLocks/>
          </p:cNvGraphicFramePr>
          <p:nvPr/>
        </p:nvGraphicFramePr>
        <p:xfrm>
          <a:off x="2052638" y="1295400"/>
          <a:ext cx="5038725" cy="1262063"/>
        </p:xfrm>
        <a:graphic>
          <a:graphicData uri="http://schemas.openxmlformats.org/presentationml/2006/ole">
            <mc:AlternateContent xmlns:mc="http://schemas.openxmlformats.org/markup-compatibility/2006">
              <mc:Choice xmlns:v="urn:schemas-microsoft-com:vml" Requires="v">
                <p:oleObj name="Artwork" r:id="rId3" imgW="5038095" imgH="1257476" progId="Adobe.Illustrator.7">
                  <p:embed/>
                </p:oleObj>
              </mc:Choice>
              <mc:Fallback>
                <p:oleObj name="Artwork" r:id="rId3" imgW="5038095" imgH="1257476" progId="Adobe.Illustrator.7">
                  <p:embed/>
                  <p:pic>
                    <p:nvPicPr>
                      <p:cNvPr id="8" name="Object 3"/>
                      <p:cNvPicPr>
                        <a:picLocks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2638" y="1295400"/>
                        <a:ext cx="5038725"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1420813" y="2981325"/>
          <a:ext cx="6243637" cy="3114675"/>
        </p:xfrm>
        <a:graphic>
          <a:graphicData uri="http://schemas.openxmlformats.org/presentationml/2006/ole">
            <mc:AlternateContent xmlns:mc="http://schemas.openxmlformats.org/markup-compatibility/2006">
              <mc:Choice xmlns:v="urn:schemas-microsoft-com:vml" Requires="v">
                <p:oleObj name="Artwork" r:id="rId5" imgW="6249272" imgH="3315163" progId="Adobe.Illustrator.7">
                  <p:embed/>
                </p:oleObj>
              </mc:Choice>
              <mc:Fallback>
                <p:oleObj name="Artwork" r:id="rId5" imgW="6249272" imgH="3315163" progId="Adobe.Illustrator.7">
                  <p:embed/>
                  <p:pic>
                    <p:nvPicPr>
                      <p:cNvPr id="9" name="Object 4"/>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b="6345"/>
                      <a:stretch>
                        <a:fillRect/>
                      </a:stretch>
                    </p:blipFill>
                    <p:spPr bwMode="auto">
                      <a:xfrm>
                        <a:off x="1420813" y="2981325"/>
                        <a:ext cx="6243637"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a:spLocks noChangeArrowheads="1"/>
          </p:cNvSpPr>
          <p:nvPr/>
        </p:nvSpPr>
        <p:spPr bwMode="auto">
          <a:xfrm>
            <a:off x="2562225" y="2133600"/>
            <a:ext cx="396081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đơn chương</a:t>
            </a:r>
          </a:p>
        </p:txBody>
      </p:sp>
      <p:sp>
        <p:nvSpPr>
          <p:cNvPr id="11" name="TextBox 10"/>
          <p:cNvSpPr txBox="1">
            <a:spLocks noChangeArrowheads="1"/>
          </p:cNvSpPr>
          <p:nvPr/>
        </p:nvSpPr>
        <p:spPr bwMode="auto">
          <a:xfrm>
            <a:off x="2592388" y="5867400"/>
            <a:ext cx="39608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đa chương</a:t>
            </a:r>
          </a:p>
        </p:txBody>
      </p:sp>
    </p:spTree>
    <p:extLst>
      <p:ext uri="{BB962C8B-B14F-4D97-AF65-F5344CB8AC3E}">
        <p14:creationId xmlns:p14="http://schemas.microsoft.com/office/powerpoint/2010/main" val="8787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Content Placeholder 6"/>
          <p:cNvSpPr>
            <a:spLocks noGrp="1"/>
          </p:cNvSpPr>
          <p:nvPr>
            <p:ph idx="1"/>
          </p:nvPr>
        </p:nvSpPr>
        <p:spPr/>
        <p:txBody>
          <a:bodyPr/>
          <a:lstStyle/>
          <a:p>
            <a:r>
              <a:rPr lang="en-US"/>
              <a:t>Hệ thống chia sẻ thời gian</a:t>
            </a:r>
          </a:p>
          <a:p>
            <a:pPr lvl="1"/>
            <a:r>
              <a:rPr lang="en-US"/>
              <a:t>Hệ thống đa nhiệm (multitasking) – đa ch</a:t>
            </a:r>
            <a:r>
              <a:rPr lang="vi-VN"/>
              <a:t>ư</a:t>
            </a:r>
            <a:r>
              <a:rPr lang="en-US"/>
              <a:t>ơng</a:t>
            </a:r>
          </a:p>
          <a:p>
            <a:pPr lvl="1"/>
            <a:r>
              <a:rPr lang="en-US"/>
              <a:t>Lập lịch CPU</a:t>
            </a:r>
          </a:p>
          <a:p>
            <a:pPr lvl="1"/>
            <a:r>
              <a:rPr lang="en-US"/>
              <a:t>Thời gian chuyển đổi giữa các tác vụ rất ngắn</a:t>
            </a:r>
          </a:p>
          <a:p>
            <a:endParaRPr lang="en-US"/>
          </a:p>
          <a:p>
            <a:endParaRPr lang="en-US"/>
          </a:p>
          <a:p>
            <a:endParaRPr lang="en-US"/>
          </a:p>
        </p:txBody>
      </p:sp>
      <p:sp>
        <p:nvSpPr>
          <p:cNvPr id="8" name="Text Box 28"/>
          <p:cNvSpPr txBox="1">
            <a:spLocks noChangeArrowheads="1"/>
          </p:cNvSpPr>
          <p:nvPr/>
        </p:nvSpPr>
        <p:spPr bwMode="auto">
          <a:xfrm>
            <a:off x="379413" y="3400425"/>
            <a:ext cx="845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9000">
                <a:solidFill>
                  <a:schemeClr val="accent2"/>
                </a:solidFill>
                <a:latin typeface="Times New Roman" panose="02020603050405020304" pitchFamily="18" charset="0"/>
                <a:sym typeface="Wingdings" panose="05000000000000000000" pitchFamily="2" charset="2"/>
              </a:rPr>
              <a:t>    </a:t>
            </a:r>
            <a:endParaRPr lang="en-US" altLang="en-US" sz="2400">
              <a:solidFill>
                <a:schemeClr val="tx1"/>
              </a:solidFill>
              <a:latin typeface="Times New Roman" panose="02020603050405020304" pitchFamily="18" charset="0"/>
            </a:endParaRPr>
          </a:p>
        </p:txBody>
      </p:sp>
      <p:sp>
        <p:nvSpPr>
          <p:cNvPr id="9" name="Text Box 29"/>
          <p:cNvSpPr txBox="1">
            <a:spLocks noChangeArrowheads="1"/>
          </p:cNvSpPr>
          <p:nvPr/>
        </p:nvSpPr>
        <p:spPr bwMode="auto">
          <a:xfrm>
            <a:off x="3503613" y="5762625"/>
            <a:ext cx="21336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0" name="Arc 30"/>
          <p:cNvSpPr>
            <a:spLocks/>
          </p:cNvSpPr>
          <p:nvPr/>
        </p:nvSpPr>
        <p:spPr bwMode="auto">
          <a:xfrm rot="13742325" flipV="1">
            <a:off x="4144169" y="5088731"/>
            <a:ext cx="801688" cy="911225"/>
          </a:xfrm>
          <a:custGeom>
            <a:avLst/>
            <a:gdLst>
              <a:gd name="T0" fmla="*/ 0 w 32460"/>
              <a:gd name="T1" fmla="*/ 2147483646 h 32304"/>
              <a:gd name="T2" fmla="*/ 2147483646 w 32460"/>
              <a:gd name="T3" fmla="*/ 2147483646 h 32304"/>
              <a:gd name="T4" fmla="*/ 2147483646 w 32460"/>
              <a:gd name="T5" fmla="*/ 2147483646 h 32304"/>
              <a:gd name="T6" fmla="*/ 0 60000 65536"/>
              <a:gd name="T7" fmla="*/ 0 60000 65536"/>
              <a:gd name="T8" fmla="*/ 0 60000 65536"/>
              <a:gd name="T9" fmla="*/ 0 w 32460"/>
              <a:gd name="T10" fmla="*/ 0 h 32304"/>
              <a:gd name="T11" fmla="*/ 32460 w 32460"/>
              <a:gd name="T12" fmla="*/ 32304 h 32304"/>
            </a:gdLst>
            <a:ahLst/>
            <a:cxnLst>
              <a:cxn ang="T6">
                <a:pos x="T0" y="T1"/>
              </a:cxn>
              <a:cxn ang="T7">
                <a:pos x="T2" y="T3"/>
              </a:cxn>
              <a:cxn ang="T8">
                <a:pos x="T4" y="T5"/>
              </a:cxn>
            </a:cxnLst>
            <a:rect l="T9" t="T10" r="T11" b="T12"/>
            <a:pathLst>
              <a:path w="32460" h="32304" fill="none" extrusionOk="0">
                <a:moveTo>
                  <a:pt x="0" y="2928"/>
                </a:moveTo>
                <a:cubicBezTo>
                  <a:pt x="3298" y="1010"/>
                  <a:pt x="7044" y="-1"/>
                  <a:pt x="10860" y="0"/>
                </a:cubicBezTo>
                <a:cubicBezTo>
                  <a:pt x="22789" y="0"/>
                  <a:pt x="32460" y="9670"/>
                  <a:pt x="32460" y="21600"/>
                </a:cubicBezTo>
                <a:cubicBezTo>
                  <a:pt x="32460" y="25354"/>
                  <a:pt x="31481" y="29043"/>
                  <a:pt x="29621" y="32304"/>
                </a:cubicBezTo>
              </a:path>
              <a:path w="32460" h="32304" stroke="0" extrusionOk="0">
                <a:moveTo>
                  <a:pt x="0" y="2928"/>
                </a:moveTo>
                <a:cubicBezTo>
                  <a:pt x="3298" y="1010"/>
                  <a:pt x="7044" y="-1"/>
                  <a:pt x="10860" y="0"/>
                </a:cubicBezTo>
                <a:cubicBezTo>
                  <a:pt x="22789" y="0"/>
                  <a:pt x="32460" y="9670"/>
                  <a:pt x="32460" y="21600"/>
                </a:cubicBezTo>
                <a:cubicBezTo>
                  <a:pt x="32460" y="25354"/>
                  <a:pt x="31481" y="29043"/>
                  <a:pt x="29621" y="32304"/>
                </a:cubicBezTo>
                <a:lnTo>
                  <a:pt x="10860" y="21600"/>
                </a:lnTo>
                <a:lnTo>
                  <a:pt x="0" y="2928"/>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Line 31"/>
          <p:cNvSpPr>
            <a:spLocks noChangeShapeType="1"/>
          </p:cNvSpPr>
          <p:nvPr/>
        </p:nvSpPr>
        <p:spPr bwMode="auto">
          <a:xfrm flipV="1">
            <a:off x="4570413" y="5534025"/>
            <a:ext cx="0" cy="228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32"/>
          <p:cNvSpPr>
            <a:spLocks noChangeShapeType="1"/>
          </p:cNvSpPr>
          <p:nvPr/>
        </p:nvSpPr>
        <p:spPr bwMode="auto">
          <a:xfrm flipV="1">
            <a:off x="4570413" y="5381625"/>
            <a:ext cx="304800" cy="152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3"/>
          <p:cNvSpPr>
            <a:spLocks noChangeShapeType="1"/>
          </p:cNvSpPr>
          <p:nvPr/>
        </p:nvSpPr>
        <p:spPr bwMode="auto">
          <a:xfrm>
            <a:off x="1979613" y="4695825"/>
            <a:ext cx="1981200" cy="762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auto">
          <a:xfrm flipH="1">
            <a:off x="5180013" y="4619625"/>
            <a:ext cx="2133600" cy="914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5"/>
          <p:cNvSpPr>
            <a:spLocks noChangeShapeType="1"/>
          </p:cNvSpPr>
          <p:nvPr/>
        </p:nvSpPr>
        <p:spPr bwMode="auto">
          <a:xfrm>
            <a:off x="3351213" y="4772025"/>
            <a:ext cx="83820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6"/>
          <p:cNvSpPr>
            <a:spLocks noChangeShapeType="1"/>
          </p:cNvSpPr>
          <p:nvPr/>
        </p:nvSpPr>
        <p:spPr bwMode="auto">
          <a:xfrm flipH="1">
            <a:off x="5027613" y="4772025"/>
            <a:ext cx="685800" cy="457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7"/>
          <p:cNvSpPr>
            <a:spLocks noChangeShapeType="1"/>
          </p:cNvSpPr>
          <p:nvPr/>
        </p:nvSpPr>
        <p:spPr bwMode="auto">
          <a:xfrm>
            <a:off x="4646613" y="4695825"/>
            <a:ext cx="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7" name="Content Placeholder 6"/>
          <p:cNvSpPr>
            <a:spLocks noGrp="1"/>
          </p:cNvSpPr>
          <p:nvPr>
            <p:ph idx="1"/>
          </p:nvPr>
        </p:nvSpPr>
        <p:spPr/>
        <p:txBody>
          <a:bodyPr/>
          <a:lstStyle/>
          <a:p>
            <a:r>
              <a:rPr lang="vi-VN"/>
              <a:t>Yêu cầu đối với OS trong hệ thống time-sharing</a:t>
            </a:r>
          </a:p>
          <a:p>
            <a:pPr lvl="1"/>
            <a:r>
              <a:rPr lang="vi-VN"/>
              <a:t>Định thời công việc (job scheduling)</a:t>
            </a:r>
          </a:p>
          <a:p>
            <a:pPr lvl="1"/>
            <a:r>
              <a:rPr lang="vi-VN"/>
              <a:t>Quản lý bộ nhớ (memory management)</a:t>
            </a:r>
          </a:p>
          <a:p>
            <a:pPr lvl="2"/>
            <a:r>
              <a:rPr lang="vi-VN"/>
              <a:t>Virtual memory</a:t>
            </a:r>
          </a:p>
          <a:p>
            <a:pPr lvl="1"/>
            <a:r>
              <a:rPr lang="vi-VN"/>
              <a:t>Quản lý các quá trình (process management)</a:t>
            </a:r>
          </a:p>
          <a:p>
            <a:pPr lvl="2"/>
            <a:r>
              <a:rPr lang="vi-VN"/>
              <a:t>Định thời CPU </a:t>
            </a:r>
          </a:p>
          <a:p>
            <a:pPr lvl="2"/>
            <a:r>
              <a:rPr lang="vi-VN"/>
              <a:t>Đồng bộ các quá trình (synchronization)</a:t>
            </a:r>
          </a:p>
          <a:p>
            <a:pPr lvl="2"/>
            <a:r>
              <a:rPr lang="vi-VN"/>
              <a:t>Giao tiếp giữa các quá trình (process communication)</a:t>
            </a:r>
          </a:p>
          <a:p>
            <a:pPr lvl="2"/>
            <a:r>
              <a:rPr lang="vi-VN"/>
              <a:t>Tránh deadlock</a:t>
            </a:r>
          </a:p>
          <a:p>
            <a:pPr lvl="1"/>
            <a:r>
              <a:rPr lang="vi-VN"/>
              <a:t>Quản lý hệ thống file, hệ thống lưu trữ</a:t>
            </a:r>
          </a:p>
          <a:p>
            <a:pPr lvl="1"/>
            <a:r>
              <a:rPr lang="vi-VN"/>
              <a:t>Cấp phát hợp lý các tài nguyên</a:t>
            </a:r>
          </a:p>
          <a:p>
            <a:pPr lvl="1"/>
            <a:r>
              <a:rPr lang="vi-VN"/>
              <a:t>Bảo vệ (protection)</a:t>
            </a:r>
          </a:p>
        </p:txBody>
      </p:sp>
    </p:spTree>
    <p:extLst>
      <p:ext uri="{BB962C8B-B14F-4D97-AF65-F5344CB8AC3E}">
        <p14:creationId xmlns:p14="http://schemas.microsoft.com/office/powerpoint/2010/main" val="416382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Hiểu và phát biểu lại được các khái niệm cơ bản về hệ điều hành, và các thành phần của hệ điều hành</a:t>
            </a:r>
          </a:p>
          <a:p>
            <a:r>
              <a:rPr lang="vi-VN" altLang="ja-JP"/>
              <a:t>Biết được sự khác biệt cơ bản giữa các loại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3/27/2023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54659" y="6570662"/>
            <a:ext cx="1752600" cy="288925"/>
          </a:xfrm>
        </p:spPr>
        <p:txBody>
          <a:bodyPr/>
          <a:lstStyle/>
          <a:p>
            <a:fld id="{800C8475-47C1-49C9-BEE5-594F8CF4D71F}" type="slidenum">
              <a:rPr kumimoji="1" lang="ja-JP" altLang="en-US" smtClean="0"/>
              <a:pPr/>
              <a:t>20</a:t>
            </a:fld>
            <a:endParaRPr kumimoji="1" lang="ja-JP" altLang="en-US"/>
          </a:p>
        </p:txBody>
      </p:sp>
      <p:sp>
        <p:nvSpPr>
          <p:cNvPr id="7" name="Content Placeholder 6"/>
          <p:cNvSpPr>
            <a:spLocks noGrp="1"/>
          </p:cNvSpPr>
          <p:nvPr>
            <p:ph idx="1"/>
          </p:nvPr>
        </p:nvSpPr>
        <p:spPr/>
        <p:txBody>
          <a:bodyPr/>
          <a:lstStyle/>
          <a:p>
            <a:r>
              <a:rPr lang="vi-VN"/>
              <a:t>Hệ thống song song</a:t>
            </a:r>
          </a:p>
          <a:p>
            <a:pPr lvl="1"/>
            <a:r>
              <a:rPr lang="vi-VN"/>
              <a:t>Hai hoặc nhiều bộ xử lý cùng chia sẻ một bộ nhớ.</a:t>
            </a:r>
          </a:p>
          <a:p>
            <a:pPr lvl="1"/>
            <a:r>
              <a:rPr lang="vi-VN"/>
              <a:t>Master/Slave: một bộ xử lý chính kiểm soát một số bộ xử lý I/O</a:t>
            </a:r>
          </a:p>
          <a:p>
            <a:endParaRPr lang="vi-VN"/>
          </a:p>
        </p:txBody>
      </p:sp>
      <p:pic>
        <p:nvPicPr>
          <p:cNvPr id="15" name="Picture 2">
            <a:extLst>
              <a:ext uri="{FF2B5EF4-FFF2-40B4-BE49-F238E27FC236}">
                <a16:creationId xmlns:a16="http://schemas.microsoft.com/office/drawing/2014/main" id="{47123F06-3E28-4371-841B-B5B36FD428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27" y="3047999"/>
            <a:ext cx="3726186"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a:extLst>
              <a:ext uri="{FF2B5EF4-FFF2-40B4-BE49-F238E27FC236}">
                <a16:creationId xmlns:a16="http://schemas.microsoft.com/office/drawing/2014/main" id="{E47F0FEF-72E1-4497-AE3D-F0762853FE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8160" y="2949690"/>
            <a:ext cx="3384743" cy="301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517B5E9-F0F9-412D-80E8-AC8C2111FB66}"/>
              </a:ext>
            </a:extLst>
          </p:cNvPr>
          <p:cNvSpPr txBox="1"/>
          <p:nvPr/>
        </p:nvSpPr>
        <p:spPr>
          <a:xfrm>
            <a:off x="1762101" y="5942869"/>
            <a:ext cx="1172116" cy="369332"/>
          </a:xfrm>
          <a:prstGeom prst="rect">
            <a:avLst/>
          </a:prstGeom>
          <a:noFill/>
        </p:spPr>
        <p:txBody>
          <a:bodyPr wrap="none" rtlCol="0">
            <a:spAutoFit/>
          </a:bodyPr>
          <a:lstStyle/>
          <a:p>
            <a:r>
              <a:rPr lang="en-US"/>
              <a:t>Multi-chip</a:t>
            </a:r>
          </a:p>
        </p:txBody>
      </p:sp>
      <p:sp>
        <p:nvSpPr>
          <p:cNvPr id="17" name="TextBox 16">
            <a:extLst>
              <a:ext uri="{FF2B5EF4-FFF2-40B4-BE49-F238E27FC236}">
                <a16:creationId xmlns:a16="http://schemas.microsoft.com/office/drawing/2014/main" id="{1D5F5D03-E8F5-40BF-942B-A957CE905A5B}"/>
              </a:ext>
            </a:extLst>
          </p:cNvPr>
          <p:cNvSpPr txBox="1"/>
          <p:nvPr/>
        </p:nvSpPr>
        <p:spPr>
          <a:xfrm>
            <a:off x="6084473" y="6069942"/>
            <a:ext cx="1095172" cy="369332"/>
          </a:xfrm>
          <a:prstGeom prst="rect">
            <a:avLst/>
          </a:prstGeom>
          <a:noFill/>
        </p:spPr>
        <p:txBody>
          <a:bodyPr wrap="none" rtlCol="0">
            <a:spAutoFit/>
          </a:bodyPr>
          <a:lstStyle/>
          <a:p>
            <a:r>
              <a:rPr lang="en-US"/>
              <a:t>Multicore</a:t>
            </a:r>
          </a:p>
        </p:txBody>
      </p:sp>
    </p:spTree>
    <p:extLst>
      <p:ext uri="{BB962C8B-B14F-4D97-AF65-F5344CB8AC3E}">
        <p14:creationId xmlns:p14="http://schemas.microsoft.com/office/powerpoint/2010/main" val="1720174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7" name="Content Placeholder 6"/>
          <p:cNvSpPr>
            <a:spLocks noGrp="1"/>
          </p:cNvSpPr>
          <p:nvPr>
            <p:ph idx="1"/>
          </p:nvPr>
        </p:nvSpPr>
        <p:spPr/>
        <p:txBody>
          <a:bodyPr/>
          <a:lstStyle/>
          <a:p>
            <a:r>
              <a:rPr lang="vi-VN"/>
              <a:t>Hệ thống song song (parallel, multiprocessor, hay tightly-coupled system)</a:t>
            </a:r>
          </a:p>
          <a:p>
            <a:pPr lvl="1"/>
            <a:r>
              <a:rPr lang="vi-VN"/>
              <a:t>Nhiều CPU</a:t>
            </a:r>
          </a:p>
          <a:p>
            <a:pPr lvl="1"/>
            <a:r>
              <a:rPr lang="vi-VN"/>
              <a:t>Chia sẻ computer bus, clock</a:t>
            </a:r>
          </a:p>
          <a:p>
            <a:pPr lvl="1"/>
            <a:r>
              <a:rPr lang="vi-VN"/>
              <a:t>Ưu điểm</a:t>
            </a:r>
          </a:p>
          <a:p>
            <a:pPr lvl="2"/>
            <a:r>
              <a:rPr lang="vi-VN"/>
              <a:t>Năng xuất hệ thống (System throughput): càng nhiều processor thì càng nhanh xong công việc</a:t>
            </a:r>
          </a:p>
          <a:p>
            <a:pPr lvl="2"/>
            <a:r>
              <a:rPr lang="vi-VN"/>
              <a:t>Multiprocessor system ít tốn kém hơn multiple single-processor system: vì có thể dùng chung tài nguyên (đĩa,…)</a:t>
            </a:r>
          </a:p>
          <a:p>
            <a:pPr lvl="2"/>
            <a:r>
              <a:rPr lang="vi-VN"/>
              <a:t>Độ tin cậy: khi một processor hỏng thì công việc của nó được chia sẻ giữa các processor còn lại</a:t>
            </a:r>
          </a:p>
        </p:txBody>
      </p:sp>
    </p:spTree>
    <p:extLst>
      <p:ext uri="{BB962C8B-B14F-4D97-AF65-F5344CB8AC3E}">
        <p14:creationId xmlns:p14="http://schemas.microsoft.com/office/powerpoint/2010/main" val="1283401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7" name="Content Placeholder 6"/>
          <p:cNvSpPr>
            <a:spLocks noGrp="1"/>
          </p:cNvSpPr>
          <p:nvPr>
            <p:ph idx="1"/>
          </p:nvPr>
        </p:nvSpPr>
        <p:spPr/>
        <p:txBody>
          <a:bodyPr/>
          <a:lstStyle/>
          <a:p>
            <a:r>
              <a:rPr lang="vi-VN"/>
              <a:t>Phân loại hệ thống song song</a:t>
            </a:r>
          </a:p>
          <a:p>
            <a:pPr lvl="1"/>
            <a:r>
              <a:rPr lang="vi-VN"/>
              <a:t>Đa </a:t>
            </a:r>
            <a:r>
              <a:rPr lang="en-US"/>
              <a:t>x</a:t>
            </a:r>
            <a:r>
              <a:rPr lang="vi-VN"/>
              <a:t>ử lý đối xứng (symmetric multiprocessor)</a:t>
            </a:r>
          </a:p>
          <a:p>
            <a:pPr lvl="2"/>
            <a:r>
              <a:rPr lang="vi-VN"/>
              <a:t>Mỗi processor vận hành một bản sao hệ điều hành giống nhau</a:t>
            </a:r>
          </a:p>
          <a:p>
            <a:pPr lvl="2"/>
            <a:r>
              <a:rPr lang="vi-VN"/>
              <a:t>Các copy dữ liệu cho nhau khi cần</a:t>
            </a:r>
          </a:p>
          <a:p>
            <a:pPr lvl="2"/>
            <a:r>
              <a:rPr lang="vi-VN"/>
              <a:t>(Windows NT, Solaris 5.0, Digital UNIX, OS/2, Linux)</a:t>
            </a:r>
          </a:p>
          <a:p>
            <a:pPr lvl="1"/>
            <a:r>
              <a:rPr lang="vi-VN"/>
              <a:t>Đa </a:t>
            </a:r>
            <a:r>
              <a:rPr lang="en-US"/>
              <a:t>x</a:t>
            </a:r>
            <a:r>
              <a:rPr lang="vi-VN"/>
              <a:t>ử lý bất đối xứng (asymmetric multiprocessor)</a:t>
            </a:r>
          </a:p>
          <a:p>
            <a:pPr lvl="2"/>
            <a:r>
              <a:rPr lang="vi-VN"/>
              <a:t>Mỗi processor thực thi một công việc khác nhau</a:t>
            </a:r>
          </a:p>
          <a:p>
            <a:pPr lvl="2"/>
            <a:r>
              <a:rPr lang="vi-VN"/>
              <a:t>Master processor định thời và phân công việc cho các slave processors</a:t>
            </a:r>
          </a:p>
          <a:p>
            <a:pPr lvl="2"/>
            <a:r>
              <a:rPr lang="vi-VN"/>
              <a:t>(SunOS 4.0)</a:t>
            </a:r>
          </a:p>
        </p:txBody>
      </p:sp>
    </p:spTree>
    <p:extLst>
      <p:ext uri="{BB962C8B-B14F-4D97-AF65-F5344CB8AC3E}">
        <p14:creationId xmlns:p14="http://schemas.microsoft.com/office/powerpoint/2010/main" val="88499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7" name="Content Placeholder 6"/>
          <p:cNvSpPr>
            <a:spLocks noGrp="1"/>
          </p:cNvSpPr>
          <p:nvPr>
            <p:ph idx="1"/>
          </p:nvPr>
        </p:nvSpPr>
        <p:spPr/>
        <p:txBody>
          <a:bodyPr/>
          <a:lstStyle/>
          <a:p>
            <a:r>
              <a:rPr lang="vi-VN"/>
              <a:t>Hệ thống phân tán</a:t>
            </a:r>
          </a:p>
          <a:p>
            <a:pPr lvl="1"/>
            <a:r>
              <a:rPr lang="vi-VN"/>
              <a:t>Mỗi processor có bộ nhớ riêng, giao tiếp với nhau qua các kênh nối như mạng, bus tốc độ cao</a:t>
            </a:r>
          </a:p>
          <a:p>
            <a:pPr lvl="1"/>
            <a:r>
              <a:rPr lang="vi-VN"/>
              <a:t>Người dùng chỉ thấy một hệ thống đơn nhất</a:t>
            </a:r>
          </a:p>
          <a:p>
            <a:endParaRPr lang="vi-VN"/>
          </a:p>
        </p:txBody>
      </p:sp>
      <p:pic>
        <p:nvPicPr>
          <p:cNvPr id="8" name="Picture 1" descr="1_21.pdf">
            <a:extLst>
              <a:ext uri="{FF2B5EF4-FFF2-40B4-BE49-F238E27FC236}">
                <a16:creationId xmlns:a16="http://schemas.microsoft.com/office/drawing/2014/main" id="{D3D3FF1C-F910-49F0-A427-B8096DF950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2918" y="3120243"/>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a16="http://schemas.microsoft.com/office/drawing/2014/main" id="{EB2AD401-3ECB-40E3-80EC-4E84C68BD0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357" y="3429000"/>
            <a:ext cx="4073953" cy="209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B7E6B13-C873-48C6-B45E-C8FFCC95E8C1}"/>
              </a:ext>
            </a:extLst>
          </p:cNvPr>
          <p:cNvSpPr txBox="1"/>
          <p:nvPr/>
        </p:nvSpPr>
        <p:spPr>
          <a:xfrm>
            <a:off x="1563883" y="5698428"/>
            <a:ext cx="1896673" cy="369332"/>
          </a:xfrm>
          <a:prstGeom prst="rect">
            <a:avLst/>
          </a:prstGeom>
          <a:noFill/>
        </p:spPr>
        <p:txBody>
          <a:bodyPr wrap="none" rtlCol="0">
            <a:spAutoFit/>
          </a:bodyPr>
          <a:lstStyle/>
          <a:p>
            <a:r>
              <a:rPr lang="en-US"/>
              <a:t>Clustered Systems</a:t>
            </a:r>
          </a:p>
        </p:txBody>
      </p:sp>
      <p:sp>
        <p:nvSpPr>
          <p:cNvPr id="11" name="TextBox 10">
            <a:extLst>
              <a:ext uri="{FF2B5EF4-FFF2-40B4-BE49-F238E27FC236}">
                <a16:creationId xmlns:a16="http://schemas.microsoft.com/office/drawing/2014/main" id="{3EAA9910-EF37-4796-99D0-979986240813}"/>
              </a:ext>
            </a:extLst>
          </p:cNvPr>
          <p:cNvSpPr txBox="1"/>
          <p:nvPr/>
        </p:nvSpPr>
        <p:spPr>
          <a:xfrm>
            <a:off x="6191543" y="6448973"/>
            <a:ext cx="1845377" cy="369332"/>
          </a:xfrm>
          <a:prstGeom prst="rect">
            <a:avLst/>
          </a:prstGeom>
          <a:noFill/>
        </p:spPr>
        <p:txBody>
          <a:bodyPr wrap="none" rtlCol="0">
            <a:spAutoFit/>
          </a:bodyPr>
          <a:lstStyle/>
          <a:p>
            <a:r>
              <a:rPr lang="en-US"/>
              <a:t>Cloud Computing</a:t>
            </a:r>
          </a:p>
        </p:txBody>
      </p:sp>
    </p:spTree>
    <p:extLst>
      <p:ext uri="{BB962C8B-B14F-4D97-AF65-F5344CB8AC3E}">
        <p14:creationId xmlns:p14="http://schemas.microsoft.com/office/powerpoint/2010/main" val="2850209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7" name="Content Placeholder 6"/>
          <p:cNvSpPr>
            <a:spLocks noGrp="1"/>
          </p:cNvSpPr>
          <p:nvPr>
            <p:ph idx="1"/>
          </p:nvPr>
        </p:nvSpPr>
        <p:spPr/>
        <p:txBody>
          <a:bodyPr/>
          <a:lstStyle/>
          <a:p>
            <a:r>
              <a:rPr lang="vi-VN"/>
              <a:t>Ưu điểm hệ thống phân tán (distributed system, loosely-coupled system)</a:t>
            </a:r>
          </a:p>
          <a:p>
            <a:pPr lvl="1"/>
            <a:r>
              <a:rPr lang="vi-VN"/>
              <a:t>Chia sẻ tài nguyên (resource sharing)</a:t>
            </a:r>
          </a:p>
          <a:p>
            <a:pPr lvl="1"/>
            <a:r>
              <a:rPr lang="vi-VN"/>
              <a:t>Chia sẻ sức mạnh tính toán (computational sharing)</a:t>
            </a:r>
          </a:p>
          <a:p>
            <a:pPr lvl="1"/>
            <a:r>
              <a:rPr lang="vi-VN"/>
              <a:t>Độ tin cậy cao (high reliability)</a:t>
            </a:r>
          </a:p>
          <a:p>
            <a:pPr lvl="1"/>
            <a:r>
              <a:rPr lang="vi-VN"/>
              <a:t>Độ sẵn sàng cao (high availability): các dịch vụ của hệ thống được cung cấp liên tục cho dù một thành phần hardware trở nên hỏng</a:t>
            </a:r>
          </a:p>
        </p:txBody>
      </p:sp>
    </p:spTree>
    <p:extLst>
      <p:ext uri="{BB962C8B-B14F-4D97-AF65-F5344CB8AC3E}">
        <p14:creationId xmlns:p14="http://schemas.microsoft.com/office/powerpoint/2010/main" val="1606859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Client-server</a:t>
            </a:r>
          </a:p>
          <a:p>
            <a:pPr lvl="2"/>
            <a:r>
              <a:rPr lang="vi-VN"/>
              <a:t>Server: cung cấp dịch vụ</a:t>
            </a:r>
          </a:p>
          <a:p>
            <a:pPr lvl="2"/>
            <a:r>
              <a:rPr lang="vi-VN"/>
              <a:t>Client: có thể sử dụng dịch vụ của server</a:t>
            </a:r>
          </a:p>
        </p:txBody>
      </p:sp>
      <p:pic>
        <p:nvPicPr>
          <p:cNvPr id="3" name="Picture 2">
            <a:extLst>
              <a:ext uri="{FF2B5EF4-FFF2-40B4-BE49-F238E27FC236}">
                <a16:creationId xmlns:a16="http://schemas.microsoft.com/office/drawing/2014/main" id="{5574F884-FA51-494D-A219-2E5529657422}"/>
              </a:ext>
            </a:extLst>
          </p:cNvPr>
          <p:cNvPicPr>
            <a:picLocks noChangeAspect="1"/>
          </p:cNvPicPr>
          <p:nvPr/>
        </p:nvPicPr>
        <p:blipFill>
          <a:blip r:embed="rId3"/>
          <a:stretch>
            <a:fillRect/>
          </a:stretch>
        </p:blipFill>
        <p:spPr>
          <a:xfrm>
            <a:off x="2209800" y="3657600"/>
            <a:ext cx="4608975" cy="2005758"/>
          </a:xfrm>
          <a:prstGeom prst="rect">
            <a:avLst/>
          </a:prstGeom>
        </p:spPr>
      </p:pic>
    </p:spTree>
    <p:extLst>
      <p:ext uri="{BB962C8B-B14F-4D97-AF65-F5344CB8AC3E}">
        <p14:creationId xmlns:p14="http://schemas.microsoft.com/office/powerpoint/2010/main" val="1928889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Peer-to-peer (P2P)</a:t>
            </a:r>
          </a:p>
          <a:p>
            <a:pPr lvl="2"/>
            <a:r>
              <a:rPr lang="vi-VN"/>
              <a:t>Các peer (máy tính trong hệ thống) đều ngang hàng nhau</a:t>
            </a:r>
          </a:p>
          <a:p>
            <a:pPr lvl="2"/>
            <a:r>
              <a:rPr lang="vi-VN"/>
              <a:t>Không có cơ sở dữ liệu tập trung</a:t>
            </a:r>
          </a:p>
          <a:p>
            <a:pPr lvl="2"/>
            <a:r>
              <a:rPr lang="vi-VN"/>
              <a:t>Các peer là tự trị</a:t>
            </a:r>
          </a:p>
          <a:p>
            <a:pPr lvl="2"/>
            <a:r>
              <a:rPr lang="vi-VN"/>
              <a:t>Ví dụ: Gnutella</a:t>
            </a:r>
          </a:p>
        </p:txBody>
      </p:sp>
      <p:pic>
        <p:nvPicPr>
          <p:cNvPr id="8" name="Picture 1" descr="1_19.pdf">
            <a:extLst>
              <a:ext uri="{FF2B5EF4-FFF2-40B4-BE49-F238E27FC236}">
                <a16:creationId xmlns:a16="http://schemas.microsoft.com/office/drawing/2014/main" id="{3EA02C48-A83D-42FC-AD03-748F2C6390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499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7" name="Content Placeholder 6"/>
          <p:cNvSpPr>
            <a:spLocks noGrp="1"/>
          </p:cNvSpPr>
          <p:nvPr>
            <p:ph idx="1"/>
          </p:nvPr>
        </p:nvSpPr>
        <p:spPr/>
        <p:txBody>
          <a:bodyPr/>
          <a:lstStyle/>
          <a:p>
            <a:r>
              <a:rPr lang="vi-VN"/>
              <a:t>Hệ thống</a:t>
            </a:r>
            <a:r>
              <a:rPr lang="en-US"/>
              <a:t> nhúng</a:t>
            </a:r>
            <a:r>
              <a:rPr lang="vi-VN"/>
              <a:t> thời gian thực (real-time system)</a:t>
            </a:r>
          </a:p>
          <a:p>
            <a:pPr lvl="1"/>
            <a:r>
              <a:rPr lang="vi-VN"/>
              <a:t>Sử dụng trong các thiết bị chuyên dụng như điều khiển các thử nghiệm khoa học, điều khiển trong y khoa, dây chuyền công nghiệp, thiết bị gia dụng, quân sự</a:t>
            </a:r>
          </a:p>
          <a:p>
            <a:pPr lvl="1"/>
            <a:r>
              <a:rPr lang="vi-VN"/>
              <a:t>Ràng buộc về thời gian: hard và soft real-time</a:t>
            </a:r>
          </a:p>
          <a:p>
            <a:pPr lvl="1"/>
            <a:r>
              <a:rPr lang="vi-VN"/>
              <a:t>Hard real-time</a:t>
            </a:r>
          </a:p>
          <a:p>
            <a:pPr lvl="2"/>
            <a:r>
              <a:rPr lang="vi-VN"/>
              <a:t>Hạn chế (hoặc không có) bộ nhớ phụ, tất cả dữ liệu nằm trong bộ nhớ chính (RAM hoặc ROM)</a:t>
            </a:r>
          </a:p>
          <a:p>
            <a:pPr lvl="2"/>
            <a:r>
              <a:rPr lang="vi-VN"/>
              <a:t>Yêu cầu về thời gian đáp ứng/xử lý rất nghiêm ngặt, thường sử dụng trong điều khiển công nghiệp, robotics,…</a:t>
            </a:r>
          </a:p>
          <a:p>
            <a:pPr lvl="1"/>
            <a:r>
              <a:rPr lang="vi-VN"/>
              <a:t>Soft real-time</a:t>
            </a:r>
          </a:p>
          <a:p>
            <a:pPr lvl="2"/>
            <a:r>
              <a:rPr lang="vi-VN"/>
              <a:t>Thường được dùng trong lĩnh vực multimedia, virtual reality với yêu cầu mềm dẻo hơn về thời gian đáp ứng</a:t>
            </a:r>
          </a:p>
        </p:txBody>
      </p:sp>
    </p:spTree>
    <p:extLst>
      <p:ext uri="{BB962C8B-B14F-4D97-AF65-F5344CB8AC3E}">
        <p14:creationId xmlns:p14="http://schemas.microsoft.com/office/powerpoint/2010/main" val="2145599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1 (1945 - 1955)</a:t>
            </a:r>
          </a:p>
          <a:p>
            <a:pPr lvl="1"/>
            <a:r>
              <a:rPr lang="vi-VN" altLang="en-US">
                <a:ea typeface="ＭＳ Ｐゴシック" panose="020B0600070205080204" pitchFamily="34" charset="-128"/>
              </a:rPr>
              <a:t>Thiết kế, xây dựng, lập trình, thao tác: do 1 nhóm người</a:t>
            </a:r>
          </a:p>
          <a:p>
            <a:pPr lvl="1"/>
            <a:r>
              <a:rPr lang="vi-VN" altLang="en-US">
                <a:ea typeface="ＭＳ Ｐゴシック" panose="020B0600070205080204" pitchFamily="34" charset="-128"/>
              </a:rPr>
              <a:t>Lưu trên phiếu đục lỗ</a:t>
            </a:r>
          </a:p>
          <a:p>
            <a:r>
              <a:rPr lang="vi-VN" altLang="en-US">
                <a:ea typeface="ＭＳ Ｐゴシック" panose="020B0600070205080204" pitchFamily="34" charset="-128"/>
              </a:rPr>
              <a:t> Thế hệ 2 (1955 - 1965)</a:t>
            </a:r>
          </a:p>
          <a:p>
            <a:pPr lvl="1"/>
            <a:r>
              <a:rPr lang="vi-VN" altLang="en-US">
                <a:ea typeface="ＭＳ Ｐゴシック" panose="020B0600070205080204" pitchFamily="34" charset="-128"/>
              </a:rPr>
              <a:t>Xuất hiện sự phân công công việc</a:t>
            </a:r>
          </a:p>
          <a:p>
            <a:pPr lvl="1"/>
            <a:r>
              <a:rPr lang="vi-VN" altLang="en-US">
                <a:ea typeface="ＭＳ Ｐゴシック" panose="020B0600070205080204" pitchFamily="34" charset="-128"/>
              </a:rPr>
              <a:t>Hệ thống </a:t>
            </a:r>
            <a:r>
              <a:rPr lang="en-US" altLang="en-US">
                <a:ea typeface="ＭＳ Ｐゴシック" panose="020B0600070205080204" pitchFamily="34" charset="-128"/>
              </a:rPr>
              <a:t>x</a:t>
            </a:r>
            <a:r>
              <a:rPr lang="vi-VN" altLang="en-US">
                <a:ea typeface="ＭＳ Ｐゴシック" panose="020B0600070205080204" pitchFamily="34" charset="-128"/>
              </a:rPr>
              <a:t>ử lý theo lô ra đời, lưu trên băng từ</a:t>
            </a:r>
          </a:p>
          <a:p>
            <a:pPr lvl="1"/>
            <a:r>
              <a:rPr lang="vi-VN" altLang="en-US">
                <a:ea typeface="ＭＳ Ｐゴシック" panose="020B0600070205080204" pitchFamily="34" charset="-128"/>
              </a:rPr>
              <a:t>Hoạt động dưới sự điều khiển đặc biệt của 1 chương trình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278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3 (1965 - 1980)</a:t>
            </a:r>
          </a:p>
          <a:p>
            <a:pPr lvl="1"/>
            <a:r>
              <a:rPr lang="en-US" altLang="en-US">
                <a:ea typeface="ＭＳ Ｐゴシック" panose="020B0600070205080204" pitchFamily="34" charset="-128"/>
              </a:rPr>
              <a:t> </a:t>
            </a:r>
            <a:r>
              <a:rPr lang="vi-VN" altLang="en-US">
                <a:ea typeface="ＭＳ Ｐゴシック" panose="020B0600070205080204" pitchFamily="34" charset="-128"/>
              </a:rPr>
              <a:t>Ra đời hệ điều hành, khái niệm đa chương</a:t>
            </a:r>
          </a:p>
          <a:p>
            <a:pPr lvl="1"/>
            <a:r>
              <a:rPr lang="vi-VN" altLang="en-US">
                <a:ea typeface="ＭＳ Ｐゴシック" panose="020B0600070205080204" pitchFamily="34" charset="-128"/>
              </a:rPr>
              <a:t> HĐH chia sẻ thời gian như CTSS của MIT</a:t>
            </a:r>
          </a:p>
          <a:p>
            <a:pPr lvl="1"/>
            <a:r>
              <a:rPr lang="vi-VN" altLang="en-US">
                <a:ea typeface="ＭＳ Ｐゴシック" panose="020B0600070205080204" pitchFamily="34" charset="-128"/>
              </a:rPr>
              <a:t> MULTICS, UNIX</a:t>
            </a:r>
          </a:p>
          <a:p>
            <a:r>
              <a:rPr lang="vi-VN" altLang="en-US">
                <a:ea typeface="ＭＳ Ｐゴシック" panose="020B0600070205080204" pitchFamily="34" charset="-128"/>
              </a:rPr>
              <a:t>Thế hệ 4 (1980)</a:t>
            </a:r>
          </a:p>
          <a:p>
            <a:pPr lvl="1"/>
            <a:r>
              <a:rPr lang="vi-VN" altLang="en-US">
                <a:ea typeface="ＭＳ Ｐゴシック" panose="020B0600070205080204" pitchFamily="34" charset="-128"/>
              </a:rPr>
              <a:t>Ra đời máy tính cá nhân, IBM PC</a:t>
            </a:r>
          </a:p>
          <a:p>
            <a:pPr lvl="1"/>
            <a:r>
              <a:rPr lang="vi-VN" altLang="en-US">
                <a:ea typeface="ＭＳ Ｐゴシック" panose="020B0600070205080204" pitchFamily="34" charset="-128"/>
              </a:rPr>
              <a:t>HĐH MS-DOS, MacOS (Apple Macintosh), MS Windows, OS/1</a:t>
            </a:r>
          </a:p>
          <a:p>
            <a:pPr lvl="1"/>
            <a:r>
              <a:rPr lang="vi-VN" altLang="en-US">
                <a:ea typeface="ＭＳ Ｐゴシック" panose="020B0600070205080204" pitchFamily="34" charset="-128"/>
              </a:rPr>
              <a:t>Linux, QNX, HĐH mạng,…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191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300"/>
              <a:t>Tổng quan</a:t>
            </a:r>
          </a:p>
          <a:p>
            <a:r>
              <a:rPr lang="vi-VN" altLang="ja-JP" sz="3300"/>
              <a:t>Phân loại hệ điều hành</a:t>
            </a:r>
          </a:p>
          <a:p>
            <a:r>
              <a:rPr lang="vi-VN" altLang="ja-JP" sz="3300"/>
              <a:t>Lịch sử phát triển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3/27/2023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Windows</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Nhân Windows được dựa trên những nền tảng phát triển từ giữa những năm 1970s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3" name="Picture 62" descr="A screenshot of a cell phone&#10;&#10;Description automatically generated">
            <a:extLst>
              <a:ext uri="{FF2B5EF4-FFF2-40B4-BE49-F238E27FC236}">
                <a16:creationId xmlns:a16="http://schemas.microsoft.com/office/drawing/2014/main" id="{FD0307BF-8986-4E22-A373-7911F94E1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514600"/>
            <a:ext cx="8559592" cy="3124200"/>
          </a:xfrm>
          <a:prstGeom prst="rect">
            <a:avLst/>
          </a:prstGeom>
        </p:spPr>
      </p:pic>
    </p:spTree>
    <p:extLst>
      <p:ext uri="{BB962C8B-B14F-4D97-AF65-F5344CB8AC3E}">
        <p14:creationId xmlns:p14="http://schemas.microsoft.com/office/powerpoint/2010/main" val="3035801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Một số hệ điều hành linux</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5" name="Picture 64" descr="A drawing of a cartoon character&#10;&#10;Description automatically generated">
            <a:extLst>
              <a:ext uri="{FF2B5EF4-FFF2-40B4-BE49-F238E27FC236}">
                <a16:creationId xmlns:a16="http://schemas.microsoft.com/office/drawing/2014/main" id="{76B4B2D8-6EE6-4573-85CF-E4788A399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825" y="1268876"/>
            <a:ext cx="3906350" cy="2464924"/>
          </a:xfrm>
          <a:prstGeom prst="rect">
            <a:avLst/>
          </a:prstGeom>
        </p:spPr>
      </p:pic>
      <p:pic>
        <p:nvPicPr>
          <p:cNvPr id="2050" name="Picture 2">
            <a:extLst>
              <a:ext uri="{FF2B5EF4-FFF2-40B4-BE49-F238E27FC236}">
                <a16:creationId xmlns:a16="http://schemas.microsoft.com/office/drawing/2014/main" id="{A7E4AD64-4EB3-443E-8051-76208DC17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47062"/>
            <a:ext cx="761047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99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của hệ điều hành Android, iOS</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4" name="Picture 63" descr="A picture containing food, drawing&#10;&#10;Description automatically generated">
            <a:extLst>
              <a:ext uri="{FF2B5EF4-FFF2-40B4-BE49-F238E27FC236}">
                <a16:creationId xmlns:a16="http://schemas.microsoft.com/office/drawing/2014/main" id="{9B6A954C-DD0C-4BFC-9912-A9A2BE026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2806574"/>
          </a:xfrm>
          <a:prstGeom prst="rect">
            <a:avLst/>
          </a:prstGeom>
        </p:spPr>
      </p:pic>
      <p:pic>
        <p:nvPicPr>
          <p:cNvPr id="3074" name="Picture 2">
            <a:extLst>
              <a:ext uri="{FF2B5EF4-FFF2-40B4-BE49-F238E27FC236}">
                <a16:creationId xmlns:a16="http://schemas.microsoft.com/office/drawing/2014/main" id="{83B72CF3-19B8-4F83-8EF1-AEA246E767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5207" y="3555779"/>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726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7" name="Content Placeholder 6"/>
          <p:cNvSpPr>
            <a:spLocks noGrp="1"/>
          </p:cNvSpPr>
          <p:nvPr>
            <p:ph idx="1"/>
          </p:nvPr>
        </p:nvSpPr>
        <p:spPr/>
        <p:txBody>
          <a:bodyPr/>
          <a:lstStyle/>
          <a:p>
            <a:r>
              <a:rPr lang="en-US"/>
              <a:t>Tổng quan</a:t>
            </a:r>
          </a:p>
          <a:p>
            <a:r>
              <a:rPr lang="en-US"/>
              <a:t>Phân loại hệ điều hành</a:t>
            </a:r>
          </a:p>
          <a:p>
            <a:r>
              <a:rPr lang="en-US"/>
              <a:t>Lịch sử phát triển hệ điều hành</a:t>
            </a:r>
          </a:p>
          <a:p>
            <a:endParaRPr lang="en-US"/>
          </a:p>
        </p:txBody>
      </p:sp>
    </p:spTree>
    <p:extLst>
      <p:ext uri="{BB962C8B-B14F-4D97-AF65-F5344CB8AC3E}">
        <p14:creationId xmlns:p14="http://schemas.microsoft.com/office/powerpoint/2010/main" val="18962798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a:t>
            </a:r>
          </a:p>
        </p:txBody>
      </p:sp>
      <p:sp>
        <p:nvSpPr>
          <p:cNvPr id="3" name="Content Placeholder 2"/>
          <p:cNvSpPr>
            <a:spLocks noGrp="1"/>
          </p:cNvSpPr>
          <p:nvPr>
            <p:ph idx="1"/>
          </p:nvPr>
        </p:nvSpPr>
        <p:spPr/>
        <p:txBody>
          <a:bodyPr/>
          <a:lstStyle/>
          <a:p>
            <a:r>
              <a:rPr lang="en-US"/>
              <a:t>D</a:t>
            </a:r>
            <a:r>
              <a:rPr lang="vi-VN"/>
              <a:t>ư</a:t>
            </a:r>
            <a:r>
              <a:rPr lang="en-US"/>
              <a:t>ới góc độ hình thức xử lý, hệ thống mà mỗi processor có bộ nhớ riêng, giao tiếp với nhau qua các kênh nối nh</a:t>
            </a:r>
            <a:r>
              <a:rPr lang="vi-VN"/>
              <a:t>ư</a:t>
            </a:r>
            <a:r>
              <a:rPr lang="en-US"/>
              <a:t> mạng, bus tốc độ cao và ng</a:t>
            </a:r>
            <a:r>
              <a:rPr lang="vi-VN"/>
              <a:t>ư</a:t>
            </a:r>
            <a:r>
              <a:rPr lang="en-US"/>
              <a:t>ời dung chỉ thấy nh</a:t>
            </a:r>
            <a:r>
              <a:rPr lang="vi-VN"/>
              <a:t>ư</a:t>
            </a:r>
            <a:r>
              <a:rPr lang="en-US"/>
              <a:t> một hệ thống đ</a:t>
            </a:r>
            <a:r>
              <a:rPr lang="vi-VN"/>
              <a:t>ơ</a:t>
            </a:r>
            <a:r>
              <a:rPr lang="en-US"/>
              <a:t>n nhất. Đó là hệ thống nào?</a:t>
            </a:r>
          </a:p>
          <a:p>
            <a:endParaRPr lang="en-US"/>
          </a:p>
          <a:p>
            <a:pPr marL="514350" indent="-514350">
              <a:buFont typeface="+mj-lt"/>
              <a:buAutoNum type="alphaUcPeriod"/>
            </a:pPr>
            <a:r>
              <a:rPr lang="en-US"/>
              <a:t>Hệ thống song song</a:t>
            </a:r>
          </a:p>
          <a:p>
            <a:pPr marL="514350" indent="-514350">
              <a:buFont typeface="+mj-lt"/>
              <a:buAutoNum type="alphaUcPeriod"/>
            </a:pPr>
            <a:r>
              <a:rPr lang="en-US"/>
              <a:t>Hệ thống phân tán</a:t>
            </a:r>
          </a:p>
          <a:p>
            <a:pPr marL="514350" indent="-514350">
              <a:buFont typeface="+mj-lt"/>
              <a:buAutoNum type="alphaUcPeriod"/>
            </a:pPr>
            <a:r>
              <a:rPr lang="en-US"/>
              <a:t>Hệ thống nhúng thời gian thực</a:t>
            </a:r>
          </a:p>
          <a:p>
            <a:pPr marL="514350" indent="-514350">
              <a:buFont typeface="+mj-lt"/>
              <a:buAutoNum type="alphaUcPeriod"/>
            </a:pPr>
            <a:r>
              <a:rPr lang="en-US"/>
              <a:t>Hệ thống chia sẻ thời gian</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Oval 6">
            <a:extLst>
              <a:ext uri="{FF2B5EF4-FFF2-40B4-BE49-F238E27FC236}">
                <a16:creationId xmlns:a16="http://schemas.microsoft.com/office/drawing/2014/main" id="{A687645D-133D-057D-0EDE-1BB4C019F288}"/>
              </a:ext>
            </a:extLst>
          </p:cNvPr>
          <p:cNvSpPr/>
          <p:nvPr/>
        </p:nvSpPr>
        <p:spPr>
          <a:xfrm>
            <a:off x="251520" y="4038600"/>
            <a:ext cx="43428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vi-VN"/>
          </a:p>
        </p:txBody>
      </p:sp>
    </p:spTree>
    <p:extLst>
      <p:ext uri="{BB962C8B-B14F-4D97-AF65-F5344CB8AC3E}">
        <p14:creationId xmlns:p14="http://schemas.microsoft.com/office/powerpoint/2010/main" val="165549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(2)</a:t>
            </a:r>
          </a:p>
        </p:txBody>
      </p:sp>
      <p:sp>
        <p:nvSpPr>
          <p:cNvPr id="3" name="Content Placeholder 2"/>
          <p:cNvSpPr>
            <a:spLocks noGrp="1"/>
          </p:cNvSpPr>
          <p:nvPr>
            <p:ph idx="1"/>
          </p:nvPr>
        </p:nvSpPr>
        <p:spPr/>
        <p:txBody>
          <a:bodyPr/>
          <a:lstStyle/>
          <a:p>
            <a:r>
              <a:rPr lang="vi-VN"/>
              <a:t>Chọn các cụm từ thích hợp để điền vào dấu … trong phát biểu sau: Hệ điều hành là … trung gian</a:t>
            </a:r>
            <a:r>
              <a:rPr lang="en-US"/>
              <a:t> </a:t>
            </a:r>
            <a:r>
              <a:rPr lang="vi-VN"/>
              <a:t>giữa phần cứng máy tính và người sử dụng, có chức năng điều khiển và phối hợp việc sử dụng … và</a:t>
            </a:r>
            <a:r>
              <a:rPr lang="en-US"/>
              <a:t> </a:t>
            </a:r>
            <a:r>
              <a:rPr lang="vi-VN"/>
              <a:t>cung cấp các dịch vụ cơ bản cho các ứng dụng</a:t>
            </a:r>
            <a:endParaRPr lang="en-US"/>
          </a:p>
          <a:p>
            <a:pPr marL="514350" indent="-514350">
              <a:buFont typeface="+mj-lt"/>
              <a:buAutoNum type="alphaUcPeriod"/>
            </a:pPr>
            <a:r>
              <a:rPr lang="en-US"/>
              <a:t>phần mềm - ứng dụng</a:t>
            </a:r>
          </a:p>
          <a:p>
            <a:pPr marL="514350" indent="-514350">
              <a:buFont typeface="+mj-lt"/>
              <a:buAutoNum type="alphaUcPeriod"/>
            </a:pPr>
            <a:r>
              <a:rPr lang="en-US"/>
              <a:t>ch</a:t>
            </a:r>
            <a:r>
              <a:rPr lang="vi-VN"/>
              <a:t>ư</a:t>
            </a:r>
            <a:r>
              <a:rPr lang="en-US"/>
              <a:t>ơng trình - phần cứng</a:t>
            </a:r>
          </a:p>
          <a:p>
            <a:pPr marL="514350" indent="-514350">
              <a:buFont typeface="+mj-lt"/>
              <a:buAutoNum type="alphaUcPeriod"/>
            </a:pPr>
            <a:r>
              <a:rPr lang="en-US"/>
              <a:t>ch</a:t>
            </a:r>
            <a:r>
              <a:rPr lang="vi-VN"/>
              <a:t>ư</a:t>
            </a:r>
            <a:r>
              <a:rPr lang="en-US"/>
              <a:t>ơng trình - phần mềm</a:t>
            </a:r>
          </a:p>
          <a:p>
            <a:pPr marL="514350" indent="-514350">
              <a:buFont typeface="+mj-lt"/>
              <a:buAutoNum type="alphaUcPeriod"/>
            </a:pPr>
            <a:r>
              <a:rPr lang="en-US"/>
              <a:t>hệ thống - phần mềm</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Oval 6">
            <a:extLst>
              <a:ext uri="{FF2B5EF4-FFF2-40B4-BE49-F238E27FC236}">
                <a16:creationId xmlns:a16="http://schemas.microsoft.com/office/drawing/2014/main" id="{373195AC-0411-635E-5988-F3A0BD6908AD}"/>
              </a:ext>
            </a:extLst>
          </p:cNvPr>
          <p:cNvSpPr/>
          <p:nvPr/>
        </p:nvSpPr>
        <p:spPr>
          <a:xfrm>
            <a:off x="251520" y="4038600"/>
            <a:ext cx="43428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vi-VN"/>
          </a:p>
        </p:txBody>
      </p:sp>
    </p:spTree>
    <p:extLst>
      <p:ext uri="{BB962C8B-B14F-4D97-AF65-F5344CB8AC3E}">
        <p14:creationId xmlns:p14="http://schemas.microsoft.com/office/powerpoint/2010/main" val="3975048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(3)</a:t>
            </a:r>
          </a:p>
        </p:txBody>
      </p:sp>
      <p:sp>
        <p:nvSpPr>
          <p:cNvPr id="3" name="Content Placeholder 2"/>
          <p:cNvSpPr>
            <a:spLocks noGrp="1"/>
          </p:cNvSpPr>
          <p:nvPr>
            <p:ph idx="1"/>
          </p:nvPr>
        </p:nvSpPr>
        <p:spPr/>
        <p:txBody>
          <a:bodyPr/>
          <a:lstStyle/>
          <a:p>
            <a:r>
              <a:rPr lang="en-US"/>
              <a:t>Đặc điểm nào d</a:t>
            </a:r>
            <a:r>
              <a:rPr lang="vi-VN"/>
              <a:t>ư</a:t>
            </a:r>
            <a:r>
              <a:rPr lang="en-US"/>
              <a:t>ới đây KHÔNG phải là đặc điểm của hệ thống đa ch</a:t>
            </a:r>
            <a:r>
              <a:rPr lang="vi-VN"/>
              <a:t>ư</a:t>
            </a:r>
            <a:r>
              <a:rPr lang="en-US"/>
              <a:t>ơng</a:t>
            </a:r>
          </a:p>
          <a:p>
            <a:pPr marL="0" indent="0">
              <a:buNone/>
            </a:pPr>
            <a:endParaRPr lang="en-US"/>
          </a:p>
          <a:p>
            <a:pPr marL="514350" indent="-514350">
              <a:buFont typeface="+mj-lt"/>
              <a:buAutoNum type="alphaUcPeriod"/>
            </a:pPr>
            <a:r>
              <a:rPr lang="vi-VN" sz="2400"/>
              <a:t>Nhiều công việc được nạp đồng thời vào bộ nhớ chính</a:t>
            </a:r>
            <a:endParaRPr lang="en-US" sz="2400"/>
          </a:p>
          <a:p>
            <a:pPr marL="514350" indent="-514350">
              <a:buFont typeface="+mj-lt"/>
              <a:buAutoNum type="alphaUcPeriod"/>
            </a:pPr>
            <a:r>
              <a:rPr lang="vi-VN" sz="2400"/>
              <a:t>Tận dụng được thời gian rảnh, tăng hiệu suất sử dụng CPU</a:t>
            </a:r>
            <a:endParaRPr lang="en-US" sz="2400"/>
          </a:p>
          <a:p>
            <a:pPr marL="514350" indent="-514350">
              <a:buFont typeface="+mj-lt"/>
              <a:buAutoNum type="alphaUcPeriod"/>
            </a:pPr>
            <a:r>
              <a:rPr lang="vi-VN" sz="2400"/>
              <a:t>Khi một tiến trình thực hiện I/O, một tiến trình khác được thực</a:t>
            </a:r>
            <a:endParaRPr lang="en-US" sz="2400"/>
          </a:p>
          <a:p>
            <a:pPr marL="514350" indent="-514350">
              <a:buFont typeface="+mj-lt"/>
              <a:buAutoNum type="alphaUcPeriod"/>
            </a:pPr>
            <a:r>
              <a:rPr lang="en-US" sz="2400"/>
              <a:t>Có bộ giám sát th</a:t>
            </a:r>
            <a:r>
              <a:rPr lang="vi-VN" sz="2400"/>
              <a:t>ư</a:t>
            </a:r>
            <a:r>
              <a:rPr lang="en-US" sz="2400"/>
              <a:t>ờng trực</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Oval 6">
            <a:extLst>
              <a:ext uri="{FF2B5EF4-FFF2-40B4-BE49-F238E27FC236}">
                <a16:creationId xmlns:a16="http://schemas.microsoft.com/office/drawing/2014/main" id="{F8BFD1AD-3531-0C60-D93E-ABDC99A6ED24}"/>
              </a:ext>
            </a:extLst>
          </p:cNvPr>
          <p:cNvSpPr/>
          <p:nvPr/>
        </p:nvSpPr>
        <p:spPr>
          <a:xfrm>
            <a:off x="152400" y="4114800"/>
            <a:ext cx="5334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052387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(4)</a:t>
            </a:r>
          </a:p>
        </p:txBody>
      </p:sp>
      <p:sp>
        <p:nvSpPr>
          <p:cNvPr id="3" name="Content Placeholder 2"/>
          <p:cNvSpPr>
            <a:spLocks noGrp="1"/>
          </p:cNvSpPr>
          <p:nvPr>
            <p:ph idx="1"/>
          </p:nvPr>
        </p:nvSpPr>
        <p:spPr/>
        <p:txBody>
          <a:bodyPr/>
          <a:lstStyle/>
          <a:p>
            <a:r>
              <a:rPr lang="vi-VN"/>
              <a:t>Lựa chọn nào dưới đây KHÔNG phải là một yêu cầu của hệ thống chia sẻ thời gian?</a:t>
            </a:r>
            <a:endParaRPr lang="en-US"/>
          </a:p>
          <a:p>
            <a:pPr marL="0" indent="0">
              <a:buNone/>
            </a:pPr>
            <a:endParaRPr lang="en-US"/>
          </a:p>
          <a:p>
            <a:pPr marL="514350" indent="-514350">
              <a:buFont typeface="+mj-lt"/>
              <a:buAutoNum type="alphaUcPeriod"/>
            </a:pPr>
            <a:r>
              <a:rPr lang="en-US"/>
              <a:t>Quản lý bộ nhớ</a:t>
            </a:r>
          </a:p>
          <a:p>
            <a:pPr marL="514350" indent="-514350">
              <a:buFont typeface="+mj-lt"/>
              <a:buAutoNum type="alphaUcPeriod"/>
            </a:pPr>
            <a:r>
              <a:rPr lang="en-US"/>
              <a:t>Quản lý tiến trình</a:t>
            </a:r>
          </a:p>
          <a:p>
            <a:pPr marL="514350" indent="-514350">
              <a:buFont typeface="+mj-lt"/>
              <a:buAutoNum type="alphaUcPeriod"/>
            </a:pPr>
            <a:r>
              <a:rPr lang="en-US"/>
              <a:t>Quản lý kết nối giữa các máy tính</a:t>
            </a:r>
          </a:p>
          <a:p>
            <a:pPr marL="514350" indent="-514350">
              <a:buFont typeface="+mj-lt"/>
              <a:buAutoNum type="alphaUcPeriod"/>
            </a:pPr>
            <a:r>
              <a:rPr lang="en-US"/>
              <a:t>Quản lý hệ thống l</a:t>
            </a:r>
            <a:r>
              <a:rPr lang="vi-VN"/>
              <a:t>ư</a:t>
            </a:r>
            <a:r>
              <a:rPr lang="en-US"/>
              <a:t>u trữ</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Oval 6">
            <a:extLst>
              <a:ext uri="{FF2B5EF4-FFF2-40B4-BE49-F238E27FC236}">
                <a16:creationId xmlns:a16="http://schemas.microsoft.com/office/drawing/2014/main" id="{ED858E6F-F28C-7D40-DAF4-033A029C5538}"/>
              </a:ext>
            </a:extLst>
          </p:cNvPr>
          <p:cNvSpPr/>
          <p:nvPr/>
        </p:nvSpPr>
        <p:spPr>
          <a:xfrm>
            <a:off x="251520" y="3733800"/>
            <a:ext cx="51048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vi-VN"/>
          </a:p>
        </p:txBody>
      </p:sp>
    </p:spTree>
    <p:extLst>
      <p:ext uri="{BB962C8B-B14F-4D97-AF65-F5344CB8AC3E}">
        <p14:creationId xmlns:p14="http://schemas.microsoft.com/office/powerpoint/2010/main" val="1454199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3520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3/27/2023</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Tổng quan</a:t>
            </a:r>
            <a:endParaRPr kumimoji="1" lang="ja-JP" altLang="en-US" dirty="0"/>
          </a:p>
        </p:txBody>
      </p:sp>
      <p:sp>
        <p:nvSpPr>
          <p:cNvPr id="3" name="コンテンツ プレースホルダ 2"/>
          <p:cNvSpPr>
            <a:spLocks noGrp="1"/>
          </p:cNvSpPr>
          <p:nvPr>
            <p:ph idx="1"/>
          </p:nvPr>
        </p:nvSpPr>
        <p:spPr>
          <a:xfrm>
            <a:off x="251520" y="1412776"/>
            <a:ext cx="5082480" cy="4824536"/>
          </a:xfrm>
        </p:spPr>
        <p:txBody>
          <a:bodyPr/>
          <a:lstStyle/>
          <a:p>
            <a:r>
              <a:rPr lang="vi-VN" altLang="ja-JP" sz="2600"/>
              <a:t>Hệ điều hành là gì?</a:t>
            </a:r>
          </a:p>
          <a:p>
            <a:pPr lvl="1" algn="just"/>
            <a:r>
              <a:rPr lang="vi-VN" altLang="ja-JP" sz="2200"/>
              <a:t>Chương trình trung gian giữa phần cứng máy tính và người sử dụng, có chức năng điều khiển và phối hợp việc sử dụng phần cứng và cung cấp các dịch vụ cơ bản cho các ứng dụng.</a:t>
            </a:r>
          </a:p>
          <a:p>
            <a:r>
              <a:rPr lang="vi-VN" altLang="ja-JP" sz="2600"/>
              <a:t>Mục tiêu</a:t>
            </a:r>
          </a:p>
          <a:p>
            <a:pPr lvl="1" algn="just"/>
            <a:r>
              <a:rPr lang="vi-VN" altLang="ja-JP" sz="2200"/>
              <a:t>Giúp người dùng dễ dàng sử dụng hệ thống.</a:t>
            </a:r>
          </a:p>
          <a:p>
            <a:pPr lvl="1" algn="just"/>
            <a:r>
              <a:rPr lang="vi-VN" altLang="ja-JP" sz="2200"/>
              <a:t>Quản lý và cấp phát tài nguyên hệ thống một cách hiệu quả.</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400800"/>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7" name="Rectangle 4"/>
          <p:cNvSpPr>
            <a:spLocks noChangeArrowheads="1"/>
          </p:cNvSpPr>
          <p:nvPr/>
        </p:nvSpPr>
        <p:spPr bwMode="auto">
          <a:xfrm>
            <a:off x="5559425" y="4418013"/>
            <a:ext cx="3048000" cy="685800"/>
          </a:xfrm>
          <a:prstGeom prst="rect">
            <a:avLst/>
          </a:prstGeom>
          <a:solidFill>
            <a:schemeClr val="bg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bg1"/>
            </a:extrusionClr>
            <a:contourClr>
              <a:schemeClr val="bg1"/>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Phần</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cứng</a:t>
            </a:r>
            <a:endParaRPr lang="zh-TW" altLang="en-US" sz="2000">
              <a:solidFill>
                <a:schemeClr val="tx1"/>
              </a:solidFill>
              <a:latin typeface="Arial" panose="020B0604020202020204" pitchFamily="34" charset="0"/>
            </a:endParaRPr>
          </a:p>
        </p:txBody>
      </p:sp>
      <p:sp>
        <p:nvSpPr>
          <p:cNvPr id="8" name="Rectangle 5"/>
          <p:cNvSpPr>
            <a:spLocks noChangeArrowheads="1"/>
          </p:cNvSpPr>
          <p:nvPr/>
        </p:nvSpPr>
        <p:spPr bwMode="auto">
          <a:xfrm>
            <a:off x="5559425" y="3656013"/>
            <a:ext cx="3048000" cy="685800"/>
          </a:xfrm>
          <a:prstGeom prst="rect">
            <a:avLst/>
          </a:prstGeom>
          <a:solidFill>
            <a:srgbClr val="EAEAEA"/>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EAEAEA"/>
            </a:extrusionClr>
            <a:contourClr>
              <a:srgbClr val="EAEAEA"/>
            </a:contourClr>
          </a:sp3d>
        </p:spPr>
        <p:txBody>
          <a:bodyPr wrap="none" anchor="ctr">
            <a:flatTx/>
          </a:bodyPr>
          <a:lstStyle/>
          <a:p>
            <a:pPr algn="ctr" eaLnBrk="1" hangingPunct="1">
              <a:buClr>
                <a:srgbClr val="000000"/>
              </a:buClr>
              <a:buSzPct val="100000"/>
              <a:buFont typeface="Times New Roman" panose="02020603050405020304" pitchFamily="18" charset="0"/>
              <a:buNone/>
            </a:pPr>
            <a:r>
              <a:rPr lang="en-US" altLang="zh-TW" sz="2400" b="1">
                <a:solidFill>
                  <a:srgbClr val="FF0000"/>
                </a:solidFill>
                <a:latin typeface="Arial" panose="020B0604020202020204" pitchFamily="34" charset="0"/>
              </a:rPr>
              <a:t>Hệ</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Điều</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Hành</a:t>
            </a:r>
            <a:endParaRPr lang="zh-TW" altLang="en-US" sz="2400" b="1">
              <a:solidFill>
                <a:srgbClr val="FF0000"/>
              </a:solidFill>
              <a:latin typeface="Arial" panose="020B0604020202020204" pitchFamily="34" charset="0"/>
            </a:endParaRPr>
          </a:p>
        </p:txBody>
      </p:sp>
      <p:sp>
        <p:nvSpPr>
          <p:cNvPr id="9" name="Rectangle 6"/>
          <p:cNvSpPr>
            <a:spLocks noChangeArrowheads="1"/>
          </p:cNvSpPr>
          <p:nvPr/>
        </p:nvSpPr>
        <p:spPr bwMode="auto">
          <a:xfrm>
            <a:off x="5559425" y="2894013"/>
            <a:ext cx="3048000" cy="685800"/>
          </a:xfrm>
          <a:prstGeom prst="rect">
            <a:avLst/>
          </a:prstGeom>
          <a:solidFill>
            <a:srgbClr val="FFFF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Các</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ứng</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dụng</a:t>
            </a:r>
            <a:endParaRPr lang="zh-TW" altLang="en-US" sz="2000">
              <a:solidFill>
                <a:schemeClr val="tx1"/>
              </a:solidFill>
              <a:latin typeface="Arial" panose="020B0604020202020204" pitchFamily="34" charset="0"/>
            </a:endParaRPr>
          </a:p>
        </p:txBody>
      </p:sp>
      <p:sp>
        <p:nvSpPr>
          <p:cNvPr id="10" name="Rectangle 7"/>
          <p:cNvSpPr>
            <a:spLocks noChangeArrowheads="1"/>
          </p:cNvSpPr>
          <p:nvPr/>
        </p:nvSpPr>
        <p:spPr bwMode="auto">
          <a:xfrm>
            <a:off x="6337300" y="1366838"/>
            <a:ext cx="1408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0000"/>
              </a:buClr>
              <a:buSzPct val="100000"/>
              <a:buFont typeface="Times New Roman" panose="02020603050405020304" pitchFamily="18" charset="0"/>
              <a:buNone/>
            </a:pPr>
            <a:r>
              <a:rPr lang="vi-VN" altLang="zh-TW" sz="2000" i="1">
                <a:solidFill>
                  <a:schemeClr val="tx1"/>
                </a:solidFill>
                <a:latin typeface="+mj-lt"/>
              </a:rPr>
              <a:t>Người</a:t>
            </a:r>
            <a:r>
              <a:rPr lang="zh-TW" altLang="en-US" sz="2000" i="1">
                <a:solidFill>
                  <a:schemeClr val="tx1"/>
                </a:solidFill>
                <a:latin typeface="+mj-lt"/>
              </a:rPr>
              <a:t> </a:t>
            </a:r>
            <a:r>
              <a:rPr lang="en-US" altLang="zh-TW" sz="2000" i="1">
                <a:solidFill>
                  <a:schemeClr val="tx1"/>
                </a:solidFill>
                <a:latin typeface="+mj-lt"/>
              </a:rPr>
              <a:t>dùng</a:t>
            </a:r>
            <a:endParaRPr lang="zh-TW" altLang="en-US" sz="2000" i="1">
              <a:solidFill>
                <a:schemeClr val="tx1"/>
              </a:solidFill>
              <a:latin typeface="+mj-lt"/>
            </a:endParaRPr>
          </a:p>
        </p:txBody>
      </p:sp>
      <p:pic>
        <p:nvPicPr>
          <p:cNvPr id="11" name="Picture 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8850" y="1827213"/>
            <a:ext cx="11064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3250" y="1827213"/>
            <a:ext cx="1044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ular Callout 16"/>
          <p:cNvSpPr>
            <a:spLocks noChangeArrowheads="1"/>
          </p:cNvSpPr>
          <p:nvPr/>
        </p:nvSpPr>
        <p:spPr bwMode="auto">
          <a:xfrm>
            <a:off x="5575300" y="2982913"/>
            <a:ext cx="3035300" cy="2079625"/>
          </a:xfrm>
          <a:prstGeom prst="wedgeRectCallout">
            <a:avLst>
              <a:gd name="adj1" fmla="val -9208"/>
              <a:gd name="adj2" fmla="val -68583"/>
            </a:avLst>
          </a:prstGeom>
          <a:solidFill>
            <a:schemeClr val="bg1"/>
          </a:solidFill>
          <a:ln w="9525" algn="ctr">
            <a:solidFill>
              <a:schemeClr val="tx1"/>
            </a:solidFill>
            <a:round/>
            <a:headEnd/>
            <a:tailEnd/>
          </a:ln>
        </p:spPr>
        <p:txBody>
          <a:bodyPr/>
          <a:lstStyle/>
          <a:p>
            <a:pPr algn="ctr">
              <a:buClr>
                <a:srgbClr val="000000"/>
              </a:buClr>
              <a:buSzPct val="100000"/>
              <a:buFont typeface="Times New Roman" panose="02020603050405020304" pitchFamily="18" charset="0"/>
              <a:buNone/>
            </a:pPr>
            <a:endParaRPr lang="en-US" altLang="en-US">
              <a:solidFill>
                <a:schemeClr val="tx1"/>
              </a:solidFill>
              <a:latin typeface="Arial" panose="020B0604020202020204" pitchFamily="34" charset="0"/>
            </a:endParaRPr>
          </a:p>
          <a:p>
            <a:pPr algn="ctr">
              <a:buClr>
                <a:srgbClr val="000000"/>
              </a:buClr>
              <a:buSzPct val="100000"/>
              <a:buFont typeface="Times New Roman" panose="02020603050405020304" pitchFamily="18" charset="0"/>
              <a:buNone/>
            </a:pPr>
            <a:r>
              <a:rPr lang="en-US" altLang="en-US">
                <a:solidFill>
                  <a:schemeClr val="tx1"/>
                </a:solidFill>
                <a:latin typeface="+mj-lt"/>
              </a:rPr>
              <a:t>Chạy ứng dụng abc trên phần cứng XYZ</a:t>
            </a:r>
          </a:p>
        </p:txBody>
      </p:sp>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Sự cần thiết của hệ điều hành</a:t>
            </a:r>
          </a:p>
        </p:txBody>
      </p:sp>
      <p:sp>
        <p:nvSpPr>
          <p:cNvPr id="3" name="Content Placeholder 2"/>
          <p:cNvSpPr>
            <a:spLocks noGrp="1"/>
          </p:cNvSpPr>
          <p:nvPr>
            <p:ph idx="1"/>
          </p:nvPr>
        </p:nvSpPr>
        <p:spPr>
          <a:xfrm>
            <a:off x="251520" y="1295400"/>
            <a:ext cx="8640960" cy="4941912"/>
          </a:xfrm>
        </p:spPr>
        <p:txBody>
          <a:bodyPr/>
          <a:lstStyle/>
          <a:p>
            <a:r>
              <a:rPr lang="en-US"/>
              <a:t>Quản lý phần cứng máy tính</a:t>
            </a:r>
          </a:p>
          <a:p>
            <a:endParaRPr lang="en-US"/>
          </a:p>
          <a:p>
            <a:r>
              <a:rPr lang="en-US"/>
              <a:t>Cung cấp giao diện cho người dùng</a:t>
            </a:r>
          </a:p>
          <a:p>
            <a:endParaRPr lang="en-US"/>
          </a:p>
          <a:p>
            <a:r>
              <a:rPr lang="en-US"/>
              <a:t>Là nơi để người dùng cài đặt các chương trình ứng dụng</a:t>
            </a:r>
          </a:p>
          <a:p>
            <a:endParaRPr lang="en-US"/>
          </a:p>
          <a:p>
            <a:r>
              <a:rPr lang="en-US"/>
              <a:t>Kết nối các thiết bị phần cứng với nhau</a:t>
            </a:r>
          </a:p>
          <a:p>
            <a:endParaRPr lang="en-US"/>
          </a:p>
          <a:p>
            <a:r>
              <a:rPr lang="en-US"/>
              <a:t>Tương tác giữa các chương trình với nhau và với phần cứng</a:t>
            </a:r>
            <a:endParaRPr lang="vi-VN"/>
          </a:p>
          <a:p>
            <a:endParaRPr lang="vi-VN"/>
          </a:p>
          <a:p>
            <a:pPr marL="0" indent="0">
              <a:buNone/>
            </a:pP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3/27/2023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771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344" y="1328205"/>
            <a:ext cx="61817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058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571207" y="3276599"/>
            <a:ext cx="4571999" cy="1200329"/>
          </a:xfrm>
          <a:prstGeom prst="rect">
            <a:avLst/>
          </a:prstGeom>
          <a:noFill/>
        </p:spPr>
        <p:txBody>
          <a:bodyPr wrap="square" rtlCol="0">
            <a:spAutoFit/>
          </a:bodyPr>
          <a:lstStyle/>
          <a:p>
            <a:r>
              <a:rPr lang="vi-VN" sz="2400" b="1"/>
              <a:t>Phần cứng (hardware)</a:t>
            </a:r>
            <a:r>
              <a:rPr lang="en-US" sz="2400" b="1"/>
              <a:t>: </a:t>
            </a:r>
            <a:r>
              <a:rPr lang="vi-VN" sz="2400"/>
              <a:t>Bao gồm các tài nguyên cơ bản của máy tính như CPU, bộ nhớ, các thiết bị I/O</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3899531" y="3752060"/>
            <a:ext cx="596267" cy="288926"/>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BEEFDF35-3F22-42A2-8D0C-02B8D5EB9B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504425"/>
            <a:ext cx="3681591" cy="26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961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06777" y="2436510"/>
            <a:ext cx="4571999" cy="1569660"/>
          </a:xfrm>
          <a:prstGeom prst="rect">
            <a:avLst/>
          </a:prstGeom>
          <a:noFill/>
        </p:spPr>
        <p:txBody>
          <a:bodyPr wrap="square" rtlCol="0">
            <a:spAutoFit/>
          </a:bodyPr>
          <a:lstStyle/>
          <a:p>
            <a:r>
              <a:rPr lang="vi-VN" sz="2400" b="1"/>
              <a:t>Hệ điều hành (operating system)</a:t>
            </a:r>
            <a:r>
              <a:rPr lang="en-US" sz="2400" b="1"/>
              <a:t>:</a:t>
            </a:r>
            <a:endParaRPr lang="vi-VN" sz="2400" b="1"/>
          </a:p>
          <a:p>
            <a:r>
              <a:rPr lang="vi-VN" sz="2400"/>
              <a:t>Phân phối tài nguyên, điều khiển và phối hợp các hoạt động của các chương trình trong hệ thống.</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0706" y="2895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7567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3/27/2023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41039" y="1711679"/>
            <a:ext cx="4571999" cy="2677656"/>
          </a:xfrm>
          <a:prstGeom prst="rect">
            <a:avLst/>
          </a:prstGeom>
          <a:noFill/>
        </p:spPr>
        <p:txBody>
          <a:bodyPr wrap="square" rtlCol="0">
            <a:spAutoFit/>
          </a:bodyPr>
          <a:lstStyle/>
          <a:p>
            <a:r>
              <a:rPr lang="vi-VN" sz="2400" b="1"/>
              <a:t>Chương trình ứng dụng (application programs)</a:t>
            </a:r>
            <a:r>
              <a:rPr lang="en-US" sz="2400" b="1"/>
              <a:t>:</a:t>
            </a:r>
            <a:endParaRPr lang="vi-VN" sz="2400" b="1"/>
          </a:p>
          <a:p>
            <a:r>
              <a:rPr lang="vi-VN" sz="2400"/>
              <a:t>Sử dụng hệ thống tài nguyên để giải quyết một bài toán tính toán nào đó của người sử dụng. </a:t>
            </a:r>
          </a:p>
          <a:p>
            <a:r>
              <a:rPr lang="vi-VN" sz="2400"/>
              <a:t>Ví dụ: compilers, database systems, video games, business programs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5053" y="2133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489306"/>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1436</TotalTime>
  <Words>2793</Words>
  <Application>Microsoft Office PowerPoint</Application>
  <PresentationFormat>On-screen Show (4:3)</PresentationFormat>
  <Paragraphs>395</Paragraphs>
  <Slides>39</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Calibri</vt:lpstr>
      <vt:lpstr>Times New Roman</vt:lpstr>
      <vt:lpstr>VNI-Times</vt:lpstr>
      <vt:lpstr>Wingdings</vt:lpstr>
      <vt:lpstr>dsp</vt:lpstr>
      <vt:lpstr>Artwork</vt:lpstr>
      <vt:lpstr>HỆ ĐIỀU HÀNH Chương 1  Tổng quan về hệ điều hành</vt:lpstr>
      <vt:lpstr>Mục tiêu chương 1</vt:lpstr>
      <vt:lpstr>Nội dung chương 1</vt:lpstr>
      <vt:lpstr>Tổng quan</vt:lpstr>
      <vt:lpstr>Sự cần thiết của hệ điều hành</vt:lpstr>
      <vt:lpstr>Cấu trúc hệ thống máy tính</vt:lpstr>
      <vt:lpstr>Cấu trúc hệ thống máy tính</vt:lpstr>
      <vt:lpstr>Cấu trúc hệ thống máy tính</vt:lpstr>
      <vt:lpstr>Cấu trúc hệ thống máy tính</vt:lpstr>
      <vt:lpstr>Cấu trúc hệ thống máy tính</vt:lpstr>
      <vt:lpstr>Các chức năng chính của hệ điều hành</vt:lpstr>
      <vt:lpstr>Phân loại hệ điều hành</vt:lpstr>
      <vt:lpstr>Phân loại hệ điều hành (tt)</vt:lpstr>
      <vt:lpstr>Phân loại dưới góc độ hình thức xử lý</vt:lpstr>
      <vt:lpstr>Phân loại dưới góc độ hình thức xử lý</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Lịch sử phát triển của hệ điều hành</vt:lpstr>
      <vt:lpstr>Lịch sử phát triển của hệ điều hành</vt:lpstr>
      <vt:lpstr>Lịch sử phát triển của Windows</vt:lpstr>
      <vt:lpstr>Một số hệ điều hành linux</vt:lpstr>
      <vt:lpstr>Lịch sử của hệ điều hành Android, iOS</vt:lpstr>
      <vt:lpstr>Tóm tắt lại nội dung buổi học</vt:lpstr>
      <vt:lpstr>Câu hỏi trắc nghiệm ôn tập</vt:lpstr>
      <vt:lpstr>Câu hỏi trắc nghiệm ôn tập (2)</vt:lpstr>
      <vt:lpstr>Câu hỏi trắc nghiệm ôn tập (3)</vt:lpstr>
      <vt:lpstr>Câu hỏi trắc nghiệm ôn tập (4)</vt:lpstr>
      <vt:lpstr>Câu hỏi ôn tập chương 1</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Nguyễn Lê Quỳnh Hương</cp:lastModifiedBy>
  <cp:revision>86</cp:revision>
  <dcterms:created xsi:type="dcterms:W3CDTF">2017-02-19T14:22:18Z</dcterms:created>
  <dcterms:modified xsi:type="dcterms:W3CDTF">2023-03-27T01:19:04Z</dcterms:modified>
</cp:coreProperties>
</file>