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343" r:id="rId2"/>
    <p:sldId id="299" r:id="rId3"/>
    <p:sldId id="300" r:id="rId4"/>
    <p:sldId id="301" r:id="rId5"/>
    <p:sldId id="327" r:id="rId6"/>
    <p:sldId id="302" r:id="rId7"/>
    <p:sldId id="328" r:id="rId8"/>
    <p:sldId id="304" r:id="rId9"/>
    <p:sldId id="305" r:id="rId10"/>
    <p:sldId id="306" r:id="rId11"/>
    <p:sldId id="307" r:id="rId12"/>
    <p:sldId id="326" r:id="rId13"/>
    <p:sldId id="316" r:id="rId14"/>
    <p:sldId id="309" r:id="rId15"/>
    <p:sldId id="311" r:id="rId16"/>
    <p:sldId id="317" r:id="rId17"/>
    <p:sldId id="318" r:id="rId18"/>
    <p:sldId id="330" r:id="rId19"/>
    <p:sldId id="331" r:id="rId20"/>
    <p:sldId id="310" r:id="rId21"/>
    <p:sldId id="329" r:id="rId22"/>
    <p:sldId id="308" r:id="rId23"/>
    <p:sldId id="319" r:id="rId24"/>
    <p:sldId id="335"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1E33B1B-E197-463B-A531-467BFB591BCB}">
          <p14:sldIdLst>
            <p14:sldId id="343"/>
            <p14:sldId id="299"/>
            <p14:sldId id="300"/>
            <p14:sldId id="301"/>
            <p14:sldId id="327"/>
            <p14:sldId id="302"/>
            <p14:sldId id="328"/>
            <p14:sldId id="304"/>
            <p14:sldId id="305"/>
            <p14:sldId id="306"/>
            <p14:sldId id="307"/>
            <p14:sldId id="326"/>
            <p14:sldId id="316"/>
            <p14:sldId id="309"/>
            <p14:sldId id="311"/>
            <p14:sldId id="317"/>
            <p14:sldId id="318"/>
            <p14:sldId id="330"/>
            <p14:sldId id="331"/>
            <p14:sldId id="310"/>
            <p14:sldId id="329"/>
            <p14:sldId id="308"/>
            <p14:sldId id="319"/>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ần Đại Dương" initials="TĐD" lastIdx="1" clrIdx="0">
    <p:extLst>
      <p:ext uri="{19B8F6BF-5375-455C-9EA6-DF929625EA0E}">
        <p15:presenceInfo xmlns:p15="http://schemas.microsoft.com/office/powerpoint/2012/main" userId="Trần Đại Dươ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618" autoAdjust="0"/>
  </p:normalViewPr>
  <p:slideViewPr>
    <p:cSldViewPr>
      <p:cViewPr varScale="1">
        <p:scale>
          <a:sx n="63" d="100"/>
          <a:sy n="63" d="100"/>
        </p:scale>
        <p:origin x="72" y="130"/>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2022/10/4</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2022/10/4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cổng luận lý có thể có nhiều ngõ vào nhưng chỉ có duy nhất 1 ngõ ra. Có thể mở rộng ký hiệu, hàm boolean và bảng chân trị cho các cổng luận lý n biến</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4</a:t>
            </a:fld>
            <a:endParaRPr lang="en-US"/>
          </a:p>
        </p:txBody>
      </p:sp>
    </p:spTree>
    <p:extLst>
      <p:ext uri="{BB962C8B-B14F-4D97-AF65-F5344CB8AC3E}">
        <p14:creationId xmlns:p14="http://schemas.microsoft.com/office/powerpoint/2010/main" val="180517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vi-VN" sz="1800" spc="-20" dirty="0">
                <a:effectLst/>
                <a:latin typeface="Times New Roman" panose="02020603050405020304" pitchFamily="18" charset="0"/>
                <a:ea typeface="Times New Roman" panose="02020603050405020304" pitchFamily="18" charset="0"/>
              </a:rPr>
              <a:t>Công nghệ chế tạo các mạch số hiện đại ngày nay phần lớn dựa trên công nghệ CMOS (Complementary Metal Oxide Semiconductor). Việc sử dụng công nghệ này làm cho việc thiết kế các cổng luận lý có tính “bù” chẳng hạn như NOT, NAND, NOR đơn giản hơn việc thiết kế các cổng luận lý AND, OR,.</a:t>
            </a:r>
          </a:p>
          <a:p>
            <a:pPr marL="228600" indent="-228600">
              <a:buAutoNum type="arabicPeriod"/>
            </a:pPr>
            <a:r>
              <a:rPr lang="vi-VN" sz="1800" spc="-20" dirty="0">
                <a:effectLst/>
                <a:latin typeface="Times New Roman" panose="02020603050405020304" pitchFamily="18" charset="0"/>
              </a:rPr>
              <a:t>Các phép toán luận lý  XOR và XNOR thường xuyên được sử dụng khi so sánh bằng, nên việc hiện thực cổng luận lý XOR và XNOR sẽ làm giảm kích thước và tăng tốc độ hoạt động của mạch số </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6</a:t>
            </a:fld>
            <a:endParaRPr lang="en-US"/>
          </a:p>
        </p:txBody>
      </p:sp>
    </p:spTree>
    <p:extLst>
      <p:ext uri="{BB962C8B-B14F-4D97-AF65-F5344CB8AC3E}">
        <p14:creationId xmlns:p14="http://schemas.microsoft.com/office/powerpoint/2010/main" val="1789596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Trong </a:t>
            </a:r>
            <a:r>
              <a:rPr lang="en-US" dirty="0" err="1"/>
              <a:t>phạm</a:t>
            </a:r>
            <a:r>
              <a:rPr lang="en-US" dirty="0"/>
              <a:t> vi </a:t>
            </a:r>
            <a:r>
              <a:rPr lang="en-US" dirty="0" err="1"/>
              <a:t>môn</a:t>
            </a:r>
            <a:r>
              <a:rPr lang="en-US" dirty="0"/>
              <a:t> </a:t>
            </a:r>
            <a:r>
              <a:rPr lang="en-US" dirty="0" err="1"/>
              <a:t>học</a:t>
            </a:r>
            <a:r>
              <a:rPr lang="en-US" dirty="0"/>
              <a:t>, </a:t>
            </a:r>
            <a:r>
              <a:rPr lang="en-US" dirty="0" err="1"/>
              <a:t>đặc</a:t>
            </a:r>
            <a:r>
              <a:rPr lang="en-US" dirty="0"/>
              <a:t> </a:t>
            </a:r>
            <a:r>
              <a:rPr lang="en-US" dirty="0" err="1"/>
              <a:t>tả</a:t>
            </a:r>
            <a:r>
              <a:rPr lang="en-US" dirty="0"/>
              <a:t> </a:t>
            </a:r>
            <a:r>
              <a:rPr lang="en-US" dirty="0" err="1"/>
              <a:t>định</a:t>
            </a:r>
            <a:r>
              <a:rPr lang="en-US" dirty="0"/>
              <a:t> </a:t>
            </a:r>
            <a:r>
              <a:rPr lang="en-US" dirty="0" err="1"/>
              <a:t>thời</a:t>
            </a:r>
            <a:r>
              <a:rPr lang="en-US" dirty="0"/>
              <a:t> </a:t>
            </a:r>
            <a:r>
              <a:rPr lang="en-US" dirty="0" err="1"/>
              <a:t>sẽ</a:t>
            </a:r>
            <a:r>
              <a:rPr lang="en-US" dirty="0"/>
              <a:t> </a:t>
            </a:r>
            <a:r>
              <a:rPr lang="en-US" dirty="0" err="1"/>
              <a:t>không</a:t>
            </a:r>
            <a:r>
              <a:rPr lang="en-US" dirty="0"/>
              <a:t> </a:t>
            </a:r>
            <a:r>
              <a:rPr lang="en-US" dirty="0" err="1"/>
              <a:t>được</a:t>
            </a:r>
            <a:r>
              <a:rPr lang="en-US" dirty="0"/>
              <a:t> </a:t>
            </a:r>
            <a:r>
              <a:rPr lang="en-US" dirty="0" err="1"/>
              <a:t>đề</a:t>
            </a:r>
            <a:r>
              <a:rPr lang="en-US" dirty="0"/>
              <a:t> </a:t>
            </a:r>
            <a:r>
              <a:rPr lang="en-US" dirty="0" err="1"/>
              <a:t>cập</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8</a:t>
            </a:fld>
            <a:endParaRPr lang="en-US"/>
          </a:p>
        </p:txBody>
      </p:sp>
    </p:spTree>
    <p:extLst>
      <p:ext uri="{BB962C8B-B14F-4D97-AF65-F5344CB8AC3E}">
        <p14:creationId xmlns:p14="http://schemas.microsoft.com/office/powerpoint/2010/main" val="372258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Hình</a:t>
            </a:r>
            <a:r>
              <a:rPr lang="en-US" dirty="0"/>
              <a:t> </a:t>
            </a:r>
            <a:r>
              <a:rPr lang="en-US" dirty="0" err="1"/>
              <a:t>bên</a:t>
            </a:r>
            <a:r>
              <a:rPr lang="en-US" dirty="0"/>
              <a:t> </a:t>
            </a:r>
            <a:r>
              <a:rPr lang="en-US" dirty="0" err="1"/>
              <a:t>trái</a:t>
            </a:r>
            <a:r>
              <a:rPr lang="en-US" dirty="0"/>
              <a:t> </a:t>
            </a:r>
            <a:r>
              <a:rPr lang="en-US" dirty="0" err="1"/>
              <a:t>thỏa</a:t>
            </a:r>
            <a:r>
              <a:rPr lang="en-US" dirty="0"/>
              <a:t> </a:t>
            </a:r>
            <a:r>
              <a:rPr lang="en-US" err="1"/>
              <a:t>mãn</a:t>
            </a:r>
            <a:r>
              <a:rPr lang="en-US"/>
              <a:t> yêu </a:t>
            </a:r>
            <a:r>
              <a:rPr lang="en-US" dirty="0" err="1"/>
              <a:t>cầu</a:t>
            </a:r>
            <a:r>
              <a:rPr lang="en-US" dirty="0"/>
              <a:t> </a:t>
            </a:r>
            <a:r>
              <a:rPr lang="en-US" dirty="0" err="1"/>
              <a:t>là</a:t>
            </a:r>
            <a:r>
              <a:rPr lang="en-US" dirty="0"/>
              <a:t> </a:t>
            </a:r>
            <a:r>
              <a:rPr lang="en-US" dirty="0" err="1"/>
              <a:t>mạch</a:t>
            </a:r>
            <a:r>
              <a:rPr lang="en-US" dirty="0"/>
              <a:t> </a:t>
            </a:r>
            <a:r>
              <a:rPr lang="en-US" dirty="0" err="1"/>
              <a:t>tổ</a:t>
            </a:r>
            <a:r>
              <a:rPr lang="en-US" dirty="0"/>
              <a:t> </a:t>
            </a:r>
            <a:r>
              <a:rPr lang="en-US" dirty="0" err="1"/>
              <a:t>hợp</a:t>
            </a:r>
            <a:endParaRPr lang="en-US" dirty="0"/>
          </a:p>
          <a:p>
            <a:pPr marL="228600" indent="-228600">
              <a:buAutoNum type="arabicPeriod"/>
            </a:pPr>
            <a:r>
              <a:rPr lang="en-US" dirty="0" err="1"/>
              <a:t>Hình</a:t>
            </a:r>
            <a:r>
              <a:rPr lang="en-US" dirty="0"/>
              <a:t> ở </a:t>
            </a:r>
            <a:r>
              <a:rPr lang="en-US" dirty="0" err="1"/>
              <a:t>giữa</a:t>
            </a:r>
            <a:r>
              <a:rPr lang="en-US" dirty="0"/>
              <a:t> </a:t>
            </a:r>
            <a:r>
              <a:rPr lang="en-US" dirty="0" err="1"/>
              <a:t>và</a:t>
            </a:r>
            <a:r>
              <a:rPr lang="en-US" dirty="0"/>
              <a:t> </a:t>
            </a:r>
            <a:r>
              <a:rPr lang="en-US" dirty="0" err="1"/>
              <a:t>hình</a:t>
            </a:r>
            <a:r>
              <a:rPr lang="en-US" dirty="0"/>
              <a:t> </a:t>
            </a:r>
            <a:r>
              <a:rPr lang="en-US" dirty="0" err="1"/>
              <a:t>bên</a:t>
            </a:r>
            <a:r>
              <a:rPr lang="en-US" dirty="0"/>
              <a:t> </a:t>
            </a:r>
            <a:r>
              <a:rPr lang="en-US" dirty="0" err="1"/>
              <a:t>phải</a:t>
            </a:r>
            <a:r>
              <a:rPr lang="en-US" dirty="0"/>
              <a:t> KHÔNG </a:t>
            </a:r>
            <a:r>
              <a:rPr lang="en-US" dirty="0" err="1"/>
              <a:t>thỏa</a:t>
            </a:r>
            <a:r>
              <a:rPr lang="en-US" dirty="0"/>
              <a:t> </a:t>
            </a:r>
            <a:r>
              <a:rPr lang="en-US" dirty="0" err="1"/>
              <a:t>mãn</a:t>
            </a:r>
            <a:r>
              <a:rPr lang="en-US" dirty="0"/>
              <a:t> </a:t>
            </a:r>
            <a:r>
              <a:rPr lang="en-US" dirty="0" err="1"/>
              <a:t>là</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dirty="0" err="1"/>
              <a:t>vì</a:t>
            </a:r>
            <a:r>
              <a:rPr lang="en-US" dirty="0"/>
              <a:t> </a:t>
            </a:r>
            <a:r>
              <a:rPr lang="en-US" dirty="0" err="1"/>
              <a:t>tồn</a:t>
            </a:r>
            <a:r>
              <a:rPr lang="en-US" dirty="0"/>
              <a:t> </a:t>
            </a:r>
            <a:r>
              <a:rPr lang="en-US" dirty="0" err="1"/>
              <a:t>tại</a:t>
            </a:r>
            <a:r>
              <a:rPr lang="en-US" dirty="0"/>
              <a:t> </a:t>
            </a:r>
            <a:r>
              <a:rPr lang="en-US" dirty="0" err="1"/>
              <a:t>hồi</a:t>
            </a:r>
            <a:r>
              <a:rPr lang="en-US" dirty="0"/>
              <a:t> </a:t>
            </a:r>
            <a:r>
              <a:rPr lang="en-US" dirty="0" err="1"/>
              <a:t>tiếp</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9</a:t>
            </a:fld>
            <a:endParaRPr lang="en-US"/>
          </a:p>
        </p:txBody>
      </p:sp>
    </p:spTree>
    <p:extLst>
      <p:ext uri="{BB962C8B-B14F-4D97-AF65-F5344CB8AC3E}">
        <p14:creationId xmlns:p14="http://schemas.microsoft.com/office/powerpoint/2010/main" val="216625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 High : Khi E = 1 Q thay đổi theo D, khi E = 0 thì Q giữ nguyên giá trị </a:t>
            </a:r>
          </a:p>
          <a:p>
            <a:r>
              <a:rPr lang="en-US"/>
              <a:t>D Low : ngược lại</a:t>
            </a:r>
          </a:p>
          <a:p>
            <a:endParaRPr lang="vi-VN"/>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1073162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 rising : Khi CLK 1 thì Q theo giá trị hiện có của D. Muốn thay đổi Q thì phải thay đổi D, sau đó mới bật tắt CLK</a:t>
            </a:r>
          </a:p>
          <a:p>
            <a:r>
              <a:rPr lang="en-US"/>
              <a:t>D falling thì ngược lại.</a:t>
            </a:r>
            <a:endParaRPr lang="vi-VN"/>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3880136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10/4/2022</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10/4/2022</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10/4/2022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10/4/2022</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10/4/2022</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2017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10/4/2022</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package" Target="../embeddings/Microsoft_Visio_Drawing1.vsdx"/><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package" Target="../embeddings/Microsoft_Visio_Drawing2.vsdx"/></Relationships>
</file>

<file path=ppt/slides/_rels/slide2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package" Target="../embeddings/Microsoft_Visio_Drawing3.vsdx"/><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286000"/>
          </a:xfrm>
        </p:spPr>
        <p:txBody>
          <a:bodyPr/>
          <a:lstStyle/>
          <a:p>
            <a:r>
              <a:rPr lang="en-US" altLang="ja-JP" sz="4400" b="1"/>
              <a:t>TỔ CHỨC VÀ CẤU TRÚC MÁY TÍNH II</a:t>
            </a:r>
            <a:br>
              <a:rPr lang="en-US" altLang="ja-JP" sz="4400" b="1"/>
            </a:br>
            <a:r>
              <a:rPr lang="en-US" altLang="ja-JP" sz="4400" b="1"/>
              <a:t>Chương 4</a:t>
            </a:r>
            <a:br>
              <a:rPr lang="en-US" altLang="ja-JP" sz="4400" b="1"/>
            </a:br>
            <a:r>
              <a:rPr lang="en-US" altLang="ja-JP" sz="4400" b="1"/>
              <a:t>Mạch số</a:t>
            </a:r>
            <a:br>
              <a:rPr lang="en-US" altLang="ja-JP" sz="4400" b="1"/>
            </a:br>
            <a:endParaRPr kumimoji="1" lang="ja-JP" altLang="en-US" dirty="0"/>
          </a:p>
        </p:txBody>
      </p:sp>
      <p:sp>
        <p:nvSpPr>
          <p:cNvPr id="3" name="サブタイトル 2"/>
          <p:cNvSpPr>
            <a:spLocks noGrp="1"/>
          </p:cNvSpPr>
          <p:nvPr>
            <p:ph type="subTitle" idx="1"/>
          </p:nvPr>
        </p:nvSpPr>
        <p:spPr>
          <a:xfrm>
            <a:off x="1371600" y="4419600"/>
            <a:ext cx="6400800" cy="1219200"/>
          </a:xfrm>
        </p:spPr>
        <p:txBody>
          <a:bodyPr/>
          <a:lstStyle/>
          <a:p>
            <a:r>
              <a:rPr lang="en-US" altLang="ja-JP"/>
              <a:t> </a:t>
            </a:r>
            <a:fld id="{3019FD15-5EE1-4E5A-941E-E175ED3BA472}" type="datetime1">
              <a:rPr lang="en-US" altLang="ja-JP" smtClean="0"/>
              <a:t>10/4/2022</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extLst>
      <p:ext uri="{BB962C8B-B14F-4D97-AF65-F5344CB8AC3E}">
        <p14:creationId xmlns:p14="http://schemas.microsoft.com/office/powerpoint/2010/main" val="381295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199A-453A-4AB0-9214-355BADF33A43}"/>
              </a:ext>
            </a:extLst>
          </p:cNvPr>
          <p:cNvSpPr>
            <a:spLocks noGrp="1"/>
          </p:cNvSpPr>
          <p:nvPr>
            <p:ph type="title"/>
          </p:nvPr>
        </p:nvSpPr>
        <p:spPr/>
        <p:txBody>
          <a:bodyPr/>
          <a:lstStyle/>
          <a:p>
            <a:r>
              <a:rPr lang="en-US"/>
              <a:t>Thiết </a:t>
            </a:r>
            <a:r>
              <a:rPr lang="en-US" dirty="0" err="1"/>
              <a:t>kế</a:t>
            </a:r>
            <a:r>
              <a:rPr lang="en-US" dirty="0"/>
              <a:t> </a:t>
            </a:r>
            <a:r>
              <a:rPr lang="en-US" dirty="0" err="1"/>
              <a:t>mạch</a:t>
            </a:r>
            <a:r>
              <a:rPr lang="en-US" dirty="0"/>
              <a:t> </a:t>
            </a:r>
            <a:r>
              <a:rPr lang="en-US" dirty="0" err="1"/>
              <a:t>tổ</a:t>
            </a:r>
            <a:r>
              <a:rPr lang="en-US" dirty="0"/>
              <a:t> </a:t>
            </a:r>
            <a:r>
              <a:rPr lang="en-US" dirty="0" err="1"/>
              <a:t>hợp</a:t>
            </a:r>
            <a:r>
              <a:rPr lang="en-US" dirty="0"/>
              <a:t> (1/2)</a:t>
            </a:r>
          </a:p>
        </p:txBody>
      </p:sp>
      <p:sp>
        <p:nvSpPr>
          <p:cNvPr id="3" name="Content Placeholder 2">
            <a:extLst>
              <a:ext uri="{FF2B5EF4-FFF2-40B4-BE49-F238E27FC236}">
                <a16:creationId xmlns:a16="http://schemas.microsoft.com/office/drawing/2014/main" id="{6E900854-C811-4403-815E-A2DCA900EC21}"/>
              </a:ext>
            </a:extLst>
          </p:cNvPr>
          <p:cNvSpPr>
            <a:spLocks noGrp="1"/>
          </p:cNvSpPr>
          <p:nvPr>
            <p:ph idx="1"/>
          </p:nvPr>
        </p:nvSpPr>
        <p:spPr/>
        <p:txBody>
          <a:bodyPr/>
          <a:lstStyle/>
          <a:p>
            <a:r>
              <a:rPr lang="en-US" dirty="0" err="1"/>
              <a:t>Mục</a:t>
            </a:r>
            <a:r>
              <a:rPr lang="en-US" dirty="0"/>
              <a:t> </a:t>
            </a:r>
            <a:r>
              <a:rPr lang="en-US" dirty="0" err="1"/>
              <a:t>tiêu</a:t>
            </a:r>
            <a:r>
              <a:rPr lang="en-US" dirty="0"/>
              <a:t>: </a:t>
            </a:r>
            <a:r>
              <a:rPr lang="en-US" dirty="0" err="1"/>
              <a:t>Có</a:t>
            </a:r>
            <a:r>
              <a:rPr lang="en-US" dirty="0"/>
              <a:t> đ</a:t>
            </a:r>
            <a:r>
              <a:rPr lang="vi-VN" dirty="0"/>
              <a:t>ư</a:t>
            </a:r>
            <a:r>
              <a:rPr lang="en-US" dirty="0" err="1"/>
              <a:t>ợc</a:t>
            </a:r>
            <a:r>
              <a:rPr lang="en-US" dirty="0"/>
              <a:t> </a:t>
            </a:r>
            <a:r>
              <a:rPr lang="en-US" dirty="0" err="1"/>
              <a:t>bản</a:t>
            </a:r>
            <a:r>
              <a:rPr lang="en-US" dirty="0"/>
              <a:t> </a:t>
            </a:r>
            <a:r>
              <a:rPr lang="en-US" dirty="0" err="1"/>
              <a:t>vẽ</a:t>
            </a:r>
            <a:r>
              <a:rPr lang="en-US" dirty="0"/>
              <a:t> s</a:t>
            </a:r>
            <a:r>
              <a:rPr lang="vi-VN" dirty="0"/>
              <a:t>ơ</a:t>
            </a:r>
            <a:r>
              <a:rPr lang="en-US" dirty="0"/>
              <a:t> </a:t>
            </a:r>
            <a:r>
              <a:rPr lang="en-US" dirty="0" err="1"/>
              <a:t>đồ</a:t>
            </a:r>
            <a:r>
              <a:rPr lang="en-US" dirty="0"/>
              <a:t> </a:t>
            </a:r>
            <a:r>
              <a:rPr lang="en-US" dirty="0" err="1"/>
              <a:t>mạch</a:t>
            </a:r>
            <a:r>
              <a:rPr lang="en-US" dirty="0"/>
              <a:t> </a:t>
            </a:r>
            <a:r>
              <a:rPr lang="en-US" dirty="0" err="1"/>
              <a:t>tối</a:t>
            </a:r>
            <a:r>
              <a:rPr lang="en-US" dirty="0"/>
              <a:t> </a:t>
            </a:r>
            <a:r>
              <a:rPr lang="vi-VN" dirty="0"/>
              <a:t>ư</a:t>
            </a:r>
            <a:r>
              <a:rPr lang="en-US" dirty="0"/>
              <a:t>u </a:t>
            </a:r>
            <a:r>
              <a:rPr lang="en-US" dirty="0" err="1"/>
              <a:t>nhất</a:t>
            </a:r>
            <a:r>
              <a:rPr lang="en-US" dirty="0"/>
              <a:t> </a:t>
            </a:r>
            <a:r>
              <a:rPr lang="en-US" dirty="0" err="1"/>
              <a:t>về</a:t>
            </a:r>
            <a:r>
              <a:rPr lang="en-US" dirty="0"/>
              <a:t> </a:t>
            </a:r>
            <a:r>
              <a:rPr lang="en-US" dirty="0" err="1"/>
              <a:t>diện</a:t>
            </a:r>
            <a:r>
              <a:rPr lang="en-US" dirty="0"/>
              <a:t> </a:t>
            </a:r>
            <a:r>
              <a:rPr lang="en-US" dirty="0" err="1"/>
              <a:t>tích</a:t>
            </a:r>
            <a:endParaRPr lang="en-US" dirty="0"/>
          </a:p>
          <a:p>
            <a:pPr lvl="1"/>
            <a:r>
              <a:rPr lang="en-US" dirty="0" err="1"/>
              <a:t>Hàm</a:t>
            </a:r>
            <a:r>
              <a:rPr lang="en-US" dirty="0"/>
              <a:t> Boolean </a:t>
            </a:r>
            <a:r>
              <a:rPr lang="en-US" dirty="0" err="1"/>
              <a:t>ánh</a:t>
            </a:r>
            <a:r>
              <a:rPr lang="en-US" dirty="0"/>
              <a:t> </a:t>
            </a:r>
            <a:r>
              <a:rPr lang="en-US" dirty="0" err="1"/>
              <a:t>xạ</a:t>
            </a:r>
            <a:r>
              <a:rPr lang="en-US" dirty="0"/>
              <a:t> </a:t>
            </a:r>
            <a:r>
              <a:rPr lang="en-US" dirty="0" err="1"/>
              <a:t>ngõ</a:t>
            </a:r>
            <a:r>
              <a:rPr lang="en-US" dirty="0"/>
              <a:t> ra </a:t>
            </a:r>
            <a:r>
              <a:rPr lang="en-US" dirty="0" err="1"/>
              <a:t>phải</a:t>
            </a:r>
            <a:r>
              <a:rPr lang="en-US" dirty="0"/>
              <a:t> </a:t>
            </a:r>
            <a:r>
              <a:rPr lang="en-US" dirty="0" err="1"/>
              <a:t>có</a:t>
            </a:r>
            <a:r>
              <a:rPr lang="en-US" dirty="0"/>
              <a:t> </a:t>
            </a:r>
            <a:r>
              <a:rPr lang="en-US" dirty="0" err="1"/>
              <a:t>biểu</a:t>
            </a:r>
            <a:r>
              <a:rPr lang="en-US" dirty="0"/>
              <a:t> </a:t>
            </a:r>
            <a:r>
              <a:rPr lang="en-US" dirty="0" err="1"/>
              <a:t>thức</a:t>
            </a:r>
            <a:r>
              <a:rPr lang="en-US" dirty="0"/>
              <a:t> </a:t>
            </a:r>
            <a:r>
              <a:rPr lang="en-US" dirty="0" err="1"/>
              <a:t>tối</a:t>
            </a:r>
            <a:r>
              <a:rPr lang="en-US" dirty="0"/>
              <a:t> </a:t>
            </a:r>
            <a:r>
              <a:rPr lang="vi-VN" dirty="0"/>
              <a:t>ư</a:t>
            </a:r>
            <a:r>
              <a:rPr lang="en-US" dirty="0"/>
              <a:t>u </a:t>
            </a:r>
            <a:r>
              <a:rPr lang="en-US" dirty="0" err="1"/>
              <a:t>nhất</a:t>
            </a:r>
            <a:endParaRPr lang="en-US" dirty="0"/>
          </a:p>
          <a:p>
            <a:pPr lvl="2"/>
            <a:r>
              <a:rPr lang="en-US" dirty="0" err="1"/>
              <a:t>Tối</a:t>
            </a:r>
            <a:r>
              <a:rPr lang="en-US" dirty="0"/>
              <a:t> </a:t>
            </a:r>
            <a:r>
              <a:rPr lang="vi-VN" dirty="0"/>
              <a:t>ư</a:t>
            </a:r>
            <a:r>
              <a:rPr lang="en-US" dirty="0"/>
              <a:t>u </a:t>
            </a:r>
            <a:r>
              <a:rPr lang="en-US" dirty="0" err="1"/>
              <a:t>luận</a:t>
            </a:r>
            <a:r>
              <a:rPr lang="en-US" dirty="0"/>
              <a:t> </a:t>
            </a:r>
            <a:r>
              <a:rPr lang="en-US" dirty="0" err="1"/>
              <a:t>lý</a:t>
            </a:r>
            <a:r>
              <a:rPr lang="en-US" dirty="0"/>
              <a:t> (Đại </a:t>
            </a:r>
            <a:r>
              <a:rPr lang="en-US" dirty="0" err="1"/>
              <a:t>số</a:t>
            </a:r>
            <a:r>
              <a:rPr lang="en-US" dirty="0"/>
              <a:t> Boolean / K-map)</a:t>
            </a:r>
          </a:p>
          <a:p>
            <a:pPr lvl="3"/>
            <a:r>
              <a:rPr lang="en-US" dirty="0" err="1"/>
              <a:t>Bảng</a:t>
            </a:r>
            <a:r>
              <a:rPr lang="en-US" dirty="0"/>
              <a:t> </a:t>
            </a:r>
            <a:r>
              <a:rPr lang="en-US" dirty="0" err="1"/>
              <a:t>chân</a:t>
            </a:r>
            <a:r>
              <a:rPr lang="en-US" dirty="0"/>
              <a:t> </a:t>
            </a:r>
            <a:r>
              <a:rPr lang="en-US" dirty="0" err="1"/>
              <a:t>trị</a:t>
            </a:r>
            <a:r>
              <a:rPr lang="en-US" dirty="0"/>
              <a:t> </a:t>
            </a:r>
            <a:r>
              <a:rPr lang="en-US" dirty="0" err="1"/>
              <a:t>biểu</a:t>
            </a:r>
            <a:r>
              <a:rPr lang="en-US" dirty="0"/>
              <a:t> </a:t>
            </a:r>
            <a:r>
              <a:rPr lang="en-US" dirty="0" err="1"/>
              <a:t>diễn</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mạch</a:t>
            </a:r>
            <a:endParaRPr lang="en-US" dirty="0"/>
          </a:p>
          <a:p>
            <a:r>
              <a:rPr lang="en-US" dirty="0" err="1"/>
              <a:t>Quy</a:t>
            </a:r>
            <a:r>
              <a:rPr lang="en-US" dirty="0"/>
              <a:t> </a:t>
            </a:r>
            <a:r>
              <a:rPr lang="en-US" dirty="0" err="1"/>
              <a:t>trình</a:t>
            </a:r>
            <a:r>
              <a:rPr lang="en-US" dirty="0"/>
              <a:t> </a:t>
            </a:r>
            <a:r>
              <a:rPr lang="en-US" dirty="0" err="1"/>
              <a:t>thiết</a:t>
            </a:r>
            <a:r>
              <a:rPr lang="en-US" dirty="0"/>
              <a:t> </a:t>
            </a:r>
            <a:r>
              <a:rPr lang="en-US" dirty="0" err="1"/>
              <a:t>kế</a:t>
            </a:r>
            <a:endParaRPr lang="en-US" dirty="0"/>
          </a:p>
        </p:txBody>
      </p:sp>
      <p:sp>
        <p:nvSpPr>
          <p:cNvPr id="4" name="Slide Number Placeholder 3">
            <a:extLst>
              <a:ext uri="{FF2B5EF4-FFF2-40B4-BE49-F238E27FC236}">
                <a16:creationId xmlns:a16="http://schemas.microsoft.com/office/drawing/2014/main" id="{432E20EC-CB3B-4F53-BD5D-EC8B2C7E0CC6}"/>
              </a:ext>
            </a:extLst>
          </p:cNvPr>
          <p:cNvSpPr>
            <a:spLocks noGrp="1"/>
          </p:cNvSpPr>
          <p:nvPr>
            <p:ph type="sldNum" sz="quarter" idx="12"/>
          </p:nvPr>
        </p:nvSpPr>
        <p:spPr/>
        <p:txBody>
          <a:bodyPr/>
          <a:lstStyle/>
          <a:p>
            <a:fld id="{3C3C09BB-C7E7-4454-851F-EF8D770487CA}" type="slidenum">
              <a:rPr lang="en-US" smtClean="0"/>
              <a:pPr/>
              <a:t>10</a:t>
            </a:fld>
            <a:endParaRPr lang="en-US"/>
          </a:p>
        </p:txBody>
      </p:sp>
      <p:pic>
        <p:nvPicPr>
          <p:cNvPr id="5" name="Picture 4">
            <a:extLst>
              <a:ext uri="{FF2B5EF4-FFF2-40B4-BE49-F238E27FC236}">
                <a16:creationId xmlns:a16="http://schemas.microsoft.com/office/drawing/2014/main" id="{A6156894-A095-41F7-9682-8E8508ED3162}"/>
              </a:ext>
            </a:extLst>
          </p:cNvPr>
          <p:cNvPicPr>
            <a:picLocks noChangeAspect="1"/>
          </p:cNvPicPr>
          <p:nvPr/>
        </p:nvPicPr>
        <p:blipFill>
          <a:blip r:embed="rId2"/>
          <a:stretch>
            <a:fillRect/>
          </a:stretch>
        </p:blipFill>
        <p:spPr>
          <a:xfrm>
            <a:off x="1732716" y="4247614"/>
            <a:ext cx="2027006" cy="1242359"/>
          </a:xfrm>
          <a:prstGeom prst="rect">
            <a:avLst/>
          </a:prstGeom>
        </p:spPr>
      </p:pic>
      <p:pic>
        <p:nvPicPr>
          <p:cNvPr id="6" name="Picture 5">
            <a:extLst>
              <a:ext uri="{FF2B5EF4-FFF2-40B4-BE49-F238E27FC236}">
                <a16:creationId xmlns:a16="http://schemas.microsoft.com/office/drawing/2014/main" id="{1D0F2240-CFBB-47E2-A0E3-F1D3008CD217}"/>
              </a:ext>
            </a:extLst>
          </p:cNvPr>
          <p:cNvPicPr>
            <a:picLocks noChangeAspect="1"/>
          </p:cNvPicPr>
          <p:nvPr/>
        </p:nvPicPr>
        <p:blipFill>
          <a:blip r:embed="rId3"/>
          <a:stretch>
            <a:fillRect/>
          </a:stretch>
        </p:blipFill>
        <p:spPr>
          <a:xfrm>
            <a:off x="3558497" y="4247614"/>
            <a:ext cx="2027006" cy="1242359"/>
          </a:xfrm>
          <a:prstGeom prst="rect">
            <a:avLst/>
          </a:prstGeom>
        </p:spPr>
      </p:pic>
      <p:pic>
        <p:nvPicPr>
          <p:cNvPr id="7" name="Picture 6">
            <a:extLst>
              <a:ext uri="{FF2B5EF4-FFF2-40B4-BE49-F238E27FC236}">
                <a16:creationId xmlns:a16="http://schemas.microsoft.com/office/drawing/2014/main" id="{3DE6C005-9732-408E-BA04-19A3E85A43F9}"/>
              </a:ext>
            </a:extLst>
          </p:cNvPr>
          <p:cNvPicPr>
            <a:picLocks noChangeAspect="1"/>
          </p:cNvPicPr>
          <p:nvPr/>
        </p:nvPicPr>
        <p:blipFill>
          <a:blip r:embed="rId4"/>
          <a:stretch>
            <a:fillRect/>
          </a:stretch>
        </p:blipFill>
        <p:spPr>
          <a:xfrm>
            <a:off x="5360600" y="4247614"/>
            <a:ext cx="2027006" cy="1242359"/>
          </a:xfrm>
          <a:prstGeom prst="rect">
            <a:avLst/>
          </a:prstGeom>
        </p:spPr>
      </p:pic>
      <p:sp>
        <p:nvSpPr>
          <p:cNvPr id="8" name="日付プレースホルダ 3">
            <a:extLst>
              <a:ext uri="{FF2B5EF4-FFF2-40B4-BE49-F238E27FC236}">
                <a16:creationId xmlns:a16="http://schemas.microsoft.com/office/drawing/2014/main" id="{F7A5A643-2B3F-4686-BDF1-B0B23F9A38CF}"/>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9" name="フッター プレースホルダ 4">
            <a:extLst>
              <a:ext uri="{FF2B5EF4-FFF2-40B4-BE49-F238E27FC236}">
                <a16:creationId xmlns:a16="http://schemas.microsoft.com/office/drawing/2014/main" id="{482E3F11-A3B2-4A14-9B26-E7B1B41416F7}"/>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62022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DF578-E7A6-4ADE-9E48-2EA17D9146ED}"/>
              </a:ext>
            </a:extLst>
          </p:cNvPr>
          <p:cNvSpPr>
            <a:spLocks noGrp="1"/>
          </p:cNvSpPr>
          <p:nvPr>
            <p:ph type="title"/>
          </p:nvPr>
        </p:nvSpPr>
        <p:spPr/>
        <p:txBody>
          <a:bodyPr/>
          <a:lstStyle/>
          <a:p>
            <a:r>
              <a:rPr lang="en-US"/>
              <a:t>Thiết </a:t>
            </a:r>
            <a:r>
              <a:rPr lang="en-US" dirty="0" err="1"/>
              <a:t>kế</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a:t>2/2) – Ví dụ</a:t>
            </a:r>
            <a:endParaRPr lang="en-US" dirty="0"/>
          </a:p>
        </p:txBody>
      </p:sp>
      <p:sp>
        <p:nvSpPr>
          <p:cNvPr id="3" name="Content Placeholder 2">
            <a:extLst>
              <a:ext uri="{FF2B5EF4-FFF2-40B4-BE49-F238E27FC236}">
                <a16:creationId xmlns:a16="http://schemas.microsoft.com/office/drawing/2014/main" id="{664787CD-8BEF-4B88-B82F-3B07746B4AF8}"/>
              </a:ext>
            </a:extLst>
          </p:cNvPr>
          <p:cNvSpPr>
            <a:spLocks noGrp="1"/>
          </p:cNvSpPr>
          <p:nvPr>
            <p:ph idx="1"/>
          </p:nvPr>
        </p:nvSpPr>
        <p:spPr>
          <a:xfrm>
            <a:off x="257174" y="1329547"/>
            <a:ext cx="8568630" cy="4042173"/>
          </a:xfrm>
        </p:spPr>
        <p:txBody>
          <a:bodyPr/>
          <a:lstStyle/>
          <a:p>
            <a:pPr marL="0" indent="0">
              <a:buNone/>
            </a:pPr>
            <a:r>
              <a:rPr lang="vi-VN" dirty="0"/>
              <a:t>Bài toán: Thiết kế mạch báo động (A = 1) cho lái xe với các</a:t>
            </a:r>
            <a:r>
              <a:rPr lang="en-US" dirty="0"/>
              <a:t> </a:t>
            </a:r>
            <a:r>
              <a:rPr lang="vi-VN" dirty="0"/>
              <a:t>tình</a:t>
            </a:r>
            <a:r>
              <a:rPr lang="en-US" dirty="0"/>
              <a:t> </a:t>
            </a:r>
            <a:r>
              <a:rPr lang="vi-VN" dirty="0"/>
              <a:t>huống: Bugi bật (B = 1) và cửa mở (C = 0), hoặc chưa cài dây an toàn</a:t>
            </a:r>
            <a:r>
              <a:rPr lang="en-US" dirty="0"/>
              <a:t> </a:t>
            </a:r>
            <a:r>
              <a:rPr lang="vi-VN" dirty="0"/>
              <a:t>(D = 0) và bugi bật (B = </a:t>
            </a:r>
            <a:r>
              <a:rPr lang="vi-VN"/>
              <a:t>1)</a:t>
            </a:r>
            <a:r>
              <a:rPr lang="en-US"/>
              <a:t>.</a:t>
            </a:r>
          </a:p>
          <a:p>
            <a:pPr marL="0" indent="0">
              <a:buNone/>
            </a:pPr>
            <a:br>
              <a:rPr lang="vi-VN" dirty="0"/>
            </a:br>
            <a:endParaRPr lang="en-US" dirty="0"/>
          </a:p>
        </p:txBody>
      </p:sp>
      <p:sp>
        <p:nvSpPr>
          <p:cNvPr id="4" name="Slide Number Placeholder 3">
            <a:extLst>
              <a:ext uri="{FF2B5EF4-FFF2-40B4-BE49-F238E27FC236}">
                <a16:creationId xmlns:a16="http://schemas.microsoft.com/office/drawing/2014/main" id="{DFC8297A-516D-4D36-B68A-69ABE446D941}"/>
              </a:ext>
            </a:extLst>
          </p:cNvPr>
          <p:cNvSpPr>
            <a:spLocks noGrp="1"/>
          </p:cNvSpPr>
          <p:nvPr>
            <p:ph type="sldNum" sz="quarter" idx="12"/>
          </p:nvPr>
        </p:nvSpPr>
        <p:spPr/>
        <p:txBody>
          <a:bodyPr/>
          <a:lstStyle/>
          <a:p>
            <a:fld id="{3C3C09BB-C7E7-4454-851F-EF8D770487CA}" type="slidenum">
              <a:rPr lang="en-US" smtClean="0"/>
              <a:pPr/>
              <a:t>11</a:t>
            </a:fld>
            <a:endParaRPr lang="en-US"/>
          </a:p>
        </p:txBody>
      </p:sp>
      <p:graphicFrame>
        <p:nvGraphicFramePr>
          <p:cNvPr id="5" name="Table 4">
            <a:extLst>
              <a:ext uri="{FF2B5EF4-FFF2-40B4-BE49-F238E27FC236}">
                <a16:creationId xmlns:a16="http://schemas.microsoft.com/office/drawing/2014/main" id="{A05A19D5-B860-4851-9BAB-84C9B3024BD7}"/>
              </a:ext>
            </a:extLst>
          </p:cNvPr>
          <p:cNvGraphicFramePr>
            <a:graphicFrameLocks noGrp="1"/>
          </p:cNvGraphicFramePr>
          <p:nvPr>
            <p:extLst>
              <p:ext uri="{D42A27DB-BD31-4B8C-83A1-F6EECF244321}">
                <p14:modId xmlns:p14="http://schemas.microsoft.com/office/powerpoint/2010/main" val="3197473173"/>
              </p:ext>
            </p:extLst>
          </p:nvPr>
        </p:nvGraphicFramePr>
        <p:xfrm>
          <a:off x="437923" y="2824502"/>
          <a:ext cx="1479932" cy="3329847"/>
        </p:xfrm>
        <a:graphic>
          <a:graphicData uri="http://schemas.openxmlformats.org/drawingml/2006/table">
            <a:tbl>
              <a:tblPr>
                <a:tableStyleId>{5940675A-B579-460E-94D1-54222C63F5DA}</a:tableStyleId>
              </a:tblPr>
              <a:tblGrid>
                <a:gridCol w="369983">
                  <a:extLst>
                    <a:ext uri="{9D8B030D-6E8A-4147-A177-3AD203B41FA5}">
                      <a16:colId xmlns:a16="http://schemas.microsoft.com/office/drawing/2014/main" val="2768402040"/>
                    </a:ext>
                  </a:extLst>
                </a:gridCol>
                <a:gridCol w="369983">
                  <a:extLst>
                    <a:ext uri="{9D8B030D-6E8A-4147-A177-3AD203B41FA5}">
                      <a16:colId xmlns:a16="http://schemas.microsoft.com/office/drawing/2014/main" val="1050564844"/>
                    </a:ext>
                  </a:extLst>
                </a:gridCol>
                <a:gridCol w="369983">
                  <a:extLst>
                    <a:ext uri="{9D8B030D-6E8A-4147-A177-3AD203B41FA5}">
                      <a16:colId xmlns:a16="http://schemas.microsoft.com/office/drawing/2014/main" val="1396698076"/>
                    </a:ext>
                  </a:extLst>
                </a:gridCol>
                <a:gridCol w="369983">
                  <a:extLst>
                    <a:ext uri="{9D8B030D-6E8A-4147-A177-3AD203B41FA5}">
                      <a16:colId xmlns:a16="http://schemas.microsoft.com/office/drawing/2014/main" val="2813129439"/>
                    </a:ext>
                  </a:extLst>
                </a:gridCol>
              </a:tblGrid>
              <a:tr h="369983">
                <a:tc>
                  <a:txBody>
                    <a:bodyPr/>
                    <a:lstStyle/>
                    <a:p>
                      <a:pPr algn="ctr"/>
                      <a:r>
                        <a:rPr lang="en-US" sz="1800" dirty="0">
                          <a:effectLst/>
                          <a:latin typeface="Times New Roman" panose="02020603050405020304" pitchFamily="18" charset="0"/>
                          <a:cs typeface="Times New Roman" panose="02020603050405020304" pitchFamily="18" charset="0"/>
                        </a:rPr>
                        <a:t>B </a:t>
                      </a:r>
                    </a:p>
                  </a:txBody>
                  <a:tcPr marL="73997" marR="73997" marT="36998" marB="3699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C </a:t>
                      </a:r>
                    </a:p>
                  </a:txBody>
                  <a:tcPr marL="73997" marR="73997" marT="36998" marB="3699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D </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A</a:t>
                      </a: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1120360"/>
                  </a:ext>
                </a:extLst>
              </a:tr>
              <a:tr h="369983">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73843577"/>
                  </a:ext>
                </a:extLst>
              </a:tr>
              <a:tr h="369983">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191748"/>
                  </a:ext>
                </a:extLst>
              </a:tr>
              <a:tr h="369983">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37333599"/>
                  </a:ext>
                </a:extLst>
              </a:tr>
              <a:tr h="369983">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66921451"/>
                  </a:ext>
                </a:extLst>
              </a:tr>
              <a:tr h="369983">
                <a:tc>
                  <a:txBody>
                    <a:bodyPr/>
                    <a:lstStyle/>
                    <a:p>
                      <a:pPr algn="ctr"/>
                      <a:r>
                        <a:rPr lang="en-US" sz="180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effectLst/>
                        <a:latin typeface="Times New Roman" panose="02020603050405020304" pitchFamily="18" charset="0"/>
                        <a:cs typeface="Times New Roman" panose="02020603050405020304" pitchFamily="18" charset="0"/>
                      </a:endParaRP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67341117"/>
                  </a:ext>
                </a:extLst>
              </a:tr>
              <a:tr h="369983">
                <a:tc>
                  <a:txBody>
                    <a:bodyPr/>
                    <a:lstStyle/>
                    <a:p>
                      <a:pPr algn="ctr"/>
                      <a:r>
                        <a:rPr lang="en-US" sz="180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effectLst/>
                        <a:latin typeface="Times New Roman" panose="02020603050405020304" pitchFamily="18" charset="0"/>
                        <a:cs typeface="Times New Roman" panose="02020603050405020304" pitchFamily="18" charset="0"/>
                      </a:endParaRP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01942997"/>
                  </a:ext>
                </a:extLst>
              </a:tr>
              <a:tr h="369983">
                <a:tc>
                  <a:txBody>
                    <a:bodyPr/>
                    <a:lstStyle/>
                    <a:p>
                      <a:pPr algn="ctr"/>
                      <a:r>
                        <a:rPr lang="en-US" sz="180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effectLst/>
                        <a:latin typeface="Times New Roman" panose="02020603050405020304" pitchFamily="18" charset="0"/>
                        <a:cs typeface="Times New Roman" panose="02020603050405020304" pitchFamily="18" charset="0"/>
                      </a:endParaRP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4813387"/>
                  </a:ext>
                </a:extLst>
              </a:tr>
              <a:tr h="369983">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effectLst/>
                        <a:latin typeface="Times New Roman" panose="02020603050405020304" pitchFamily="18" charset="0"/>
                        <a:cs typeface="Times New Roman" panose="02020603050405020304" pitchFamily="18" charset="0"/>
                      </a:endParaRP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757409"/>
                  </a:ext>
                </a:extLst>
              </a:tr>
            </a:tbl>
          </a:graphicData>
        </a:graphic>
      </p:graphicFrame>
      <p:graphicFrame>
        <p:nvGraphicFramePr>
          <p:cNvPr id="7" name="Table 6">
            <a:extLst>
              <a:ext uri="{FF2B5EF4-FFF2-40B4-BE49-F238E27FC236}">
                <a16:creationId xmlns:a16="http://schemas.microsoft.com/office/drawing/2014/main" id="{A48F3775-DA88-4906-B6B6-A2956A867FC5}"/>
              </a:ext>
            </a:extLst>
          </p:cNvPr>
          <p:cNvGraphicFramePr>
            <a:graphicFrameLocks noGrp="1"/>
          </p:cNvGraphicFramePr>
          <p:nvPr>
            <p:extLst>
              <p:ext uri="{D42A27DB-BD31-4B8C-83A1-F6EECF244321}">
                <p14:modId xmlns:p14="http://schemas.microsoft.com/office/powerpoint/2010/main" val="3232185652"/>
              </p:ext>
            </p:extLst>
          </p:nvPr>
        </p:nvGraphicFramePr>
        <p:xfrm>
          <a:off x="2461260" y="3032755"/>
          <a:ext cx="2674620" cy="1783080"/>
        </p:xfrm>
        <a:graphic>
          <a:graphicData uri="http://schemas.openxmlformats.org/drawingml/2006/table">
            <a:tbl>
              <a:tblPr>
                <a:tableStyleId>{5940675A-B579-460E-94D1-54222C63F5DA}</a:tableStyleId>
              </a:tblPr>
              <a:tblGrid>
                <a:gridCol w="445770">
                  <a:extLst>
                    <a:ext uri="{9D8B030D-6E8A-4147-A177-3AD203B41FA5}">
                      <a16:colId xmlns:a16="http://schemas.microsoft.com/office/drawing/2014/main" val="3659221027"/>
                    </a:ext>
                  </a:extLst>
                </a:gridCol>
                <a:gridCol w="445770">
                  <a:extLst>
                    <a:ext uri="{9D8B030D-6E8A-4147-A177-3AD203B41FA5}">
                      <a16:colId xmlns:a16="http://schemas.microsoft.com/office/drawing/2014/main" val="3880953367"/>
                    </a:ext>
                  </a:extLst>
                </a:gridCol>
                <a:gridCol w="445770">
                  <a:extLst>
                    <a:ext uri="{9D8B030D-6E8A-4147-A177-3AD203B41FA5}">
                      <a16:colId xmlns:a16="http://schemas.microsoft.com/office/drawing/2014/main" val="4252278320"/>
                    </a:ext>
                  </a:extLst>
                </a:gridCol>
                <a:gridCol w="445770">
                  <a:extLst>
                    <a:ext uri="{9D8B030D-6E8A-4147-A177-3AD203B41FA5}">
                      <a16:colId xmlns:a16="http://schemas.microsoft.com/office/drawing/2014/main" val="1223127666"/>
                    </a:ext>
                  </a:extLst>
                </a:gridCol>
                <a:gridCol w="445770">
                  <a:extLst>
                    <a:ext uri="{9D8B030D-6E8A-4147-A177-3AD203B41FA5}">
                      <a16:colId xmlns:a16="http://schemas.microsoft.com/office/drawing/2014/main" val="1416118350"/>
                    </a:ext>
                  </a:extLst>
                </a:gridCol>
                <a:gridCol w="445770">
                  <a:extLst>
                    <a:ext uri="{9D8B030D-6E8A-4147-A177-3AD203B41FA5}">
                      <a16:colId xmlns:a16="http://schemas.microsoft.com/office/drawing/2014/main" val="3303385268"/>
                    </a:ext>
                  </a:extLst>
                </a:gridCol>
              </a:tblGrid>
              <a:tr h="445770">
                <a:tc>
                  <a:txBody>
                    <a:bodyPr/>
                    <a:lstStyle/>
                    <a:p>
                      <a:r>
                        <a:rPr lang="en-US" sz="1700" dirty="0">
                          <a:effectLst/>
                          <a:latin typeface="Times New Roman" panose="02020603050405020304" pitchFamily="18" charset="0"/>
                          <a:cs typeface="Times New Roman" panose="02020603050405020304" pitchFamily="18" charset="0"/>
                        </a:rPr>
                        <a:t>A</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700" dirty="0">
                          <a:effectLst/>
                          <a:latin typeface="Times New Roman" panose="02020603050405020304" pitchFamily="18" charset="0"/>
                          <a:cs typeface="Times New Roman" panose="02020603050405020304" pitchFamily="18" charset="0"/>
                        </a:rPr>
                        <a:t>CD</a:t>
                      </a:r>
                    </a:p>
                  </a:txBody>
                  <a:tcPr marL="68580" marR="68580" marT="34290" marB="34290" anchor="ctr">
                    <a:lnL w="12700" cmpd="sng">
                      <a:noFill/>
                    </a:lnL>
                    <a:lnR w="12700" cmpd="sng">
                      <a:noFill/>
                    </a:lnR>
                    <a:lnT w="12700" cmpd="sng">
                      <a:noFill/>
                    </a:lnT>
                    <a:lnB w="12700" cmpd="sng">
                      <a:noFill/>
                    </a:lnB>
                    <a:lnTlToBr w="12700" cap="flat" cmpd="sng" algn="ctr">
                      <a:noFill/>
                      <a:prstDash val="solid"/>
                      <a:round/>
                      <a:headEnd type="none" w="med" len="med"/>
                      <a:tailEnd type="none" w="med" len="med"/>
                    </a:lnTlToBr>
                    <a:lnBlToTr w="12700" cmpd="sng">
                      <a:noFill/>
                      <a:prstDash val="solid"/>
                    </a:lnBlToTr>
                  </a:tcPr>
                </a:tc>
                <a:tc>
                  <a:txBody>
                    <a:bodyPr/>
                    <a:lstStyle/>
                    <a:p>
                      <a:endParaRPr lang="en-US" sz="1700" dirty="0">
                        <a:effectLst/>
                        <a:latin typeface="Times New Roman" panose="02020603050405020304" pitchFamily="18" charset="0"/>
                        <a:cs typeface="Times New Roman" panose="02020603050405020304" pitchFamily="18" charset="0"/>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7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7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7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36468165"/>
                  </a:ext>
                </a:extLst>
              </a:tr>
              <a:tr h="445770">
                <a:tc>
                  <a:txBody>
                    <a:bodyPr/>
                    <a:lstStyle/>
                    <a:p>
                      <a:pPr algn="r"/>
                      <a:r>
                        <a:rPr lang="en-US" sz="1700" dirty="0">
                          <a:effectLst/>
                          <a:latin typeface="Times New Roman" panose="02020603050405020304" pitchFamily="18" charset="0"/>
                          <a:cs typeface="Times New Roman" panose="02020603050405020304" pitchFamily="18" charset="0"/>
                        </a:rPr>
                        <a:t>B</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700" dirty="0">
                        <a:effectLst/>
                        <a:latin typeface="Times New Roman" panose="02020603050405020304" pitchFamily="18" charset="0"/>
                        <a:cs typeface="Times New Roman" panose="02020603050405020304" pitchFamily="18" charset="0"/>
                      </a:endParaRPr>
                    </a:p>
                  </a:txBody>
                  <a:tcPr marL="68580" marR="68580" marT="34290" marB="34290" anchor="ctr">
                    <a:lnL w="12700" cmpd="sng">
                      <a:noFill/>
                    </a:lnL>
                    <a:lnR w="12700" cmpd="sng">
                      <a:noFill/>
                    </a:lnR>
                    <a:lnT w="12700" cmpd="sng">
                      <a:noFill/>
                    </a:lnT>
                    <a:lnB w="12700" cmpd="sng">
                      <a:noFill/>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00 </a:t>
                      </a:r>
                    </a:p>
                  </a:txBody>
                  <a:tcPr marL="68580" marR="68580" marT="34290" marB="3429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01 </a:t>
                      </a:r>
                    </a:p>
                  </a:txBody>
                  <a:tcPr marL="68580" marR="68580" marT="34290" marB="3429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11 </a:t>
                      </a:r>
                    </a:p>
                  </a:txBody>
                  <a:tcPr marL="68580" marR="68580" marT="34290" marB="3429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10</a:t>
                      </a:r>
                    </a:p>
                  </a:txBody>
                  <a:tcPr marL="68580" marR="68580" marT="34290" marB="3429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0239189"/>
                  </a:ext>
                </a:extLst>
              </a:tr>
              <a:tr h="445770">
                <a:tc>
                  <a:txBody>
                    <a:bodyPr/>
                    <a:lstStyle/>
                    <a:p>
                      <a:endParaRPr lang="en-US" sz="1700">
                        <a:effectLst/>
                        <a:latin typeface="Times New Roman" panose="02020603050405020304" pitchFamily="18" charset="0"/>
                        <a:cs typeface="Times New Roman" panose="02020603050405020304" pitchFamily="18" charset="0"/>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0 </a:t>
                      </a: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480523"/>
                  </a:ext>
                </a:extLst>
              </a:tr>
              <a:tr h="445770">
                <a:tc>
                  <a:txBody>
                    <a:bodyPr/>
                    <a:lstStyle/>
                    <a:p>
                      <a:endParaRPr lang="en-US" sz="1700" dirty="0">
                        <a:effectLst/>
                        <a:latin typeface="Times New Roman" panose="02020603050405020304" pitchFamily="18" charset="0"/>
                        <a:cs typeface="Times New Roman" panose="02020603050405020304" pitchFamily="18" charset="0"/>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1</a:t>
                      </a: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effectLst/>
                        <a:latin typeface="Times New Roman" panose="02020603050405020304" pitchFamily="18" charset="0"/>
                        <a:cs typeface="Times New Roman" panose="02020603050405020304" pitchFamily="18"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4087993"/>
                  </a:ext>
                </a:extLst>
              </a:tr>
            </a:tbl>
          </a:graphicData>
        </a:graphic>
      </p:graphicFrame>
      <p:pic>
        <p:nvPicPr>
          <p:cNvPr id="10" name="Picture 9">
            <a:extLst>
              <a:ext uri="{FF2B5EF4-FFF2-40B4-BE49-F238E27FC236}">
                <a16:creationId xmlns:a16="http://schemas.microsoft.com/office/drawing/2014/main" id="{FBD40AFC-381E-4ECA-B1A0-D64B9717BB30}"/>
              </a:ext>
            </a:extLst>
          </p:cNvPr>
          <p:cNvPicPr>
            <a:picLocks noChangeAspect="1"/>
          </p:cNvPicPr>
          <p:nvPr/>
        </p:nvPicPr>
        <p:blipFill>
          <a:blip r:embed="rId2"/>
          <a:stretch>
            <a:fillRect/>
          </a:stretch>
        </p:blipFill>
        <p:spPr>
          <a:xfrm>
            <a:off x="5468510" y="3330971"/>
            <a:ext cx="3342740" cy="2178844"/>
          </a:xfrm>
          <a:prstGeom prst="rect">
            <a:avLst/>
          </a:prstGeom>
        </p:spPr>
      </p:pic>
      <p:graphicFrame>
        <p:nvGraphicFramePr>
          <p:cNvPr id="6" name="Table 5">
            <a:extLst>
              <a:ext uri="{FF2B5EF4-FFF2-40B4-BE49-F238E27FC236}">
                <a16:creationId xmlns:a16="http://schemas.microsoft.com/office/drawing/2014/main" id="{50C3EDFA-BF0D-4071-B43D-5A062EAB160F}"/>
              </a:ext>
            </a:extLst>
          </p:cNvPr>
          <p:cNvGraphicFramePr>
            <a:graphicFrameLocks noGrp="1"/>
          </p:cNvGraphicFramePr>
          <p:nvPr>
            <p:extLst>
              <p:ext uri="{D42A27DB-BD31-4B8C-83A1-F6EECF244321}">
                <p14:modId xmlns:p14="http://schemas.microsoft.com/office/powerpoint/2010/main" val="4095026101"/>
              </p:ext>
            </p:extLst>
          </p:nvPr>
        </p:nvGraphicFramePr>
        <p:xfrm>
          <a:off x="1547873" y="3194485"/>
          <a:ext cx="369983" cy="2959864"/>
        </p:xfrm>
        <a:graphic>
          <a:graphicData uri="http://schemas.openxmlformats.org/drawingml/2006/table">
            <a:tbl>
              <a:tblPr>
                <a:tableStyleId>{5940675A-B579-460E-94D1-54222C63F5DA}</a:tableStyleId>
              </a:tblPr>
              <a:tblGrid>
                <a:gridCol w="369983">
                  <a:extLst>
                    <a:ext uri="{9D8B030D-6E8A-4147-A177-3AD203B41FA5}">
                      <a16:colId xmlns:a16="http://schemas.microsoft.com/office/drawing/2014/main" val="1960269817"/>
                    </a:ext>
                  </a:extLst>
                </a:gridCol>
              </a:tblGrid>
              <a:tr h="369983">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8515843"/>
                  </a:ext>
                </a:extLst>
              </a:tr>
              <a:tr h="369983">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08173551"/>
                  </a:ext>
                </a:extLst>
              </a:tr>
              <a:tr h="369983">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14258083"/>
                  </a:ext>
                </a:extLst>
              </a:tr>
              <a:tr h="369983">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850407"/>
                  </a:ext>
                </a:extLst>
              </a:tr>
              <a:tr h="369983">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14710067"/>
                  </a:ext>
                </a:extLst>
              </a:tr>
              <a:tr h="369983">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3834646"/>
                  </a:ext>
                </a:extLst>
              </a:tr>
              <a:tr h="369983">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9185705"/>
                  </a:ext>
                </a:extLst>
              </a:tr>
              <a:tr h="369983">
                <a:tc>
                  <a:txBody>
                    <a:bodyPr/>
                    <a:lstStyle/>
                    <a:p>
                      <a:pPr algn="ctr"/>
                      <a:endParaRPr lang="en-US" sz="1800" dirty="0">
                        <a:effectLst/>
                        <a:latin typeface="Times New Roman" panose="02020603050405020304" pitchFamily="18" charset="0"/>
                        <a:cs typeface="Times New Roman" panose="02020603050405020304" pitchFamily="18" charset="0"/>
                      </a:endParaRP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26810826"/>
                  </a:ext>
                </a:extLst>
              </a:tr>
            </a:tbl>
          </a:graphicData>
        </a:graphic>
      </p:graphicFrame>
      <p:graphicFrame>
        <p:nvGraphicFramePr>
          <p:cNvPr id="8" name="Table 7">
            <a:extLst>
              <a:ext uri="{FF2B5EF4-FFF2-40B4-BE49-F238E27FC236}">
                <a16:creationId xmlns:a16="http://schemas.microsoft.com/office/drawing/2014/main" id="{304E39CB-9FF6-4BA4-95AE-353186D84DC9}"/>
              </a:ext>
            </a:extLst>
          </p:cNvPr>
          <p:cNvGraphicFramePr>
            <a:graphicFrameLocks noGrp="1"/>
          </p:cNvGraphicFramePr>
          <p:nvPr>
            <p:extLst>
              <p:ext uri="{D42A27DB-BD31-4B8C-83A1-F6EECF244321}">
                <p14:modId xmlns:p14="http://schemas.microsoft.com/office/powerpoint/2010/main" val="1853849361"/>
              </p:ext>
            </p:extLst>
          </p:nvPr>
        </p:nvGraphicFramePr>
        <p:xfrm>
          <a:off x="3352800" y="3924295"/>
          <a:ext cx="1783080" cy="891540"/>
        </p:xfrm>
        <a:graphic>
          <a:graphicData uri="http://schemas.openxmlformats.org/drawingml/2006/table">
            <a:tbl>
              <a:tblPr>
                <a:tableStyleId>{5940675A-B579-460E-94D1-54222C63F5DA}</a:tableStyleId>
              </a:tblPr>
              <a:tblGrid>
                <a:gridCol w="445770">
                  <a:extLst>
                    <a:ext uri="{9D8B030D-6E8A-4147-A177-3AD203B41FA5}">
                      <a16:colId xmlns:a16="http://schemas.microsoft.com/office/drawing/2014/main" val="4143649593"/>
                    </a:ext>
                  </a:extLst>
                </a:gridCol>
                <a:gridCol w="445770">
                  <a:extLst>
                    <a:ext uri="{9D8B030D-6E8A-4147-A177-3AD203B41FA5}">
                      <a16:colId xmlns:a16="http://schemas.microsoft.com/office/drawing/2014/main" val="4092057801"/>
                    </a:ext>
                  </a:extLst>
                </a:gridCol>
                <a:gridCol w="445770">
                  <a:extLst>
                    <a:ext uri="{9D8B030D-6E8A-4147-A177-3AD203B41FA5}">
                      <a16:colId xmlns:a16="http://schemas.microsoft.com/office/drawing/2014/main" val="3933361670"/>
                    </a:ext>
                  </a:extLst>
                </a:gridCol>
                <a:gridCol w="445770">
                  <a:extLst>
                    <a:ext uri="{9D8B030D-6E8A-4147-A177-3AD203B41FA5}">
                      <a16:colId xmlns:a16="http://schemas.microsoft.com/office/drawing/2014/main" val="2986536605"/>
                    </a:ext>
                  </a:extLst>
                </a:gridCol>
              </a:tblGrid>
              <a:tr h="445770">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9302216"/>
                  </a:ext>
                </a:extLst>
              </a:tr>
              <a:tr h="445770">
                <a:tc>
                  <a:txBody>
                    <a:bodyPr/>
                    <a:lstStyle/>
                    <a:p>
                      <a:pPr algn="ctr"/>
                      <a:r>
                        <a:rPr lang="en-US" sz="1700" dirty="0">
                          <a:effectLst/>
                          <a:latin typeface="Times New Roman" panose="02020603050405020304" pitchFamily="18" charset="0"/>
                          <a:cs typeface="Times New Roman" panose="02020603050405020304" pitchFamily="18" charset="0"/>
                        </a:rPr>
                        <a:t> 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1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effectLst/>
                        <a:latin typeface="Times New Roman" panose="02020603050405020304" pitchFamily="18" charset="0"/>
                        <a:cs typeface="Times New Roman" panose="02020603050405020304" pitchFamily="18"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latin typeface="Times New Roman" panose="02020603050405020304" pitchFamily="18" charset="0"/>
                          <a:cs typeface="Times New Roman" panose="02020603050405020304" pitchFamily="18" charset="0"/>
                        </a:rPr>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0886079"/>
                  </a:ext>
                </a:extLst>
              </a:tr>
            </a:tbl>
          </a:graphicData>
        </a:graphic>
      </p:graphicFrame>
      <p:sp>
        <p:nvSpPr>
          <p:cNvPr id="9" name="Rectangle 8">
            <a:extLst>
              <a:ext uri="{FF2B5EF4-FFF2-40B4-BE49-F238E27FC236}">
                <a16:creationId xmlns:a16="http://schemas.microsoft.com/office/drawing/2014/main" id="{A59319D5-354C-467A-AFC1-30321F4E4B7E}"/>
              </a:ext>
            </a:extLst>
          </p:cNvPr>
          <p:cNvSpPr/>
          <p:nvPr/>
        </p:nvSpPr>
        <p:spPr>
          <a:xfrm>
            <a:off x="3489085" y="4420395"/>
            <a:ext cx="646235" cy="321469"/>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Arc 10">
            <a:extLst>
              <a:ext uri="{FF2B5EF4-FFF2-40B4-BE49-F238E27FC236}">
                <a16:creationId xmlns:a16="http://schemas.microsoft.com/office/drawing/2014/main" id="{F79165DD-A91F-4820-8259-183DD18B116E}"/>
              </a:ext>
            </a:extLst>
          </p:cNvPr>
          <p:cNvSpPr/>
          <p:nvPr/>
        </p:nvSpPr>
        <p:spPr>
          <a:xfrm>
            <a:off x="2677259" y="4429324"/>
            <a:ext cx="1038225" cy="357937"/>
          </a:xfrm>
          <a:prstGeom prst="arc">
            <a:avLst>
              <a:gd name="adj1" fmla="val 16200000"/>
              <a:gd name="adj2" fmla="val 5414843"/>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3" name="Arc 12">
            <a:extLst>
              <a:ext uri="{FF2B5EF4-FFF2-40B4-BE49-F238E27FC236}">
                <a16:creationId xmlns:a16="http://schemas.microsoft.com/office/drawing/2014/main" id="{FC78CCE5-9A16-4268-8DC4-1B2BFEEEC71E}"/>
              </a:ext>
            </a:extLst>
          </p:cNvPr>
          <p:cNvSpPr/>
          <p:nvPr/>
        </p:nvSpPr>
        <p:spPr>
          <a:xfrm rot="10800000">
            <a:off x="4734857" y="4420393"/>
            <a:ext cx="1038224" cy="357937"/>
          </a:xfrm>
          <a:prstGeom prst="arc">
            <a:avLst>
              <a:gd name="adj1" fmla="val 16200000"/>
              <a:gd name="adj2" fmla="val 5414843"/>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6E75090-8126-4C41-BEBA-F0F5E8CE558B}"/>
                  </a:ext>
                </a:extLst>
              </p:cNvPr>
              <p:cNvSpPr txBox="1"/>
              <p:nvPr/>
            </p:nvSpPr>
            <p:spPr>
              <a:xfrm>
                <a:off x="3241639" y="4880522"/>
                <a:ext cx="1827509" cy="416909"/>
              </a:xfrm>
              <a:prstGeom prst="rect">
                <a:avLst/>
              </a:prstGeom>
              <a:noFill/>
            </p:spPr>
            <p:txBody>
              <a:bodyPr wrap="square">
                <a:spAutoFit/>
              </a:bodyPr>
              <a:lstStyle/>
              <a:p>
                <a:r>
                  <a:rPr lang="en-US" sz="2100" dirty="0">
                    <a:latin typeface="Times New Roman" panose="02020603050405020304" pitchFamily="18" charset="0"/>
                    <a:cs typeface="Times New Roman" panose="02020603050405020304" pitchFamily="18" charset="0"/>
                  </a:rPr>
                  <a:t>A = B</a:t>
                </a:r>
                <a14:m>
                  <m:oMath xmlns:m="http://schemas.openxmlformats.org/officeDocument/2006/math">
                    <m:acc>
                      <m:accPr>
                        <m:chr m:val="̅"/>
                        <m:ctrlPr>
                          <a:rPr lang="en-US" sz="2100" i="1">
                            <a:latin typeface="Cambria Math" panose="02040503050406030204" pitchFamily="18" charset="0"/>
                          </a:rPr>
                        </m:ctrlPr>
                      </m:accPr>
                      <m:e>
                        <m:r>
                          <m:rPr>
                            <m:nor/>
                          </m:rPr>
                          <a:rPr lang="en-US" sz="2100">
                            <a:latin typeface="Times New Roman" panose="02020603050405020304" pitchFamily="18" charset="0"/>
                            <a:cs typeface="Times New Roman" panose="02020603050405020304" pitchFamily="18" charset="0"/>
                          </a:rPr>
                          <m:t>C</m:t>
                        </m:r>
                      </m:e>
                    </m:acc>
                  </m:oMath>
                </a14:m>
                <a:r>
                  <a:rPr lang="en-US" sz="2100" dirty="0">
                    <a:latin typeface="Times New Roman" panose="02020603050405020304" pitchFamily="18" charset="0"/>
                    <a:cs typeface="Times New Roman" panose="02020603050405020304" pitchFamily="18" charset="0"/>
                  </a:rPr>
                  <a:t> + B</a:t>
                </a:r>
                <a14:m>
                  <m:oMath xmlns:m="http://schemas.openxmlformats.org/officeDocument/2006/math">
                    <m:acc>
                      <m:accPr>
                        <m:chr m:val="̅"/>
                        <m:ctrlPr>
                          <a:rPr lang="en-US" sz="2100" i="1">
                            <a:latin typeface="Cambria Math" panose="02040503050406030204" pitchFamily="18" charset="0"/>
                          </a:rPr>
                        </m:ctrlPr>
                      </m:accPr>
                      <m:e>
                        <m:r>
                          <m:rPr>
                            <m:nor/>
                          </m:rPr>
                          <a:rPr lang="en-US" sz="2100">
                            <a:latin typeface="Times New Roman" panose="02020603050405020304" pitchFamily="18" charset="0"/>
                            <a:cs typeface="Times New Roman" panose="02020603050405020304" pitchFamily="18" charset="0"/>
                          </a:rPr>
                          <m:t>D</m:t>
                        </m:r>
                      </m:e>
                    </m:acc>
                  </m:oMath>
                </a14:m>
                <a:endParaRPr lang="en-US" sz="21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B6E75090-8126-4C41-BEBA-F0F5E8CE558B}"/>
                  </a:ext>
                </a:extLst>
              </p:cNvPr>
              <p:cNvSpPr txBox="1">
                <a:spLocks noRot="1" noChangeAspect="1" noMove="1" noResize="1" noEditPoints="1" noAdjustHandles="1" noChangeArrowheads="1" noChangeShapeType="1" noTextEdit="1"/>
              </p:cNvSpPr>
              <p:nvPr/>
            </p:nvSpPr>
            <p:spPr>
              <a:xfrm>
                <a:off x="3241639" y="4880522"/>
                <a:ext cx="1827509" cy="416909"/>
              </a:xfrm>
              <a:prstGeom prst="rect">
                <a:avLst/>
              </a:prstGeom>
              <a:blipFill>
                <a:blip r:embed="rId3"/>
                <a:stretch>
                  <a:fillRect l="-4000" t="-8824" r="-10667" b="-29412"/>
                </a:stretch>
              </a:blipFill>
            </p:spPr>
            <p:txBody>
              <a:bodyPr/>
              <a:lstStyle/>
              <a:p>
                <a:r>
                  <a:rPr lang="en-US">
                    <a:noFill/>
                  </a:rPr>
                  <a:t> </a:t>
                </a:r>
              </a:p>
            </p:txBody>
          </p:sp>
        </mc:Fallback>
      </mc:AlternateContent>
      <p:sp>
        <p:nvSpPr>
          <p:cNvPr id="14" name="日付プレースホルダ 3">
            <a:extLst>
              <a:ext uri="{FF2B5EF4-FFF2-40B4-BE49-F238E27FC236}">
                <a16:creationId xmlns:a16="http://schemas.microsoft.com/office/drawing/2014/main" id="{52DDD389-7456-4283-AC7B-A5F4E3A1C584}"/>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16" name="フッター プレースホルダ 4">
            <a:extLst>
              <a:ext uri="{FF2B5EF4-FFF2-40B4-BE49-F238E27FC236}">
                <a16:creationId xmlns:a16="http://schemas.microsoft.com/office/drawing/2014/main" id="{9FD05995-E5F6-4CA9-84AB-68CBD67B2124}"/>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2793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0065-CB5C-4031-B9C7-4C998909D0BC}"/>
              </a:ext>
            </a:extLst>
          </p:cNvPr>
          <p:cNvSpPr>
            <a:spLocks noGrp="1"/>
          </p:cNvSpPr>
          <p:nvPr>
            <p:ph type="title"/>
          </p:nvPr>
        </p:nvSpPr>
        <p:spPr/>
        <p:txBody>
          <a:bodyPr/>
          <a:lstStyle/>
          <a:p>
            <a:r>
              <a:rPr lang="en-US" dirty="0"/>
              <a:t>Quiz 3</a:t>
            </a:r>
          </a:p>
        </p:txBody>
      </p:sp>
      <p:sp>
        <p:nvSpPr>
          <p:cNvPr id="3" name="Content Placeholder 2">
            <a:extLst>
              <a:ext uri="{FF2B5EF4-FFF2-40B4-BE49-F238E27FC236}">
                <a16:creationId xmlns:a16="http://schemas.microsoft.com/office/drawing/2014/main" id="{436A8E15-E210-496D-BD10-85C126577121}"/>
              </a:ext>
            </a:extLst>
          </p:cNvPr>
          <p:cNvSpPr>
            <a:spLocks noGrp="1"/>
          </p:cNvSpPr>
          <p:nvPr>
            <p:ph idx="1"/>
          </p:nvPr>
        </p:nvSpPr>
        <p:spPr/>
        <p:txBody>
          <a:bodyPr/>
          <a:lstStyle/>
          <a:p>
            <a:r>
              <a:rPr lang="en-US" dirty="0" err="1"/>
              <a:t>Thiết</a:t>
            </a:r>
            <a:r>
              <a:rPr lang="en-US" dirty="0"/>
              <a:t> </a:t>
            </a:r>
            <a:r>
              <a:rPr lang="en-US" dirty="0" err="1"/>
              <a:t>kế</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phát</a:t>
            </a:r>
            <a:r>
              <a:rPr lang="en-US" dirty="0"/>
              <a:t> </a:t>
            </a:r>
            <a:r>
              <a:rPr lang="en-US" dirty="0" err="1"/>
              <a:t>hiện</a:t>
            </a:r>
            <a:r>
              <a:rPr lang="en-US" dirty="0"/>
              <a:t> </a:t>
            </a:r>
            <a:r>
              <a:rPr lang="en-US" dirty="0" err="1"/>
              <a:t>một</a:t>
            </a:r>
            <a:r>
              <a:rPr lang="en-US" dirty="0"/>
              <a:t> </a:t>
            </a:r>
            <a:r>
              <a:rPr lang="en-US" dirty="0" err="1"/>
              <a:t>ký</a:t>
            </a:r>
            <a:r>
              <a:rPr lang="en-US" dirty="0"/>
              <a:t> </a:t>
            </a:r>
            <a:r>
              <a:rPr lang="en-US" dirty="0" err="1"/>
              <a:t>số</a:t>
            </a:r>
            <a:r>
              <a:rPr lang="en-US" dirty="0"/>
              <a:t> </a:t>
            </a:r>
            <a:r>
              <a:rPr lang="en-US" dirty="0" err="1"/>
              <a:t>thập</a:t>
            </a:r>
            <a:r>
              <a:rPr lang="en-US" dirty="0"/>
              <a:t> </a:t>
            </a:r>
            <a:r>
              <a:rPr lang="en-US" dirty="0" err="1"/>
              <a:t>phân</a:t>
            </a:r>
            <a:r>
              <a:rPr lang="en-US" dirty="0"/>
              <a:t> </a:t>
            </a:r>
            <a:r>
              <a:rPr lang="en-US" dirty="0" err="1"/>
              <a:t>lớn</a:t>
            </a:r>
            <a:r>
              <a:rPr lang="en-US" dirty="0"/>
              <a:t> </a:t>
            </a:r>
            <a:r>
              <a:rPr lang="en-US" dirty="0" err="1"/>
              <a:t>hơn</a:t>
            </a:r>
            <a:r>
              <a:rPr lang="en-US" dirty="0"/>
              <a:t> 7</a:t>
            </a:r>
          </a:p>
          <a:p>
            <a:pPr lvl="1"/>
            <a:r>
              <a:rPr lang="en-US" dirty="0" err="1"/>
              <a:t>Gợi</a:t>
            </a:r>
            <a:r>
              <a:rPr lang="en-US" dirty="0"/>
              <a:t> ý: 4 </a:t>
            </a:r>
            <a:r>
              <a:rPr lang="en-US" dirty="0" err="1"/>
              <a:t>ngõ</a:t>
            </a:r>
            <a:r>
              <a:rPr lang="en-US" dirty="0"/>
              <a:t> </a:t>
            </a:r>
            <a:r>
              <a:rPr lang="en-US" dirty="0" err="1"/>
              <a:t>vào</a:t>
            </a:r>
            <a:r>
              <a:rPr lang="en-US" dirty="0"/>
              <a:t>, 1 </a:t>
            </a:r>
            <a:r>
              <a:rPr lang="en-US" dirty="0" err="1"/>
              <a:t>ngõ</a:t>
            </a:r>
            <a:r>
              <a:rPr lang="en-US" dirty="0"/>
              <a:t> ra</a:t>
            </a:r>
          </a:p>
        </p:txBody>
      </p:sp>
      <p:sp>
        <p:nvSpPr>
          <p:cNvPr id="4" name="Slide Number Placeholder 3">
            <a:extLst>
              <a:ext uri="{FF2B5EF4-FFF2-40B4-BE49-F238E27FC236}">
                <a16:creationId xmlns:a16="http://schemas.microsoft.com/office/drawing/2014/main" id="{A09D4556-FCED-4DF6-8B4F-1BD38A8316C2}"/>
              </a:ext>
            </a:extLst>
          </p:cNvPr>
          <p:cNvSpPr>
            <a:spLocks noGrp="1"/>
          </p:cNvSpPr>
          <p:nvPr>
            <p:ph type="sldNum" sz="quarter" idx="12"/>
          </p:nvPr>
        </p:nvSpPr>
        <p:spPr/>
        <p:txBody>
          <a:bodyPr/>
          <a:lstStyle/>
          <a:p>
            <a:fld id="{3C3C09BB-C7E7-4454-851F-EF8D770487CA}" type="slidenum">
              <a:rPr lang="en-US" smtClean="0"/>
              <a:pPr/>
              <a:t>12</a:t>
            </a:fld>
            <a:endParaRPr lang="en-US"/>
          </a:p>
        </p:txBody>
      </p:sp>
      <p:sp>
        <p:nvSpPr>
          <p:cNvPr id="5" name="日付プレースホルダ 3">
            <a:extLst>
              <a:ext uri="{FF2B5EF4-FFF2-40B4-BE49-F238E27FC236}">
                <a16:creationId xmlns:a16="http://schemas.microsoft.com/office/drawing/2014/main" id="{717F0EA6-2A37-47C9-8CE4-326B378B9CB3}"/>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6" name="フッター プレースホルダ 4">
            <a:extLst>
              <a:ext uri="{FF2B5EF4-FFF2-40B4-BE49-F238E27FC236}">
                <a16:creationId xmlns:a16="http://schemas.microsoft.com/office/drawing/2014/main" id="{BEE90648-F23E-4BE5-96BF-D175D50D27C2}"/>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489807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D014-A92A-4DD5-9A6D-1CFBC1637712}"/>
              </a:ext>
            </a:extLst>
          </p:cNvPr>
          <p:cNvSpPr>
            <a:spLocks noGrp="1"/>
          </p:cNvSpPr>
          <p:nvPr>
            <p:ph type="title"/>
          </p:nvPr>
        </p:nvSpPr>
        <p:spPr/>
        <p:txBody>
          <a:bodyPr/>
          <a:lstStyle/>
          <a:p>
            <a:r>
              <a:rPr lang="en-US"/>
              <a:t>Mạch </a:t>
            </a:r>
            <a:r>
              <a:rPr lang="en-US" dirty="0" err="1"/>
              <a:t>tuần</a:t>
            </a:r>
            <a:r>
              <a:rPr lang="en-US" dirty="0"/>
              <a:t> </a:t>
            </a:r>
            <a:r>
              <a:rPr lang="en-US" dirty="0" err="1"/>
              <a:t>tự</a:t>
            </a:r>
            <a:r>
              <a:rPr lang="en-US" dirty="0"/>
              <a:t> (1/2)</a:t>
            </a:r>
          </a:p>
        </p:txBody>
      </p:sp>
      <p:sp>
        <p:nvSpPr>
          <p:cNvPr id="3" name="Content Placeholder 2">
            <a:extLst>
              <a:ext uri="{FF2B5EF4-FFF2-40B4-BE49-F238E27FC236}">
                <a16:creationId xmlns:a16="http://schemas.microsoft.com/office/drawing/2014/main" id="{01DE9DD9-FA6F-41A4-B67F-6B4714A20266}"/>
              </a:ext>
            </a:extLst>
          </p:cNvPr>
          <p:cNvSpPr>
            <a:spLocks noGrp="1"/>
          </p:cNvSpPr>
          <p:nvPr>
            <p:ph idx="1"/>
          </p:nvPr>
        </p:nvSpPr>
        <p:spPr/>
        <p:txBody>
          <a:bodyPr>
            <a:normAutofit/>
          </a:bodyPr>
          <a:lstStyle/>
          <a:p>
            <a:r>
              <a:rPr lang="en-US" dirty="0" err="1"/>
              <a:t>Vấn</a:t>
            </a:r>
            <a:r>
              <a:rPr lang="en-US" dirty="0"/>
              <a:t> </a:t>
            </a:r>
            <a:r>
              <a:rPr lang="en-US" dirty="0" err="1"/>
              <a:t>đề</a:t>
            </a:r>
            <a:r>
              <a:rPr lang="en-US" dirty="0"/>
              <a:t> </a:t>
            </a:r>
            <a:r>
              <a:rPr lang="en-US" dirty="0" err="1"/>
              <a:t>của</a:t>
            </a:r>
            <a:r>
              <a:rPr lang="en-US" dirty="0"/>
              <a:t> </a:t>
            </a:r>
            <a:r>
              <a:rPr lang="en-US" dirty="0" err="1"/>
              <a:t>mạch</a:t>
            </a:r>
            <a:r>
              <a:rPr lang="en-US" dirty="0"/>
              <a:t> </a:t>
            </a:r>
            <a:r>
              <a:rPr lang="en-US" dirty="0" err="1"/>
              <a:t>tổ</a:t>
            </a:r>
            <a:r>
              <a:rPr lang="en-US" dirty="0"/>
              <a:t> </a:t>
            </a:r>
            <a:r>
              <a:rPr lang="en-US" dirty="0" err="1"/>
              <a:t>hợp</a:t>
            </a:r>
            <a:r>
              <a:rPr lang="en-US" dirty="0"/>
              <a:t>:</a:t>
            </a:r>
          </a:p>
          <a:p>
            <a:pPr lvl="1"/>
            <a:r>
              <a:rPr lang="en-US" dirty="0" err="1"/>
              <a:t>Số</a:t>
            </a:r>
            <a:r>
              <a:rPr lang="en-US" dirty="0"/>
              <a:t> l</a:t>
            </a:r>
            <a:r>
              <a:rPr lang="vi-VN" dirty="0"/>
              <a:t>ư</a:t>
            </a:r>
            <a:r>
              <a:rPr lang="en-US" dirty="0" err="1"/>
              <a:t>ợng</a:t>
            </a:r>
            <a:r>
              <a:rPr lang="en-US" dirty="0"/>
              <a:t> </a:t>
            </a:r>
            <a:r>
              <a:rPr lang="en-US" dirty="0" err="1"/>
              <a:t>tín</a:t>
            </a:r>
            <a:r>
              <a:rPr lang="en-US" dirty="0"/>
              <a:t> </a:t>
            </a:r>
            <a:r>
              <a:rPr lang="en-US" dirty="0" err="1"/>
              <a:t>hiệu</a:t>
            </a:r>
            <a:r>
              <a:rPr lang="en-US" dirty="0"/>
              <a:t> </a:t>
            </a:r>
            <a:r>
              <a:rPr lang="en-US" dirty="0" err="1"/>
              <a:t>cần</a:t>
            </a:r>
            <a:r>
              <a:rPr lang="en-US" dirty="0"/>
              <a:t> </a:t>
            </a:r>
            <a:r>
              <a:rPr lang="en-US" dirty="0" err="1"/>
              <a:t>xử</a:t>
            </a:r>
            <a:r>
              <a:rPr lang="en-US" dirty="0"/>
              <a:t> </a:t>
            </a:r>
            <a:r>
              <a:rPr lang="en-US" dirty="0" err="1"/>
              <a:t>lý</a:t>
            </a:r>
            <a:r>
              <a:rPr lang="en-US" dirty="0"/>
              <a:t> </a:t>
            </a:r>
            <a:r>
              <a:rPr lang="en-US" dirty="0" err="1"/>
              <a:t>tăng</a:t>
            </a:r>
            <a:r>
              <a:rPr lang="en-US" dirty="0"/>
              <a:t> </a:t>
            </a:r>
            <a:r>
              <a:rPr lang="en-US" dirty="0" err="1"/>
              <a:t>lên</a:t>
            </a:r>
            <a:endParaRPr lang="en-US" dirty="0"/>
          </a:p>
          <a:p>
            <a:pPr lvl="2"/>
            <a:r>
              <a:rPr lang="en-US" dirty="0" err="1"/>
              <a:t>Tăng</a:t>
            </a:r>
            <a:r>
              <a:rPr lang="en-US" dirty="0"/>
              <a:t> </a:t>
            </a:r>
            <a:r>
              <a:rPr lang="en-US" dirty="0" err="1"/>
              <a:t>số</a:t>
            </a:r>
            <a:r>
              <a:rPr lang="en-US" dirty="0"/>
              <a:t> l</a:t>
            </a:r>
            <a:r>
              <a:rPr lang="vi-VN" dirty="0"/>
              <a:t>ư</a:t>
            </a:r>
            <a:r>
              <a:rPr lang="en-US" dirty="0" err="1"/>
              <a:t>ợng</a:t>
            </a:r>
            <a:r>
              <a:rPr lang="en-US" dirty="0"/>
              <a:t> </a:t>
            </a:r>
            <a:r>
              <a:rPr lang="en-US" dirty="0" err="1"/>
              <a:t>ngõ</a:t>
            </a:r>
            <a:r>
              <a:rPr lang="en-US" dirty="0"/>
              <a:t> </a:t>
            </a:r>
            <a:r>
              <a:rPr lang="en-US" dirty="0" err="1"/>
              <a:t>vào</a:t>
            </a:r>
            <a:r>
              <a:rPr lang="en-US" dirty="0"/>
              <a:t> </a:t>
            </a:r>
            <a:r>
              <a:rPr lang="en-US" dirty="0" err="1"/>
              <a:t>để</a:t>
            </a:r>
            <a:r>
              <a:rPr lang="en-US" dirty="0"/>
              <a:t> </a:t>
            </a:r>
            <a:r>
              <a:rPr lang="en-US" dirty="0" err="1"/>
              <a:t>nhận</a:t>
            </a:r>
            <a:r>
              <a:rPr lang="en-US" dirty="0"/>
              <a:t> </a:t>
            </a:r>
            <a:r>
              <a:rPr lang="en-US" dirty="0" err="1"/>
              <a:t>tín</a:t>
            </a:r>
            <a:r>
              <a:rPr lang="en-US" dirty="0"/>
              <a:t> </a:t>
            </a:r>
            <a:r>
              <a:rPr lang="en-US" dirty="0" err="1"/>
              <a:t>hiệu</a:t>
            </a:r>
            <a:endParaRPr lang="en-US" dirty="0"/>
          </a:p>
          <a:p>
            <a:pPr lvl="3">
              <a:lnSpc>
                <a:spcPct val="110000"/>
              </a:lnSpc>
            </a:pPr>
            <a:r>
              <a:rPr lang="en-US" dirty="0" err="1"/>
              <a:t>Mạch</a:t>
            </a:r>
            <a:r>
              <a:rPr lang="en-US" dirty="0"/>
              <a:t> </a:t>
            </a:r>
            <a:r>
              <a:rPr lang="en-US" dirty="0" err="1"/>
              <a:t>trở</a:t>
            </a:r>
            <a:r>
              <a:rPr lang="en-US" dirty="0"/>
              <a:t> </a:t>
            </a:r>
            <a:r>
              <a:rPr lang="en-US" dirty="0" err="1"/>
              <a:t>nên</a:t>
            </a:r>
            <a:r>
              <a:rPr lang="en-US" dirty="0"/>
              <a:t> </a:t>
            </a:r>
            <a:r>
              <a:rPr lang="en-US" dirty="0" err="1"/>
              <a:t>phức</a:t>
            </a:r>
            <a:r>
              <a:rPr lang="en-US" dirty="0"/>
              <a:t> </a:t>
            </a:r>
            <a:r>
              <a:rPr lang="en-US" dirty="0" err="1"/>
              <a:t>tạp</a:t>
            </a:r>
            <a:r>
              <a:rPr lang="en-US" dirty="0"/>
              <a:t> </a:t>
            </a:r>
            <a:r>
              <a:rPr lang="en-US" dirty="0" err="1"/>
              <a:t>và</a:t>
            </a:r>
            <a:r>
              <a:rPr lang="en-US" dirty="0"/>
              <a:t> </a:t>
            </a:r>
            <a:r>
              <a:rPr lang="en-US" dirty="0" err="1"/>
              <a:t>khó</a:t>
            </a:r>
            <a:r>
              <a:rPr lang="en-US" dirty="0"/>
              <a:t> </a:t>
            </a:r>
            <a:r>
              <a:rPr lang="en-US" dirty="0" err="1"/>
              <a:t>để</a:t>
            </a:r>
            <a:r>
              <a:rPr lang="en-US" dirty="0"/>
              <a:t> </a:t>
            </a:r>
            <a:r>
              <a:rPr lang="en-US" dirty="0" err="1"/>
              <a:t>hiện</a:t>
            </a:r>
            <a:r>
              <a:rPr lang="en-US" dirty="0"/>
              <a:t> </a:t>
            </a:r>
            <a:r>
              <a:rPr lang="en-US" dirty="0" err="1"/>
              <a:t>thực</a:t>
            </a:r>
            <a:endParaRPr lang="en-US" dirty="0"/>
          </a:p>
          <a:p>
            <a:r>
              <a:rPr lang="en-US" dirty="0" err="1"/>
              <a:t>Liên</a:t>
            </a:r>
            <a:r>
              <a:rPr lang="en-US" dirty="0"/>
              <a:t> </a:t>
            </a:r>
            <a:r>
              <a:rPr lang="en-US" dirty="0" err="1"/>
              <a:t>hệ</a:t>
            </a:r>
            <a:r>
              <a:rPr lang="en-US" dirty="0"/>
              <a:t> </a:t>
            </a:r>
            <a:r>
              <a:rPr lang="en-US" dirty="0" err="1"/>
              <a:t>thực</a:t>
            </a:r>
            <a:r>
              <a:rPr lang="en-US" dirty="0"/>
              <a:t> </a:t>
            </a:r>
            <a:r>
              <a:rPr lang="en-US" dirty="0" err="1"/>
              <a:t>tế</a:t>
            </a:r>
            <a:r>
              <a:rPr lang="en-US" dirty="0"/>
              <a:t>: </a:t>
            </a:r>
            <a:r>
              <a:rPr lang="en-US" dirty="0" err="1"/>
              <a:t>Chỉ</a:t>
            </a:r>
            <a:r>
              <a:rPr lang="en-US" dirty="0"/>
              <a:t> </a:t>
            </a:r>
            <a:r>
              <a:rPr lang="en-US" dirty="0" err="1"/>
              <a:t>có</a:t>
            </a:r>
            <a:r>
              <a:rPr lang="en-US" dirty="0"/>
              <a:t> 1 </a:t>
            </a:r>
            <a:r>
              <a:rPr lang="en-US" dirty="0" err="1"/>
              <a:t>phòng</a:t>
            </a:r>
            <a:r>
              <a:rPr lang="en-US" dirty="0"/>
              <a:t> </a:t>
            </a:r>
            <a:r>
              <a:rPr lang="en-US" dirty="0" err="1"/>
              <a:t>học</a:t>
            </a:r>
            <a:r>
              <a:rPr lang="en-US" dirty="0"/>
              <a:t> </a:t>
            </a:r>
            <a:r>
              <a:rPr lang="en-US" dirty="0" err="1"/>
              <a:t>nh</a:t>
            </a:r>
            <a:r>
              <a:rPr lang="vi-VN" dirty="0"/>
              <a:t>ư</a:t>
            </a:r>
            <a:r>
              <a:rPr lang="en-US" dirty="0"/>
              <a:t>ng </a:t>
            </a:r>
            <a:r>
              <a:rPr lang="en-US" dirty="0" err="1"/>
              <a:t>có</a:t>
            </a:r>
            <a:r>
              <a:rPr lang="en-US" dirty="0"/>
              <a:t> </a:t>
            </a:r>
            <a:r>
              <a:rPr lang="en-US" dirty="0" err="1"/>
              <a:t>tới</a:t>
            </a:r>
            <a:r>
              <a:rPr lang="en-US" dirty="0"/>
              <a:t> 3 </a:t>
            </a:r>
            <a:r>
              <a:rPr lang="en-US" dirty="0" err="1"/>
              <a:t>lớp</a:t>
            </a:r>
            <a:r>
              <a:rPr lang="en-US" dirty="0"/>
              <a:t> </a:t>
            </a:r>
            <a:r>
              <a:rPr lang="en-US" dirty="0" err="1"/>
              <a:t>cần</a:t>
            </a:r>
            <a:r>
              <a:rPr lang="en-US" dirty="0"/>
              <a:t> </a:t>
            </a:r>
            <a:r>
              <a:rPr lang="en-US" dirty="0" err="1"/>
              <a:t>sử</a:t>
            </a:r>
            <a:r>
              <a:rPr lang="en-US" dirty="0"/>
              <a:t> </a:t>
            </a:r>
            <a:r>
              <a:rPr lang="en-US" dirty="0" err="1"/>
              <a:t>dụng</a:t>
            </a:r>
            <a:endParaRPr lang="en-US" dirty="0"/>
          </a:p>
          <a:p>
            <a:pPr lvl="1"/>
            <a:r>
              <a:rPr lang="en-US" dirty="0" err="1"/>
              <a:t>Giải</a:t>
            </a:r>
            <a:r>
              <a:rPr lang="en-US" dirty="0"/>
              <a:t> </a:t>
            </a:r>
            <a:r>
              <a:rPr lang="en-US" dirty="0" err="1"/>
              <a:t>pháp</a:t>
            </a:r>
            <a:r>
              <a:rPr lang="en-US" dirty="0"/>
              <a:t>: Chia 3 ca, </a:t>
            </a:r>
            <a:r>
              <a:rPr lang="en-US" dirty="0" err="1"/>
              <a:t>mỗi</a:t>
            </a:r>
            <a:r>
              <a:rPr lang="en-US" dirty="0"/>
              <a:t> </a:t>
            </a:r>
            <a:r>
              <a:rPr lang="en-US" dirty="0" err="1"/>
              <a:t>lớp</a:t>
            </a:r>
            <a:r>
              <a:rPr lang="en-US" dirty="0"/>
              <a:t> </a:t>
            </a:r>
            <a:r>
              <a:rPr lang="en-US" dirty="0" err="1"/>
              <a:t>học</a:t>
            </a:r>
            <a:r>
              <a:rPr lang="en-US" dirty="0"/>
              <a:t> 1 ca</a:t>
            </a:r>
          </a:p>
          <a:p>
            <a:pPr algn="just"/>
            <a:r>
              <a:rPr lang="en-US"/>
              <a:t>Áp </a:t>
            </a:r>
            <a:r>
              <a:rPr lang="en-US" dirty="0" err="1"/>
              <a:t>dụng</a:t>
            </a:r>
            <a:r>
              <a:rPr lang="en-US" dirty="0"/>
              <a:t> </a:t>
            </a:r>
            <a:r>
              <a:rPr lang="en-US" dirty="0" err="1"/>
              <a:t>cho</a:t>
            </a:r>
            <a:r>
              <a:rPr lang="en-US" dirty="0"/>
              <a:t> </a:t>
            </a:r>
            <a:r>
              <a:rPr lang="en-US" dirty="0" err="1"/>
              <a:t>mạch</a:t>
            </a:r>
            <a:r>
              <a:rPr lang="en-US" dirty="0"/>
              <a:t> </a:t>
            </a:r>
            <a:r>
              <a:rPr lang="en-US" dirty="0" err="1"/>
              <a:t>số</a:t>
            </a:r>
            <a:r>
              <a:rPr lang="en-US" dirty="0"/>
              <a:t>: </a:t>
            </a:r>
            <a:r>
              <a:rPr lang="en-US" dirty="0" err="1"/>
              <a:t>Nhập</a:t>
            </a:r>
            <a:r>
              <a:rPr lang="en-US" dirty="0"/>
              <a:t> </a:t>
            </a:r>
            <a:r>
              <a:rPr lang="en-US" dirty="0" err="1"/>
              <a:t>nhiều</a:t>
            </a:r>
            <a:r>
              <a:rPr lang="en-US" dirty="0"/>
              <a:t> </a:t>
            </a:r>
            <a:r>
              <a:rPr lang="en-US" dirty="0" err="1"/>
              <a:t>tín</a:t>
            </a:r>
            <a:r>
              <a:rPr lang="en-US" dirty="0"/>
              <a:t> </a:t>
            </a:r>
            <a:r>
              <a:rPr lang="en-US" dirty="0" err="1"/>
              <a:t>hiệu</a:t>
            </a:r>
            <a:r>
              <a:rPr lang="en-US" dirty="0"/>
              <a:t> </a:t>
            </a:r>
            <a:r>
              <a:rPr lang="en-US" dirty="0" err="1"/>
              <a:t>cho</a:t>
            </a:r>
            <a:r>
              <a:rPr lang="en-US" dirty="0"/>
              <a:t> 1 </a:t>
            </a:r>
            <a:r>
              <a:rPr lang="en-US" dirty="0" err="1"/>
              <a:t>ngõ</a:t>
            </a:r>
            <a:r>
              <a:rPr lang="en-US" dirty="0"/>
              <a:t> </a:t>
            </a:r>
            <a:r>
              <a:rPr lang="en-US" dirty="0" err="1"/>
              <a:t>vào</a:t>
            </a:r>
            <a:r>
              <a:rPr lang="en-US" dirty="0"/>
              <a:t> </a:t>
            </a:r>
            <a:r>
              <a:rPr lang="en-US" dirty="0" err="1"/>
              <a:t>bằng</a:t>
            </a:r>
            <a:r>
              <a:rPr lang="en-US" dirty="0"/>
              <a:t> </a:t>
            </a:r>
            <a:r>
              <a:rPr lang="en-US" dirty="0" err="1"/>
              <a:t>cách</a:t>
            </a:r>
            <a:r>
              <a:rPr lang="en-US" dirty="0"/>
              <a:t> “chia ca”: </a:t>
            </a:r>
            <a:r>
              <a:rPr lang="en-US" dirty="0" err="1"/>
              <a:t>Mạch</a:t>
            </a:r>
            <a:r>
              <a:rPr lang="en-US" dirty="0"/>
              <a:t> </a:t>
            </a:r>
            <a:r>
              <a:rPr lang="en-US" dirty="0" err="1"/>
              <a:t>tuần</a:t>
            </a:r>
            <a:r>
              <a:rPr lang="en-US" dirty="0"/>
              <a:t> </a:t>
            </a:r>
            <a:r>
              <a:rPr lang="en-US" dirty="0" err="1"/>
              <a:t>tự</a:t>
            </a:r>
            <a:r>
              <a:rPr lang="en-US" dirty="0"/>
              <a:t>!</a:t>
            </a:r>
          </a:p>
        </p:txBody>
      </p:sp>
      <p:sp>
        <p:nvSpPr>
          <p:cNvPr id="4" name="Slide Number Placeholder 3">
            <a:extLst>
              <a:ext uri="{FF2B5EF4-FFF2-40B4-BE49-F238E27FC236}">
                <a16:creationId xmlns:a16="http://schemas.microsoft.com/office/drawing/2014/main" id="{F25BBE69-E8B3-4D13-BD0B-316C07AF4D5B}"/>
              </a:ext>
            </a:extLst>
          </p:cNvPr>
          <p:cNvSpPr>
            <a:spLocks noGrp="1"/>
          </p:cNvSpPr>
          <p:nvPr>
            <p:ph type="sldNum" sz="quarter" idx="12"/>
          </p:nvPr>
        </p:nvSpPr>
        <p:spPr/>
        <p:txBody>
          <a:bodyPr/>
          <a:lstStyle/>
          <a:p>
            <a:fld id="{3C3C09BB-C7E7-4454-851F-EF8D770487CA}" type="slidenum">
              <a:rPr lang="en-US" smtClean="0"/>
              <a:pPr/>
              <a:t>13</a:t>
            </a:fld>
            <a:endParaRPr lang="en-US"/>
          </a:p>
        </p:txBody>
      </p:sp>
      <p:sp>
        <p:nvSpPr>
          <p:cNvPr id="5" name="日付プレースホルダ 3">
            <a:extLst>
              <a:ext uri="{FF2B5EF4-FFF2-40B4-BE49-F238E27FC236}">
                <a16:creationId xmlns:a16="http://schemas.microsoft.com/office/drawing/2014/main" id="{22AF90B9-CB0E-4125-A5E5-4E1CAEEE5BF8}"/>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6" name="フッター プレースホルダ 4">
            <a:extLst>
              <a:ext uri="{FF2B5EF4-FFF2-40B4-BE49-F238E27FC236}">
                <a16:creationId xmlns:a16="http://schemas.microsoft.com/office/drawing/2014/main" id="{3B3AE6B5-3325-46E9-B577-66DC64858E1A}"/>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32208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EAD1-6768-4E04-BFD6-FE15A4EED4F8}"/>
              </a:ext>
            </a:extLst>
          </p:cNvPr>
          <p:cNvSpPr>
            <a:spLocks noGrp="1"/>
          </p:cNvSpPr>
          <p:nvPr>
            <p:ph type="title"/>
          </p:nvPr>
        </p:nvSpPr>
        <p:spPr/>
        <p:txBody>
          <a:bodyPr/>
          <a:lstStyle/>
          <a:p>
            <a:r>
              <a:rPr lang="en-US"/>
              <a:t>Mạch </a:t>
            </a:r>
            <a:r>
              <a:rPr lang="en-US" dirty="0" err="1"/>
              <a:t>tuần</a:t>
            </a:r>
            <a:r>
              <a:rPr lang="en-US" dirty="0"/>
              <a:t> </a:t>
            </a:r>
            <a:r>
              <a:rPr lang="en-US" dirty="0" err="1"/>
              <a:t>tự</a:t>
            </a:r>
            <a:r>
              <a:rPr lang="en-US" dirty="0"/>
              <a:t> (2/2) – </a:t>
            </a:r>
            <a:r>
              <a:rPr lang="en-US" dirty="0" err="1"/>
              <a:t>Cấu</a:t>
            </a:r>
            <a:r>
              <a:rPr lang="en-US" dirty="0"/>
              <a:t> </a:t>
            </a:r>
            <a:r>
              <a:rPr lang="en-US" dirty="0" err="1"/>
              <a:t>trúc</a:t>
            </a:r>
            <a:endParaRPr lang="en-US" dirty="0"/>
          </a:p>
        </p:txBody>
      </p:sp>
      <p:sp>
        <p:nvSpPr>
          <p:cNvPr id="3" name="Content Placeholder 2">
            <a:extLst>
              <a:ext uri="{FF2B5EF4-FFF2-40B4-BE49-F238E27FC236}">
                <a16:creationId xmlns:a16="http://schemas.microsoft.com/office/drawing/2014/main" id="{7B0ECF76-2CE2-4D4B-A861-AA2C2BE6B17A}"/>
              </a:ext>
            </a:extLst>
          </p:cNvPr>
          <p:cNvSpPr>
            <a:spLocks noGrp="1"/>
          </p:cNvSpPr>
          <p:nvPr>
            <p:ph idx="1"/>
          </p:nvPr>
        </p:nvSpPr>
        <p:spPr>
          <a:xfrm>
            <a:off x="5200766" y="2226469"/>
            <a:ext cx="3667009" cy="3263504"/>
          </a:xfrm>
        </p:spPr>
        <p:txBody>
          <a:bodyPr>
            <a:normAutofit fontScale="85000" lnSpcReduction="10000"/>
          </a:bodyPr>
          <a:lstStyle/>
          <a:p>
            <a:pPr algn="just"/>
            <a:r>
              <a:rPr lang="vi-VN"/>
              <a:t>Thiết bị lưu trữ: </a:t>
            </a:r>
            <a:r>
              <a:rPr lang="en-US"/>
              <a:t>L</a:t>
            </a:r>
            <a:r>
              <a:rPr lang="vi-VN"/>
              <a:t>ưu trữ trạng thái hiện </a:t>
            </a:r>
            <a:r>
              <a:rPr lang="en-US"/>
              <a:t>tại</a:t>
            </a:r>
          </a:p>
          <a:p>
            <a:pPr algn="just"/>
            <a:r>
              <a:rPr lang="en-US"/>
              <a:t>Luận lý</a:t>
            </a:r>
            <a:r>
              <a:rPr lang="vi-VN"/>
              <a:t> tổ hợp: </a:t>
            </a:r>
            <a:r>
              <a:rPr lang="en-US"/>
              <a:t>X</a:t>
            </a:r>
            <a:r>
              <a:rPr lang="vi-VN"/>
              <a:t>ử lý để xác định trạng thái kế tiếp và ngõ ra</a:t>
            </a:r>
            <a:endParaRPr lang="en-US"/>
          </a:p>
          <a:p>
            <a:pPr lvl="0" algn="just"/>
            <a:r>
              <a:rPr lang="vi-VN"/>
              <a:t>Ngõ vào: </a:t>
            </a:r>
            <a:r>
              <a:rPr lang="en-US"/>
              <a:t>C</a:t>
            </a:r>
            <a:r>
              <a:rPr lang="vi-VN"/>
              <a:t>ác ngõ vào</a:t>
            </a:r>
            <a:endParaRPr lang="en-US"/>
          </a:p>
          <a:p>
            <a:pPr lvl="0" algn="just"/>
            <a:r>
              <a:rPr lang="vi-VN"/>
              <a:t>Ngõ ra: </a:t>
            </a:r>
            <a:r>
              <a:rPr lang="en-US"/>
              <a:t>C</a:t>
            </a:r>
            <a:r>
              <a:rPr lang="vi-VN"/>
              <a:t>ác ngõ ra</a:t>
            </a:r>
            <a:endParaRPr lang="en-US"/>
          </a:p>
          <a:p>
            <a:pPr algn="just"/>
            <a:r>
              <a:rPr lang="en-US"/>
              <a:t>NẠP</a:t>
            </a:r>
            <a:r>
              <a:rPr lang="vi-VN"/>
              <a:t>:</a:t>
            </a:r>
            <a:r>
              <a:rPr lang="en-US"/>
              <a:t> N</a:t>
            </a:r>
            <a:r>
              <a:rPr lang="vi-VN"/>
              <a:t>gõ vào điều khiển </a:t>
            </a:r>
            <a:r>
              <a:rPr lang="en-US"/>
              <a:t>việc cập nhật giá trị</a:t>
            </a:r>
          </a:p>
        </p:txBody>
      </p:sp>
      <p:sp>
        <p:nvSpPr>
          <p:cNvPr id="4" name="Slide Number Placeholder 3">
            <a:extLst>
              <a:ext uri="{FF2B5EF4-FFF2-40B4-BE49-F238E27FC236}">
                <a16:creationId xmlns:a16="http://schemas.microsoft.com/office/drawing/2014/main" id="{2013C263-391A-4A27-8787-014FAC01A4FE}"/>
              </a:ext>
            </a:extLst>
          </p:cNvPr>
          <p:cNvSpPr>
            <a:spLocks noGrp="1"/>
          </p:cNvSpPr>
          <p:nvPr>
            <p:ph type="sldNum" sz="quarter" idx="12"/>
          </p:nvPr>
        </p:nvSpPr>
        <p:spPr/>
        <p:txBody>
          <a:bodyPr/>
          <a:lstStyle/>
          <a:p>
            <a:fld id="{3C3C09BB-C7E7-4454-851F-EF8D770487CA}" type="slidenum">
              <a:rPr lang="en-US" smtClean="0"/>
              <a:pPr/>
              <a:t>14</a:t>
            </a:fld>
            <a:endParaRPr lang="en-US"/>
          </a:p>
        </p:txBody>
      </p:sp>
      <p:pic>
        <p:nvPicPr>
          <p:cNvPr id="9" name="Picture 8">
            <a:extLst>
              <a:ext uri="{FF2B5EF4-FFF2-40B4-BE49-F238E27FC236}">
                <a16:creationId xmlns:a16="http://schemas.microsoft.com/office/drawing/2014/main" id="{5E0FA0F6-1A59-4C8B-A466-B3160FC2B68D}"/>
              </a:ext>
            </a:extLst>
          </p:cNvPr>
          <p:cNvPicPr>
            <a:picLocks noChangeAspect="1"/>
          </p:cNvPicPr>
          <p:nvPr/>
        </p:nvPicPr>
        <p:blipFill>
          <a:blip r:embed="rId2"/>
          <a:stretch>
            <a:fillRect/>
          </a:stretch>
        </p:blipFill>
        <p:spPr>
          <a:xfrm>
            <a:off x="295275" y="2307023"/>
            <a:ext cx="4951082" cy="2078114"/>
          </a:xfrm>
          <a:prstGeom prst="rect">
            <a:avLst/>
          </a:prstGeom>
        </p:spPr>
      </p:pic>
      <p:sp>
        <p:nvSpPr>
          <p:cNvPr id="5" name="TextBox 4">
            <a:extLst>
              <a:ext uri="{FF2B5EF4-FFF2-40B4-BE49-F238E27FC236}">
                <a16:creationId xmlns:a16="http://schemas.microsoft.com/office/drawing/2014/main" id="{0E1DC6A9-3682-49DD-95FF-3462BEBEACB5}"/>
              </a:ext>
            </a:extLst>
          </p:cNvPr>
          <p:cNvSpPr txBox="1"/>
          <p:nvPr/>
        </p:nvSpPr>
        <p:spPr>
          <a:xfrm>
            <a:off x="321817" y="4682059"/>
            <a:ext cx="4924540" cy="757130"/>
          </a:xfrm>
          <a:prstGeom prst="rect">
            <a:avLst/>
          </a:prstGeom>
          <a:solidFill>
            <a:srgbClr val="FFFF00"/>
          </a:solidFill>
        </p:spPr>
        <p:txBody>
          <a:bodyPr wrap="square" rtlCol="0">
            <a:spAutoFit/>
          </a:bodyPr>
          <a:lstStyle/>
          <a:p>
            <a:pPr algn="just">
              <a:lnSpc>
                <a:spcPct val="90000"/>
              </a:lnSpc>
              <a:spcBef>
                <a:spcPts val="750"/>
              </a:spcBef>
            </a:pPr>
            <a:r>
              <a:rPr lang="en-US" sz="2400">
                <a:latin typeface="Times New Roman" panose="02020603050405020304" pitchFamily="18" charset="0"/>
                <a:cs typeface="Times New Roman" panose="02020603050405020304" pitchFamily="18" charset="0"/>
              </a:rPr>
              <a:t>Trạng thái là tổ hợp các giá trị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 lưu trong các thiết bị l</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u trữ</a:t>
            </a:r>
          </a:p>
        </p:txBody>
      </p:sp>
      <p:sp>
        <p:nvSpPr>
          <p:cNvPr id="7" name="日付プレースホルダ 3">
            <a:extLst>
              <a:ext uri="{FF2B5EF4-FFF2-40B4-BE49-F238E27FC236}">
                <a16:creationId xmlns:a16="http://schemas.microsoft.com/office/drawing/2014/main" id="{A64C1588-59A3-4B74-8F89-DF4A8FED8471}"/>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8" name="フッター プレースホルダ 4">
            <a:extLst>
              <a:ext uri="{FF2B5EF4-FFF2-40B4-BE49-F238E27FC236}">
                <a16:creationId xmlns:a16="http://schemas.microsoft.com/office/drawing/2014/main" id="{7F9867E7-8089-46C0-953E-7C863D26AE6F}"/>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38310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CF23-6DCD-49E4-BE04-FED5E379773F}"/>
              </a:ext>
            </a:extLst>
          </p:cNvPr>
          <p:cNvSpPr>
            <a:spLocks noGrp="1"/>
          </p:cNvSpPr>
          <p:nvPr>
            <p:ph type="title"/>
          </p:nvPr>
        </p:nvSpPr>
        <p:spPr>
          <a:xfrm>
            <a:off x="1295400" y="94746"/>
            <a:ext cx="4679189" cy="994172"/>
          </a:xfrm>
        </p:spPr>
        <p:txBody>
          <a:bodyPr/>
          <a:lstStyle/>
          <a:p>
            <a:r>
              <a:rPr lang="en-US"/>
              <a:t>Thiết </a:t>
            </a:r>
            <a:r>
              <a:rPr lang="en-US" dirty="0" err="1"/>
              <a:t>bị</a:t>
            </a:r>
            <a:r>
              <a:rPr lang="en-US" dirty="0"/>
              <a:t> l</a:t>
            </a:r>
            <a:r>
              <a:rPr lang="vi-VN" dirty="0"/>
              <a:t>ư</a:t>
            </a:r>
            <a:r>
              <a:rPr lang="en-US" dirty="0"/>
              <a:t>u </a:t>
            </a:r>
            <a:r>
              <a:rPr lang="en-US" dirty="0" err="1"/>
              <a:t>trữ</a:t>
            </a:r>
            <a:r>
              <a:rPr lang="en-US" dirty="0"/>
              <a:t> (1/4)</a:t>
            </a:r>
          </a:p>
        </p:txBody>
      </p:sp>
      <p:sp>
        <p:nvSpPr>
          <p:cNvPr id="3" name="Content Placeholder 2">
            <a:extLst>
              <a:ext uri="{FF2B5EF4-FFF2-40B4-BE49-F238E27FC236}">
                <a16:creationId xmlns:a16="http://schemas.microsoft.com/office/drawing/2014/main" id="{827A655A-93E8-40DA-96EB-9B7C8ADE63DC}"/>
              </a:ext>
            </a:extLst>
          </p:cNvPr>
          <p:cNvSpPr>
            <a:spLocks noGrp="1"/>
          </p:cNvSpPr>
          <p:nvPr>
            <p:ph idx="1"/>
          </p:nvPr>
        </p:nvSpPr>
        <p:spPr>
          <a:xfrm>
            <a:off x="295275" y="1516718"/>
            <a:ext cx="4679190" cy="2963337"/>
          </a:xfrm>
        </p:spPr>
        <p:txBody>
          <a:bodyPr>
            <a:normAutofit fontScale="92500" lnSpcReduction="10000"/>
          </a:bodyPr>
          <a:lstStyle/>
          <a:p>
            <a:pPr lvl="0" algn="just"/>
            <a:r>
              <a:rPr lang="en-US" dirty="0" err="1"/>
              <a:t>Có</a:t>
            </a:r>
            <a:r>
              <a:rPr lang="en-US" dirty="0"/>
              <a:t> </a:t>
            </a:r>
            <a:r>
              <a:rPr lang="en-US" dirty="0" err="1"/>
              <a:t>ít</a:t>
            </a:r>
            <a:r>
              <a:rPr lang="en-US" dirty="0"/>
              <a:t> </a:t>
            </a:r>
            <a:r>
              <a:rPr lang="en-US" dirty="0" err="1"/>
              <a:t>nhất</a:t>
            </a:r>
            <a:r>
              <a:rPr lang="en-US" dirty="0"/>
              <a:t> 1 </a:t>
            </a:r>
            <a:r>
              <a:rPr lang="en-US" dirty="0" err="1"/>
              <a:t>ngõ</a:t>
            </a:r>
            <a:r>
              <a:rPr lang="en-US" dirty="0"/>
              <a:t> ra </a:t>
            </a:r>
            <a:r>
              <a:rPr lang="en-US" dirty="0" err="1"/>
              <a:t>mang</a:t>
            </a:r>
            <a:r>
              <a:rPr lang="en-US" dirty="0"/>
              <a:t> </a:t>
            </a:r>
            <a:r>
              <a:rPr lang="en-US" dirty="0" err="1"/>
              <a:t>giá</a:t>
            </a:r>
            <a:r>
              <a:rPr lang="en-US" dirty="0"/>
              <a:t> </a:t>
            </a:r>
            <a:r>
              <a:rPr lang="en-US" dirty="0" err="1"/>
              <a:t>trị</a:t>
            </a:r>
            <a:r>
              <a:rPr lang="en-US" dirty="0"/>
              <a:t> </a:t>
            </a:r>
            <a:r>
              <a:rPr lang="en-US" dirty="0" err="1"/>
              <a:t>mà</a:t>
            </a:r>
            <a:r>
              <a:rPr lang="en-US" dirty="0"/>
              <a:t> </a:t>
            </a:r>
            <a:r>
              <a:rPr lang="en-US" dirty="0" err="1"/>
              <a:t>chúng</a:t>
            </a:r>
            <a:r>
              <a:rPr lang="en-US" dirty="0"/>
              <a:t> </a:t>
            </a:r>
            <a:r>
              <a:rPr lang="en-US" dirty="0" err="1"/>
              <a:t>lưu</a:t>
            </a:r>
            <a:r>
              <a:rPr lang="en-US" dirty="0"/>
              <a:t> </a:t>
            </a:r>
            <a:r>
              <a:rPr lang="en-US" dirty="0" err="1"/>
              <a:t>trữ</a:t>
            </a:r>
            <a:r>
              <a:rPr lang="en-US" dirty="0"/>
              <a:t> (Q)</a:t>
            </a:r>
          </a:p>
          <a:p>
            <a:pPr lvl="0"/>
            <a:r>
              <a:rPr lang="en-US" dirty="0" err="1"/>
              <a:t>Có</a:t>
            </a:r>
            <a:r>
              <a:rPr lang="en-US" dirty="0"/>
              <a:t> </a:t>
            </a:r>
            <a:r>
              <a:rPr lang="en-US" dirty="0" err="1"/>
              <a:t>ít</a:t>
            </a:r>
            <a:r>
              <a:rPr lang="en-US" dirty="0"/>
              <a:t> </a:t>
            </a:r>
            <a:r>
              <a:rPr lang="en-US" dirty="0" err="1"/>
              <a:t>nhất</a:t>
            </a:r>
            <a:r>
              <a:rPr lang="en-US" dirty="0"/>
              <a:t> 1 </a:t>
            </a:r>
            <a:r>
              <a:rPr lang="en-US" dirty="0" err="1"/>
              <a:t>ngõ</a:t>
            </a:r>
            <a:r>
              <a:rPr lang="en-US" dirty="0"/>
              <a:t> </a:t>
            </a:r>
            <a:r>
              <a:rPr lang="en-US" dirty="0" err="1"/>
              <a:t>vào</a:t>
            </a:r>
            <a:r>
              <a:rPr lang="en-US" dirty="0"/>
              <a:t> </a:t>
            </a:r>
            <a:r>
              <a:rPr lang="en-US" dirty="0" err="1"/>
              <a:t>để</a:t>
            </a:r>
            <a:r>
              <a:rPr lang="en-US" dirty="0"/>
              <a:t> </a:t>
            </a:r>
            <a:r>
              <a:rPr lang="en-US" dirty="0" err="1"/>
              <a:t>thu</a:t>
            </a:r>
            <a:r>
              <a:rPr lang="en-US" dirty="0"/>
              <a:t> </a:t>
            </a:r>
            <a:r>
              <a:rPr lang="en-US" dirty="0" err="1"/>
              <a:t>nhận</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điều</a:t>
            </a:r>
            <a:r>
              <a:rPr lang="en-US" dirty="0"/>
              <a:t> </a:t>
            </a:r>
            <a:r>
              <a:rPr lang="en-US" dirty="0" err="1"/>
              <a:t>khiển</a:t>
            </a:r>
            <a:endParaRPr lang="en-US" dirty="0"/>
          </a:p>
          <a:p>
            <a:pPr algn="just"/>
            <a:r>
              <a:rPr lang="en-US" dirty="0" err="1"/>
              <a:t>Có</a:t>
            </a:r>
            <a:r>
              <a:rPr lang="en-US" dirty="0"/>
              <a:t> 1 </a:t>
            </a:r>
            <a:r>
              <a:rPr lang="en-US" dirty="0" err="1"/>
              <a:t>ngõ</a:t>
            </a:r>
            <a:r>
              <a:rPr lang="en-US" dirty="0"/>
              <a:t> </a:t>
            </a:r>
            <a:r>
              <a:rPr lang="en-US" dirty="0" err="1"/>
              <a:t>vào</a:t>
            </a:r>
            <a:r>
              <a:rPr lang="en-US" dirty="0"/>
              <a:t> NẠP </a:t>
            </a:r>
            <a:r>
              <a:rPr lang="en-US" dirty="0" err="1"/>
              <a:t>để</a:t>
            </a:r>
            <a:r>
              <a:rPr lang="en-US" dirty="0"/>
              <a:t> </a:t>
            </a:r>
            <a:r>
              <a:rPr lang="en-US" dirty="0" err="1"/>
              <a:t>điều</a:t>
            </a:r>
            <a:r>
              <a:rPr lang="en-US" dirty="0"/>
              <a:t> </a:t>
            </a:r>
            <a:r>
              <a:rPr lang="en-US" dirty="0" err="1"/>
              <a:t>khiển</a:t>
            </a:r>
            <a:r>
              <a:rPr lang="en-US" dirty="0"/>
              <a:t> </a:t>
            </a:r>
            <a:r>
              <a:rPr lang="en-US" dirty="0" err="1"/>
              <a:t>việc</a:t>
            </a:r>
            <a:r>
              <a:rPr lang="en-US" dirty="0"/>
              <a:t> </a:t>
            </a:r>
            <a:r>
              <a:rPr lang="en-US" dirty="0" err="1"/>
              <a:t>cập</a:t>
            </a:r>
            <a:r>
              <a:rPr lang="en-US" dirty="0"/>
              <a:t> </a:t>
            </a:r>
            <a:r>
              <a:rPr lang="en-US" dirty="0" err="1"/>
              <a:t>nhật</a:t>
            </a:r>
            <a:r>
              <a:rPr lang="en-US" dirty="0"/>
              <a:t> </a:t>
            </a:r>
            <a:r>
              <a:rPr lang="en-US" dirty="0" err="1"/>
              <a:t>giá</a:t>
            </a:r>
            <a:r>
              <a:rPr lang="en-US" dirty="0"/>
              <a:t> </a:t>
            </a:r>
            <a:r>
              <a:rPr lang="en-US" dirty="0" err="1"/>
              <a:t>trị</a:t>
            </a:r>
            <a:r>
              <a:rPr lang="en-US" dirty="0"/>
              <a:t> (E, CLK)</a:t>
            </a:r>
          </a:p>
          <a:p>
            <a:pPr lvl="1" algn="just"/>
            <a:r>
              <a:rPr lang="en-US" dirty="0"/>
              <a:t>Latch: </a:t>
            </a:r>
            <a:r>
              <a:rPr lang="en-US" dirty="0" err="1"/>
              <a:t>Tích</a:t>
            </a:r>
            <a:r>
              <a:rPr lang="en-US" dirty="0"/>
              <a:t> </a:t>
            </a:r>
            <a:r>
              <a:rPr lang="en-US" dirty="0" err="1"/>
              <a:t>cực</a:t>
            </a:r>
            <a:r>
              <a:rPr lang="en-US" dirty="0"/>
              <a:t> </a:t>
            </a:r>
            <a:r>
              <a:rPr lang="en-US" dirty="0" err="1"/>
              <a:t>theo</a:t>
            </a:r>
            <a:r>
              <a:rPr lang="en-US" dirty="0"/>
              <a:t> </a:t>
            </a:r>
            <a:r>
              <a:rPr lang="en-US" dirty="0" err="1"/>
              <a:t>mức</a:t>
            </a:r>
            <a:endParaRPr lang="en-US" dirty="0"/>
          </a:p>
          <a:p>
            <a:pPr lvl="1" algn="just"/>
            <a:r>
              <a:rPr lang="en-US" dirty="0"/>
              <a:t>Flipflop: </a:t>
            </a:r>
            <a:r>
              <a:rPr lang="en-US" dirty="0" err="1"/>
              <a:t>Tích</a:t>
            </a:r>
            <a:r>
              <a:rPr lang="en-US" dirty="0"/>
              <a:t> </a:t>
            </a:r>
            <a:r>
              <a:rPr lang="en-US" dirty="0" err="1"/>
              <a:t>cực</a:t>
            </a:r>
            <a:r>
              <a:rPr lang="en-US" dirty="0"/>
              <a:t> </a:t>
            </a:r>
            <a:r>
              <a:rPr lang="en-US" err="1"/>
              <a:t>theo</a:t>
            </a:r>
            <a:r>
              <a:rPr lang="en-US"/>
              <a:t> cạnh</a:t>
            </a:r>
          </a:p>
        </p:txBody>
      </p:sp>
      <p:sp>
        <p:nvSpPr>
          <p:cNvPr id="4" name="Slide Number Placeholder 3">
            <a:extLst>
              <a:ext uri="{FF2B5EF4-FFF2-40B4-BE49-F238E27FC236}">
                <a16:creationId xmlns:a16="http://schemas.microsoft.com/office/drawing/2014/main" id="{5DD230DC-2E29-4C28-969A-6DC2DAA538AD}"/>
              </a:ext>
            </a:extLst>
          </p:cNvPr>
          <p:cNvSpPr>
            <a:spLocks noGrp="1"/>
          </p:cNvSpPr>
          <p:nvPr>
            <p:ph type="sldNum" sz="quarter" idx="12"/>
          </p:nvPr>
        </p:nvSpPr>
        <p:spPr/>
        <p:txBody>
          <a:bodyPr/>
          <a:lstStyle/>
          <a:p>
            <a:fld id="{3C3C09BB-C7E7-4454-851F-EF8D770487CA}" type="slidenum">
              <a:rPr lang="en-US" smtClean="0"/>
              <a:pPr/>
              <a:t>15</a:t>
            </a:fld>
            <a:endParaRPr lang="en-US"/>
          </a:p>
        </p:txBody>
      </p:sp>
      <p:pic>
        <p:nvPicPr>
          <p:cNvPr id="7" name="Picture 6">
            <a:extLst>
              <a:ext uri="{FF2B5EF4-FFF2-40B4-BE49-F238E27FC236}">
                <a16:creationId xmlns:a16="http://schemas.microsoft.com/office/drawing/2014/main" id="{0C1098E1-2A3E-4AA3-B22B-E93E6A370233}"/>
              </a:ext>
            </a:extLst>
          </p:cNvPr>
          <p:cNvPicPr>
            <a:picLocks noChangeAspect="1"/>
          </p:cNvPicPr>
          <p:nvPr/>
        </p:nvPicPr>
        <p:blipFill rotWithShape="1">
          <a:blip r:embed="rId2"/>
          <a:srcRect t="8136" r="36901" b="21114"/>
          <a:stretch/>
        </p:blipFill>
        <p:spPr>
          <a:xfrm>
            <a:off x="5090375" y="1516718"/>
            <a:ext cx="3777401" cy="1777743"/>
          </a:xfrm>
          <a:prstGeom prst="rect">
            <a:avLst/>
          </a:prstGeom>
        </p:spPr>
      </p:pic>
      <p:graphicFrame>
        <p:nvGraphicFramePr>
          <p:cNvPr id="8" name="Object 7">
            <a:extLst>
              <a:ext uri="{FF2B5EF4-FFF2-40B4-BE49-F238E27FC236}">
                <a16:creationId xmlns:a16="http://schemas.microsoft.com/office/drawing/2014/main" id="{F385122E-FEEE-4232-911B-0E60ECAB6FC9}"/>
              </a:ext>
            </a:extLst>
          </p:cNvPr>
          <p:cNvGraphicFramePr>
            <a:graphicFrameLocks noChangeAspect="1"/>
          </p:cNvGraphicFramePr>
          <p:nvPr/>
        </p:nvGraphicFramePr>
        <p:xfrm>
          <a:off x="4639287" y="3498937"/>
          <a:ext cx="4209438" cy="2060972"/>
        </p:xfrm>
        <a:graphic>
          <a:graphicData uri="http://schemas.openxmlformats.org/presentationml/2006/ole">
            <mc:AlternateContent xmlns:mc="http://schemas.openxmlformats.org/markup-compatibility/2006">
              <mc:Choice xmlns:v="urn:schemas-microsoft-com:vml" Requires="v">
                <p:oleObj name="Visio" r:id="rId3" imgW="4190938" imgH="2076587" progId="Visio.Drawing.15">
                  <p:embed/>
                </p:oleObj>
              </mc:Choice>
              <mc:Fallback>
                <p:oleObj name="Visio" r:id="rId3" imgW="4190938" imgH="2076587" progId="Visio.Drawing.15">
                  <p:embed/>
                  <p:pic>
                    <p:nvPicPr>
                      <p:cNvPr id="8" name="Object 7">
                        <a:extLst>
                          <a:ext uri="{FF2B5EF4-FFF2-40B4-BE49-F238E27FC236}">
                            <a16:creationId xmlns:a16="http://schemas.microsoft.com/office/drawing/2014/main" id="{F385122E-FEEE-4232-911B-0E60ECAB6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287" y="3498937"/>
                        <a:ext cx="4209438" cy="2060972"/>
                      </a:xfrm>
                      <a:prstGeom prst="rect">
                        <a:avLst/>
                      </a:prstGeom>
                      <a:noFill/>
                    </p:spPr>
                  </p:pic>
                </p:oleObj>
              </mc:Fallback>
            </mc:AlternateContent>
          </a:graphicData>
        </a:graphic>
      </p:graphicFrame>
      <p:sp>
        <p:nvSpPr>
          <p:cNvPr id="5" name="TextBox 4">
            <a:extLst>
              <a:ext uri="{FF2B5EF4-FFF2-40B4-BE49-F238E27FC236}">
                <a16:creationId xmlns:a16="http://schemas.microsoft.com/office/drawing/2014/main" id="{07445CCE-ABF7-49FE-BF6D-B8FC768EB3A2}"/>
              </a:ext>
            </a:extLst>
          </p:cNvPr>
          <p:cNvSpPr txBox="1"/>
          <p:nvPr/>
        </p:nvSpPr>
        <p:spPr>
          <a:xfrm>
            <a:off x="295275" y="5143726"/>
            <a:ext cx="5067413" cy="461665"/>
          </a:xfrm>
          <a:prstGeom prst="rect">
            <a:avLst/>
          </a:prstGeom>
          <a:solidFill>
            <a:srgbClr val="FFFF00"/>
          </a:solidFill>
        </p:spPr>
        <p:txBody>
          <a:bodyPr wrap="none" rtlCol="0">
            <a:spAutoFit/>
          </a:bodyPr>
          <a:lstStyle/>
          <a:p>
            <a:r>
              <a:rPr lang="en-US" sz="2400">
                <a:latin typeface="Times New Roman" panose="02020603050405020304" pitchFamily="18" charset="0"/>
                <a:cs typeface="Times New Roman" panose="02020603050405020304" pitchFamily="18" charset="0"/>
              </a:rPr>
              <a:t>Đọc và ghi theo một tín hiệu điều khiển</a:t>
            </a:r>
          </a:p>
        </p:txBody>
      </p:sp>
      <p:sp>
        <p:nvSpPr>
          <p:cNvPr id="9" name="日付プレースホルダ 3">
            <a:extLst>
              <a:ext uri="{FF2B5EF4-FFF2-40B4-BE49-F238E27FC236}">
                <a16:creationId xmlns:a16="http://schemas.microsoft.com/office/drawing/2014/main" id="{37109DAF-FB8F-490C-8527-6E53421550A5}"/>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10" name="フッター プレースホルダ 4">
            <a:extLst>
              <a:ext uri="{FF2B5EF4-FFF2-40B4-BE49-F238E27FC236}">
                <a16:creationId xmlns:a16="http://schemas.microsoft.com/office/drawing/2014/main" id="{CC99623F-F9ED-40E0-A4F7-13B186C79941}"/>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87842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CB69-4056-477C-9812-20A8446B5E62}"/>
              </a:ext>
            </a:extLst>
          </p:cNvPr>
          <p:cNvSpPr>
            <a:spLocks noGrp="1"/>
          </p:cNvSpPr>
          <p:nvPr>
            <p:ph type="title"/>
          </p:nvPr>
        </p:nvSpPr>
        <p:spPr/>
        <p:txBody>
          <a:bodyPr/>
          <a:lstStyle/>
          <a:p>
            <a:r>
              <a:rPr lang="en-US"/>
              <a:t>Thiết </a:t>
            </a:r>
            <a:r>
              <a:rPr lang="en-US" dirty="0" err="1"/>
              <a:t>bị</a:t>
            </a:r>
            <a:r>
              <a:rPr lang="en-US" dirty="0"/>
              <a:t> l</a:t>
            </a:r>
            <a:r>
              <a:rPr lang="vi-VN" dirty="0"/>
              <a:t>ư</a:t>
            </a:r>
            <a:r>
              <a:rPr lang="en-US" dirty="0"/>
              <a:t>u </a:t>
            </a:r>
            <a:r>
              <a:rPr lang="en-US" dirty="0" err="1"/>
              <a:t>trữ</a:t>
            </a:r>
            <a:r>
              <a:rPr lang="en-US" dirty="0"/>
              <a:t> (2/4) - Latch</a:t>
            </a:r>
          </a:p>
        </p:txBody>
      </p:sp>
      <p:sp>
        <p:nvSpPr>
          <p:cNvPr id="3" name="Content Placeholder 2">
            <a:extLst>
              <a:ext uri="{FF2B5EF4-FFF2-40B4-BE49-F238E27FC236}">
                <a16:creationId xmlns:a16="http://schemas.microsoft.com/office/drawing/2014/main" id="{F8C95F60-BB4D-4F63-8D8F-3AE2EDAF1127}"/>
              </a:ext>
            </a:extLst>
          </p:cNvPr>
          <p:cNvSpPr>
            <a:spLocks noGrp="1"/>
          </p:cNvSpPr>
          <p:nvPr>
            <p:ph idx="1"/>
          </p:nvPr>
        </p:nvSpPr>
        <p:spPr/>
        <p:txBody>
          <a:bodyPr/>
          <a:lstStyle/>
          <a:p>
            <a:r>
              <a:rPr lang="en-US"/>
              <a:t>Latch là một thiết bị lưu trữ tích cực theo mức có khả năng lưu trữ 1 bit thông tin</a:t>
            </a:r>
          </a:p>
        </p:txBody>
      </p:sp>
      <p:sp>
        <p:nvSpPr>
          <p:cNvPr id="4" name="Slide Number Placeholder 3">
            <a:extLst>
              <a:ext uri="{FF2B5EF4-FFF2-40B4-BE49-F238E27FC236}">
                <a16:creationId xmlns:a16="http://schemas.microsoft.com/office/drawing/2014/main" id="{014EA4F8-464B-495F-96C7-11D29204C5D6}"/>
              </a:ext>
            </a:extLst>
          </p:cNvPr>
          <p:cNvSpPr>
            <a:spLocks noGrp="1"/>
          </p:cNvSpPr>
          <p:nvPr>
            <p:ph type="sldNum" sz="quarter" idx="12"/>
          </p:nvPr>
        </p:nvSpPr>
        <p:spPr/>
        <p:txBody>
          <a:bodyPr/>
          <a:lstStyle/>
          <a:p>
            <a:fld id="{3C3C09BB-C7E7-4454-851F-EF8D770487CA}" type="slidenum">
              <a:rPr lang="en-US" smtClean="0"/>
              <a:pPr/>
              <a:t>16</a:t>
            </a:fld>
            <a:endParaRPr lang="en-US"/>
          </a:p>
        </p:txBody>
      </p:sp>
      <p:pic>
        <p:nvPicPr>
          <p:cNvPr id="5" name="Picture 4">
            <a:extLst>
              <a:ext uri="{FF2B5EF4-FFF2-40B4-BE49-F238E27FC236}">
                <a16:creationId xmlns:a16="http://schemas.microsoft.com/office/drawing/2014/main" id="{2D725A15-255F-4C12-A63C-085836C06175}"/>
              </a:ext>
            </a:extLst>
          </p:cNvPr>
          <p:cNvPicPr>
            <a:picLocks noChangeAspect="1"/>
          </p:cNvPicPr>
          <p:nvPr/>
        </p:nvPicPr>
        <p:blipFill>
          <a:blip r:embed="rId3"/>
          <a:stretch>
            <a:fillRect/>
          </a:stretch>
        </p:blipFill>
        <p:spPr>
          <a:xfrm>
            <a:off x="1093579" y="2438400"/>
            <a:ext cx="4006014" cy="1678196"/>
          </a:xfrm>
          <a:prstGeom prst="rect">
            <a:avLst/>
          </a:prstGeom>
        </p:spPr>
      </p:pic>
      <p:graphicFrame>
        <p:nvGraphicFramePr>
          <p:cNvPr id="6" name="Table 5">
            <a:extLst>
              <a:ext uri="{FF2B5EF4-FFF2-40B4-BE49-F238E27FC236}">
                <a16:creationId xmlns:a16="http://schemas.microsoft.com/office/drawing/2014/main" id="{A5B4709B-4442-4CEA-BBE6-FC3ED24081D0}"/>
              </a:ext>
            </a:extLst>
          </p:cNvPr>
          <p:cNvGraphicFramePr>
            <a:graphicFrameLocks noGrp="1"/>
          </p:cNvGraphicFramePr>
          <p:nvPr/>
        </p:nvGraphicFramePr>
        <p:xfrm>
          <a:off x="5820863" y="2876047"/>
          <a:ext cx="1371600" cy="2640906"/>
        </p:xfrm>
        <a:graphic>
          <a:graphicData uri="http://schemas.openxmlformats.org/drawingml/2006/table">
            <a:tbl>
              <a:tblPr firstRow="1" firstCol="1" bandRow="1">
                <a:tableStyleId>{5940675A-B579-460E-94D1-54222C63F5DA}</a:tableStyleId>
              </a:tblPr>
              <a:tblGrid>
                <a:gridCol w="342900">
                  <a:extLst>
                    <a:ext uri="{9D8B030D-6E8A-4147-A177-3AD203B41FA5}">
                      <a16:colId xmlns:a16="http://schemas.microsoft.com/office/drawing/2014/main" val="88062357"/>
                    </a:ext>
                  </a:extLst>
                </a:gridCol>
                <a:gridCol w="342900">
                  <a:extLst>
                    <a:ext uri="{9D8B030D-6E8A-4147-A177-3AD203B41FA5}">
                      <a16:colId xmlns:a16="http://schemas.microsoft.com/office/drawing/2014/main" val="2123507341"/>
                    </a:ext>
                  </a:extLst>
                </a:gridCol>
                <a:gridCol w="342900">
                  <a:extLst>
                    <a:ext uri="{9D8B030D-6E8A-4147-A177-3AD203B41FA5}">
                      <a16:colId xmlns:a16="http://schemas.microsoft.com/office/drawing/2014/main" val="2873148954"/>
                    </a:ext>
                  </a:extLst>
                </a:gridCol>
                <a:gridCol w="342900">
                  <a:extLst>
                    <a:ext uri="{9D8B030D-6E8A-4147-A177-3AD203B41FA5}">
                      <a16:colId xmlns:a16="http://schemas.microsoft.com/office/drawing/2014/main" val="222176431"/>
                    </a:ext>
                  </a:extLst>
                </a:gridCol>
              </a:tblGrid>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E</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D</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r>
                        <a:rPr lang="en-US" sz="1700" spc="-20" baseline="30000">
                          <a:effectLst/>
                          <a:latin typeface="Times New Roman" panose="02020603050405020304" pitchFamily="18" charset="0"/>
                          <a:cs typeface="Times New Roman" panose="02020603050405020304" pitchFamily="18" charset="0"/>
                        </a:rPr>
                        <a:t>+</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2484464"/>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8382381"/>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92750365"/>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8163514"/>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97673171"/>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9683871"/>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81919161"/>
                  </a:ext>
                </a:extLst>
              </a:tr>
              <a:tr h="284893">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0</a:t>
                      </a: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09646720"/>
                  </a:ext>
                </a:extLst>
              </a:tr>
              <a:tr h="284893">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33452284"/>
                  </a:ext>
                </a:extLst>
              </a:tr>
            </a:tbl>
          </a:graphicData>
        </a:graphic>
      </p:graphicFrame>
      <p:graphicFrame>
        <p:nvGraphicFramePr>
          <p:cNvPr id="7" name="Table 6">
            <a:extLst>
              <a:ext uri="{FF2B5EF4-FFF2-40B4-BE49-F238E27FC236}">
                <a16:creationId xmlns:a16="http://schemas.microsoft.com/office/drawing/2014/main" id="{2AB436EE-8E63-46D2-8602-8C118524FED8}"/>
              </a:ext>
            </a:extLst>
          </p:cNvPr>
          <p:cNvGraphicFramePr>
            <a:graphicFrameLocks noGrp="1"/>
          </p:cNvGraphicFramePr>
          <p:nvPr/>
        </p:nvGraphicFramePr>
        <p:xfrm>
          <a:off x="7527149" y="3730726"/>
          <a:ext cx="685800" cy="880302"/>
        </p:xfrm>
        <a:graphic>
          <a:graphicData uri="http://schemas.openxmlformats.org/drawingml/2006/table">
            <a:tbl>
              <a:tblPr firstRow="1" firstCol="1" bandRow="1">
                <a:tableStyleId>{5940675A-B579-460E-94D1-54222C63F5DA}</a:tableStyleId>
              </a:tblPr>
              <a:tblGrid>
                <a:gridCol w="342900">
                  <a:extLst>
                    <a:ext uri="{9D8B030D-6E8A-4147-A177-3AD203B41FA5}">
                      <a16:colId xmlns:a16="http://schemas.microsoft.com/office/drawing/2014/main" val="711862512"/>
                    </a:ext>
                  </a:extLst>
                </a:gridCol>
                <a:gridCol w="342900">
                  <a:extLst>
                    <a:ext uri="{9D8B030D-6E8A-4147-A177-3AD203B41FA5}">
                      <a16:colId xmlns:a16="http://schemas.microsoft.com/office/drawing/2014/main" val="655947476"/>
                    </a:ext>
                  </a:extLst>
                </a:gridCol>
              </a:tblGrid>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E</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r>
                        <a:rPr lang="en-US" sz="1700" spc="-20" baseline="30000">
                          <a:effectLst/>
                          <a:latin typeface="Times New Roman" panose="02020603050405020304" pitchFamily="18" charset="0"/>
                          <a:cs typeface="Times New Roman" panose="02020603050405020304" pitchFamily="18" charset="0"/>
                        </a:rPr>
                        <a:t>+</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2969391"/>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157304"/>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D</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235663"/>
                  </a:ext>
                </a:extLst>
              </a:tr>
            </a:tbl>
          </a:graphicData>
        </a:graphic>
      </p:graphicFrame>
      <p:pic>
        <p:nvPicPr>
          <p:cNvPr id="8" name="Picture 7">
            <a:extLst>
              <a:ext uri="{FF2B5EF4-FFF2-40B4-BE49-F238E27FC236}">
                <a16:creationId xmlns:a16="http://schemas.microsoft.com/office/drawing/2014/main" id="{6F867902-B775-4615-B427-AE17E58FA19F}"/>
              </a:ext>
            </a:extLst>
          </p:cNvPr>
          <p:cNvPicPr>
            <a:picLocks noChangeAspect="1"/>
          </p:cNvPicPr>
          <p:nvPr/>
        </p:nvPicPr>
        <p:blipFill>
          <a:blip r:embed="rId4"/>
          <a:stretch>
            <a:fillRect/>
          </a:stretch>
        </p:blipFill>
        <p:spPr>
          <a:xfrm>
            <a:off x="586668" y="4436687"/>
            <a:ext cx="4962301" cy="1235963"/>
          </a:xfrm>
          <a:prstGeom prst="rect">
            <a:avLst/>
          </a:prstGeom>
        </p:spPr>
      </p:pic>
      <p:sp>
        <p:nvSpPr>
          <p:cNvPr id="9" name="日付プレースホルダ 3">
            <a:extLst>
              <a:ext uri="{FF2B5EF4-FFF2-40B4-BE49-F238E27FC236}">
                <a16:creationId xmlns:a16="http://schemas.microsoft.com/office/drawing/2014/main" id="{14E5A58B-020D-423C-9BD1-86072B789C9D}"/>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10" name="フッター プレースホルダ 4">
            <a:extLst>
              <a:ext uri="{FF2B5EF4-FFF2-40B4-BE49-F238E27FC236}">
                <a16:creationId xmlns:a16="http://schemas.microsoft.com/office/drawing/2014/main" id="{BC81F293-3337-4BFE-9DAB-8FB559A329A3}"/>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98558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19DB-C045-4315-9028-BC17C77EAFBC}"/>
              </a:ext>
            </a:extLst>
          </p:cNvPr>
          <p:cNvSpPr>
            <a:spLocks noGrp="1"/>
          </p:cNvSpPr>
          <p:nvPr>
            <p:ph type="title"/>
          </p:nvPr>
        </p:nvSpPr>
        <p:spPr/>
        <p:txBody>
          <a:bodyPr/>
          <a:lstStyle/>
          <a:p>
            <a:r>
              <a:rPr lang="en-US"/>
              <a:t>Thiết </a:t>
            </a:r>
            <a:r>
              <a:rPr lang="en-US" dirty="0" err="1"/>
              <a:t>bị</a:t>
            </a:r>
            <a:r>
              <a:rPr lang="en-US" dirty="0"/>
              <a:t> l</a:t>
            </a:r>
            <a:r>
              <a:rPr lang="vi-VN" dirty="0"/>
              <a:t>ư</a:t>
            </a:r>
            <a:r>
              <a:rPr lang="en-US" dirty="0"/>
              <a:t>u </a:t>
            </a:r>
            <a:r>
              <a:rPr lang="en-US" dirty="0" err="1"/>
              <a:t>trữ</a:t>
            </a:r>
            <a:r>
              <a:rPr lang="en-US" dirty="0"/>
              <a:t> (3/4) - Flipflop</a:t>
            </a:r>
          </a:p>
        </p:txBody>
      </p:sp>
      <p:sp>
        <p:nvSpPr>
          <p:cNvPr id="3" name="Content Placeholder 2">
            <a:extLst>
              <a:ext uri="{FF2B5EF4-FFF2-40B4-BE49-F238E27FC236}">
                <a16:creationId xmlns:a16="http://schemas.microsoft.com/office/drawing/2014/main" id="{A6AAB445-B451-4C59-8CA4-921FDAD44E89}"/>
              </a:ext>
            </a:extLst>
          </p:cNvPr>
          <p:cNvSpPr>
            <a:spLocks noGrp="1"/>
          </p:cNvSpPr>
          <p:nvPr>
            <p:ph idx="1"/>
          </p:nvPr>
        </p:nvSpPr>
        <p:spPr/>
        <p:txBody>
          <a:bodyPr>
            <a:normAutofit/>
          </a:bodyPr>
          <a:lstStyle/>
          <a:p>
            <a:r>
              <a:rPr lang="en-US"/>
              <a:t>Flipflop là một thiết bị lưu trữ tích cực theo cạnh có khả năng lưu trữ 1 bit thông tin</a:t>
            </a:r>
          </a:p>
        </p:txBody>
      </p:sp>
      <p:sp>
        <p:nvSpPr>
          <p:cNvPr id="4" name="Slide Number Placeholder 3">
            <a:extLst>
              <a:ext uri="{FF2B5EF4-FFF2-40B4-BE49-F238E27FC236}">
                <a16:creationId xmlns:a16="http://schemas.microsoft.com/office/drawing/2014/main" id="{E74C9D4E-D885-4E2A-B8A5-E89D429CE76C}"/>
              </a:ext>
            </a:extLst>
          </p:cNvPr>
          <p:cNvSpPr>
            <a:spLocks noGrp="1"/>
          </p:cNvSpPr>
          <p:nvPr>
            <p:ph type="sldNum" sz="quarter" idx="12"/>
          </p:nvPr>
        </p:nvSpPr>
        <p:spPr/>
        <p:txBody>
          <a:bodyPr/>
          <a:lstStyle/>
          <a:p>
            <a:fld id="{3C3C09BB-C7E7-4454-851F-EF8D770487CA}" type="slidenum">
              <a:rPr lang="en-US" smtClean="0"/>
              <a:pPr/>
              <a:t>17</a:t>
            </a:fld>
            <a:endParaRPr lang="en-US"/>
          </a:p>
        </p:txBody>
      </p:sp>
      <p:pic>
        <p:nvPicPr>
          <p:cNvPr id="5" name="Picture 4">
            <a:extLst>
              <a:ext uri="{FF2B5EF4-FFF2-40B4-BE49-F238E27FC236}">
                <a16:creationId xmlns:a16="http://schemas.microsoft.com/office/drawing/2014/main" id="{7265DD88-636C-4BAF-873D-E686A68CA517}"/>
              </a:ext>
            </a:extLst>
          </p:cNvPr>
          <p:cNvPicPr>
            <a:picLocks noChangeAspect="1"/>
          </p:cNvPicPr>
          <p:nvPr/>
        </p:nvPicPr>
        <p:blipFill>
          <a:blip r:embed="rId3"/>
          <a:stretch>
            <a:fillRect/>
          </a:stretch>
        </p:blipFill>
        <p:spPr>
          <a:xfrm>
            <a:off x="1248652" y="2590800"/>
            <a:ext cx="3700463" cy="1550194"/>
          </a:xfrm>
          <a:prstGeom prst="rect">
            <a:avLst/>
          </a:prstGeom>
        </p:spPr>
      </p:pic>
      <p:pic>
        <p:nvPicPr>
          <p:cNvPr id="6" name="Picture 5">
            <a:extLst>
              <a:ext uri="{FF2B5EF4-FFF2-40B4-BE49-F238E27FC236}">
                <a16:creationId xmlns:a16="http://schemas.microsoft.com/office/drawing/2014/main" id="{53514405-F09E-4DBE-BB6A-CAD6D80C2AA1}"/>
              </a:ext>
            </a:extLst>
          </p:cNvPr>
          <p:cNvPicPr>
            <a:picLocks noChangeAspect="1"/>
          </p:cNvPicPr>
          <p:nvPr/>
        </p:nvPicPr>
        <p:blipFill>
          <a:blip r:embed="rId4"/>
          <a:stretch>
            <a:fillRect/>
          </a:stretch>
        </p:blipFill>
        <p:spPr>
          <a:xfrm>
            <a:off x="295275" y="4375526"/>
            <a:ext cx="5607217" cy="1351380"/>
          </a:xfrm>
          <a:prstGeom prst="rect">
            <a:avLst/>
          </a:prstGeom>
        </p:spPr>
      </p:pic>
      <p:graphicFrame>
        <p:nvGraphicFramePr>
          <p:cNvPr id="7" name="Table 6">
            <a:extLst>
              <a:ext uri="{FF2B5EF4-FFF2-40B4-BE49-F238E27FC236}">
                <a16:creationId xmlns:a16="http://schemas.microsoft.com/office/drawing/2014/main" id="{15CEFDBD-805C-4583-B1DE-28E17ADCC9A3}"/>
              </a:ext>
            </a:extLst>
          </p:cNvPr>
          <p:cNvGraphicFramePr>
            <a:graphicFrameLocks noGrp="1"/>
          </p:cNvGraphicFramePr>
          <p:nvPr/>
        </p:nvGraphicFramePr>
        <p:xfrm>
          <a:off x="6068951" y="2856851"/>
          <a:ext cx="1577340" cy="2681546"/>
        </p:xfrm>
        <a:graphic>
          <a:graphicData uri="http://schemas.openxmlformats.org/drawingml/2006/table">
            <a:tbl>
              <a:tblPr firstRow="1" firstCol="1" bandRow="1">
                <a:tableStyleId>{5940675A-B579-460E-94D1-54222C63F5DA}</a:tableStyleId>
              </a:tblPr>
              <a:tblGrid>
                <a:gridCol w="548640">
                  <a:extLst>
                    <a:ext uri="{9D8B030D-6E8A-4147-A177-3AD203B41FA5}">
                      <a16:colId xmlns:a16="http://schemas.microsoft.com/office/drawing/2014/main" val="1985215465"/>
                    </a:ext>
                  </a:extLst>
                </a:gridCol>
                <a:gridCol w="342900">
                  <a:extLst>
                    <a:ext uri="{9D8B030D-6E8A-4147-A177-3AD203B41FA5}">
                      <a16:colId xmlns:a16="http://schemas.microsoft.com/office/drawing/2014/main" val="3212038132"/>
                    </a:ext>
                  </a:extLst>
                </a:gridCol>
                <a:gridCol w="342900">
                  <a:extLst>
                    <a:ext uri="{9D8B030D-6E8A-4147-A177-3AD203B41FA5}">
                      <a16:colId xmlns:a16="http://schemas.microsoft.com/office/drawing/2014/main" val="568904652"/>
                    </a:ext>
                  </a:extLst>
                </a:gridCol>
                <a:gridCol w="342900">
                  <a:extLst>
                    <a:ext uri="{9D8B030D-6E8A-4147-A177-3AD203B41FA5}">
                      <a16:colId xmlns:a16="http://schemas.microsoft.com/office/drawing/2014/main" val="682142344"/>
                    </a:ext>
                  </a:extLst>
                </a:gridCol>
              </a:tblGrid>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Calibri" panose="020F0502020204030204" pitchFamily="34" charset="0"/>
                          <a:cs typeface="Times New Roman" panose="02020603050405020304" pitchFamily="18" charset="0"/>
                        </a:rPr>
                        <a:t>CLK</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D</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r>
                        <a:rPr lang="en-US" sz="1700" spc="-20" baseline="30000">
                          <a:effectLst/>
                          <a:latin typeface="Times New Roman" panose="02020603050405020304" pitchFamily="18" charset="0"/>
                          <a:cs typeface="Times New Roman" panose="02020603050405020304" pitchFamily="18" charset="0"/>
                        </a:rPr>
                        <a:t>+</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88732"/>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90091194"/>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707528"/>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31310953"/>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1269773"/>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09641688"/>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53116947"/>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0</a:t>
                      </a: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19549031"/>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26767871"/>
                  </a:ext>
                </a:extLst>
              </a:tr>
            </a:tbl>
          </a:graphicData>
        </a:graphic>
      </p:graphicFrame>
      <p:graphicFrame>
        <p:nvGraphicFramePr>
          <p:cNvPr id="8" name="Table 7">
            <a:extLst>
              <a:ext uri="{FF2B5EF4-FFF2-40B4-BE49-F238E27FC236}">
                <a16:creationId xmlns:a16="http://schemas.microsoft.com/office/drawing/2014/main" id="{6B4730A0-0308-430E-9AAD-7383D8776D6C}"/>
              </a:ext>
            </a:extLst>
          </p:cNvPr>
          <p:cNvGraphicFramePr>
            <a:graphicFrameLocks noGrp="1"/>
          </p:cNvGraphicFramePr>
          <p:nvPr/>
        </p:nvGraphicFramePr>
        <p:xfrm>
          <a:off x="7895348" y="3766820"/>
          <a:ext cx="891540" cy="885382"/>
        </p:xfrm>
        <a:graphic>
          <a:graphicData uri="http://schemas.openxmlformats.org/drawingml/2006/table">
            <a:tbl>
              <a:tblPr firstRow="1" firstCol="1" bandRow="1">
                <a:tableStyleId>{5940675A-B579-460E-94D1-54222C63F5DA}</a:tableStyleId>
              </a:tblPr>
              <a:tblGrid>
                <a:gridCol w="548640">
                  <a:extLst>
                    <a:ext uri="{9D8B030D-6E8A-4147-A177-3AD203B41FA5}">
                      <a16:colId xmlns:a16="http://schemas.microsoft.com/office/drawing/2014/main" val="711862512"/>
                    </a:ext>
                  </a:extLst>
                </a:gridCol>
                <a:gridCol w="342900">
                  <a:extLst>
                    <a:ext uri="{9D8B030D-6E8A-4147-A177-3AD203B41FA5}">
                      <a16:colId xmlns:a16="http://schemas.microsoft.com/office/drawing/2014/main" val="655947476"/>
                    </a:ext>
                  </a:extLst>
                </a:gridCol>
              </a:tblGrid>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Calibri" panose="020F0502020204030204" pitchFamily="34" charset="0"/>
                          <a:cs typeface="Times New Roman" panose="02020603050405020304" pitchFamily="18" charset="0"/>
                        </a:rPr>
                        <a:t>CLK</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r>
                        <a:rPr lang="en-US" sz="1700" spc="-20" baseline="30000">
                          <a:effectLst/>
                          <a:latin typeface="Times New Roman" panose="02020603050405020304" pitchFamily="18" charset="0"/>
                          <a:cs typeface="Times New Roman" panose="02020603050405020304" pitchFamily="18" charset="0"/>
                        </a:rPr>
                        <a:t>+</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2969391"/>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Calibri" panose="020F0502020204030204" pitchFamily="34" charset="0"/>
                          <a:cs typeface="Times New Roman" panose="02020603050405020304" pitchFamily="18" charset="0"/>
                        </a:rPr>
                        <a:t>-</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157304"/>
                  </a:ext>
                </a:extLst>
              </a:tr>
              <a:tr h="289751">
                <a:tc>
                  <a:txBody>
                    <a:bodyPr/>
                    <a:lstStyle/>
                    <a:p>
                      <a:pPr marL="0" marR="0" lvl="0" indent="0" algn="ctr" defTabSz="914400" rtl="0" eaLnBrk="1" fontAlgn="auto" latinLnBrk="0" hangingPunct="1">
                        <a:lnSpc>
                          <a:spcPct val="125000"/>
                        </a:lnSpc>
                        <a:spcBef>
                          <a:spcPts val="600"/>
                        </a:spcBef>
                        <a:spcAft>
                          <a:spcPts val="0"/>
                        </a:spcAft>
                        <a:buClrTx/>
                        <a:buSzTx/>
                        <a:buFontTx/>
                        <a:buNone/>
                        <a:tabLst/>
                        <a:defRPr/>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D</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235663"/>
                  </a:ext>
                </a:extLst>
              </a:tr>
            </a:tbl>
          </a:graphicData>
        </a:graphic>
      </p:graphicFrame>
      <p:sp>
        <p:nvSpPr>
          <p:cNvPr id="9" name="日付プレースホルダ 3">
            <a:extLst>
              <a:ext uri="{FF2B5EF4-FFF2-40B4-BE49-F238E27FC236}">
                <a16:creationId xmlns:a16="http://schemas.microsoft.com/office/drawing/2014/main" id="{123BFF67-6108-4D4F-9F7A-97526FEF439B}"/>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10" name="フッター プレースホルダ 4">
            <a:extLst>
              <a:ext uri="{FF2B5EF4-FFF2-40B4-BE49-F238E27FC236}">
                <a16:creationId xmlns:a16="http://schemas.microsoft.com/office/drawing/2014/main" id="{3359427C-0CE3-4379-A1B9-8FDAB8E06067}"/>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03087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928F-FD0D-4B45-B267-CE34B1B5CF16}"/>
              </a:ext>
            </a:extLst>
          </p:cNvPr>
          <p:cNvSpPr>
            <a:spLocks noGrp="1"/>
          </p:cNvSpPr>
          <p:nvPr>
            <p:ph type="title"/>
          </p:nvPr>
        </p:nvSpPr>
        <p:spPr/>
        <p:txBody>
          <a:bodyPr/>
          <a:lstStyle/>
          <a:p>
            <a:r>
              <a:rPr lang="en-US" dirty="0"/>
              <a:t>Quiz 4</a:t>
            </a:r>
          </a:p>
        </p:txBody>
      </p:sp>
      <p:sp>
        <p:nvSpPr>
          <p:cNvPr id="3" name="Content Placeholder 2">
            <a:extLst>
              <a:ext uri="{FF2B5EF4-FFF2-40B4-BE49-F238E27FC236}">
                <a16:creationId xmlns:a16="http://schemas.microsoft.com/office/drawing/2014/main" id="{82795092-46DC-4C20-A243-DCE0826D1B97}"/>
              </a:ext>
            </a:extLst>
          </p:cNvPr>
          <p:cNvSpPr>
            <a:spLocks noGrp="1"/>
          </p:cNvSpPr>
          <p:nvPr>
            <p:ph idx="1"/>
          </p:nvPr>
        </p:nvSpPr>
        <p:spPr>
          <a:xfrm>
            <a:off x="304800" y="1524000"/>
            <a:ext cx="7620000" cy="3263504"/>
          </a:xfrm>
        </p:spPr>
        <p:txBody>
          <a:bodyPr/>
          <a:lstStyle/>
          <a:p>
            <a:r>
              <a:rPr lang="en-US" dirty="0"/>
              <a:t>Hoàn </a:t>
            </a:r>
            <a:r>
              <a:rPr lang="en-US" dirty="0" err="1"/>
              <a:t>thành</a:t>
            </a:r>
            <a:r>
              <a:rPr lang="en-US" dirty="0"/>
              <a:t> </a:t>
            </a:r>
            <a:r>
              <a:rPr lang="en-US" dirty="0" err="1"/>
              <a:t>dạng</a:t>
            </a:r>
            <a:r>
              <a:rPr lang="en-US" dirty="0"/>
              <a:t> </a:t>
            </a:r>
            <a:r>
              <a:rPr lang="en-US" dirty="0" err="1"/>
              <a:t>sóng</a:t>
            </a:r>
            <a:r>
              <a:rPr lang="en-US" dirty="0"/>
              <a:t> </a:t>
            </a:r>
            <a:r>
              <a:rPr lang="en-US" dirty="0" err="1"/>
              <a:t>của</a:t>
            </a:r>
            <a:r>
              <a:rPr lang="en-US" dirty="0"/>
              <a:t> Q1 </a:t>
            </a:r>
            <a:r>
              <a:rPr lang="en-US" dirty="0" err="1"/>
              <a:t>và</a:t>
            </a:r>
            <a:r>
              <a:rPr lang="en-US" dirty="0"/>
              <a:t> Q2</a:t>
            </a:r>
          </a:p>
        </p:txBody>
      </p:sp>
      <p:sp>
        <p:nvSpPr>
          <p:cNvPr id="4" name="Slide Number Placeholder 3">
            <a:extLst>
              <a:ext uri="{FF2B5EF4-FFF2-40B4-BE49-F238E27FC236}">
                <a16:creationId xmlns:a16="http://schemas.microsoft.com/office/drawing/2014/main" id="{5440D379-2EBA-4481-AB34-AFBAF72EDA2E}"/>
              </a:ext>
            </a:extLst>
          </p:cNvPr>
          <p:cNvSpPr>
            <a:spLocks noGrp="1"/>
          </p:cNvSpPr>
          <p:nvPr>
            <p:ph type="sldNum" sz="quarter" idx="12"/>
          </p:nvPr>
        </p:nvSpPr>
        <p:spPr/>
        <p:txBody>
          <a:bodyPr/>
          <a:lstStyle/>
          <a:p>
            <a:fld id="{3C3C09BB-C7E7-4454-851F-EF8D770487CA}" type="slidenum">
              <a:rPr lang="en-US" smtClean="0"/>
              <a:pPr/>
              <a:t>18</a:t>
            </a:fld>
            <a:endParaRPr lang="en-US"/>
          </a:p>
        </p:txBody>
      </p:sp>
      <p:pic>
        <p:nvPicPr>
          <p:cNvPr id="6" name="Picture 5">
            <a:extLst>
              <a:ext uri="{FF2B5EF4-FFF2-40B4-BE49-F238E27FC236}">
                <a16:creationId xmlns:a16="http://schemas.microsoft.com/office/drawing/2014/main" id="{B95D75C1-0D82-4F9C-BA7A-670F9FB44CB3}"/>
              </a:ext>
            </a:extLst>
          </p:cNvPr>
          <p:cNvPicPr>
            <a:picLocks noChangeAspect="1"/>
          </p:cNvPicPr>
          <p:nvPr/>
        </p:nvPicPr>
        <p:blipFill>
          <a:blip r:embed="rId2"/>
          <a:stretch>
            <a:fillRect/>
          </a:stretch>
        </p:blipFill>
        <p:spPr>
          <a:xfrm>
            <a:off x="1771650" y="2362200"/>
            <a:ext cx="4686300" cy="3236119"/>
          </a:xfrm>
          <a:prstGeom prst="rect">
            <a:avLst/>
          </a:prstGeom>
        </p:spPr>
      </p:pic>
      <p:sp>
        <p:nvSpPr>
          <p:cNvPr id="7" name="日付プレースホルダ 3">
            <a:extLst>
              <a:ext uri="{FF2B5EF4-FFF2-40B4-BE49-F238E27FC236}">
                <a16:creationId xmlns:a16="http://schemas.microsoft.com/office/drawing/2014/main" id="{5F48DEBB-669F-434D-B0DD-FD5484D362D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8" name="フッター プレースホルダ 4">
            <a:extLst>
              <a:ext uri="{FF2B5EF4-FFF2-40B4-BE49-F238E27FC236}">
                <a16:creationId xmlns:a16="http://schemas.microsoft.com/office/drawing/2014/main" id="{CA2C8317-2424-42AE-965B-F3FD30AE1EC3}"/>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792286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2AE9-C27D-47E3-A388-263D632252E6}"/>
              </a:ext>
            </a:extLst>
          </p:cNvPr>
          <p:cNvSpPr>
            <a:spLocks noGrp="1"/>
          </p:cNvSpPr>
          <p:nvPr>
            <p:ph type="title"/>
          </p:nvPr>
        </p:nvSpPr>
        <p:spPr/>
        <p:txBody>
          <a:bodyPr/>
          <a:lstStyle/>
          <a:p>
            <a:r>
              <a:rPr lang="en-US" dirty="0"/>
              <a:t>Quiz 5</a:t>
            </a:r>
          </a:p>
        </p:txBody>
      </p:sp>
      <p:sp>
        <p:nvSpPr>
          <p:cNvPr id="3" name="Content Placeholder 2">
            <a:extLst>
              <a:ext uri="{FF2B5EF4-FFF2-40B4-BE49-F238E27FC236}">
                <a16:creationId xmlns:a16="http://schemas.microsoft.com/office/drawing/2014/main" id="{9FC0B616-8150-4D65-9AE8-70E31EB768D1}"/>
              </a:ext>
            </a:extLst>
          </p:cNvPr>
          <p:cNvSpPr>
            <a:spLocks noGrp="1"/>
          </p:cNvSpPr>
          <p:nvPr>
            <p:ph idx="1"/>
          </p:nvPr>
        </p:nvSpPr>
        <p:spPr/>
        <p:txBody>
          <a:bodyPr/>
          <a:lstStyle/>
          <a:p>
            <a:pPr algn="just"/>
            <a:r>
              <a:rPr lang="en-US" dirty="0" err="1"/>
              <a:t>Biết</a:t>
            </a:r>
            <a:r>
              <a:rPr lang="en-US" dirty="0"/>
              <a:t> </a:t>
            </a:r>
            <a:r>
              <a:rPr lang="en-US" dirty="0" err="1"/>
              <a:t>rằng</a:t>
            </a:r>
            <a:r>
              <a:rPr lang="en-US" dirty="0"/>
              <a:t> C </a:t>
            </a:r>
            <a:r>
              <a:rPr lang="en-US" dirty="0" err="1"/>
              <a:t>luôn</a:t>
            </a:r>
            <a:r>
              <a:rPr lang="en-US" dirty="0"/>
              <a:t> </a:t>
            </a:r>
            <a:r>
              <a:rPr lang="en-US" dirty="0" err="1"/>
              <a:t>luôn</a:t>
            </a:r>
            <a:r>
              <a:rPr lang="en-US" dirty="0"/>
              <a:t> </a:t>
            </a:r>
            <a:r>
              <a:rPr lang="en-US" dirty="0" err="1"/>
              <a:t>tích</a:t>
            </a:r>
            <a:r>
              <a:rPr lang="en-US" dirty="0"/>
              <a:t> </a:t>
            </a:r>
            <a:r>
              <a:rPr lang="en-US" dirty="0" err="1"/>
              <a:t>cực</a:t>
            </a:r>
            <a:r>
              <a:rPr lang="en-US" dirty="0"/>
              <a:t>, </a:t>
            </a:r>
            <a:r>
              <a:rPr lang="en-US" dirty="0" err="1"/>
              <a:t>lập</a:t>
            </a:r>
            <a:r>
              <a:rPr lang="en-US" dirty="0"/>
              <a:t> </a:t>
            </a:r>
            <a:r>
              <a:rPr lang="en-US" dirty="0" err="1"/>
              <a:t>bảng</a:t>
            </a:r>
            <a:r>
              <a:rPr lang="en-US" dirty="0"/>
              <a:t> </a:t>
            </a:r>
            <a:r>
              <a:rPr lang="en-US" dirty="0" err="1"/>
              <a:t>chân</a:t>
            </a:r>
            <a:r>
              <a:rPr lang="en-US" dirty="0"/>
              <a:t> </a:t>
            </a:r>
            <a:r>
              <a:rPr lang="en-US" dirty="0" err="1"/>
              <a:t>trị</a:t>
            </a:r>
            <a:r>
              <a:rPr lang="en-US" dirty="0"/>
              <a:t> </a:t>
            </a:r>
            <a:r>
              <a:rPr lang="en-US" dirty="0" err="1"/>
              <a:t>cho</a:t>
            </a:r>
            <a:r>
              <a:rPr lang="en-US" dirty="0"/>
              <a:t> </a:t>
            </a:r>
            <a:r>
              <a:rPr lang="en-US" dirty="0" err="1"/>
              <a:t>hàm</a:t>
            </a:r>
            <a:r>
              <a:rPr lang="en-US" dirty="0"/>
              <a:t> </a:t>
            </a:r>
            <a:r>
              <a:rPr lang="en-US" dirty="0" err="1"/>
              <a:t>luận</a:t>
            </a:r>
            <a:r>
              <a:rPr lang="en-US" dirty="0"/>
              <a:t> </a:t>
            </a:r>
            <a:r>
              <a:rPr lang="en-US" dirty="0" err="1"/>
              <a:t>lý</a:t>
            </a:r>
            <a:r>
              <a:rPr lang="en-US" dirty="0"/>
              <a:t> </a:t>
            </a:r>
            <a:r>
              <a:rPr lang="en-US"/>
              <a:t>Y(X</a:t>
            </a:r>
            <a:r>
              <a:rPr lang="en-US" dirty="0"/>
              <a:t>, A, B)</a:t>
            </a:r>
          </a:p>
        </p:txBody>
      </p:sp>
      <p:sp>
        <p:nvSpPr>
          <p:cNvPr id="4" name="Slide Number Placeholder 3">
            <a:extLst>
              <a:ext uri="{FF2B5EF4-FFF2-40B4-BE49-F238E27FC236}">
                <a16:creationId xmlns:a16="http://schemas.microsoft.com/office/drawing/2014/main" id="{2305900E-6400-4F37-B091-77B0E120C40E}"/>
              </a:ext>
            </a:extLst>
          </p:cNvPr>
          <p:cNvSpPr>
            <a:spLocks noGrp="1"/>
          </p:cNvSpPr>
          <p:nvPr>
            <p:ph type="sldNum" sz="quarter" idx="12"/>
          </p:nvPr>
        </p:nvSpPr>
        <p:spPr/>
        <p:txBody>
          <a:bodyPr/>
          <a:lstStyle/>
          <a:p>
            <a:fld id="{3C3C09BB-C7E7-4454-851F-EF8D770487CA}" type="slidenum">
              <a:rPr lang="en-US" smtClean="0"/>
              <a:pPr/>
              <a:t>19</a:t>
            </a:fld>
            <a:endParaRPr lang="en-US"/>
          </a:p>
        </p:txBody>
      </p:sp>
      <p:pic>
        <p:nvPicPr>
          <p:cNvPr id="8" name="Picture 7">
            <a:extLst>
              <a:ext uri="{FF2B5EF4-FFF2-40B4-BE49-F238E27FC236}">
                <a16:creationId xmlns:a16="http://schemas.microsoft.com/office/drawing/2014/main" id="{10BD2F4C-7D29-4EF8-96C6-86B16F461B3C}"/>
              </a:ext>
            </a:extLst>
          </p:cNvPr>
          <p:cNvPicPr>
            <a:picLocks noChangeAspect="1"/>
          </p:cNvPicPr>
          <p:nvPr/>
        </p:nvPicPr>
        <p:blipFill>
          <a:blip r:embed="rId2"/>
          <a:stretch>
            <a:fillRect/>
          </a:stretch>
        </p:blipFill>
        <p:spPr>
          <a:xfrm>
            <a:off x="1542698" y="3103960"/>
            <a:ext cx="6522244" cy="2386013"/>
          </a:xfrm>
          <a:prstGeom prst="rect">
            <a:avLst/>
          </a:prstGeom>
        </p:spPr>
      </p:pic>
      <p:sp>
        <p:nvSpPr>
          <p:cNvPr id="6" name="日付プレースホルダ 3">
            <a:extLst>
              <a:ext uri="{FF2B5EF4-FFF2-40B4-BE49-F238E27FC236}">
                <a16:creationId xmlns:a16="http://schemas.microsoft.com/office/drawing/2014/main" id="{CBA469EC-A41E-4434-BA15-9B9A08C8DC9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7" name="フッター プレースホルダ 4">
            <a:extLst>
              <a:ext uri="{FF2B5EF4-FFF2-40B4-BE49-F238E27FC236}">
                <a16:creationId xmlns:a16="http://schemas.microsoft.com/office/drawing/2014/main" id="{3F8587B9-2106-4471-B395-DC7A7797ED9F}"/>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70847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p:txBody>
          <a:bodyPr/>
          <a:lstStyle/>
          <a:p>
            <a:r>
              <a:rPr lang="en-US" sz="3600"/>
              <a:t>Mạch số</a:t>
            </a:r>
          </a:p>
          <a:p>
            <a:r>
              <a:rPr lang="en-US" sz="3600"/>
              <a:t>Mạch tổ hợp</a:t>
            </a:r>
          </a:p>
          <a:p>
            <a:r>
              <a:rPr lang="en-US" sz="3600"/>
              <a:t>Thiết kế mạch tổ hợp</a:t>
            </a:r>
          </a:p>
          <a:p>
            <a:r>
              <a:rPr lang="en-US" sz="3600"/>
              <a:t>Mạch tuần tự</a:t>
            </a:r>
          </a:p>
          <a:p>
            <a:r>
              <a:rPr lang="en-US" sz="3600"/>
              <a:t>Thiết bị lưu trữ</a:t>
            </a:r>
          </a:p>
          <a:p>
            <a:r>
              <a:rPr lang="en-US" sz="3600"/>
              <a:t>Bài </a:t>
            </a:r>
            <a:r>
              <a:rPr lang="en-US" sz="3600" dirty="0" err="1"/>
              <a:t>tập</a:t>
            </a:r>
            <a:endParaRPr lang="en-US" sz="3600"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a:t>
            </a:fld>
            <a:endParaRPr lang="en-US"/>
          </a:p>
        </p:txBody>
      </p:sp>
      <p:sp>
        <p:nvSpPr>
          <p:cNvPr id="5" name="日付プレースホルダ 3">
            <a:extLst>
              <a:ext uri="{FF2B5EF4-FFF2-40B4-BE49-F238E27FC236}">
                <a16:creationId xmlns:a16="http://schemas.microsoft.com/office/drawing/2014/main" id="{891E2188-2833-4448-BCFC-D08A7ED29109}"/>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6" name="フッター プレースホルダ 4">
            <a:extLst>
              <a:ext uri="{FF2B5EF4-FFF2-40B4-BE49-F238E27FC236}">
                <a16:creationId xmlns:a16="http://schemas.microsoft.com/office/drawing/2014/main" id="{3C0D1FBF-C4B0-4C29-A299-4028E06C4BE0}"/>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pic>
        <p:nvPicPr>
          <p:cNvPr id="8" name="Picture 7">
            <a:extLst>
              <a:ext uri="{FF2B5EF4-FFF2-40B4-BE49-F238E27FC236}">
                <a16:creationId xmlns:a16="http://schemas.microsoft.com/office/drawing/2014/main" id="{1C4944D2-C804-41DB-B92D-5054ABAB9850}"/>
              </a:ext>
            </a:extLst>
          </p:cNvPr>
          <p:cNvPicPr>
            <a:picLocks noChangeAspect="1"/>
          </p:cNvPicPr>
          <p:nvPr/>
        </p:nvPicPr>
        <p:blipFill>
          <a:blip r:embed="rId2"/>
          <a:stretch>
            <a:fillRect/>
          </a:stretch>
        </p:blipFill>
        <p:spPr>
          <a:xfrm>
            <a:off x="4940017" y="1363404"/>
            <a:ext cx="3942251" cy="4489152"/>
          </a:xfrm>
          <a:prstGeom prst="rect">
            <a:avLst/>
          </a:prstGeom>
        </p:spPr>
      </p:pic>
    </p:spTree>
    <p:extLst>
      <p:ext uri="{BB962C8B-B14F-4D97-AF65-F5344CB8AC3E}">
        <p14:creationId xmlns:p14="http://schemas.microsoft.com/office/powerpoint/2010/main" val="204636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E567-03BD-48A2-A76B-28E95CF94A7E}"/>
              </a:ext>
            </a:extLst>
          </p:cNvPr>
          <p:cNvSpPr>
            <a:spLocks noGrp="1"/>
          </p:cNvSpPr>
          <p:nvPr>
            <p:ph type="title"/>
          </p:nvPr>
        </p:nvSpPr>
        <p:spPr/>
        <p:txBody>
          <a:bodyPr/>
          <a:lstStyle/>
          <a:p>
            <a:r>
              <a:rPr lang="en-US"/>
              <a:t>Thiết </a:t>
            </a:r>
            <a:r>
              <a:rPr lang="en-US" dirty="0" err="1"/>
              <a:t>bị</a:t>
            </a:r>
            <a:r>
              <a:rPr lang="en-US" dirty="0"/>
              <a:t> l</a:t>
            </a:r>
            <a:r>
              <a:rPr lang="vi-VN" dirty="0"/>
              <a:t>ư</a:t>
            </a:r>
            <a:r>
              <a:rPr lang="en-US" dirty="0"/>
              <a:t>u </a:t>
            </a:r>
            <a:r>
              <a:rPr lang="en-US" dirty="0" err="1"/>
              <a:t>trữ</a:t>
            </a:r>
            <a:r>
              <a:rPr lang="en-US" dirty="0"/>
              <a:t> (4/4) – Thanh </a:t>
            </a:r>
            <a:r>
              <a:rPr lang="en-US" dirty="0" err="1"/>
              <a:t>ghi</a:t>
            </a:r>
            <a:endParaRPr lang="en-US" dirty="0"/>
          </a:p>
        </p:txBody>
      </p:sp>
      <p:sp>
        <p:nvSpPr>
          <p:cNvPr id="3" name="Content Placeholder 2">
            <a:extLst>
              <a:ext uri="{FF2B5EF4-FFF2-40B4-BE49-F238E27FC236}">
                <a16:creationId xmlns:a16="http://schemas.microsoft.com/office/drawing/2014/main" id="{45449B58-A6A2-47B3-B55E-EF3DFA55DFB4}"/>
              </a:ext>
            </a:extLst>
          </p:cNvPr>
          <p:cNvSpPr>
            <a:spLocks noGrp="1"/>
          </p:cNvSpPr>
          <p:nvPr>
            <p:ph idx="1"/>
          </p:nvPr>
        </p:nvSpPr>
        <p:spPr>
          <a:xfrm>
            <a:off x="3158067" y="1368028"/>
            <a:ext cx="5709708" cy="3263504"/>
          </a:xfrm>
        </p:spPr>
        <p:txBody>
          <a:bodyPr/>
          <a:lstStyle/>
          <a:p>
            <a:r>
              <a:rPr lang="en-US" dirty="0"/>
              <a:t>Thanh </a:t>
            </a:r>
            <a:r>
              <a:rPr lang="en-US" dirty="0" err="1"/>
              <a:t>ghi</a:t>
            </a:r>
            <a:r>
              <a:rPr lang="en-US" dirty="0"/>
              <a:t> </a:t>
            </a:r>
            <a:r>
              <a:rPr lang="en-US" dirty="0" err="1"/>
              <a:t>là</a:t>
            </a:r>
            <a:r>
              <a:rPr lang="en-US" dirty="0"/>
              <a:t> </a:t>
            </a:r>
            <a:r>
              <a:rPr lang="en-US" dirty="0" err="1"/>
              <a:t>một</a:t>
            </a:r>
            <a:r>
              <a:rPr lang="en-US" dirty="0"/>
              <a:t>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đ</a:t>
            </a:r>
            <a:r>
              <a:rPr lang="vi-VN" dirty="0"/>
              <a:t>ư</a:t>
            </a:r>
            <a:r>
              <a:rPr lang="en-US" dirty="0" err="1"/>
              <a:t>ợc</a:t>
            </a:r>
            <a:r>
              <a:rPr lang="en-US" dirty="0"/>
              <a:t> </a:t>
            </a:r>
            <a:r>
              <a:rPr lang="en-US" dirty="0" err="1"/>
              <a:t>cấu</a:t>
            </a:r>
            <a:r>
              <a:rPr lang="en-US" dirty="0"/>
              <a:t> </a:t>
            </a:r>
            <a:r>
              <a:rPr lang="en-US" dirty="0" err="1"/>
              <a:t>tạo</a:t>
            </a:r>
            <a:r>
              <a:rPr lang="en-US" dirty="0"/>
              <a:t> </a:t>
            </a:r>
            <a:r>
              <a:rPr lang="en-US" dirty="0" err="1"/>
              <a:t>bởi</a:t>
            </a:r>
            <a:r>
              <a:rPr lang="en-US" dirty="0"/>
              <a:t> </a:t>
            </a:r>
            <a:r>
              <a:rPr lang="en-US" dirty="0" err="1"/>
              <a:t>các</a:t>
            </a:r>
            <a:r>
              <a:rPr lang="en-US" dirty="0"/>
              <a:t> flipflop </a:t>
            </a:r>
            <a:r>
              <a:rPr lang="en-US" dirty="0" err="1"/>
              <a:t>nối</a:t>
            </a:r>
            <a:r>
              <a:rPr lang="en-US" dirty="0"/>
              <a:t> </a:t>
            </a:r>
            <a:r>
              <a:rPr lang="en-US" dirty="0" err="1"/>
              <a:t>chung</a:t>
            </a:r>
            <a:r>
              <a:rPr lang="en-US" dirty="0"/>
              <a:t> </a:t>
            </a:r>
            <a:r>
              <a:rPr lang="en-US" dirty="0" err="1"/>
              <a:t>ngõ</a:t>
            </a:r>
            <a:r>
              <a:rPr lang="en-US" dirty="0"/>
              <a:t> </a:t>
            </a:r>
            <a:r>
              <a:rPr lang="en-US" dirty="0" err="1"/>
              <a:t>vào</a:t>
            </a:r>
            <a:r>
              <a:rPr lang="en-US" dirty="0"/>
              <a:t> CLK</a:t>
            </a:r>
          </a:p>
          <a:p>
            <a:pPr lvl="1"/>
            <a:r>
              <a:rPr lang="en-US" dirty="0" err="1"/>
              <a:t>Có</a:t>
            </a:r>
            <a:r>
              <a:rPr lang="en-US" dirty="0"/>
              <a:t> </a:t>
            </a:r>
            <a:r>
              <a:rPr lang="en-US" dirty="0" err="1"/>
              <a:t>thể</a:t>
            </a:r>
            <a:r>
              <a:rPr lang="en-US" dirty="0"/>
              <a:t> </a:t>
            </a:r>
            <a:r>
              <a:rPr lang="en-US" dirty="0" err="1"/>
              <a:t>bổ</a:t>
            </a:r>
            <a:r>
              <a:rPr lang="en-US" dirty="0"/>
              <a:t> sung </a:t>
            </a:r>
            <a:r>
              <a:rPr lang="en-US" dirty="0" err="1"/>
              <a:t>khối</a:t>
            </a:r>
            <a:r>
              <a:rPr lang="en-US" dirty="0"/>
              <a:t> </a:t>
            </a:r>
            <a:r>
              <a:rPr lang="en-US" dirty="0" err="1"/>
              <a:t>luận</a:t>
            </a:r>
            <a:r>
              <a:rPr lang="en-US" dirty="0"/>
              <a:t> </a:t>
            </a:r>
            <a:r>
              <a:rPr lang="en-US" dirty="0" err="1"/>
              <a:t>lý</a:t>
            </a:r>
            <a:r>
              <a:rPr lang="en-US" dirty="0"/>
              <a:t> </a:t>
            </a:r>
            <a:r>
              <a:rPr lang="en-US" dirty="0" err="1"/>
              <a:t>tổ</a:t>
            </a:r>
            <a:r>
              <a:rPr lang="en-US" dirty="0"/>
              <a:t> </a:t>
            </a:r>
            <a:r>
              <a:rPr lang="en-US" dirty="0" err="1"/>
              <a:t>hợp</a:t>
            </a:r>
            <a:r>
              <a:rPr lang="en-US" dirty="0"/>
              <a:t> </a:t>
            </a:r>
            <a:r>
              <a:rPr lang="en-US" dirty="0" err="1"/>
              <a:t>để</a:t>
            </a:r>
            <a:r>
              <a:rPr lang="en-US" dirty="0"/>
              <a:t> </a:t>
            </a:r>
            <a:r>
              <a:rPr lang="en-US" dirty="0" err="1"/>
              <a:t>xử</a:t>
            </a:r>
            <a:r>
              <a:rPr lang="en-US" dirty="0"/>
              <a:t> </a:t>
            </a:r>
            <a:r>
              <a:rPr lang="en-US" dirty="0" err="1"/>
              <a:t>lý</a:t>
            </a:r>
            <a:endParaRPr lang="en-US" dirty="0"/>
          </a:p>
          <a:p>
            <a:endParaRPr lang="en-US" dirty="0"/>
          </a:p>
        </p:txBody>
      </p:sp>
      <p:sp>
        <p:nvSpPr>
          <p:cNvPr id="4" name="Slide Number Placeholder 3">
            <a:extLst>
              <a:ext uri="{FF2B5EF4-FFF2-40B4-BE49-F238E27FC236}">
                <a16:creationId xmlns:a16="http://schemas.microsoft.com/office/drawing/2014/main" id="{76B29815-A76E-47F3-B9D1-E96D1650961E}"/>
              </a:ext>
            </a:extLst>
          </p:cNvPr>
          <p:cNvSpPr>
            <a:spLocks noGrp="1"/>
          </p:cNvSpPr>
          <p:nvPr>
            <p:ph type="sldNum" sz="quarter" idx="12"/>
          </p:nvPr>
        </p:nvSpPr>
        <p:spPr/>
        <p:txBody>
          <a:bodyPr/>
          <a:lstStyle/>
          <a:p>
            <a:fld id="{3C3C09BB-C7E7-4454-851F-EF8D770487CA}" type="slidenum">
              <a:rPr lang="en-US" smtClean="0"/>
              <a:pPr/>
              <a:t>20</a:t>
            </a:fld>
            <a:endParaRPr lang="en-US"/>
          </a:p>
        </p:txBody>
      </p:sp>
      <p:graphicFrame>
        <p:nvGraphicFramePr>
          <p:cNvPr id="6" name="Object 5">
            <a:extLst>
              <a:ext uri="{FF2B5EF4-FFF2-40B4-BE49-F238E27FC236}">
                <a16:creationId xmlns:a16="http://schemas.microsoft.com/office/drawing/2014/main" id="{3C530018-E08A-42C2-8447-6803806AF05D}"/>
              </a:ext>
            </a:extLst>
          </p:cNvPr>
          <p:cNvGraphicFramePr>
            <a:graphicFrameLocks noChangeAspect="1"/>
          </p:cNvGraphicFramePr>
          <p:nvPr>
            <p:extLst>
              <p:ext uri="{D42A27DB-BD31-4B8C-83A1-F6EECF244321}">
                <p14:modId xmlns:p14="http://schemas.microsoft.com/office/powerpoint/2010/main" val="4264951352"/>
              </p:ext>
            </p:extLst>
          </p:nvPr>
        </p:nvGraphicFramePr>
        <p:xfrm>
          <a:off x="276225" y="1387078"/>
          <a:ext cx="2795063" cy="3499246"/>
        </p:xfrm>
        <a:graphic>
          <a:graphicData uri="http://schemas.openxmlformats.org/presentationml/2006/ole">
            <mc:AlternateContent xmlns:mc="http://schemas.openxmlformats.org/markup-compatibility/2006">
              <mc:Choice xmlns:v="urn:schemas-microsoft-com:vml" Requires="v">
                <p:oleObj name="Visio" r:id="rId2" imgW="3438481" imgH="4371783" progId="Visio.Drawing.15">
                  <p:embed/>
                </p:oleObj>
              </mc:Choice>
              <mc:Fallback>
                <p:oleObj name="Visio" r:id="rId2" imgW="3438481" imgH="4371783" progId="Visio.Drawing.15">
                  <p:embed/>
                  <p:pic>
                    <p:nvPicPr>
                      <p:cNvPr id="6" name="Object 5">
                        <a:extLst>
                          <a:ext uri="{FF2B5EF4-FFF2-40B4-BE49-F238E27FC236}">
                            <a16:creationId xmlns:a16="http://schemas.microsoft.com/office/drawing/2014/main" id="{3C530018-E08A-42C2-8447-6803806AF05D}"/>
                          </a:ext>
                        </a:extLst>
                      </p:cNvPr>
                      <p:cNvPicPr>
                        <a:picLocks noChangeAspect="1" noChangeArrowheads="1"/>
                      </p:cNvPicPr>
                      <p:nvPr/>
                    </p:nvPicPr>
                    <p:blipFill>
                      <a:blip r:embed="rId3"/>
                      <a:srcRect/>
                      <a:stretch>
                        <a:fillRect/>
                      </a:stretch>
                    </p:blipFill>
                    <p:spPr bwMode="auto">
                      <a:xfrm>
                        <a:off x="276225" y="1387078"/>
                        <a:ext cx="2795063" cy="3499246"/>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DBBECFF1-446A-41E2-AC71-9E72D2E98D3C}"/>
              </a:ext>
            </a:extLst>
          </p:cNvPr>
          <p:cNvGraphicFramePr>
            <a:graphicFrameLocks noChangeAspect="1"/>
          </p:cNvGraphicFramePr>
          <p:nvPr>
            <p:extLst>
              <p:ext uri="{D42A27DB-BD31-4B8C-83A1-F6EECF244321}">
                <p14:modId xmlns:p14="http://schemas.microsoft.com/office/powerpoint/2010/main" val="2339136175"/>
              </p:ext>
            </p:extLst>
          </p:nvPr>
        </p:nvGraphicFramePr>
        <p:xfrm>
          <a:off x="809362" y="5035154"/>
          <a:ext cx="1728788" cy="1085850"/>
        </p:xfrm>
        <a:graphic>
          <a:graphicData uri="http://schemas.openxmlformats.org/presentationml/2006/ole">
            <mc:AlternateContent xmlns:mc="http://schemas.openxmlformats.org/markup-compatibility/2006">
              <mc:Choice xmlns:v="urn:schemas-microsoft-com:vml" Requires="v">
                <p:oleObj name="Visio" r:id="rId4" imgW="2314637" imgH="1428790" progId="Visio.Drawing.15">
                  <p:embed/>
                </p:oleObj>
              </mc:Choice>
              <mc:Fallback>
                <p:oleObj name="Visio" r:id="rId4" imgW="2314637" imgH="1428790" progId="Visio.Drawing.15">
                  <p:embed/>
                  <p:pic>
                    <p:nvPicPr>
                      <p:cNvPr id="8" name="Object 7">
                        <a:extLst>
                          <a:ext uri="{FF2B5EF4-FFF2-40B4-BE49-F238E27FC236}">
                            <a16:creationId xmlns:a16="http://schemas.microsoft.com/office/drawing/2014/main" id="{DBBECFF1-446A-41E2-AC71-9E72D2E98D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362" y="5035154"/>
                        <a:ext cx="1728788"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a:extLst>
              <a:ext uri="{FF2B5EF4-FFF2-40B4-BE49-F238E27FC236}">
                <a16:creationId xmlns:a16="http://schemas.microsoft.com/office/drawing/2014/main" id="{3A5B815E-69F2-4C70-919C-D15ECD86F360}"/>
              </a:ext>
            </a:extLst>
          </p:cNvPr>
          <p:cNvPicPr>
            <a:picLocks noChangeAspect="1"/>
          </p:cNvPicPr>
          <p:nvPr/>
        </p:nvPicPr>
        <p:blipFill>
          <a:blip r:embed="rId6"/>
          <a:stretch>
            <a:fillRect/>
          </a:stretch>
        </p:blipFill>
        <p:spPr>
          <a:xfrm>
            <a:off x="4369595" y="3341623"/>
            <a:ext cx="4479131" cy="1271588"/>
          </a:xfrm>
          <a:prstGeom prst="rect">
            <a:avLst/>
          </a:prstGeom>
        </p:spPr>
      </p:pic>
      <p:sp>
        <p:nvSpPr>
          <p:cNvPr id="9" name="日付プレースホルダ 3">
            <a:extLst>
              <a:ext uri="{FF2B5EF4-FFF2-40B4-BE49-F238E27FC236}">
                <a16:creationId xmlns:a16="http://schemas.microsoft.com/office/drawing/2014/main" id="{EF35E168-3396-476C-9DBE-AD79E32EC1B2}"/>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10" name="フッター プレースホルダ 4">
            <a:extLst>
              <a:ext uri="{FF2B5EF4-FFF2-40B4-BE49-F238E27FC236}">
                <a16:creationId xmlns:a16="http://schemas.microsoft.com/office/drawing/2014/main" id="{8B7789E9-D8F7-4877-93A9-3049B7E564D5}"/>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01009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E80B-7497-4CFB-A1BB-7868CAFFA936}"/>
              </a:ext>
            </a:extLst>
          </p:cNvPr>
          <p:cNvSpPr>
            <a:spLocks noGrp="1"/>
          </p:cNvSpPr>
          <p:nvPr>
            <p:ph type="title"/>
          </p:nvPr>
        </p:nvSpPr>
        <p:spPr/>
        <p:txBody>
          <a:bodyPr/>
          <a:lstStyle/>
          <a:p>
            <a:r>
              <a:rPr lang="en-US" dirty="0"/>
              <a:t>Quiz 6 </a:t>
            </a:r>
          </a:p>
        </p:txBody>
      </p:sp>
      <p:sp>
        <p:nvSpPr>
          <p:cNvPr id="3" name="Content Placeholder 2">
            <a:extLst>
              <a:ext uri="{FF2B5EF4-FFF2-40B4-BE49-F238E27FC236}">
                <a16:creationId xmlns:a16="http://schemas.microsoft.com/office/drawing/2014/main" id="{DFAC4E46-543E-4EA9-A980-7D45330473F1}"/>
              </a:ext>
            </a:extLst>
          </p:cNvPr>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INC </a:t>
            </a:r>
            <a:r>
              <a:rPr lang="en-US" dirty="0" err="1">
                <a:effectLst/>
                <a:latin typeface="Times New Roman" panose="02020603050405020304" pitchFamily="18" charset="0"/>
                <a:ea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bộ</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tăng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lên</a:t>
            </a:r>
            <a:r>
              <a:rPr lang="en-US" dirty="0">
                <a:effectLst/>
                <a:latin typeface="Times New Roman" panose="02020603050405020304" pitchFamily="18" charset="0"/>
                <a:ea typeface="Times New Roman" panose="02020603050405020304" pitchFamily="18" charset="0"/>
              </a:rPr>
              <a:t> 1. </a:t>
            </a:r>
            <a:r>
              <a:rPr lang="vi-VN" spc="-15" dirty="0">
                <a:ea typeface="Times New Roman" panose="02020603050405020304" pitchFamily="18" charset="0"/>
              </a:rPr>
              <a:t>Trong đó O là ngõ ra và I là ngõ vào. Mối quan hệ giữa O và I là: O = I + 1.</a:t>
            </a:r>
            <a:r>
              <a:rPr lang="en-US" spc="-15" dirty="0">
                <a:ea typeface="Times New Roman" panose="02020603050405020304" pitchFamily="18" charset="0"/>
              </a:rPr>
              <a:t> REG </a:t>
            </a:r>
            <a:r>
              <a:rPr lang="en-US" spc="-15" dirty="0" err="1">
                <a:ea typeface="Times New Roman" panose="02020603050405020304" pitchFamily="18" charset="0"/>
              </a:rPr>
              <a:t>là</a:t>
            </a:r>
            <a:r>
              <a:rPr lang="en-US" spc="-15" dirty="0">
                <a:ea typeface="Times New Roman" panose="02020603050405020304" pitchFamily="18" charset="0"/>
              </a:rPr>
              <a:t> </a:t>
            </a:r>
            <a:r>
              <a:rPr lang="en-US" spc="-15" dirty="0" err="1">
                <a:ea typeface="Times New Roman" panose="02020603050405020304" pitchFamily="18" charset="0"/>
              </a:rPr>
              <a:t>thanh</a:t>
            </a:r>
            <a:r>
              <a:rPr lang="en-US" spc="-15" dirty="0">
                <a:ea typeface="Times New Roman" panose="02020603050405020304" pitchFamily="18" charset="0"/>
              </a:rPr>
              <a:t> </a:t>
            </a:r>
            <a:r>
              <a:rPr lang="en-US" spc="-15" dirty="0" err="1">
                <a:ea typeface="Times New Roman" panose="02020603050405020304" pitchFamily="18" charset="0"/>
              </a:rPr>
              <a:t>ghi</a:t>
            </a:r>
            <a:r>
              <a:rPr lang="en-US" spc="-15" dirty="0">
                <a:ea typeface="Times New Roman" panose="02020603050405020304" pitchFamily="18" charset="0"/>
              </a:rPr>
              <a:t> </a:t>
            </a:r>
            <a:r>
              <a:rPr lang="en-US" spc="-15" dirty="0" err="1">
                <a:ea typeface="Times New Roman" panose="02020603050405020304" pitchFamily="18" charset="0"/>
              </a:rPr>
              <a:t>chứa</a:t>
            </a:r>
            <a:r>
              <a:rPr lang="en-US" spc="-15" dirty="0">
                <a:ea typeface="Times New Roman" panose="02020603050405020304" pitchFamily="18" charset="0"/>
              </a:rPr>
              <a:t> 2 D flipflop. </a:t>
            </a:r>
            <a:r>
              <a:rPr lang="vi-VN" dirty="0">
                <a:effectLst/>
                <a:latin typeface="Times New Roman" panose="02020603050405020304" pitchFamily="18" charset="0"/>
                <a:ea typeface="Times New Roman" panose="02020603050405020304" pitchFamily="18" charset="0"/>
              </a:rPr>
              <a:t>Giả sử ban đầu Q = 0, sau 4 lần ngõ vào CLK tích cực thì Q bằng bao nhiêu?</a:t>
            </a:r>
            <a:endParaRPr lang="en-US" dirty="0"/>
          </a:p>
        </p:txBody>
      </p:sp>
      <p:sp>
        <p:nvSpPr>
          <p:cNvPr id="4" name="Slide Number Placeholder 3">
            <a:extLst>
              <a:ext uri="{FF2B5EF4-FFF2-40B4-BE49-F238E27FC236}">
                <a16:creationId xmlns:a16="http://schemas.microsoft.com/office/drawing/2014/main" id="{AE5072AE-9D59-4DBD-B860-BAC53DD80A71}"/>
              </a:ext>
            </a:extLst>
          </p:cNvPr>
          <p:cNvSpPr>
            <a:spLocks noGrp="1"/>
          </p:cNvSpPr>
          <p:nvPr>
            <p:ph type="sldNum" sz="quarter" idx="12"/>
          </p:nvPr>
        </p:nvSpPr>
        <p:spPr/>
        <p:txBody>
          <a:bodyPr/>
          <a:lstStyle/>
          <a:p>
            <a:fld id="{3C3C09BB-C7E7-4454-851F-EF8D770487CA}" type="slidenum">
              <a:rPr lang="en-US" smtClean="0"/>
              <a:pPr/>
              <a:t>21</a:t>
            </a:fld>
            <a:endParaRPr lang="en-US"/>
          </a:p>
        </p:txBody>
      </p:sp>
      <p:graphicFrame>
        <p:nvGraphicFramePr>
          <p:cNvPr id="8" name="Object 7">
            <a:extLst>
              <a:ext uri="{FF2B5EF4-FFF2-40B4-BE49-F238E27FC236}">
                <a16:creationId xmlns:a16="http://schemas.microsoft.com/office/drawing/2014/main" id="{68108473-4FFD-40AE-84BE-E83126B7A1CB}"/>
              </a:ext>
            </a:extLst>
          </p:cNvPr>
          <p:cNvGraphicFramePr>
            <a:graphicFrameLocks noChangeAspect="1"/>
          </p:cNvGraphicFramePr>
          <p:nvPr/>
        </p:nvGraphicFramePr>
        <p:xfrm>
          <a:off x="3511564" y="3429001"/>
          <a:ext cx="2139923" cy="1928159"/>
        </p:xfrm>
        <a:graphic>
          <a:graphicData uri="http://schemas.openxmlformats.org/presentationml/2006/ole">
            <mc:AlternateContent xmlns:mc="http://schemas.openxmlformats.org/markup-compatibility/2006">
              <mc:Choice xmlns:v="urn:schemas-microsoft-com:vml" Requires="v">
                <p:oleObj name="Visio" r:id="rId2" imgW="1867037" imgH="1628795" progId="Visio.Drawing.15">
                  <p:embed/>
                </p:oleObj>
              </mc:Choice>
              <mc:Fallback>
                <p:oleObj name="Visio" r:id="rId2" imgW="1867037" imgH="1628795" progId="Visio.Drawing.15">
                  <p:embed/>
                  <p:pic>
                    <p:nvPicPr>
                      <p:cNvPr id="8" name="Object 7">
                        <a:extLst>
                          <a:ext uri="{FF2B5EF4-FFF2-40B4-BE49-F238E27FC236}">
                            <a16:creationId xmlns:a16="http://schemas.microsoft.com/office/drawing/2014/main" id="{68108473-4FFD-40AE-84BE-E83126B7A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564" y="3429001"/>
                        <a:ext cx="2139923" cy="1928159"/>
                      </a:xfrm>
                      <a:prstGeom prst="rect">
                        <a:avLst/>
                      </a:prstGeom>
                      <a:noFill/>
                    </p:spPr>
                  </p:pic>
                </p:oleObj>
              </mc:Fallback>
            </mc:AlternateContent>
          </a:graphicData>
        </a:graphic>
      </p:graphicFrame>
      <p:sp>
        <p:nvSpPr>
          <p:cNvPr id="6" name="日付プレースホルダ 3">
            <a:extLst>
              <a:ext uri="{FF2B5EF4-FFF2-40B4-BE49-F238E27FC236}">
                <a16:creationId xmlns:a16="http://schemas.microsoft.com/office/drawing/2014/main" id="{B4AAD4AB-45A9-46D0-8AAF-4E11E41BC545}"/>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7" name="フッター プレースホルダ 4">
            <a:extLst>
              <a:ext uri="{FF2B5EF4-FFF2-40B4-BE49-F238E27FC236}">
                <a16:creationId xmlns:a16="http://schemas.microsoft.com/office/drawing/2014/main" id="{17204511-CB0A-4647-8C2D-DC21B63C336C}"/>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87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FCFB-A4D0-42E1-A42F-DA75AAC39120}"/>
              </a:ext>
            </a:extLst>
          </p:cNvPr>
          <p:cNvSpPr>
            <a:spLocks noGrp="1"/>
          </p:cNvSpPr>
          <p:nvPr>
            <p:ph type="title"/>
          </p:nvPr>
        </p:nvSpPr>
        <p:spPr/>
        <p:txBody>
          <a:bodyPr/>
          <a:lstStyle/>
          <a:p>
            <a:r>
              <a:rPr lang="en-US"/>
              <a:t>Bài </a:t>
            </a:r>
            <a:r>
              <a:rPr lang="en-US" dirty="0" err="1"/>
              <a:t>tập</a:t>
            </a:r>
            <a:r>
              <a:rPr lang="en-US" dirty="0"/>
              <a:t> (1/2)</a:t>
            </a:r>
          </a:p>
        </p:txBody>
      </p:sp>
      <p:sp>
        <p:nvSpPr>
          <p:cNvPr id="3" name="Content Placeholder 2">
            <a:extLst>
              <a:ext uri="{FF2B5EF4-FFF2-40B4-BE49-F238E27FC236}">
                <a16:creationId xmlns:a16="http://schemas.microsoft.com/office/drawing/2014/main" id="{2825B35A-DFAF-4E52-97E1-E3816DAE8D9C}"/>
              </a:ext>
            </a:extLst>
          </p:cNvPr>
          <p:cNvSpPr>
            <a:spLocks noGrp="1"/>
          </p:cNvSpPr>
          <p:nvPr>
            <p:ph idx="1"/>
          </p:nvPr>
        </p:nvSpPr>
        <p:spPr/>
        <p:txBody>
          <a:bodyPr>
            <a:normAutofit/>
          </a:bodyPr>
          <a:lstStyle/>
          <a:p>
            <a:pPr marL="0" indent="0">
              <a:buNone/>
            </a:pPr>
            <a:r>
              <a:rPr lang="vi-VN" dirty="0"/>
              <a:t>Thiết kế mạch số phát hiện người chiến thắng trong một cuộc</a:t>
            </a:r>
            <a:r>
              <a:rPr lang="en-US" dirty="0"/>
              <a:t> </a:t>
            </a:r>
            <a:r>
              <a:rPr lang="vi-VN" dirty="0"/>
              <a:t>thi “oẳn tù tì” giữa 2 người</a:t>
            </a:r>
            <a:r>
              <a:rPr lang="en-US" dirty="0"/>
              <a:t>.</a:t>
            </a:r>
          </a:p>
          <a:p>
            <a:pPr marL="0" indent="0">
              <a:buNone/>
            </a:pPr>
            <a:r>
              <a:rPr lang="vi-VN" dirty="0"/>
              <a:t>Biết rằng 3 đòn được mã hóa như bên dưới:</a:t>
            </a:r>
            <a:endParaRPr lang="en-US" dirty="0"/>
          </a:p>
          <a:p>
            <a:pPr marL="0" indent="0">
              <a:buNone/>
            </a:pPr>
            <a:br>
              <a:rPr lang="vi-VN" dirty="0"/>
            </a:br>
            <a:endParaRPr lang="en-US" dirty="0"/>
          </a:p>
        </p:txBody>
      </p:sp>
      <p:sp>
        <p:nvSpPr>
          <p:cNvPr id="4" name="Slide Number Placeholder 3">
            <a:extLst>
              <a:ext uri="{FF2B5EF4-FFF2-40B4-BE49-F238E27FC236}">
                <a16:creationId xmlns:a16="http://schemas.microsoft.com/office/drawing/2014/main" id="{4D959ED9-D4C0-4F71-8D6E-8B9FE84E072E}"/>
              </a:ext>
            </a:extLst>
          </p:cNvPr>
          <p:cNvSpPr>
            <a:spLocks noGrp="1"/>
          </p:cNvSpPr>
          <p:nvPr>
            <p:ph type="sldNum" sz="quarter" idx="12"/>
          </p:nvPr>
        </p:nvSpPr>
        <p:spPr/>
        <p:txBody>
          <a:bodyPr/>
          <a:lstStyle/>
          <a:p>
            <a:fld id="{3C3C09BB-C7E7-4454-851F-EF8D770487CA}" type="slidenum">
              <a:rPr lang="en-US" smtClean="0"/>
              <a:pPr/>
              <a:t>22</a:t>
            </a:fld>
            <a:endParaRPr lang="en-US"/>
          </a:p>
        </p:txBody>
      </p:sp>
      <p:graphicFrame>
        <p:nvGraphicFramePr>
          <p:cNvPr id="5" name="Table 4">
            <a:extLst>
              <a:ext uri="{FF2B5EF4-FFF2-40B4-BE49-F238E27FC236}">
                <a16:creationId xmlns:a16="http://schemas.microsoft.com/office/drawing/2014/main" id="{58E32D13-15D8-4722-8838-6661DFD5EF23}"/>
              </a:ext>
            </a:extLst>
          </p:cNvPr>
          <p:cNvGraphicFramePr>
            <a:graphicFrameLocks noGrp="1"/>
          </p:cNvGraphicFramePr>
          <p:nvPr/>
        </p:nvGraphicFramePr>
        <p:xfrm>
          <a:off x="3143250" y="3429000"/>
          <a:ext cx="2857500" cy="1554480"/>
        </p:xfrm>
        <a:graphic>
          <a:graphicData uri="http://schemas.openxmlformats.org/drawingml/2006/table">
            <a:tbl>
              <a:tblPr>
                <a:tableStyleId>{5940675A-B579-460E-94D1-54222C63F5DA}</a:tableStyleId>
              </a:tblPr>
              <a:tblGrid>
                <a:gridCol w="1428750">
                  <a:extLst>
                    <a:ext uri="{9D8B030D-6E8A-4147-A177-3AD203B41FA5}">
                      <a16:colId xmlns:a16="http://schemas.microsoft.com/office/drawing/2014/main" val="3296787071"/>
                    </a:ext>
                  </a:extLst>
                </a:gridCol>
                <a:gridCol w="1428750">
                  <a:extLst>
                    <a:ext uri="{9D8B030D-6E8A-4147-A177-3AD203B41FA5}">
                      <a16:colId xmlns:a16="http://schemas.microsoft.com/office/drawing/2014/main" val="1883563656"/>
                    </a:ext>
                  </a:extLst>
                </a:gridCol>
              </a:tblGrid>
              <a:tr h="388620">
                <a:tc>
                  <a:txBody>
                    <a:bodyPr/>
                    <a:lstStyle/>
                    <a:p>
                      <a:pPr algn="ctr"/>
                      <a:r>
                        <a:rPr lang="en-US" sz="2100" b="1" dirty="0" err="1">
                          <a:effectLst/>
                          <a:latin typeface="Times New Roman" panose="02020603050405020304" pitchFamily="18" charset="0"/>
                          <a:cs typeface="Times New Roman" panose="02020603050405020304" pitchFamily="18" charset="0"/>
                        </a:rPr>
                        <a:t>Đòn</a:t>
                      </a:r>
                      <a:r>
                        <a:rPr lang="en-US" sz="2100" b="1" dirty="0">
                          <a:effectLst/>
                          <a:latin typeface="Times New Roman" panose="02020603050405020304" pitchFamily="18" charset="0"/>
                          <a:cs typeface="Times New Roman" panose="02020603050405020304" pitchFamily="18" charset="0"/>
                        </a:rPr>
                        <a:t> </a:t>
                      </a:r>
                    </a:p>
                  </a:txBody>
                  <a:tcPr marL="68580" marR="68580" marT="34290" marB="34290" anchor="ctr"/>
                </a:tc>
                <a:tc>
                  <a:txBody>
                    <a:bodyPr/>
                    <a:lstStyle/>
                    <a:p>
                      <a:pPr algn="ctr"/>
                      <a:r>
                        <a:rPr lang="en-US" sz="2100" b="1" dirty="0" err="1">
                          <a:effectLst/>
                          <a:latin typeface="Times New Roman" panose="02020603050405020304" pitchFamily="18" charset="0"/>
                          <a:cs typeface="Times New Roman" panose="02020603050405020304" pitchFamily="18" charset="0"/>
                        </a:rPr>
                        <a:t>Mã</a:t>
                      </a:r>
                      <a:r>
                        <a:rPr lang="en-US" sz="2100" b="1" dirty="0">
                          <a:effectLst/>
                          <a:latin typeface="Times New Roman" panose="02020603050405020304" pitchFamily="18" charset="0"/>
                          <a:cs typeface="Times New Roman" panose="02020603050405020304" pitchFamily="18" charset="0"/>
                        </a:rPr>
                        <a:t> </a:t>
                      </a:r>
                      <a:r>
                        <a:rPr lang="en-US" sz="2100" b="1" dirty="0" err="1">
                          <a:effectLst/>
                          <a:latin typeface="Times New Roman" panose="02020603050405020304" pitchFamily="18" charset="0"/>
                          <a:cs typeface="Times New Roman" panose="02020603050405020304" pitchFamily="18" charset="0"/>
                        </a:rPr>
                        <a:t>hóa</a:t>
                      </a:r>
                      <a:endParaRPr lang="en-US" sz="2100" b="1" dirty="0">
                        <a:effectLst/>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393121607"/>
                  </a:ext>
                </a:extLst>
              </a:tr>
              <a:tr h="388620">
                <a:tc>
                  <a:txBody>
                    <a:bodyPr/>
                    <a:lstStyle/>
                    <a:p>
                      <a:pPr algn="ctr"/>
                      <a:r>
                        <a:rPr lang="en-US" sz="2100">
                          <a:effectLst/>
                          <a:latin typeface="Times New Roman" panose="02020603050405020304" pitchFamily="18" charset="0"/>
                          <a:cs typeface="Times New Roman" panose="02020603050405020304" pitchFamily="18" charset="0"/>
                        </a:rPr>
                        <a:t>Giấy </a:t>
                      </a:r>
                    </a:p>
                  </a:txBody>
                  <a:tcPr marL="68580" marR="68580" marT="34290" marB="34290" anchor="ctr"/>
                </a:tc>
                <a:tc>
                  <a:txBody>
                    <a:bodyPr/>
                    <a:lstStyle/>
                    <a:p>
                      <a:pPr algn="ctr"/>
                      <a:r>
                        <a:rPr lang="en-US" sz="2100" dirty="0">
                          <a:effectLst/>
                          <a:latin typeface="Times New Roman" panose="02020603050405020304" pitchFamily="18" charset="0"/>
                          <a:cs typeface="Times New Roman" panose="02020603050405020304" pitchFamily="18" charset="0"/>
                        </a:rPr>
                        <a:t>01</a:t>
                      </a:r>
                    </a:p>
                  </a:txBody>
                  <a:tcPr marL="68580" marR="68580" marT="34290" marB="34290" anchor="ctr"/>
                </a:tc>
                <a:extLst>
                  <a:ext uri="{0D108BD9-81ED-4DB2-BD59-A6C34878D82A}">
                    <a16:rowId xmlns:a16="http://schemas.microsoft.com/office/drawing/2014/main" val="3750849606"/>
                  </a:ext>
                </a:extLst>
              </a:tr>
              <a:tr h="388620">
                <a:tc>
                  <a:txBody>
                    <a:bodyPr/>
                    <a:lstStyle/>
                    <a:p>
                      <a:pPr algn="ctr"/>
                      <a:r>
                        <a:rPr lang="en-US" sz="2100">
                          <a:effectLst/>
                          <a:latin typeface="Times New Roman" panose="02020603050405020304" pitchFamily="18" charset="0"/>
                          <a:cs typeface="Times New Roman" panose="02020603050405020304" pitchFamily="18" charset="0"/>
                        </a:rPr>
                        <a:t>Kéo </a:t>
                      </a:r>
                    </a:p>
                  </a:txBody>
                  <a:tcPr marL="68580" marR="68580" marT="34290" marB="34290" anchor="ctr"/>
                </a:tc>
                <a:tc>
                  <a:txBody>
                    <a:bodyPr/>
                    <a:lstStyle/>
                    <a:p>
                      <a:pPr algn="ctr"/>
                      <a:r>
                        <a:rPr lang="en-US" sz="2100" dirty="0">
                          <a:effectLst/>
                          <a:latin typeface="Times New Roman" panose="02020603050405020304" pitchFamily="18" charset="0"/>
                          <a:cs typeface="Times New Roman" panose="02020603050405020304" pitchFamily="18" charset="0"/>
                        </a:rPr>
                        <a:t>10</a:t>
                      </a:r>
                    </a:p>
                  </a:txBody>
                  <a:tcPr marL="68580" marR="68580" marT="34290" marB="34290" anchor="ctr"/>
                </a:tc>
                <a:extLst>
                  <a:ext uri="{0D108BD9-81ED-4DB2-BD59-A6C34878D82A}">
                    <a16:rowId xmlns:a16="http://schemas.microsoft.com/office/drawing/2014/main" val="4045394775"/>
                  </a:ext>
                </a:extLst>
              </a:tr>
              <a:tr h="388620">
                <a:tc>
                  <a:txBody>
                    <a:bodyPr/>
                    <a:lstStyle/>
                    <a:p>
                      <a:pPr algn="ctr"/>
                      <a:r>
                        <a:rPr lang="en-US" sz="2100">
                          <a:effectLst/>
                          <a:latin typeface="Times New Roman" panose="02020603050405020304" pitchFamily="18" charset="0"/>
                          <a:cs typeface="Times New Roman" panose="02020603050405020304" pitchFamily="18" charset="0"/>
                        </a:rPr>
                        <a:t>Búa </a:t>
                      </a:r>
                    </a:p>
                  </a:txBody>
                  <a:tcPr marL="68580" marR="68580" marT="34290" marB="34290" anchor="ctr"/>
                </a:tc>
                <a:tc>
                  <a:txBody>
                    <a:bodyPr/>
                    <a:lstStyle/>
                    <a:p>
                      <a:pPr algn="ctr"/>
                      <a:r>
                        <a:rPr lang="en-US" sz="2100" dirty="0">
                          <a:effectLst/>
                          <a:latin typeface="Times New Roman" panose="02020603050405020304" pitchFamily="18" charset="0"/>
                          <a:cs typeface="Times New Roman" panose="02020603050405020304" pitchFamily="18" charset="0"/>
                        </a:rPr>
                        <a:t>11</a:t>
                      </a:r>
                    </a:p>
                  </a:txBody>
                  <a:tcPr marL="68580" marR="68580" marT="34290" marB="34290" anchor="ctr"/>
                </a:tc>
                <a:extLst>
                  <a:ext uri="{0D108BD9-81ED-4DB2-BD59-A6C34878D82A}">
                    <a16:rowId xmlns:a16="http://schemas.microsoft.com/office/drawing/2014/main" val="3513743445"/>
                  </a:ext>
                </a:extLst>
              </a:tr>
            </a:tbl>
          </a:graphicData>
        </a:graphic>
      </p:graphicFrame>
      <p:sp>
        <p:nvSpPr>
          <p:cNvPr id="6" name="日付プレースホルダ 3">
            <a:extLst>
              <a:ext uri="{FF2B5EF4-FFF2-40B4-BE49-F238E27FC236}">
                <a16:creationId xmlns:a16="http://schemas.microsoft.com/office/drawing/2014/main" id="{0E26BC6E-03C1-466A-ABF8-F935C7F15ECF}"/>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7" name="フッター プレースホルダ 4">
            <a:extLst>
              <a:ext uri="{FF2B5EF4-FFF2-40B4-BE49-F238E27FC236}">
                <a16:creationId xmlns:a16="http://schemas.microsoft.com/office/drawing/2014/main" id="{BB28CDD6-0F93-46CE-AB40-BD2DC9AB11EE}"/>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605811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0C2F-040B-42FC-8563-C8193F3EF709}"/>
              </a:ext>
            </a:extLst>
          </p:cNvPr>
          <p:cNvSpPr>
            <a:spLocks noGrp="1"/>
          </p:cNvSpPr>
          <p:nvPr>
            <p:ph type="title"/>
          </p:nvPr>
        </p:nvSpPr>
        <p:spPr/>
        <p:txBody>
          <a:bodyPr/>
          <a:lstStyle/>
          <a:p>
            <a:r>
              <a:rPr lang="en-US"/>
              <a:t>Bài </a:t>
            </a:r>
            <a:r>
              <a:rPr lang="en-US" dirty="0" err="1"/>
              <a:t>tập</a:t>
            </a:r>
            <a:r>
              <a:rPr lang="en-US"/>
              <a:t> (2/2</a:t>
            </a:r>
            <a:r>
              <a:rPr lang="en-US" dirty="0"/>
              <a:t>)</a:t>
            </a:r>
          </a:p>
        </p:txBody>
      </p:sp>
      <p:sp>
        <p:nvSpPr>
          <p:cNvPr id="3" name="Content Placeholder 2">
            <a:extLst>
              <a:ext uri="{FF2B5EF4-FFF2-40B4-BE49-F238E27FC236}">
                <a16:creationId xmlns:a16="http://schemas.microsoft.com/office/drawing/2014/main" id="{C19EF3D3-DE00-4FFF-9A52-D451A36BAC02}"/>
              </a:ext>
            </a:extLst>
          </p:cNvPr>
          <p:cNvSpPr>
            <a:spLocks noGrp="1"/>
          </p:cNvSpPr>
          <p:nvPr>
            <p:ph idx="1"/>
          </p:nvPr>
        </p:nvSpPr>
        <p:spPr/>
        <p:txBody>
          <a:bodyPr/>
          <a:lstStyle/>
          <a:p>
            <a:r>
              <a:rPr lang="en-US" dirty="0" err="1"/>
              <a:t>Ngõ</a:t>
            </a:r>
            <a:r>
              <a:rPr lang="en-US" dirty="0"/>
              <a:t> </a:t>
            </a:r>
            <a:r>
              <a:rPr lang="en-US" dirty="0" err="1"/>
              <a:t>vào</a:t>
            </a:r>
            <a:r>
              <a:rPr lang="en-US" dirty="0"/>
              <a:t> D </a:t>
            </a:r>
            <a:r>
              <a:rPr lang="en-US" dirty="0" err="1"/>
              <a:t>của</a:t>
            </a:r>
            <a:r>
              <a:rPr lang="en-US" dirty="0"/>
              <a:t> D flipflop </a:t>
            </a:r>
            <a:r>
              <a:rPr lang="en-US" dirty="0" err="1"/>
              <a:t>có</a:t>
            </a:r>
            <a:r>
              <a:rPr lang="en-US" dirty="0"/>
              <a:t> </a:t>
            </a:r>
            <a:r>
              <a:rPr lang="en-US" dirty="0" err="1"/>
              <a:t>biểu</a:t>
            </a:r>
            <a:r>
              <a:rPr lang="en-US" dirty="0"/>
              <a:t> </a:t>
            </a:r>
            <a:r>
              <a:rPr lang="en-US" dirty="0" err="1"/>
              <a:t>thức</a:t>
            </a:r>
            <a:r>
              <a:rPr lang="en-US" dirty="0"/>
              <a:t> D = AR + E. </a:t>
            </a:r>
            <a:r>
              <a:rPr lang="en-US" dirty="0" err="1"/>
              <a:t>Hãy</a:t>
            </a:r>
            <a:r>
              <a:rPr lang="en-US" dirty="0"/>
              <a:t> </a:t>
            </a:r>
            <a:r>
              <a:rPr lang="en-US" dirty="0" err="1"/>
              <a:t>vẽ</a:t>
            </a:r>
            <a:r>
              <a:rPr lang="en-US" dirty="0"/>
              <a:t> </a:t>
            </a:r>
            <a:r>
              <a:rPr lang="en-US" dirty="0" err="1"/>
              <a:t>dạng</a:t>
            </a:r>
            <a:r>
              <a:rPr lang="en-US" dirty="0"/>
              <a:t> </a:t>
            </a:r>
            <a:r>
              <a:rPr lang="en-US" dirty="0" err="1"/>
              <a:t>sóng</a:t>
            </a:r>
            <a:r>
              <a:rPr lang="en-US" dirty="0"/>
              <a:t> </a:t>
            </a:r>
            <a:r>
              <a:rPr lang="en-US" dirty="0" err="1"/>
              <a:t>của</a:t>
            </a:r>
            <a:r>
              <a:rPr lang="en-US" dirty="0"/>
              <a:t> </a:t>
            </a:r>
            <a:r>
              <a:rPr lang="en-US" dirty="0" err="1"/>
              <a:t>ngõ</a:t>
            </a:r>
            <a:r>
              <a:rPr lang="en-US" dirty="0"/>
              <a:t> ra Q</a:t>
            </a:r>
          </a:p>
        </p:txBody>
      </p:sp>
      <p:sp>
        <p:nvSpPr>
          <p:cNvPr id="4" name="Slide Number Placeholder 3">
            <a:extLst>
              <a:ext uri="{FF2B5EF4-FFF2-40B4-BE49-F238E27FC236}">
                <a16:creationId xmlns:a16="http://schemas.microsoft.com/office/drawing/2014/main" id="{710F6675-F828-4C6C-BBCF-8D43ECCF3CD9}"/>
              </a:ext>
            </a:extLst>
          </p:cNvPr>
          <p:cNvSpPr>
            <a:spLocks noGrp="1"/>
          </p:cNvSpPr>
          <p:nvPr>
            <p:ph type="sldNum" sz="quarter" idx="12"/>
          </p:nvPr>
        </p:nvSpPr>
        <p:spPr/>
        <p:txBody>
          <a:bodyPr/>
          <a:lstStyle/>
          <a:p>
            <a:fld id="{3C3C09BB-C7E7-4454-851F-EF8D770487CA}" type="slidenum">
              <a:rPr lang="en-US" smtClean="0"/>
              <a:pPr/>
              <a:t>23</a:t>
            </a:fld>
            <a:endParaRPr lang="en-US"/>
          </a:p>
        </p:txBody>
      </p:sp>
      <p:pic>
        <p:nvPicPr>
          <p:cNvPr id="6" name="Picture 5">
            <a:extLst>
              <a:ext uri="{FF2B5EF4-FFF2-40B4-BE49-F238E27FC236}">
                <a16:creationId xmlns:a16="http://schemas.microsoft.com/office/drawing/2014/main" id="{EA8A761E-8B04-4190-AF5A-FFBB7E489853}"/>
              </a:ext>
            </a:extLst>
          </p:cNvPr>
          <p:cNvPicPr>
            <a:picLocks noChangeAspect="1"/>
          </p:cNvPicPr>
          <p:nvPr/>
        </p:nvPicPr>
        <p:blipFill>
          <a:blip r:embed="rId2"/>
          <a:stretch>
            <a:fillRect/>
          </a:stretch>
        </p:blipFill>
        <p:spPr>
          <a:xfrm>
            <a:off x="914400" y="2927051"/>
            <a:ext cx="7237661" cy="2518173"/>
          </a:xfrm>
          <a:prstGeom prst="rect">
            <a:avLst/>
          </a:prstGeom>
        </p:spPr>
      </p:pic>
      <p:sp>
        <p:nvSpPr>
          <p:cNvPr id="7" name="日付プレースホルダ 3">
            <a:extLst>
              <a:ext uri="{FF2B5EF4-FFF2-40B4-BE49-F238E27FC236}">
                <a16:creationId xmlns:a16="http://schemas.microsoft.com/office/drawing/2014/main" id="{859A440C-3136-4125-AF0D-F2887EBE6BA6}"/>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8" name="フッター プレースホルダ 4">
            <a:extLst>
              <a:ext uri="{FF2B5EF4-FFF2-40B4-BE49-F238E27FC236}">
                <a16:creationId xmlns:a16="http://schemas.microsoft.com/office/drawing/2014/main" id="{9E2A4BE5-D4D4-4DCC-8C7F-00F53B5C465F}"/>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622158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10/4/2022</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pic>
        <p:nvPicPr>
          <p:cNvPr id="4100" name="Picture 4" descr="http://data.sinhvienit.net/2013/T09/img/SinhVienIT.Net---suy-ngh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EA47E-E37A-4839-99E0-00AA8E51572A}"/>
              </a:ext>
            </a:extLst>
          </p:cNvPr>
          <p:cNvSpPr/>
          <p:nvPr/>
        </p:nvSpPr>
        <p:spPr>
          <a:xfrm>
            <a:off x="1497502" y="4800600"/>
            <a:ext cx="6198698" cy="762000"/>
          </a:xfrm>
          <a:prstGeom prst="rect">
            <a:avLst/>
          </a:prstGeom>
          <a:solidFill>
            <a:srgbClr val="FFFF00"/>
          </a:solidFill>
          <a:ln>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7C8429F-51C1-40CE-8B0F-E489DE7080B8}"/>
              </a:ext>
            </a:extLst>
          </p:cNvPr>
          <p:cNvSpPr>
            <a:spLocks noGrp="1"/>
          </p:cNvSpPr>
          <p:nvPr>
            <p:ph idx="1"/>
          </p:nvPr>
        </p:nvSpPr>
        <p:spPr/>
        <p:txBody>
          <a:bodyPr>
            <a:normAutofit/>
          </a:bodyPr>
          <a:lstStyle/>
          <a:p>
            <a:r>
              <a:rPr lang="en-US"/>
              <a:t>Mạch số là mạch thu nhận, truyền, lưu trữ và xử lý tín hiệu số</a:t>
            </a:r>
          </a:p>
          <a:p>
            <a:r>
              <a:rPr lang="en-US"/>
              <a:t>Thiết kế mạch số:</a:t>
            </a:r>
          </a:p>
          <a:p>
            <a:pPr lvl="1"/>
            <a:r>
              <a:rPr lang="en-US"/>
              <a:t>Xác định chức năng của mạch số</a:t>
            </a:r>
          </a:p>
          <a:p>
            <a:pPr lvl="2"/>
            <a:r>
              <a:rPr lang="en-US"/>
              <a:t>Tìm mối quan hệ giữa các ngõ vào và các ngõ ra:</a:t>
            </a:r>
          </a:p>
          <a:p>
            <a:pPr lvl="3">
              <a:lnSpc>
                <a:spcPct val="110000"/>
              </a:lnSpc>
            </a:pPr>
            <a:r>
              <a:rPr lang="en-US"/>
              <a:t>Hàm Boolean</a:t>
            </a:r>
          </a:p>
          <a:p>
            <a:pPr lvl="3">
              <a:lnSpc>
                <a:spcPct val="110000"/>
              </a:lnSpc>
            </a:pPr>
            <a:r>
              <a:rPr lang="en-US"/>
              <a:t>Bảng chân trị</a:t>
            </a:r>
          </a:p>
          <a:p>
            <a:pPr lvl="1"/>
            <a:r>
              <a:rPr lang="en-US"/>
              <a:t>Xác định cấu trúc của mạch số (hiện thực)</a:t>
            </a:r>
          </a:p>
          <a:p>
            <a:pPr lvl="2"/>
            <a:r>
              <a:rPr lang="en-US"/>
              <a:t>Tìm và kết nối các thiết bị thực hiện các toán tử luận lý:</a:t>
            </a:r>
          </a:p>
          <a:p>
            <a:pPr lvl="3">
              <a:lnSpc>
                <a:spcPct val="100000"/>
              </a:lnSpc>
            </a:pPr>
            <a:r>
              <a:rPr lang="en-US"/>
              <a:t>AND, OR, NOT</a:t>
            </a:r>
          </a:p>
          <a:p>
            <a:endParaRPr lang="en-US" dirty="0"/>
          </a:p>
        </p:txBody>
      </p:sp>
      <p:sp>
        <p:nvSpPr>
          <p:cNvPr id="2" name="Title 1">
            <a:extLst>
              <a:ext uri="{FF2B5EF4-FFF2-40B4-BE49-F238E27FC236}">
                <a16:creationId xmlns:a16="http://schemas.microsoft.com/office/drawing/2014/main" id="{E981C8DE-3349-4D54-B404-9FE141BD2360}"/>
              </a:ext>
            </a:extLst>
          </p:cNvPr>
          <p:cNvSpPr>
            <a:spLocks noGrp="1"/>
          </p:cNvSpPr>
          <p:nvPr>
            <p:ph type="title"/>
          </p:nvPr>
        </p:nvSpPr>
        <p:spPr/>
        <p:txBody>
          <a:bodyPr/>
          <a:lstStyle/>
          <a:p>
            <a:r>
              <a:rPr lang="en-US"/>
              <a:t>Mạch </a:t>
            </a:r>
            <a:r>
              <a:rPr lang="en-US" dirty="0" err="1"/>
              <a:t>số</a:t>
            </a:r>
            <a:r>
              <a:rPr lang="en-US" dirty="0"/>
              <a:t> (1/3)</a:t>
            </a:r>
          </a:p>
        </p:txBody>
      </p:sp>
      <p:sp>
        <p:nvSpPr>
          <p:cNvPr id="4" name="Slide Number Placeholder 3">
            <a:extLst>
              <a:ext uri="{FF2B5EF4-FFF2-40B4-BE49-F238E27FC236}">
                <a16:creationId xmlns:a16="http://schemas.microsoft.com/office/drawing/2014/main" id="{6D2B7956-3926-43FC-900E-4D5D7B06FC5C}"/>
              </a:ext>
            </a:extLst>
          </p:cNvPr>
          <p:cNvSpPr>
            <a:spLocks noGrp="1"/>
          </p:cNvSpPr>
          <p:nvPr>
            <p:ph type="sldNum" sz="quarter" idx="12"/>
          </p:nvPr>
        </p:nvSpPr>
        <p:spPr/>
        <p:txBody>
          <a:bodyPr/>
          <a:lstStyle/>
          <a:p>
            <a:fld id="{3C3C09BB-C7E7-4454-851F-EF8D770487CA}" type="slidenum">
              <a:rPr lang="en-US" smtClean="0"/>
              <a:pPr/>
              <a:t>3</a:t>
            </a:fld>
            <a:endParaRPr lang="en-US"/>
          </a:p>
        </p:txBody>
      </p:sp>
      <p:sp>
        <p:nvSpPr>
          <p:cNvPr id="6" name="日付プレースホルダ 3">
            <a:extLst>
              <a:ext uri="{FF2B5EF4-FFF2-40B4-BE49-F238E27FC236}">
                <a16:creationId xmlns:a16="http://schemas.microsoft.com/office/drawing/2014/main" id="{4EB2C6EA-8CA2-43DA-972B-05F18B0EDE96}"/>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7" name="フッター プレースホルダ 4">
            <a:extLst>
              <a:ext uri="{FF2B5EF4-FFF2-40B4-BE49-F238E27FC236}">
                <a16:creationId xmlns:a16="http://schemas.microsoft.com/office/drawing/2014/main" id="{148D1AB9-57D1-49A6-8E2D-FD62C8B2F674}"/>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9375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1D56359-F666-4B99-BD22-00E88ABF849E}"/>
              </a:ext>
            </a:extLst>
          </p:cNvPr>
          <p:cNvSpPr>
            <a:spLocks noGrp="1"/>
          </p:cNvSpPr>
          <p:nvPr>
            <p:ph idx="1"/>
          </p:nvPr>
        </p:nvSpPr>
        <p:spPr/>
        <p:txBody>
          <a:bodyPr/>
          <a:lstStyle/>
          <a:p>
            <a:endParaRPr lang="en-US"/>
          </a:p>
        </p:txBody>
      </p:sp>
      <p:sp>
        <p:nvSpPr>
          <p:cNvPr id="2" name="Title 1">
            <a:extLst>
              <a:ext uri="{FF2B5EF4-FFF2-40B4-BE49-F238E27FC236}">
                <a16:creationId xmlns:a16="http://schemas.microsoft.com/office/drawing/2014/main" id="{79D7AB91-5410-4FE5-A945-F5467109C65A}"/>
              </a:ext>
            </a:extLst>
          </p:cNvPr>
          <p:cNvSpPr>
            <a:spLocks noGrp="1"/>
          </p:cNvSpPr>
          <p:nvPr>
            <p:ph type="title"/>
          </p:nvPr>
        </p:nvSpPr>
        <p:spPr/>
        <p:txBody>
          <a:bodyPr/>
          <a:lstStyle/>
          <a:p>
            <a:r>
              <a:rPr lang="en-US" dirty="0"/>
              <a:t>1. </a:t>
            </a:r>
            <a:r>
              <a:rPr lang="en-US" dirty="0" err="1"/>
              <a:t>Mạch</a:t>
            </a:r>
            <a:r>
              <a:rPr lang="en-US" dirty="0"/>
              <a:t> </a:t>
            </a:r>
            <a:r>
              <a:rPr lang="en-US" dirty="0" err="1"/>
              <a:t>số</a:t>
            </a:r>
            <a:r>
              <a:rPr lang="en-US" dirty="0"/>
              <a:t> (2/3) </a:t>
            </a:r>
            <a:r>
              <a:rPr lang="en-US"/>
              <a:t>– Xác định cấu trúc</a:t>
            </a:r>
            <a:endParaRPr lang="en-US" dirty="0"/>
          </a:p>
        </p:txBody>
      </p:sp>
      <p:sp>
        <p:nvSpPr>
          <p:cNvPr id="4" name="Slide Number Placeholder 3">
            <a:extLst>
              <a:ext uri="{FF2B5EF4-FFF2-40B4-BE49-F238E27FC236}">
                <a16:creationId xmlns:a16="http://schemas.microsoft.com/office/drawing/2014/main" id="{B43D3328-5A35-45A6-A6AA-999388A51342}"/>
              </a:ext>
            </a:extLst>
          </p:cNvPr>
          <p:cNvSpPr>
            <a:spLocks noGrp="1"/>
          </p:cNvSpPr>
          <p:nvPr>
            <p:ph type="sldNum" sz="quarter" idx="12"/>
          </p:nvPr>
        </p:nvSpPr>
        <p:spPr/>
        <p:txBody>
          <a:bodyPr/>
          <a:lstStyle/>
          <a:p>
            <a:fld id="{3C3C09BB-C7E7-4454-851F-EF8D770487CA}" type="slidenum">
              <a:rPr lang="en-US" smtClean="0"/>
              <a:pPr/>
              <a:t>4</a:t>
            </a:fld>
            <a:endParaRPr lang="en-US"/>
          </a:p>
        </p:txBody>
      </p:sp>
      <p:sp>
        <p:nvSpPr>
          <p:cNvPr id="10" name="Rectangle 9">
            <a:extLst>
              <a:ext uri="{FF2B5EF4-FFF2-40B4-BE49-F238E27FC236}">
                <a16:creationId xmlns:a16="http://schemas.microsoft.com/office/drawing/2014/main" id="{3BC9D71B-A099-4AFA-8C7E-A4E55E360872}"/>
              </a:ext>
            </a:extLst>
          </p:cNvPr>
          <p:cNvSpPr/>
          <p:nvPr/>
        </p:nvSpPr>
        <p:spPr>
          <a:xfrm>
            <a:off x="5951387" y="1700932"/>
            <a:ext cx="1426544" cy="415498"/>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 = AB</a:t>
            </a:r>
            <a:r>
              <a:rPr lang="en-US" sz="2100" spc="-15" dirty="0">
                <a:latin typeface="Times New Roman" panose="02020603050405020304" pitchFamily="18" charset="0"/>
                <a:ea typeface="Times New Roman" panose="02020603050405020304" pitchFamily="18" charset="0"/>
              </a:rPr>
              <a:t> + C</a:t>
            </a:r>
            <a:endParaRPr lang="en-US" sz="2100"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FE73225B-CBE7-4868-89D1-7C4AE5AAA595}"/>
                  </a:ext>
                </a:extLst>
              </p:cNvPr>
              <p:cNvSpPr/>
              <p:nvPr/>
            </p:nvSpPr>
            <p:spPr>
              <a:xfrm>
                <a:off x="5303899" y="4270457"/>
                <a:ext cx="2712281" cy="416909"/>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 =</a:t>
                </a:r>
                <a:r>
                  <a:rPr lang="en-US" sz="2100" spc="-15"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e>
                    </m:acc>
                  </m:oMath>
                </a14:m>
                <a:r>
                  <a:rPr lang="en-US" sz="2100" spc="-15" dirty="0">
                    <a:latin typeface="Times New Roman" panose="02020603050405020304" pitchFamily="18" charset="0"/>
                    <a:ea typeface="Times New Roman" panose="02020603050405020304" pitchFamily="18" charset="0"/>
                  </a:rPr>
                  <a:t> + </a:t>
                </a:r>
                <a:r>
                  <a:rPr lang="vi-VN" sz="2100" spc="-15" dirty="0">
                    <a:latin typeface="Times New Roman" panose="02020603050405020304" pitchFamily="18" charset="0"/>
                    <a:ea typeface="Times New Roman" panose="02020603050405020304" pitchFamily="18" charset="0"/>
                  </a:rPr>
                  <a:t>B</a:t>
                </a:r>
                <a:r>
                  <a:rPr lang="en-US" sz="2100" spc="-15" dirty="0">
                    <a:latin typeface="Times New Roman" panose="02020603050405020304" pitchFamily="18" charset="0"/>
                    <a:ea typeface="Times New Roman" panose="02020603050405020304" pitchFamily="18" charset="0"/>
                  </a:rPr>
                  <a:t>)(C + D + E)</a:t>
                </a:r>
                <a:endParaRPr lang="en-US" sz="2100" dirty="0"/>
              </a:p>
            </p:txBody>
          </p:sp>
        </mc:Choice>
        <mc:Fallback xmlns="">
          <p:sp>
            <p:nvSpPr>
              <p:cNvPr id="12" name="Rectangle 11">
                <a:extLst>
                  <a:ext uri="{FF2B5EF4-FFF2-40B4-BE49-F238E27FC236}">
                    <a16:creationId xmlns:a16="http://schemas.microsoft.com/office/drawing/2014/main" id="{FE73225B-CBE7-4868-89D1-7C4AE5AAA595}"/>
                  </a:ext>
                </a:extLst>
              </p:cNvPr>
              <p:cNvSpPr>
                <a:spLocks noRot="1" noChangeAspect="1" noMove="1" noResize="1" noEditPoints="1" noAdjustHandles="1" noChangeArrowheads="1" noChangeShapeType="1" noTextEdit="1"/>
              </p:cNvSpPr>
              <p:nvPr/>
            </p:nvSpPr>
            <p:spPr>
              <a:xfrm>
                <a:off x="5303899" y="4270457"/>
                <a:ext cx="2712281" cy="416909"/>
              </a:xfrm>
              <a:prstGeom prst="rect">
                <a:avLst/>
              </a:prstGeom>
              <a:blipFill>
                <a:blip r:embed="rId3"/>
                <a:stretch>
                  <a:fillRect l="-2697" t="-8824" r="-2022" b="-29412"/>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0C55082-9D5D-468D-AAC4-A5EED3B65DF3}"/>
              </a:ext>
            </a:extLst>
          </p:cNvPr>
          <p:cNvPicPr>
            <a:picLocks noChangeAspect="1"/>
          </p:cNvPicPr>
          <p:nvPr/>
        </p:nvPicPr>
        <p:blipFill>
          <a:blip r:embed="rId4"/>
          <a:stretch>
            <a:fillRect/>
          </a:stretch>
        </p:blipFill>
        <p:spPr>
          <a:xfrm>
            <a:off x="4855684" y="4831023"/>
            <a:ext cx="3617949" cy="1158103"/>
          </a:xfrm>
          <a:prstGeom prst="rect">
            <a:avLst/>
          </a:prstGeom>
        </p:spPr>
      </p:pic>
      <p:pic>
        <p:nvPicPr>
          <p:cNvPr id="14" name="Picture 13">
            <a:extLst>
              <a:ext uri="{FF2B5EF4-FFF2-40B4-BE49-F238E27FC236}">
                <a16:creationId xmlns:a16="http://schemas.microsoft.com/office/drawing/2014/main" id="{7CFE3AEB-E7FA-4D95-A8B4-D7119D476022}"/>
              </a:ext>
            </a:extLst>
          </p:cNvPr>
          <p:cNvPicPr>
            <a:picLocks noChangeAspect="1"/>
          </p:cNvPicPr>
          <p:nvPr/>
        </p:nvPicPr>
        <p:blipFill>
          <a:blip r:embed="rId5"/>
          <a:stretch>
            <a:fillRect/>
          </a:stretch>
        </p:blipFill>
        <p:spPr>
          <a:xfrm>
            <a:off x="5255294" y="2177298"/>
            <a:ext cx="2818731" cy="1035859"/>
          </a:xfrm>
          <a:prstGeom prst="rect">
            <a:avLst/>
          </a:prstGeom>
        </p:spPr>
      </p:pic>
      <p:pic>
        <p:nvPicPr>
          <p:cNvPr id="8" name="Picture 7">
            <a:extLst>
              <a:ext uri="{FF2B5EF4-FFF2-40B4-BE49-F238E27FC236}">
                <a16:creationId xmlns:a16="http://schemas.microsoft.com/office/drawing/2014/main" id="{CB6D9C69-F724-4E5A-9525-5AECAA57E3B2}"/>
              </a:ext>
            </a:extLst>
          </p:cNvPr>
          <p:cNvPicPr>
            <a:picLocks noChangeAspect="1"/>
          </p:cNvPicPr>
          <p:nvPr/>
        </p:nvPicPr>
        <p:blipFill>
          <a:blip r:embed="rId6"/>
          <a:stretch>
            <a:fillRect/>
          </a:stretch>
        </p:blipFill>
        <p:spPr>
          <a:xfrm>
            <a:off x="251519" y="1412775"/>
            <a:ext cx="3944131" cy="3418247"/>
          </a:xfrm>
          <a:prstGeom prst="rect">
            <a:avLst/>
          </a:prstGeom>
        </p:spPr>
      </p:pic>
      <p:pic>
        <p:nvPicPr>
          <p:cNvPr id="11" name="Picture 10">
            <a:extLst>
              <a:ext uri="{FF2B5EF4-FFF2-40B4-BE49-F238E27FC236}">
                <a16:creationId xmlns:a16="http://schemas.microsoft.com/office/drawing/2014/main" id="{B2EB46D9-7F27-4032-BDF4-354EDCC2F73B}"/>
              </a:ext>
            </a:extLst>
          </p:cNvPr>
          <p:cNvPicPr>
            <a:picLocks noChangeAspect="1"/>
          </p:cNvPicPr>
          <p:nvPr/>
        </p:nvPicPr>
        <p:blipFill rotWithShape="1">
          <a:blip r:embed="rId7"/>
          <a:srcRect r="24674"/>
          <a:stretch/>
        </p:blipFill>
        <p:spPr>
          <a:xfrm>
            <a:off x="251519" y="4800600"/>
            <a:ext cx="3939481" cy="959259"/>
          </a:xfrm>
          <a:prstGeom prst="rect">
            <a:avLst/>
          </a:prstGeom>
        </p:spPr>
      </p:pic>
      <p:sp>
        <p:nvSpPr>
          <p:cNvPr id="15" name="日付プレースホルダ 3">
            <a:extLst>
              <a:ext uri="{FF2B5EF4-FFF2-40B4-BE49-F238E27FC236}">
                <a16:creationId xmlns:a16="http://schemas.microsoft.com/office/drawing/2014/main" id="{401F3CD2-F6B4-43F4-ACFE-176E17A062A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16" name="フッター プレースホルダ 4">
            <a:extLst>
              <a:ext uri="{FF2B5EF4-FFF2-40B4-BE49-F238E27FC236}">
                <a16:creationId xmlns:a16="http://schemas.microsoft.com/office/drawing/2014/main" id="{81B3A15A-301C-4FE9-8B6F-3351E9796C58}"/>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27273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CF66-5FEA-4E84-BAB1-1192B7DC2BBA}"/>
              </a:ext>
            </a:extLst>
          </p:cNvPr>
          <p:cNvSpPr>
            <a:spLocks noGrp="1"/>
          </p:cNvSpPr>
          <p:nvPr>
            <p:ph type="title"/>
          </p:nvPr>
        </p:nvSpPr>
        <p:spPr/>
        <p:txBody>
          <a:bodyPr/>
          <a:lstStyle/>
          <a:p>
            <a:r>
              <a:rPr lang="en-US" dirty="0"/>
              <a:t>Quiz 1</a:t>
            </a:r>
          </a:p>
        </p:txBody>
      </p:sp>
      <p:sp>
        <p:nvSpPr>
          <p:cNvPr id="3" name="Content Placeholder 2">
            <a:extLst>
              <a:ext uri="{FF2B5EF4-FFF2-40B4-BE49-F238E27FC236}">
                <a16:creationId xmlns:a16="http://schemas.microsoft.com/office/drawing/2014/main" id="{BD591BF5-C744-4001-B6EA-FDD626A2E8B8}"/>
              </a:ext>
            </a:extLst>
          </p:cNvPr>
          <p:cNvSpPr>
            <a:spLocks noGrp="1"/>
          </p:cNvSpPr>
          <p:nvPr>
            <p:ph idx="1"/>
          </p:nvPr>
        </p:nvSpPr>
        <p:spPr/>
        <p:txBody>
          <a:bodyPr/>
          <a:lstStyle/>
          <a:p>
            <a:r>
              <a:rPr lang="en-US"/>
              <a:t>Hiện thực các </a:t>
            </a:r>
            <a:r>
              <a:rPr lang="en-US" dirty="0" err="1"/>
              <a:t>hàm</a:t>
            </a:r>
            <a:r>
              <a:rPr lang="en-US" dirty="0"/>
              <a:t> </a:t>
            </a:r>
            <a:r>
              <a:rPr lang="en-US" dirty="0" err="1"/>
              <a:t>luận</a:t>
            </a:r>
            <a:r>
              <a:rPr lang="en-US" dirty="0"/>
              <a:t> </a:t>
            </a:r>
            <a:r>
              <a:rPr lang="en-US" dirty="0" err="1"/>
              <a:t>lý</a:t>
            </a:r>
            <a:r>
              <a:rPr lang="en-US" dirty="0"/>
              <a:t> </a:t>
            </a:r>
            <a:r>
              <a:rPr lang="en-US" dirty="0" err="1"/>
              <a:t>sau</a:t>
            </a:r>
            <a:r>
              <a:rPr lang="en-US" dirty="0"/>
              <a:t>:</a:t>
            </a:r>
          </a:p>
          <a:p>
            <a:endParaRPr lang="en-US" dirty="0"/>
          </a:p>
        </p:txBody>
      </p:sp>
      <p:sp>
        <p:nvSpPr>
          <p:cNvPr id="4" name="Slide Number Placeholder 3">
            <a:extLst>
              <a:ext uri="{FF2B5EF4-FFF2-40B4-BE49-F238E27FC236}">
                <a16:creationId xmlns:a16="http://schemas.microsoft.com/office/drawing/2014/main" id="{973E2EA1-3DAD-4DBE-9506-98AFADB4C113}"/>
              </a:ext>
            </a:extLst>
          </p:cNvPr>
          <p:cNvSpPr>
            <a:spLocks noGrp="1"/>
          </p:cNvSpPr>
          <p:nvPr>
            <p:ph type="sldNum" sz="quarter" idx="12"/>
          </p:nvPr>
        </p:nvSpPr>
        <p:spPr/>
        <p:txBody>
          <a:bodyPr/>
          <a:lstStyle/>
          <a:p>
            <a:fld id="{3C3C09BB-C7E7-4454-851F-EF8D770487CA}" type="slidenum">
              <a:rPr lang="en-US" smtClean="0"/>
              <a:pPr/>
              <a:t>5</a:t>
            </a:fld>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7B19F76-A602-4B7E-B061-8A40C22E1CB5}"/>
                  </a:ext>
                </a:extLst>
              </p:cNvPr>
              <p:cNvSpPr/>
              <p:nvPr/>
            </p:nvSpPr>
            <p:spPr>
              <a:xfrm>
                <a:off x="2835106" y="2699768"/>
                <a:ext cx="3885679" cy="416909"/>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a:t>
                </a:r>
                <a:r>
                  <a:rPr lang="en-US" sz="2100" spc="-15" dirty="0">
                    <a:latin typeface="Times New Roman" panose="02020603050405020304" pitchFamily="18" charset="0"/>
                    <a:ea typeface="Times New Roman" panose="02020603050405020304" pitchFamily="18" charset="0"/>
                  </a:rPr>
                  <a:t>1(A, B</a:t>
                </a:r>
                <a:r>
                  <a:rPr lang="en-US" sz="2100" spc="-15">
                    <a:latin typeface="Times New Roman" panose="02020603050405020304" pitchFamily="18" charset="0"/>
                    <a:ea typeface="Times New Roman" panose="02020603050405020304" pitchFamily="18" charset="0"/>
                  </a:rPr>
                  <a:t>, C, D)</a:t>
                </a:r>
                <a:r>
                  <a:rPr lang="vi-VN" sz="2100" spc="-15">
                    <a:latin typeface="Times New Roman" panose="02020603050405020304" pitchFamily="18" charset="0"/>
                    <a:ea typeface="Times New Roman" panose="02020603050405020304" pitchFamily="18" charset="0"/>
                  </a:rPr>
                  <a:t> </a:t>
                </a:r>
                <a:r>
                  <a:rPr lang="vi-VN" sz="2100" spc="-15" dirty="0">
                    <a:latin typeface="Times New Roman" panose="02020603050405020304" pitchFamily="18" charset="0"/>
                    <a:ea typeface="Times New Roman" panose="02020603050405020304" pitchFamily="18" charset="0"/>
                  </a:rPr>
                  <a:t>=</a:t>
                </a:r>
                <a:r>
                  <a:rPr lang="en-US" sz="2100" spc="-15"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e>
                    </m:acc>
                  </m:oMath>
                </a14:m>
                <a:r>
                  <a:rPr lang="en-US" sz="2100" spc="-15" dirty="0">
                    <a:latin typeface="Times New Roman" panose="02020603050405020304" pitchFamily="18" charset="0"/>
                    <a:ea typeface="Times New Roman" panose="02020603050405020304" pitchFamily="18" charset="0"/>
                  </a:rPr>
                  <a:t> + </a:t>
                </a:r>
                <a:r>
                  <a:rPr lang="vi-VN" sz="2100" spc="-15" dirty="0">
                    <a:latin typeface="Times New Roman" panose="02020603050405020304" pitchFamily="18" charset="0"/>
                    <a:ea typeface="Times New Roman" panose="02020603050405020304" pitchFamily="18" charset="0"/>
                  </a:rPr>
                  <a:t>B</a:t>
                </a:r>
                <a:r>
                  <a:rPr lang="en-US" sz="2100" spc="-15" dirty="0">
                    <a:latin typeface="Times New Roman" panose="02020603050405020304" pitchFamily="18" charset="0"/>
                    <a:ea typeface="Times New Roman" panose="02020603050405020304" pitchFamily="18" charset="0"/>
                  </a:rPr>
                  <a:t>)(C + D)B</a:t>
                </a:r>
                <a:endParaRPr lang="en-US" sz="2100" dirty="0"/>
              </a:p>
            </p:txBody>
          </p:sp>
        </mc:Choice>
        <mc:Fallback xmlns="">
          <p:sp>
            <p:nvSpPr>
              <p:cNvPr id="5" name="Rectangle 4">
                <a:extLst>
                  <a:ext uri="{FF2B5EF4-FFF2-40B4-BE49-F238E27FC236}">
                    <a16:creationId xmlns:a16="http://schemas.microsoft.com/office/drawing/2014/main" id="{07B19F76-A602-4B7E-B061-8A40C22E1CB5}"/>
                  </a:ext>
                </a:extLst>
              </p:cNvPr>
              <p:cNvSpPr>
                <a:spLocks noRot="1" noChangeAspect="1" noMove="1" noResize="1" noEditPoints="1" noAdjustHandles="1" noChangeArrowheads="1" noChangeShapeType="1" noTextEdit="1"/>
              </p:cNvSpPr>
              <p:nvPr/>
            </p:nvSpPr>
            <p:spPr>
              <a:xfrm>
                <a:off x="2835106" y="2699768"/>
                <a:ext cx="3885679" cy="416909"/>
              </a:xfrm>
              <a:prstGeom prst="rect">
                <a:avLst/>
              </a:prstGeom>
              <a:blipFill>
                <a:blip r:embed="rId2"/>
                <a:stretch>
                  <a:fillRect l="-1884" t="-7353" r="-1256" b="-294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3A5CE79-6C63-4717-A544-356222BFD686}"/>
                  </a:ext>
                </a:extLst>
              </p:cNvPr>
              <p:cNvSpPr/>
              <p:nvPr/>
            </p:nvSpPr>
            <p:spPr>
              <a:xfrm>
                <a:off x="2420906" y="3194877"/>
                <a:ext cx="4713663" cy="416909"/>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a:t>
                </a:r>
                <a:r>
                  <a:rPr lang="en-US" sz="2100" spc="-15" dirty="0">
                    <a:latin typeface="Times New Roman" panose="02020603050405020304" pitchFamily="18" charset="0"/>
                    <a:ea typeface="Times New Roman" panose="02020603050405020304" pitchFamily="18" charset="0"/>
                  </a:rPr>
                  <a:t>2(A, B</a:t>
                </a:r>
                <a:r>
                  <a:rPr lang="en-US" sz="2100" spc="-15">
                    <a:latin typeface="Times New Roman" panose="02020603050405020304" pitchFamily="18" charset="0"/>
                    <a:ea typeface="Times New Roman" panose="02020603050405020304" pitchFamily="18" charset="0"/>
                  </a:rPr>
                  <a:t>, C, D)</a:t>
                </a:r>
                <a:r>
                  <a:rPr lang="vi-VN" sz="2100" spc="-15">
                    <a:latin typeface="Times New Roman" panose="02020603050405020304" pitchFamily="18" charset="0"/>
                    <a:ea typeface="Times New Roman" panose="02020603050405020304" pitchFamily="18" charset="0"/>
                  </a:rPr>
                  <a:t> </a:t>
                </a:r>
                <a:r>
                  <a:rPr lang="vi-VN" sz="2100" spc="-15" dirty="0">
                    <a:latin typeface="Times New Roman" panose="02020603050405020304" pitchFamily="18" charset="0"/>
                    <a:ea typeface="Times New Roman" panose="02020603050405020304" pitchFamily="18" charset="0"/>
                  </a:rPr>
                  <a:t>=</a:t>
                </a:r>
                <a:r>
                  <a:rPr lang="en-US" sz="2100" spc="-15"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e>
                    </m:acc>
                  </m:oMath>
                </a14:m>
                <a:r>
                  <a:rPr lang="en-US" sz="2100" spc="-15" dirty="0">
                    <a:latin typeface="Times New Roman" panose="02020603050405020304" pitchFamily="18" charset="0"/>
                    <a:ea typeface="Times New Roman" panose="02020603050405020304" pitchFamily="18" charset="0"/>
                  </a:rPr>
                  <a:t> + </a:t>
                </a:r>
                <a:r>
                  <a:rPr lang="vi-VN" sz="2100" spc="-15" dirty="0">
                    <a:latin typeface="Times New Roman" panose="02020603050405020304" pitchFamily="18" charset="0"/>
                    <a:ea typeface="Times New Roman" panose="02020603050405020304" pitchFamily="18" charset="0"/>
                  </a:rPr>
                  <a:t>B</a:t>
                </a:r>
                <a:r>
                  <a:rPr lang="en-US" sz="2100" spc="-15" dirty="0">
                    <a:latin typeface="Times New Roman" panose="02020603050405020304" pitchFamily="18" charset="0"/>
                    <a:ea typeface="Times New Roman" panose="02020603050405020304" pitchFamily="18" charset="0"/>
                  </a:rPr>
                  <a:t>C)(C + ABD) + D</a:t>
                </a:r>
                <a:endParaRPr lang="en-US" sz="2100" dirty="0"/>
              </a:p>
            </p:txBody>
          </p:sp>
        </mc:Choice>
        <mc:Fallback xmlns="">
          <p:sp>
            <p:nvSpPr>
              <p:cNvPr id="7" name="Rectangle 6">
                <a:extLst>
                  <a:ext uri="{FF2B5EF4-FFF2-40B4-BE49-F238E27FC236}">
                    <a16:creationId xmlns:a16="http://schemas.microsoft.com/office/drawing/2014/main" id="{33A5CE79-6C63-4717-A544-356222BFD686}"/>
                  </a:ext>
                </a:extLst>
              </p:cNvPr>
              <p:cNvSpPr>
                <a:spLocks noRot="1" noChangeAspect="1" noMove="1" noResize="1" noEditPoints="1" noAdjustHandles="1" noChangeArrowheads="1" noChangeShapeType="1" noTextEdit="1"/>
              </p:cNvSpPr>
              <p:nvPr/>
            </p:nvSpPr>
            <p:spPr>
              <a:xfrm>
                <a:off x="2420906" y="3194877"/>
                <a:ext cx="4713663" cy="416909"/>
              </a:xfrm>
              <a:prstGeom prst="rect">
                <a:avLst/>
              </a:prstGeom>
              <a:blipFill>
                <a:blip r:embed="rId3"/>
                <a:stretch>
                  <a:fillRect l="-1552" t="-7353" r="-776" b="-30882"/>
                </a:stretch>
              </a:blipFill>
            </p:spPr>
            <p:txBody>
              <a:bodyPr/>
              <a:lstStyle/>
              <a:p>
                <a:r>
                  <a:rPr lang="en-US">
                    <a:noFill/>
                  </a:rPr>
                  <a:t> </a:t>
                </a:r>
              </a:p>
            </p:txBody>
          </p:sp>
        </mc:Fallback>
      </mc:AlternateContent>
      <p:sp>
        <p:nvSpPr>
          <p:cNvPr id="8" name="日付プレースホルダ 3">
            <a:extLst>
              <a:ext uri="{FF2B5EF4-FFF2-40B4-BE49-F238E27FC236}">
                <a16:creationId xmlns:a16="http://schemas.microsoft.com/office/drawing/2014/main" id="{098E374E-F2A8-4D0D-8020-D2DAAB71AF3C}"/>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9" name="フッター プレースホルダ 4">
            <a:extLst>
              <a:ext uri="{FF2B5EF4-FFF2-40B4-BE49-F238E27FC236}">
                <a16:creationId xmlns:a16="http://schemas.microsoft.com/office/drawing/2014/main" id="{8CE73E5A-979F-4F2D-8145-B177265CC484}"/>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80357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05F228-B958-4193-B570-2012A0216836}"/>
              </a:ext>
            </a:extLst>
          </p:cNvPr>
          <p:cNvSpPr>
            <a:spLocks noGrp="1"/>
          </p:cNvSpPr>
          <p:nvPr>
            <p:ph type="sldNum" sz="quarter" idx="12"/>
          </p:nvPr>
        </p:nvSpPr>
        <p:spPr/>
        <p:txBody>
          <a:bodyPr/>
          <a:lstStyle/>
          <a:p>
            <a:fld id="{3C3C09BB-C7E7-4454-851F-EF8D770487CA}" type="slidenum">
              <a:rPr lang="en-US" smtClean="0"/>
              <a:pPr/>
              <a:t>6</a:t>
            </a:fld>
            <a:endParaRPr lang="en-US"/>
          </a:p>
        </p:txBody>
      </p:sp>
      <p:pic>
        <p:nvPicPr>
          <p:cNvPr id="7" name="Picture 6">
            <a:extLst>
              <a:ext uri="{FF2B5EF4-FFF2-40B4-BE49-F238E27FC236}">
                <a16:creationId xmlns:a16="http://schemas.microsoft.com/office/drawing/2014/main" id="{EF94E502-56D9-4D3B-8AFF-C5F8C4A364DC}"/>
              </a:ext>
            </a:extLst>
          </p:cNvPr>
          <p:cNvPicPr>
            <a:picLocks noChangeAspect="1"/>
          </p:cNvPicPr>
          <p:nvPr/>
        </p:nvPicPr>
        <p:blipFill>
          <a:blip r:embed="rId3"/>
          <a:stretch>
            <a:fillRect/>
          </a:stretch>
        </p:blipFill>
        <p:spPr>
          <a:xfrm>
            <a:off x="4676826" y="1447800"/>
            <a:ext cx="4314774" cy="4471675"/>
          </a:xfrm>
          <a:prstGeom prst="rect">
            <a:avLst/>
          </a:prstGeom>
        </p:spPr>
      </p:pic>
      <p:sp>
        <p:nvSpPr>
          <p:cNvPr id="8" name="Title 7">
            <a:extLst>
              <a:ext uri="{FF2B5EF4-FFF2-40B4-BE49-F238E27FC236}">
                <a16:creationId xmlns:a16="http://schemas.microsoft.com/office/drawing/2014/main" id="{E2841C3D-3943-45AF-9DA9-2A81AE0ECB0D}"/>
              </a:ext>
            </a:extLst>
          </p:cNvPr>
          <p:cNvSpPr>
            <a:spLocks noGrp="1"/>
          </p:cNvSpPr>
          <p:nvPr>
            <p:ph type="title"/>
          </p:nvPr>
        </p:nvSpPr>
        <p:spPr/>
        <p:txBody>
          <a:bodyPr/>
          <a:lstStyle/>
          <a:p>
            <a:r>
              <a:rPr lang="en-US"/>
              <a:t>Mạch số (3/3) – Các cổng luận lý khác</a:t>
            </a:r>
          </a:p>
        </p:txBody>
      </p:sp>
      <p:pic>
        <p:nvPicPr>
          <p:cNvPr id="10" name="Picture 9">
            <a:extLst>
              <a:ext uri="{FF2B5EF4-FFF2-40B4-BE49-F238E27FC236}">
                <a16:creationId xmlns:a16="http://schemas.microsoft.com/office/drawing/2014/main" id="{9C861E31-D6EA-4BF6-A52A-7689A3CA198A}"/>
              </a:ext>
            </a:extLst>
          </p:cNvPr>
          <p:cNvPicPr>
            <a:picLocks noChangeAspect="1"/>
          </p:cNvPicPr>
          <p:nvPr/>
        </p:nvPicPr>
        <p:blipFill>
          <a:blip r:embed="rId4"/>
          <a:stretch>
            <a:fillRect/>
          </a:stretch>
        </p:blipFill>
        <p:spPr>
          <a:xfrm>
            <a:off x="152401" y="1447800"/>
            <a:ext cx="4524426" cy="4466583"/>
          </a:xfrm>
          <a:prstGeom prst="rect">
            <a:avLst/>
          </a:prstGeom>
        </p:spPr>
      </p:pic>
      <p:sp>
        <p:nvSpPr>
          <p:cNvPr id="11" name="日付プレースホルダ 3">
            <a:extLst>
              <a:ext uri="{FF2B5EF4-FFF2-40B4-BE49-F238E27FC236}">
                <a16:creationId xmlns:a16="http://schemas.microsoft.com/office/drawing/2014/main" id="{4B685FCD-467C-4A21-A1AC-C12C0F2E39F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12" name="フッター プレースホルダ 4">
            <a:extLst>
              <a:ext uri="{FF2B5EF4-FFF2-40B4-BE49-F238E27FC236}">
                <a16:creationId xmlns:a16="http://schemas.microsoft.com/office/drawing/2014/main" id="{A16B483B-0A1D-49B5-A4F5-31201A44FA7A}"/>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61093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4466-8070-4D31-8E21-7315D7B6B2C2}"/>
              </a:ext>
            </a:extLst>
          </p:cNvPr>
          <p:cNvSpPr>
            <a:spLocks noGrp="1"/>
          </p:cNvSpPr>
          <p:nvPr>
            <p:ph type="title"/>
          </p:nvPr>
        </p:nvSpPr>
        <p:spPr/>
        <p:txBody>
          <a:bodyPr/>
          <a:lstStyle/>
          <a:p>
            <a:r>
              <a:rPr lang="en-US" dirty="0"/>
              <a:t>Quiz 2</a:t>
            </a:r>
          </a:p>
        </p:txBody>
      </p:sp>
      <p:sp>
        <p:nvSpPr>
          <p:cNvPr id="3" name="Content Placeholder 2">
            <a:extLst>
              <a:ext uri="{FF2B5EF4-FFF2-40B4-BE49-F238E27FC236}">
                <a16:creationId xmlns:a16="http://schemas.microsoft.com/office/drawing/2014/main" id="{38C05997-9223-404B-BB08-9996A0C54D5C}"/>
              </a:ext>
            </a:extLst>
          </p:cNvPr>
          <p:cNvSpPr>
            <a:spLocks noGrp="1"/>
          </p:cNvSpPr>
          <p:nvPr>
            <p:ph idx="1"/>
          </p:nvPr>
        </p:nvSpPr>
        <p:spPr/>
        <p:txBody>
          <a:bodyPr/>
          <a:lstStyle/>
          <a:p>
            <a:r>
              <a:rPr lang="en-US" dirty="0" err="1"/>
              <a:t>Hiện</a:t>
            </a:r>
            <a:r>
              <a:rPr lang="en-US" dirty="0"/>
              <a:t> </a:t>
            </a:r>
            <a:r>
              <a:rPr lang="en-US" dirty="0" err="1"/>
              <a:t>thực</a:t>
            </a:r>
            <a:r>
              <a:rPr lang="en-US" dirty="0"/>
              <a:t> </a:t>
            </a:r>
            <a:r>
              <a:rPr lang="en-US" dirty="0" err="1"/>
              <a:t>các</a:t>
            </a:r>
            <a:r>
              <a:rPr lang="en-US" dirty="0"/>
              <a:t> </a:t>
            </a:r>
            <a:r>
              <a:rPr lang="en-US" dirty="0" err="1"/>
              <a:t>hàm</a:t>
            </a:r>
            <a:r>
              <a:rPr lang="en-US" dirty="0"/>
              <a:t> </a:t>
            </a:r>
            <a:r>
              <a:rPr lang="en-US" dirty="0" err="1"/>
              <a:t>luận</a:t>
            </a:r>
            <a:r>
              <a:rPr lang="en-US" dirty="0"/>
              <a:t> </a:t>
            </a:r>
            <a:r>
              <a:rPr lang="en-US" dirty="0" err="1"/>
              <a:t>lý</a:t>
            </a:r>
            <a:r>
              <a:rPr lang="en-US" dirty="0"/>
              <a:t> </a:t>
            </a:r>
            <a:r>
              <a:rPr lang="en-US" dirty="0" err="1"/>
              <a:t>sau</a:t>
            </a:r>
            <a:r>
              <a:rPr lang="en-US" dirty="0"/>
              <a:t>:</a:t>
            </a:r>
          </a:p>
        </p:txBody>
      </p:sp>
      <p:sp>
        <p:nvSpPr>
          <p:cNvPr id="4" name="Slide Number Placeholder 3">
            <a:extLst>
              <a:ext uri="{FF2B5EF4-FFF2-40B4-BE49-F238E27FC236}">
                <a16:creationId xmlns:a16="http://schemas.microsoft.com/office/drawing/2014/main" id="{EF9C073F-7723-4080-8F3E-176C23D292B8}"/>
              </a:ext>
            </a:extLst>
          </p:cNvPr>
          <p:cNvSpPr>
            <a:spLocks noGrp="1"/>
          </p:cNvSpPr>
          <p:nvPr>
            <p:ph type="sldNum" sz="quarter" idx="12"/>
          </p:nvPr>
        </p:nvSpPr>
        <p:spPr/>
        <p:txBody>
          <a:bodyPr/>
          <a:lstStyle/>
          <a:p>
            <a:fld id="{3C3C09BB-C7E7-4454-851F-EF8D770487CA}" type="slidenum">
              <a:rPr lang="en-US" smtClean="0"/>
              <a:pPr/>
              <a:t>7</a:t>
            </a:fld>
            <a:endParaRPr 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607E3CF-C989-442C-82C7-4D2272311706}"/>
                  </a:ext>
                </a:extLst>
              </p:cNvPr>
              <p:cNvSpPr/>
              <p:nvPr/>
            </p:nvSpPr>
            <p:spPr>
              <a:xfrm>
                <a:off x="2686075" y="2699108"/>
                <a:ext cx="4202432" cy="416909"/>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a:t>
                </a:r>
                <a:r>
                  <a:rPr lang="en-US" sz="2100" spc="-15" dirty="0">
                    <a:latin typeface="Times New Roman" panose="02020603050405020304" pitchFamily="18" charset="0"/>
                    <a:ea typeface="Times New Roman" panose="02020603050405020304" pitchFamily="18" charset="0"/>
                  </a:rPr>
                  <a:t>1(A, B</a:t>
                </a:r>
                <a:r>
                  <a:rPr lang="en-US" sz="2100" spc="-15">
                    <a:latin typeface="Times New Roman" panose="02020603050405020304" pitchFamily="18" charset="0"/>
                    <a:ea typeface="Times New Roman" panose="02020603050405020304" pitchFamily="18" charset="0"/>
                  </a:rPr>
                  <a:t>, C, D)</a:t>
                </a:r>
                <a:r>
                  <a:rPr lang="vi-VN" sz="2100" spc="-15">
                    <a:latin typeface="Times New Roman" panose="02020603050405020304" pitchFamily="18" charset="0"/>
                    <a:ea typeface="Times New Roman" panose="02020603050405020304" pitchFamily="18" charset="0"/>
                  </a:rPr>
                  <a:t> </a:t>
                </a:r>
                <a:r>
                  <a:rPr lang="vi-VN" sz="2100" spc="-15" dirty="0">
                    <a:latin typeface="Times New Roman" panose="02020603050405020304" pitchFamily="18" charset="0"/>
                    <a:ea typeface="Times New Roman" panose="02020603050405020304" pitchFamily="18" charset="0"/>
                  </a:rPr>
                  <a:t>=</a:t>
                </a:r>
                <a:r>
                  <a:rPr lang="en-US" sz="2100" spc="-15"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r>
                          <m:rPr>
                            <m:nor/>
                          </m:rPr>
                          <a:rPr lang="en-US" sz="2100">
                            <a:latin typeface="Times New Roman" panose="02020603050405020304" pitchFamily="18" charset="0"/>
                            <a:cs typeface="Times New Roman" panose="02020603050405020304" pitchFamily="18" charset="0"/>
                          </a:rPr>
                          <m:t>B</m:t>
                        </m:r>
                      </m:e>
                    </m:acc>
                  </m:oMath>
                </a14:m>
                <a:r>
                  <a:rPr lang="en-US" sz="2100" spc="-15" dirty="0">
                    <a:latin typeface="Times New Roman" panose="02020603050405020304" pitchFamily="18" charset="0"/>
                    <a:ea typeface="Times New Roman" panose="02020603050405020304" pitchFamily="18" charset="0"/>
                  </a:rPr>
                  <a:t> + C)</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r>
                          <m:rPr>
                            <m:nor/>
                          </m:rPr>
                          <a:rPr lang="en-US" sz="2100">
                            <a:latin typeface="Times New Roman" panose="02020603050405020304" pitchFamily="18" charset="0"/>
                            <a:cs typeface="Times New Roman" panose="02020603050405020304" pitchFamily="18" charset="0"/>
                          </a:rPr>
                          <m:t> + </m:t>
                        </m:r>
                        <m:r>
                          <m:rPr>
                            <m:nor/>
                          </m:rPr>
                          <a:rPr lang="en-US" sz="2100">
                            <a:latin typeface="Times New Roman" panose="02020603050405020304" pitchFamily="18" charset="0"/>
                            <a:cs typeface="Times New Roman" panose="02020603050405020304" pitchFamily="18" charset="0"/>
                          </a:rPr>
                          <m:t>B</m:t>
                        </m:r>
                      </m:e>
                    </m:acc>
                  </m:oMath>
                </a14:m>
                <a:r>
                  <a:rPr lang="en-US" sz="2100" dirty="0"/>
                  <a:t> </a:t>
                </a:r>
                <a:r>
                  <a:rPr lang="en-US" sz="2100"/>
                  <a:t>+ D</a:t>
                </a:r>
                <a:endParaRPr lang="en-US" sz="2100" dirty="0"/>
              </a:p>
            </p:txBody>
          </p:sp>
        </mc:Choice>
        <mc:Fallback xmlns="">
          <p:sp>
            <p:nvSpPr>
              <p:cNvPr id="6" name="Rectangle 5">
                <a:extLst>
                  <a:ext uri="{FF2B5EF4-FFF2-40B4-BE49-F238E27FC236}">
                    <a16:creationId xmlns:a16="http://schemas.microsoft.com/office/drawing/2014/main" id="{6607E3CF-C989-442C-82C7-4D2272311706}"/>
                  </a:ext>
                </a:extLst>
              </p:cNvPr>
              <p:cNvSpPr>
                <a:spLocks noRot="1" noChangeAspect="1" noMove="1" noResize="1" noEditPoints="1" noAdjustHandles="1" noChangeArrowheads="1" noChangeShapeType="1" noTextEdit="1"/>
              </p:cNvSpPr>
              <p:nvPr/>
            </p:nvSpPr>
            <p:spPr>
              <a:xfrm>
                <a:off x="2686075" y="2699108"/>
                <a:ext cx="4202432" cy="416909"/>
              </a:xfrm>
              <a:prstGeom prst="rect">
                <a:avLst/>
              </a:prstGeom>
              <a:blipFill>
                <a:blip r:embed="rId2"/>
                <a:stretch>
                  <a:fillRect l="-1742" t="-7353" r="-871" b="-294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5E7D54A-2A7F-438B-B698-B3374696BFE0}"/>
                  </a:ext>
                </a:extLst>
              </p:cNvPr>
              <p:cNvSpPr/>
              <p:nvPr/>
            </p:nvSpPr>
            <p:spPr>
              <a:xfrm>
                <a:off x="2420906" y="3194876"/>
                <a:ext cx="4732770" cy="424540"/>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a:t>
                </a:r>
                <a:r>
                  <a:rPr lang="en-US" sz="2100" spc="-15" dirty="0">
                    <a:latin typeface="Times New Roman" panose="02020603050405020304" pitchFamily="18" charset="0"/>
                    <a:ea typeface="Times New Roman" panose="02020603050405020304" pitchFamily="18" charset="0"/>
                  </a:rPr>
                  <a:t>2(A, B</a:t>
                </a:r>
                <a:r>
                  <a:rPr lang="en-US" sz="2100" spc="-15">
                    <a:latin typeface="Times New Roman" panose="02020603050405020304" pitchFamily="18" charset="0"/>
                    <a:ea typeface="Times New Roman" panose="02020603050405020304" pitchFamily="18" charset="0"/>
                  </a:rPr>
                  <a:t>, C, D)</a:t>
                </a:r>
                <a:r>
                  <a:rPr lang="vi-VN" sz="2100" spc="-15">
                    <a:latin typeface="Times New Roman" panose="02020603050405020304" pitchFamily="18" charset="0"/>
                    <a:ea typeface="Times New Roman" panose="02020603050405020304" pitchFamily="18" charset="0"/>
                  </a:rPr>
                  <a:t> </a:t>
                </a:r>
                <a:r>
                  <a:rPr lang="vi-VN" sz="2100" spc="-15" dirty="0">
                    <a:latin typeface="Times New Roman" panose="02020603050405020304" pitchFamily="18" charset="0"/>
                    <a:ea typeface="Times New Roman" panose="02020603050405020304" pitchFamily="18" charset="0"/>
                  </a:rPr>
                  <a:t>=</a:t>
                </a:r>
                <a:r>
                  <a:rPr lang="en-US" sz="2100" spc="-15"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e>
                    </m:acc>
                  </m:oMath>
                </a14:m>
                <a:r>
                  <a:rPr lang="en-US" sz="2100" spc="-15" dirty="0">
                    <a:latin typeface="Times New Roman" panose="02020603050405020304" pitchFamily="18" charset="0"/>
                    <a:ea typeface="Times New Roman" panose="02020603050405020304" pitchFamily="18" charset="0"/>
                  </a:rPr>
                  <a:t> + (</a:t>
                </a:r>
                <a:r>
                  <a:rPr lang="vi-VN" sz="2100" spc="-15" dirty="0">
                    <a:latin typeface="Times New Roman" panose="02020603050405020304" pitchFamily="18" charset="0"/>
                    <a:ea typeface="Times New Roman" panose="02020603050405020304" pitchFamily="18" charset="0"/>
                  </a:rPr>
                  <a:t>B</a:t>
                </a:r>
                <a14:m>
                  <m:oMath xmlns:m="http://schemas.openxmlformats.org/officeDocument/2006/math">
                    <m:r>
                      <a:rPr lang="vi-VN" sz="2100" i="1" spc="-15">
                        <a:latin typeface="Cambria Math" panose="02040503050406030204" pitchFamily="18" charset="0"/>
                        <a:ea typeface="Cambria Math" panose="02040503050406030204" pitchFamily="18" charset="0"/>
                      </a:rPr>
                      <m:t>⊕</m:t>
                    </m:r>
                  </m:oMath>
                </a14:m>
                <a:r>
                  <a:rPr lang="en-US" sz="2100" spc="-15" dirty="0">
                    <a:latin typeface="Times New Roman" panose="02020603050405020304" pitchFamily="18" charset="0"/>
                    <a:ea typeface="Times New Roman" panose="02020603050405020304" pitchFamily="18" charset="0"/>
                  </a:rPr>
                  <a:t>C)(C +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r>
                          <a:rPr lang="vi-VN" sz="2100" i="1" spc="-15">
                            <a:latin typeface="Cambria Math" panose="02040503050406030204" pitchFamily="18" charset="0"/>
                            <a:ea typeface="Cambria Math" panose="02040503050406030204" pitchFamily="18" charset="0"/>
                          </a:rPr>
                          <m:t>⊕</m:t>
                        </m:r>
                        <m:r>
                          <m:rPr>
                            <m:nor/>
                          </m:rPr>
                          <a:rPr lang="en-US" sz="2100">
                            <a:latin typeface="Times New Roman" panose="02020603050405020304" pitchFamily="18" charset="0"/>
                            <a:cs typeface="Times New Roman" panose="02020603050405020304" pitchFamily="18" charset="0"/>
                          </a:rPr>
                          <m:t>D</m:t>
                        </m:r>
                      </m:e>
                    </m:acc>
                  </m:oMath>
                </a14:m>
                <a:r>
                  <a:rPr lang="en-US" sz="2100" spc="-15" dirty="0">
                    <a:latin typeface="Times New Roman" panose="02020603050405020304" pitchFamily="18" charset="0"/>
                    <a:ea typeface="Times New Roman" panose="02020603050405020304" pitchFamily="18" charset="0"/>
                  </a:rPr>
                  <a:t>)</a:t>
                </a:r>
                <a:endParaRPr lang="en-US" sz="2100" dirty="0"/>
              </a:p>
            </p:txBody>
          </p:sp>
        </mc:Choice>
        <mc:Fallback xmlns="">
          <p:sp>
            <p:nvSpPr>
              <p:cNvPr id="8" name="Rectangle 7">
                <a:extLst>
                  <a:ext uri="{FF2B5EF4-FFF2-40B4-BE49-F238E27FC236}">
                    <a16:creationId xmlns:a16="http://schemas.microsoft.com/office/drawing/2014/main" id="{D5E7D54A-2A7F-438B-B698-B3374696BFE0}"/>
                  </a:ext>
                </a:extLst>
              </p:cNvPr>
              <p:cNvSpPr>
                <a:spLocks noRot="1" noChangeAspect="1" noMove="1" noResize="1" noEditPoints="1" noAdjustHandles="1" noChangeArrowheads="1" noChangeShapeType="1" noTextEdit="1"/>
              </p:cNvSpPr>
              <p:nvPr/>
            </p:nvSpPr>
            <p:spPr>
              <a:xfrm>
                <a:off x="2420906" y="3194876"/>
                <a:ext cx="4732770" cy="424540"/>
              </a:xfrm>
              <a:prstGeom prst="rect">
                <a:avLst/>
              </a:prstGeom>
              <a:blipFill>
                <a:blip r:embed="rId3"/>
                <a:stretch>
                  <a:fillRect l="-1544" t="-5714" r="-644" b="-28571"/>
                </a:stretch>
              </a:blipFill>
            </p:spPr>
            <p:txBody>
              <a:bodyPr/>
              <a:lstStyle/>
              <a:p>
                <a:r>
                  <a:rPr lang="en-US">
                    <a:noFill/>
                  </a:rPr>
                  <a:t> </a:t>
                </a:r>
              </a:p>
            </p:txBody>
          </p:sp>
        </mc:Fallback>
      </mc:AlternateContent>
      <p:sp>
        <p:nvSpPr>
          <p:cNvPr id="7" name="日付プレースホルダ 3">
            <a:extLst>
              <a:ext uri="{FF2B5EF4-FFF2-40B4-BE49-F238E27FC236}">
                <a16:creationId xmlns:a16="http://schemas.microsoft.com/office/drawing/2014/main" id="{8EF50CCB-3165-4453-89EE-33CD369C3FB4}"/>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9" name="フッター プレースホルダ 4">
            <a:extLst>
              <a:ext uri="{FF2B5EF4-FFF2-40B4-BE49-F238E27FC236}">
                <a16:creationId xmlns:a16="http://schemas.microsoft.com/office/drawing/2014/main" id="{4A5EBFAD-F3BC-497C-AF49-C613C74BD908}"/>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45326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64C5-343D-4913-AB66-F140A5B8B387}"/>
              </a:ext>
            </a:extLst>
          </p:cNvPr>
          <p:cNvSpPr>
            <a:spLocks noGrp="1"/>
          </p:cNvSpPr>
          <p:nvPr>
            <p:ph type="title"/>
          </p:nvPr>
        </p:nvSpPr>
        <p:spPr/>
        <p:txBody>
          <a:bodyPr/>
          <a:lstStyle/>
          <a:p>
            <a:r>
              <a:rPr lang="en-US"/>
              <a:t>Mạch </a:t>
            </a:r>
            <a:r>
              <a:rPr lang="en-US" dirty="0" err="1"/>
              <a:t>tổ</a:t>
            </a:r>
            <a:r>
              <a:rPr lang="en-US" dirty="0"/>
              <a:t> </a:t>
            </a:r>
            <a:r>
              <a:rPr lang="en-US" dirty="0" err="1"/>
              <a:t>hợp</a:t>
            </a:r>
            <a:r>
              <a:rPr lang="en-US" dirty="0"/>
              <a:t> </a:t>
            </a:r>
            <a:r>
              <a:rPr lang="en-US"/>
              <a:t>(1/2) </a:t>
            </a:r>
            <a:r>
              <a:rPr lang="en-US" dirty="0"/>
              <a:t>– </a:t>
            </a:r>
            <a:r>
              <a:rPr lang="en-US" dirty="0" err="1"/>
              <a:t>Thiết</a:t>
            </a:r>
            <a:r>
              <a:rPr lang="en-US" dirty="0"/>
              <a:t> </a:t>
            </a:r>
            <a:r>
              <a:rPr lang="en-US" dirty="0" err="1"/>
              <a:t>bị</a:t>
            </a:r>
            <a:r>
              <a:rPr lang="en-US" dirty="0"/>
              <a:t> </a:t>
            </a:r>
            <a:r>
              <a:rPr lang="en-US" dirty="0" err="1"/>
              <a:t>tổ</a:t>
            </a:r>
            <a:r>
              <a:rPr lang="en-US" dirty="0"/>
              <a:t> </a:t>
            </a:r>
            <a:r>
              <a:rPr lang="en-US" dirty="0" err="1"/>
              <a:t>hợp</a:t>
            </a:r>
            <a:endParaRPr lang="en-US" dirty="0"/>
          </a:p>
        </p:txBody>
      </p:sp>
      <p:sp>
        <p:nvSpPr>
          <p:cNvPr id="3" name="Content Placeholder 2">
            <a:extLst>
              <a:ext uri="{FF2B5EF4-FFF2-40B4-BE49-F238E27FC236}">
                <a16:creationId xmlns:a16="http://schemas.microsoft.com/office/drawing/2014/main" id="{A49EA9DA-F57A-40CA-AB62-4BFA13E39354}"/>
              </a:ext>
            </a:extLst>
          </p:cNvPr>
          <p:cNvSpPr>
            <a:spLocks noGrp="1"/>
          </p:cNvSpPr>
          <p:nvPr>
            <p:ph idx="1"/>
          </p:nvPr>
        </p:nvSpPr>
        <p:spPr/>
        <p:txBody>
          <a:bodyPr/>
          <a:lstStyle/>
          <a:p>
            <a:r>
              <a:rPr lang="en-US" dirty="0" err="1"/>
              <a:t>Thiết</a:t>
            </a:r>
            <a:r>
              <a:rPr lang="en-US" dirty="0"/>
              <a:t> </a:t>
            </a:r>
            <a:r>
              <a:rPr lang="en-US" dirty="0" err="1"/>
              <a:t>bị</a:t>
            </a:r>
            <a:r>
              <a:rPr lang="en-US" dirty="0"/>
              <a:t> </a:t>
            </a:r>
            <a:r>
              <a:rPr lang="en-US" dirty="0" err="1"/>
              <a:t>tổ</a:t>
            </a:r>
            <a:r>
              <a:rPr lang="en-US" dirty="0"/>
              <a:t> </a:t>
            </a:r>
            <a:r>
              <a:rPr lang="en-US" dirty="0" err="1"/>
              <a:t>hợp</a:t>
            </a:r>
            <a:r>
              <a:rPr lang="en-US" dirty="0"/>
              <a:t> </a:t>
            </a:r>
            <a:r>
              <a:rPr lang="en-US" dirty="0" err="1"/>
              <a:t>là</a:t>
            </a:r>
            <a:r>
              <a:rPr lang="en-US" dirty="0"/>
              <a:t> </a:t>
            </a:r>
            <a:r>
              <a:rPr lang="en-US" dirty="0" err="1"/>
              <a:t>thiết</a:t>
            </a:r>
            <a:r>
              <a:rPr lang="en-US" dirty="0"/>
              <a:t> </a:t>
            </a:r>
            <a:r>
              <a:rPr lang="en-US" dirty="0" err="1"/>
              <a:t>bị</a:t>
            </a:r>
            <a:r>
              <a:rPr lang="en-US" dirty="0"/>
              <a:t> </a:t>
            </a:r>
            <a:r>
              <a:rPr lang="en-US" dirty="0" err="1"/>
              <a:t>có</a:t>
            </a:r>
            <a:r>
              <a:rPr lang="en-US" dirty="0"/>
              <a:t> </a:t>
            </a:r>
            <a:r>
              <a:rPr lang="en-US" dirty="0" err="1"/>
              <a:t>tính</a:t>
            </a:r>
            <a:r>
              <a:rPr lang="en-US" dirty="0"/>
              <a:t> </a:t>
            </a:r>
            <a:r>
              <a:rPr lang="en-US" dirty="0" err="1"/>
              <a:t>chất</a:t>
            </a:r>
            <a:r>
              <a:rPr lang="en-US" dirty="0"/>
              <a:t> </a:t>
            </a:r>
            <a:r>
              <a:rPr lang="en-US" dirty="0" err="1"/>
              <a:t>sau</a:t>
            </a:r>
            <a:r>
              <a:rPr lang="en-US" dirty="0"/>
              <a:t>:</a:t>
            </a:r>
          </a:p>
          <a:p>
            <a:pPr lvl="1"/>
            <a:r>
              <a:rPr lang="en-US" dirty="0" err="1"/>
              <a:t>Có</a:t>
            </a:r>
            <a:r>
              <a:rPr lang="en-US" dirty="0"/>
              <a:t> </a:t>
            </a:r>
            <a:r>
              <a:rPr lang="en-US" dirty="0" err="1"/>
              <a:t>một</a:t>
            </a:r>
            <a:r>
              <a:rPr lang="en-US" dirty="0"/>
              <a:t> hay </a:t>
            </a:r>
            <a:r>
              <a:rPr lang="en-US" dirty="0" err="1"/>
              <a:t>nhiều</a:t>
            </a:r>
            <a:r>
              <a:rPr lang="en-US" dirty="0"/>
              <a:t> </a:t>
            </a:r>
            <a:r>
              <a:rPr lang="en-US" dirty="0" err="1"/>
              <a:t>ngõ</a:t>
            </a:r>
            <a:r>
              <a:rPr lang="en-US" dirty="0"/>
              <a:t> </a:t>
            </a:r>
            <a:r>
              <a:rPr lang="en-US" dirty="0" err="1"/>
              <a:t>vào</a:t>
            </a:r>
            <a:endParaRPr lang="en-US" dirty="0"/>
          </a:p>
          <a:p>
            <a:pPr lvl="1"/>
            <a:r>
              <a:rPr lang="en-US" dirty="0" err="1"/>
              <a:t>Có</a:t>
            </a:r>
            <a:r>
              <a:rPr lang="en-US" dirty="0"/>
              <a:t> </a:t>
            </a:r>
            <a:r>
              <a:rPr lang="en-US" dirty="0" err="1"/>
              <a:t>một</a:t>
            </a:r>
            <a:r>
              <a:rPr lang="en-US" dirty="0"/>
              <a:t> hay </a:t>
            </a:r>
            <a:r>
              <a:rPr lang="en-US" dirty="0" err="1"/>
              <a:t>nhiều</a:t>
            </a:r>
            <a:r>
              <a:rPr lang="en-US" dirty="0"/>
              <a:t> </a:t>
            </a:r>
            <a:r>
              <a:rPr lang="en-US" dirty="0" err="1"/>
              <a:t>ngõ</a:t>
            </a:r>
            <a:r>
              <a:rPr lang="en-US" dirty="0"/>
              <a:t> ra</a:t>
            </a:r>
          </a:p>
          <a:p>
            <a:pPr lvl="1"/>
            <a:r>
              <a:rPr lang="en-US" dirty="0" err="1"/>
              <a:t>Có</a:t>
            </a:r>
            <a:r>
              <a:rPr lang="en-US" dirty="0"/>
              <a:t> </a:t>
            </a:r>
            <a:r>
              <a:rPr lang="en-US" dirty="0" err="1"/>
              <a:t>đặc</a:t>
            </a:r>
            <a:r>
              <a:rPr lang="en-US" dirty="0"/>
              <a:t> </a:t>
            </a:r>
            <a:r>
              <a:rPr lang="en-US" dirty="0" err="1"/>
              <a:t>tả</a:t>
            </a:r>
            <a:r>
              <a:rPr lang="en-US" dirty="0"/>
              <a:t> </a:t>
            </a:r>
            <a:r>
              <a:rPr lang="en-US" dirty="0" err="1"/>
              <a:t>chức</a:t>
            </a:r>
            <a:r>
              <a:rPr lang="en-US" dirty="0"/>
              <a:t> </a:t>
            </a:r>
            <a:r>
              <a:rPr lang="en-US" dirty="0" err="1"/>
              <a:t>năng</a:t>
            </a:r>
            <a:r>
              <a:rPr lang="en-US" dirty="0"/>
              <a:t> </a:t>
            </a:r>
            <a:r>
              <a:rPr lang="en-US" dirty="0" err="1"/>
              <a:t>mô</a:t>
            </a:r>
            <a:r>
              <a:rPr lang="en-US" dirty="0"/>
              <a:t> </a:t>
            </a:r>
            <a:r>
              <a:rPr lang="en-US" dirty="0" err="1"/>
              <a:t>tả</a:t>
            </a:r>
            <a:r>
              <a:rPr lang="en-US" dirty="0"/>
              <a:t> chi </a:t>
            </a:r>
            <a:r>
              <a:rPr lang="en-US" dirty="0" err="1"/>
              <a:t>tiết</a:t>
            </a:r>
            <a:r>
              <a:rPr lang="en-US" dirty="0"/>
              <a:t> </a:t>
            </a:r>
            <a:r>
              <a:rPr lang="en-US" dirty="0" err="1"/>
              <a:t>giá</a:t>
            </a:r>
            <a:r>
              <a:rPr lang="en-US" dirty="0"/>
              <a:t> </a:t>
            </a:r>
            <a:r>
              <a:rPr lang="en-US" dirty="0" err="1"/>
              <a:t>trị</a:t>
            </a:r>
            <a:r>
              <a:rPr lang="en-US" dirty="0"/>
              <a:t> </a:t>
            </a:r>
            <a:r>
              <a:rPr lang="en-US" dirty="0" err="1"/>
              <a:t>mỗi</a:t>
            </a:r>
            <a:r>
              <a:rPr lang="en-US" dirty="0"/>
              <a:t> </a:t>
            </a:r>
            <a:r>
              <a:rPr lang="en-US" dirty="0" err="1"/>
              <a:t>ngõ</a:t>
            </a:r>
            <a:r>
              <a:rPr lang="en-US" dirty="0"/>
              <a:t> ra </a:t>
            </a:r>
            <a:r>
              <a:rPr lang="en-US" dirty="0" err="1"/>
              <a:t>cho</a:t>
            </a:r>
            <a:r>
              <a:rPr lang="en-US" dirty="0"/>
              <a:t> </a:t>
            </a:r>
            <a:r>
              <a:rPr lang="en-US" dirty="0" err="1"/>
              <a:t>mọi</a:t>
            </a:r>
            <a:r>
              <a:rPr lang="en-US" dirty="0"/>
              <a:t> </a:t>
            </a:r>
            <a:r>
              <a:rPr lang="en-US" dirty="0" err="1"/>
              <a:t>tổ</a:t>
            </a:r>
            <a:r>
              <a:rPr lang="en-US" dirty="0"/>
              <a:t> </a:t>
            </a:r>
            <a:r>
              <a:rPr lang="en-US" dirty="0" err="1"/>
              <a:t>hợp</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ngõ</a:t>
            </a:r>
            <a:r>
              <a:rPr lang="en-US" dirty="0"/>
              <a:t> </a:t>
            </a:r>
            <a:r>
              <a:rPr lang="en-US" dirty="0" err="1"/>
              <a:t>vào</a:t>
            </a:r>
            <a:r>
              <a:rPr lang="en-US" dirty="0"/>
              <a:t> (</a:t>
            </a:r>
            <a:r>
              <a:rPr lang="en-US" dirty="0" err="1"/>
              <a:t>Hàm</a:t>
            </a:r>
            <a:r>
              <a:rPr lang="en-US" dirty="0"/>
              <a:t> Boolean)</a:t>
            </a:r>
          </a:p>
          <a:p>
            <a:pPr lvl="1"/>
            <a:r>
              <a:rPr lang="en-US" dirty="0" err="1"/>
              <a:t>Có</a:t>
            </a:r>
            <a:r>
              <a:rPr lang="en-US" dirty="0"/>
              <a:t> </a:t>
            </a:r>
            <a:r>
              <a:rPr lang="en-US" dirty="0" err="1"/>
              <a:t>đặc</a:t>
            </a:r>
            <a:r>
              <a:rPr lang="en-US" dirty="0"/>
              <a:t> </a:t>
            </a:r>
            <a:r>
              <a:rPr lang="en-US" dirty="0" err="1"/>
              <a:t>tả</a:t>
            </a:r>
            <a:r>
              <a:rPr lang="en-US" dirty="0"/>
              <a:t> </a:t>
            </a:r>
            <a:r>
              <a:rPr lang="en-US" dirty="0" err="1"/>
              <a:t>định</a:t>
            </a:r>
            <a:r>
              <a:rPr lang="en-US" dirty="0"/>
              <a:t> </a:t>
            </a:r>
            <a:r>
              <a:rPr lang="en-US" dirty="0" err="1"/>
              <a:t>thời</a:t>
            </a:r>
            <a:r>
              <a:rPr lang="en-US" dirty="0"/>
              <a:t> </a:t>
            </a:r>
            <a:r>
              <a:rPr lang="en-US" dirty="0" err="1"/>
              <a:t>mô</a:t>
            </a:r>
            <a:r>
              <a:rPr lang="en-US" dirty="0"/>
              <a:t> </a:t>
            </a:r>
            <a:r>
              <a:rPr lang="en-US" dirty="0" err="1"/>
              <a:t>tả</a:t>
            </a:r>
            <a:r>
              <a:rPr lang="en-US" dirty="0"/>
              <a:t> </a:t>
            </a:r>
            <a:r>
              <a:rPr lang="en-US" dirty="0" err="1"/>
              <a:t>thời</a:t>
            </a:r>
            <a:r>
              <a:rPr lang="en-US" dirty="0"/>
              <a:t> </a:t>
            </a:r>
            <a:r>
              <a:rPr lang="en-US" dirty="0" err="1"/>
              <a:t>gian</a:t>
            </a:r>
            <a:r>
              <a:rPr lang="en-US" dirty="0"/>
              <a:t> </a:t>
            </a:r>
            <a:r>
              <a:rPr lang="en-US" dirty="0" err="1"/>
              <a:t>lan</a:t>
            </a:r>
            <a:r>
              <a:rPr lang="en-US" dirty="0"/>
              <a:t> </a:t>
            </a:r>
            <a:r>
              <a:rPr lang="en-US" dirty="0" err="1"/>
              <a:t>truyền</a:t>
            </a:r>
            <a:r>
              <a:rPr lang="en-US" dirty="0"/>
              <a:t> (</a:t>
            </a:r>
            <a:r>
              <a:rPr lang="en-US" dirty="0" err="1"/>
              <a:t>thời</a:t>
            </a:r>
            <a:r>
              <a:rPr lang="en-US" dirty="0"/>
              <a:t> </a:t>
            </a:r>
            <a:r>
              <a:rPr lang="en-US" dirty="0" err="1"/>
              <a:t>gian</a:t>
            </a:r>
            <a:r>
              <a:rPr lang="en-US" dirty="0"/>
              <a:t> </a:t>
            </a:r>
            <a:r>
              <a:rPr lang="en-US" dirty="0" err="1"/>
              <a:t>tối</a:t>
            </a:r>
            <a:r>
              <a:rPr lang="en-US" dirty="0"/>
              <a:t> </a:t>
            </a:r>
            <a:r>
              <a:rPr lang="en-US" dirty="0" err="1"/>
              <a:t>thiểu</a:t>
            </a:r>
            <a:r>
              <a:rPr lang="en-US" dirty="0"/>
              <a:t> </a:t>
            </a:r>
            <a:r>
              <a:rPr lang="en-US" dirty="0" err="1"/>
              <a:t>mà</a:t>
            </a:r>
            <a:r>
              <a:rPr lang="en-US" dirty="0"/>
              <a:t> </a:t>
            </a:r>
            <a:r>
              <a:rPr lang="en-US" dirty="0" err="1"/>
              <a:t>ngõ</a:t>
            </a:r>
            <a:r>
              <a:rPr lang="en-US" dirty="0"/>
              <a:t> ra </a:t>
            </a:r>
            <a:r>
              <a:rPr lang="en-US" dirty="0" err="1"/>
              <a:t>sẽ</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hợp</a:t>
            </a:r>
            <a:r>
              <a:rPr lang="en-US" dirty="0"/>
              <a:t> </a:t>
            </a:r>
            <a:r>
              <a:rPr lang="en-US" dirty="0" err="1"/>
              <a:t>lệ</a:t>
            </a:r>
            <a:r>
              <a:rPr lang="en-US" dirty="0"/>
              <a:t> </a:t>
            </a:r>
            <a:r>
              <a:rPr lang="en-US" dirty="0" err="1"/>
              <a:t>khi</a:t>
            </a:r>
            <a:r>
              <a:rPr lang="en-US" dirty="0"/>
              <a:t> 1 </a:t>
            </a:r>
            <a:r>
              <a:rPr lang="en-US" dirty="0" err="1"/>
              <a:t>ngõ</a:t>
            </a:r>
            <a:r>
              <a:rPr lang="en-US" dirty="0"/>
              <a:t> </a:t>
            </a:r>
            <a:r>
              <a:rPr lang="en-US" dirty="0" err="1"/>
              <a:t>vào</a:t>
            </a:r>
            <a:r>
              <a:rPr lang="en-US" dirty="0"/>
              <a:t> </a:t>
            </a:r>
            <a:r>
              <a:rPr lang="en-US" dirty="0" err="1"/>
              <a:t>thay</a:t>
            </a:r>
            <a:r>
              <a:rPr lang="en-US" dirty="0"/>
              <a:t> </a:t>
            </a:r>
            <a:r>
              <a:rPr lang="en-US" dirty="0" err="1"/>
              <a:t>đổi</a:t>
            </a:r>
            <a:r>
              <a:rPr lang="en-US" dirty="0"/>
              <a:t>)</a:t>
            </a:r>
          </a:p>
          <a:p>
            <a:r>
              <a:rPr lang="en-US" dirty="0" err="1"/>
              <a:t>Ví</a:t>
            </a:r>
            <a:r>
              <a:rPr lang="en-US" dirty="0"/>
              <a:t> </a:t>
            </a:r>
            <a:r>
              <a:rPr lang="en-US" dirty="0" err="1"/>
              <a:t>dụ</a:t>
            </a:r>
            <a:r>
              <a:rPr lang="en-US" dirty="0"/>
              <a:t>: AND, OR, NOT, XOR, XNOR, NAND, NOR</a:t>
            </a:r>
          </a:p>
        </p:txBody>
      </p:sp>
      <p:sp>
        <p:nvSpPr>
          <p:cNvPr id="4" name="Slide Number Placeholder 3">
            <a:extLst>
              <a:ext uri="{FF2B5EF4-FFF2-40B4-BE49-F238E27FC236}">
                <a16:creationId xmlns:a16="http://schemas.microsoft.com/office/drawing/2014/main" id="{7FD527E2-FCCF-47D9-9A9D-0A08815D0601}"/>
              </a:ext>
            </a:extLst>
          </p:cNvPr>
          <p:cNvSpPr>
            <a:spLocks noGrp="1"/>
          </p:cNvSpPr>
          <p:nvPr>
            <p:ph type="sldNum" sz="quarter" idx="12"/>
          </p:nvPr>
        </p:nvSpPr>
        <p:spPr/>
        <p:txBody>
          <a:bodyPr/>
          <a:lstStyle/>
          <a:p>
            <a:fld id="{3C3C09BB-C7E7-4454-851F-EF8D770487CA}" type="slidenum">
              <a:rPr lang="en-US" smtClean="0"/>
              <a:pPr/>
              <a:t>8</a:t>
            </a:fld>
            <a:endParaRPr lang="en-US"/>
          </a:p>
        </p:txBody>
      </p:sp>
      <p:sp>
        <p:nvSpPr>
          <p:cNvPr id="5" name="日付プレースホルダ 3">
            <a:extLst>
              <a:ext uri="{FF2B5EF4-FFF2-40B4-BE49-F238E27FC236}">
                <a16:creationId xmlns:a16="http://schemas.microsoft.com/office/drawing/2014/main" id="{E6678D8C-E5B6-4ECA-9488-046DA2D25C5A}"/>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6" name="フッター プレースホルダ 4">
            <a:extLst>
              <a:ext uri="{FF2B5EF4-FFF2-40B4-BE49-F238E27FC236}">
                <a16:creationId xmlns:a16="http://schemas.microsoft.com/office/drawing/2014/main" id="{F1D75CE6-FC3E-47C3-A72A-E9CD6FD380D9}"/>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21257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p:tgtEl>
                                          <p:spTgt spid="3">
                                            <p:txEl>
                                              <p:pRg st="4" end="4"/>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E27B-DD3C-4BE7-830D-05260E612333}"/>
              </a:ext>
            </a:extLst>
          </p:cNvPr>
          <p:cNvSpPr>
            <a:spLocks noGrp="1"/>
          </p:cNvSpPr>
          <p:nvPr>
            <p:ph type="title"/>
          </p:nvPr>
        </p:nvSpPr>
        <p:spPr/>
        <p:txBody>
          <a:bodyPr/>
          <a:lstStyle/>
          <a:p>
            <a:r>
              <a:rPr lang="en-US"/>
              <a:t>Mạch </a:t>
            </a:r>
            <a:r>
              <a:rPr lang="en-US" dirty="0" err="1"/>
              <a:t>tổ</a:t>
            </a:r>
            <a:r>
              <a:rPr lang="en-US" dirty="0"/>
              <a:t> </a:t>
            </a:r>
            <a:r>
              <a:rPr lang="en-US" dirty="0" err="1"/>
              <a:t>hợp</a:t>
            </a:r>
            <a:r>
              <a:rPr lang="en-US" dirty="0"/>
              <a:t> </a:t>
            </a:r>
            <a:r>
              <a:rPr lang="en-US"/>
              <a:t>(2/2)</a:t>
            </a:r>
            <a:endParaRPr lang="en-US" dirty="0"/>
          </a:p>
        </p:txBody>
      </p:sp>
      <p:sp>
        <p:nvSpPr>
          <p:cNvPr id="3" name="Content Placeholder 2">
            <a:extLst>
              <a:ext uri="{FF2B5EF4-FFF2-40B4-BE49-F238E27FC236}">
                <a16:creationId xmlns:a16="http://schemas.microsoft.com/office/drawing/2014/main" id="{52DF5107-C8CB-4688-B073-54D06C54B3E9}"/>
              </a:ext>
            </a:extLst>
          </p:cNvPr>
          <p:cNvSpPr>
            <a:spLocks noGrp="1"/>
          </p:cNvSpPr>
          <p:nvPr>
            <p:ph idx="1"/>
          </p:nvPr>
        </p:nvSpPr>
        <p:spPr/>
        <p:txBody>
          <a:bodyPr/>
          <a:lstStyle/>
          <a:p>
            <a:r>
              <a:rPr lang="en-US" dirty="0" err="1"/>
              <a:t>Mạch</a:t>
            </a:r>
            <a:r>
              <a:rPr lang="en-US" dirty="0"/>
              <a:t> </a:t>
            </a:r>
            <a:r>
              <a:rPr lang="en-US" dirty="0" err="1"/>
              <a:t>tổ</a:t>
            </a:r>
            <a:r>
              <a:rPr lang="en-US" dirty="0"/>
              <a:t> </a:t>
            </a:r>
            <a:r>
              <a:rPr lang="en-US" dirty="0" err="1"/>
              <a:t>hợp</a:t>
            </a:r>
            <a:r>
              <a:rPr lang="en-US" dirty="0"/>
              <a:t> </a:t>
            </a:r>
            <a:r>
              <a:rPr lang="en-US" dirty="0" err="1"/>
              <a:t>là</a:t>
            </a:r>
            <a:r>
              <a:rPr lang="en-US" dirty="0"/>
              <a:t> </a:t>
            </a:r>
            <a:r>
              <a:rPr lang="en-US" dirty="0" err="1"/>
              <a:t>mạch</a:t>
            </a:r>
            <a:r>
              <a:rPr lang="en-US" dirty="0"/>
              <a:t> </a:t>
            </a:r>
            <a:r>
              <a:rPr lang="en-US" dirty="0" err="1"/>
              <a:t>chỉ</a:t>
            </a:r>
            <a:r>
              <a:rPr lang="en-US" dirty="0"/>
              <a:t> </a:t>
            </a:r>
            <a:r>
              <a:rPr lang="en-US" dirty="0" err="1"/>
              <a:t>chứa</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tổ</a:t>
            </a:r>
            <a:r>
              <a:rPr lang="en-US" dirty="0"/>
              <a:t> </a:t>
            </a:r>
            <a:r>
              <a:rPr lang="en-US" dirty="0" err="1"/>
              <a:t>hợp</a:t>
            </a:r>
            <a:r>
              <a:rPr lang="en-US" dirty="0"/>
              <a:t> đ</a:t>
            </a:r>
            <a:r>
              <a:rPr lang="vi-VN" dirty="0"/>
              <a:t>ư</a:t>
            </a:r>
            <a:r>
              <a:rPr lang="en-US" dirty="0" err="1"/>
              <a:t>ợc</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nhau</a:t>
            </a:r>
            <a:r>
              <a:rPr lang="en-US" dirty="0"/>
              <a:t> </a:t>
            </a:r>
            <a:r>
              <a:rPr lang="en-US" dirty="0" err="1"/>
              <a:t>và</a:t>
            </a:r>
            <a:r>
              <a:rPr lang="en-US" dirty="0"/>
              <a:t> </a:t>
            </a:r>
            <a:r>
              <a:rPr lang="en-US" b="1" dirty="0" err="1">
                <a:solidFill>
                  <a:srgbClr val="FF0000"/>
                </a:solidFill>
              </a:rPr>
              <a:t>không</a:t>
            </a:r>
            <a:r>
              <a:rPr lang="en-US" dirty="0"/>
              <a:t> </a:t>
            </a:r>
            <a:r>
              <a:rPr lang="en-US" dirty="0" err="1"/>
              <a:t>tồn</a:t>
            </a:r>
            <a:r>
              <a:rPr lang="en-US" dirty="0"/>
              <a:t> </a:t>
            </a:r>
            <a:r>
              <a:rPr lang="en-US" dirty="0" err="1"/>
              <a:t>tại</a:t>
            </a:r>
            <a:r>
              <a:rPr lang="en-US" dirty="0"/>
              <a:t> </a:t>
            </a:r>
            <a:r>
              <a:rPr lang="en-US" dirty="0" err="1"/>
              <a:t>hồi</a:t>
            </a:r>
            <a:r>
              <a:rPr lang="en-US" dirty="0"/>
              <a:t> </a:t>
            </a:r>
            <a:r>
              <a:rPr lang="en-US" dirty="0" err="1"/>
              <a:t>tiếp</a:t>
            </a:r>
            <a:endParaRPr lang="en-US" dirty="0"/>
          </a:p>
          <a:p>
            <a:pPr lvl="1"/>
            <a:r>
              <a:rPr lang="en-US" dirty="0" err="1"/>
              <a:t>Một</a:t>
            </a:r>
            <a:r>
              <a:rPr lang="en-US" dirty="0"/>
              <a:t> </a:t>
            </a:r>
            <a:r>
              <a:rPr lang="en-US" dirty="0" err="1"/>
              <a:t>thiết</a:t>
            </a:r>
            <a:r>
              <a:rPr lang="en-US" dirty="0"/>
              <a:t> </a:t>
            </a:r>
            <a:r>
              <a:rPr lang="en-US" dirty="0" err="1"/>
              <a:t>bị</a:t>
            </a:r>
            <a:r>
              <a:rPr lang="en-US" dirty="0"/>
              <a:t> </a:t>
            </a:r>
            <a:r>
              <a:rPr lang="en-US" dirty="0" err="1"/>
              <a:t>tổ</a:t>
            </a:r>
            <a:r>
              <a:rPr lang="en-US" dirty="0"/>
              <a:t> </a:t>
            </a:r>
            <a:r>
              <a:rPr lang="en-US" dirty="0" err="1"/>
              <a:t>hợp</a:t>
            </a:r>
            <a:r>
              <a:rPr lang="en-US" dirty="0"/>
              <a:t> </a:t>
            </a:r>
            <a:r>
              <a:rPr lang="en-US" dirty="0" err="1"/>
              <a:t>cũng</a:t>
            </a:r>
            <a:r>
              <a:rPr lang="en-US" dirty="0"/>
              <a:t> đ</a:t>
            </a:r>
            <a:r>
              <a:rPr lang="vi-VN" dirty="0"/>
              <a:t>ư</a:t>
            </a:r>
            <a:r>
              <a:rPr lang="en-US" dirty="0" err="1"/>
              <a:t>ợc</a:t>
            </a:r>
            <a:r>
              <a:rPr lang="en-US" dirty="0"/>
              <a:t> </a:t>
            </a:r>
            <a:r>
              <a:rPr lang="en-US" dirty="0" err="1"/>
              <a:t>xem</a:t>
            </a:r>
            <a:r>
              <a:rPr lang="en-US" dirty="0"/>
              <a:t> </a:t>
            </a:r>
            <a:r>
              <a:rPr lang="en-US" dirty="0" err="1"/>
              <a:t>là</a:t>
            </a:r>
            <a:r>
              <a:rPr lang="en-US" dirty="0"/>
              <a:t> </a:t>
            </a:r>
            <a:r>
              <a:rPr lang="en-US" dirty="0" err="1"/>
              <a:t>một</a:t>
            </a:r>
            <a:r>
              <a:rPr lang="en-US" dirty="0"/>
              <a:t> </a:t>
            </a:r>
            <a:r>
              <a:rPr lang="en-US" dirty="0" err="1"/>
              <a:t>mạch</a:t>
            </a:r>
            <a:r>
              <a:rPr lang="en-US" dirty="0"/>
              <a:t> </a:t>
            </a:r>
            <a:r>
              <a:rPr lang="en-US" dirty="0" err="1"/>
              <a:t>tổ</a:t>
            </a:r>
            <a:r>
              <a:rPr lang="en-US" dirty="0"/>
              <a:t> </a:t>
            </a:r>
            <a:r>
              <a:rPr lang="en-US" dirty="0" err="1"/>
              <a:t>hợp</a:t>
            </a:r>
            <a:endParaRPr lang="en-US" dirty="0"/>
          </a:p>
          <a:p>
            <a:pPr lvl="1"/>
            <a:r>
              <a:rPr lang="en-US" dirty="0" err="1"/>
              <a:t>Hồi</a:t>
            </a:r>
            <a:r>
              <a:rPr lang="en-US" dirty="0"/>
              <a:t> </a:t>
            </a:r>
            <a:r>
              <a:rPr lang="en-US" dirty="0" err="1"/>
              <a:t>tiếp</a:t>
            </a:r>
            <a:r>
              <a:rPr lang="en-US" dirty="0"/>
              <a:t>: </a:t>
            </a:r>
            <a:r>
              <a:rPr lang="en-US" dirty="0" err="1"/>
              <a:t>Ngõ</a:t>
            </a:r>
            <a:r>
              <a:rPr lang="en-US" dirty="0"/>
              <a:t> ra đ</a:t>
            </a:r>
            <a:r>
              <a:rPr lang="vi-VN" dirty="0"/>
              <a:t>ư</a:t>
            </a:r>
            <a:r>
              <a:rPr lang="en-US" dirty="0" err="1"/>
              <a:t>ợc</a:t>
            </a:r>
            <a:r>
              <a:rPr lang="en-US" dirty="0"/>
              <a:t> </a:t>
            </a:r>
            <a:r>
              <a:rPr lang="en-US" dirty="0" err="1"/>
              <a:t>dùng</a:t>
            </a:r>
            <a:r>
              <a:rPr lang="en-US" dirty="0"/>
              <a:t> </a:t>
            </a:r>
            <a:r>
              <a:rPr lang="en-US" dirty="0" err="1"/>
              <a:t>nh</a:t>
            </a:r>
            <a:r>
              <a:rPr lang="vi-VN" dirty="0"/>
              <a:t>ư</a:t>
            </a:r>
            <a:r>
              <a:rPr lang="en-US" dirty="0"/>
              <a:t> </a:t>
            </a:r>
            <a:r>
              <a:rPr lang="en-US" dirty="0" err="1"/>
              <a:t>ngõ</a:t>
            </a:r>
            <a:r>
              <a:rPr lang="en-US" dirty="0"/>
              <a:t> </a:t>
            </a:r>
            <a:r>
              <a:rPr lang="en-US" dirty="0" err="1"/>
              <a:t>vào</a:t>
            </a:r>
            <a:r>
              <a:rPr lang="en-US" dirty="0"/>
              <a:t> </a:t>
            </a:r>
            <a:r>
              <a:rPr lang="en-US" dirty="0" err="1"/>
              <a:t>để</a:t>
            </a:r>
            <a:r>
              <a:rPr lang="en-US" dirty="0"/>
              <a:t> </a:t>
            </a:r>
            <a:r>
              <a:rPr lang="en-US" dirty="0" err="1"/>
              <a:t>tính</a:t>
            </a:r>
            <a:r>
              <a:rPr lang="en-US" dirty="0"/>
              <a:t> </a:t>
            </a:r>
            <a:r>
              <a:rPr lang="en-US" dirty="0" err="1"/>
              <a:t>toán</a:t>
            </a:r>
            <a:r>
              <a:rPr lang="en-US" dirty="0"/>
              <a:t> </a:t>
            </a:r>
            <a:r>
              <a:rPr lang="en-US" b="1" dirty="0" err="1">
                <a:solidFill>
                  <a:srgbClr val="FF0000"/>
                </a:solidFill>
              </a:rPr>
              <a:t>lại</a:t>
            </a:r>
            <a:r>
              <a:rPr lang="en-US" dirty="0"/>
              <a:t> </a:t>
            </a:r>
            <a:r>
              <a:rPr lang="en-US" dirty="0" err="1"/>
              <a:t>ngõ</a:t>
            </a:r>
            <a:r>
              <a:rPr lang="en-US" dirty="0"/>
              <a:t> ra</a:t>
            </a:r>
          </a:p>
          <a:p>
            <a:endParaRPr lang="en-US" dirty="0"/>
          </a:p>
        </p:txBody>
      </p:sp>
      <p:sp>
        <p:nvSpPr>
          <p:cNvPr id="4" name="Slide Number Placeholder 3">
            <a:extLst>
              <a:ext uri="{FF2B5EF4-FFF2-40B4-BE49-F238E27FC236}">
                <a16:creationId xmlns:a16="http://schemas.microsoft.com/office/drawing/2014/main" id="{6227C51F-6114-4B4D-8B9F-A735D895DF4F}"/>
              </a:ext>
            </a:extLst>
          </p:cNvPr>
          <p:cNvSpPr>
            <a:spLocks noGrp="1"/>
          </p:cNvSpPr>
          <p:nvPr>
            <p:ph type="sldNum" sz="quarter" idx="12"/>
          </p:nvPr>
        </p:nvSpPr>
        <p:spPr/>
        <p:txBody>
          <a:bodyPr/>
          <a:lstStyle/>
          <a:p>
            <a:fld id="{3C3C09BB-C7E7-4454-851F-EF8D770487CA}" type="slidenum">
              <a:rPr lang="en-US" smtClean="0"/>
              <a:pPr/>
              <a:t>9</a:t>
            </a:fld>
            <a:endParaRPr lang="en-US"/>
          </a:p>
        </p:txBody>
      </p:sp>
      <p:pic>
        <p:nvPicPr>
          <p:cNvPr id="5" name="Picture 4">
            <a:extLst>
              <a:ext uri="{FF2B5EF4-FFF2-40B4-BE49-F238E27FC236}">
                <a16:creationId xmlns:a16="http://schemas.microsoft.com/office/drawing/2014/main" id="{D9B29BCF-427B-40F3-8757-CBCDFCAACFEF}"/>
              </a:ext>
            </a:extLst>
          </p:cNvPr>
          <p:cNvPicPr>
            <a:picLocks noChangeAspect="1"/>
          </p:cNvPicPr>
          <p:nvPr/>
        </p:nvPicPr>
        <p:blipFill>
          <a:blip r:embed="rId3"/>
          <a:stretch>
            <a:fillRect/>
          </a:stretch>
        </p:blipFill>
        <p:spPr>
          <a:xfrm>
            <a:off x="312643" y="3967146"/>
            <a:ext cx="2818731" cy="1035859"/>
          </a:xfrm>
          <a:prstGeom prst="rect">
            <a:avLst/>
          </a:prstGeom>
        </p:spPr>
      </p:pic>
      <p:pic>
        <p:nvPicPr>
          <p:cNvPr id="6" name="Picture 5">
            <a:extLst>
              <a:ext uri="{FF2B5EF4-FFF2-40B4-BE49-F238E27FC236}">
                <a16:creationId xmlns:a16="http://schemas.microsoft.com/office/drawing/2014/main" id="{1235A399-1B82-4FA3-9CC6-A7AEE50B3421}"/>
              </a:ext>
            </a:extLst>
          </p:cNvPr>
          <p:cNvPicPr>
            <a:picLocks noChangeAspect="1"/>
          </p:cNvPicPr>
          <p:nvPr/>
        </p:nvPicPr>
        <p:blipFill>
          <a:blip r:embed="rId4"/>
          <a:stretch>
            <a:fillRect/>
          </a:stretch>
        </p:blipFill>
        <p:spPr>
          <a:xfrm>
            <a:off x="3148741" y="3930837"/>
            <a:ext cx="2846518" cy="1181093"/>
          </a:xfrm>
          <a:prstGeom prst="rect">
            <a:avLst/>
          </a:prstGeom>
        </p:spPr>
      </p:pic>
      <p:pic>
        <p:nvPicPr>
          <p:cNvPr id="7" name="Picture 6">
            <a:extLst>
              <a:ext uri="{FF2B5EF4-FFF2-40B4-BE49-F238E27FC236}">
                <a16:creationId xmlns:a16="http://schemas.microsoft.com/office/drawing/2014/main" id="{E792328F-2592-4666-8900-ED0F85D9C3A5}"/>
              </a:ext>
            </a:extLst>
          </p:cNvPr>
          <p:cNvPicPr>
            <a:picLocks noChangeAspect="1"/>
          </p:cNvPicPr>
          <p:nvPr/>
        </p:nvPicPr>
        <p:blipFill>
          <a:blip r:embed="rId5"/>
          <a:stretch>
            <a:fillRect/>
          </a:stretch>
        </p:blipFill>
        <p:spPr>
          <a:xfrm>
            <a:off x="5984839" y="3930837"/>
            <a:ext cx="2974544" cy="1108476"/>
          </a:xfrm>
          <a:prstGeom prst="rect">
            <a:avLst/>
          </a:prstGeom>
        </p:spPr>
      </p:pic>
      <p:sp>
        <p:nvSpPr>
          <p:cNvPr id="8" name="日付プレースホルダ 3">
            <a:extLst>
              <a:ext uri="{FF2B5EF4-FFF2-40B4-BE49-F238E27FC236}">
                <a16:creationId xmlns:a16="http://schemas.microsoft.com/office/drawing/2014/main" id="{5C59D1A9-4D01-4F5D-934D-2FF98C5B02F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10/4/2022</a:t>
            </a:fld>
            <a:endParaRPr kumimoji="1" lang="ja-JP" altLang="en-US" dirty="0"/>
          </a:p>
        </p:txBody>
      </p:sp>
      <p:sp>
        <p:nvSpPr>
          <p:cNvPr id="9" name="フッター プレースホルダ 4">
            <a:extLst>
              <a:ext uri="{FF2B5EF4-FFF2-40B4-BE49-F238E27FC236}">
                <a16:creationId xmlns:a16="http://schemas.microsoft.com/office/drawing/2014/main" id="{46377FFE-91E9-4119-9CD4-27564E004560}"/>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13397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1907</TotalTime>
  <Words>1814</Words>
  <Application>Microsoft Office PowerPoint</Application>
  <PresentationFormat>On-screen Show (4:3)</PresentationFormat>
  <Paragraphs>322</Paragraphs>
  <Slides>24</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Calibri</vt:lpstr>
      <vt:lpstr>Cambria Math</vt:lpstr>
      <vt:lpstr>Times New Roman</vt:lpstr>
      <vt:lpstr>Wingdings</vt:lpstr>
      <vt:lpstr>dsp</vt:lpstr>
      <vt:lpstr>Visio</vt:lpstr>
      <vt:lpstr>TỔ CHỨC VÀ CẤU TRÚC MÁY TÍNH II Chương 4 Mạch số </vt:lpstr>
      <vt:lpstr>Nội dung</vt:lpstr>
      <vt:lpstr>Mạch số (1/3)</vt:lpstr>
      <vt:lpstr>1. Mạch số (2/3) – Xác định cấu trúc</vt:lpstr>
      <vt:lpstr>Quiz 1</vt:lpstr>
      <vt:lpstr>Mạch số (3/3) – Các cổng luận lý khác</vt:lpstr>
      <vt:lpstr>Quiz 2</vt:lpstr>
      <vt:lpstr>Mạch tổ hợp (1/2) – Thiết bị tổ hợp</vt:lpstr>
      <vt:lpstr>Mạch tổ hợp (2/2)</vt:lpstr>
      <vt:lpstr>Thiết kế mạch tổ hợp (1/2)</vt:lpstr>
      <vt:lpstr>Thiết kế mạch tổ hợp (2/2) – Ví dụ</vt:lpstr>
      <vt:lpstr>Quiz 3</vt:lpstr>
      <vt:lpstr>Mạch tuần tự (1/2)</vt:lpstr>
      <vt:lpstr>Mạch tuần tự (2/2) – Cấu trúc</vt:lpstr>
      <vt:lpstr>Thiết bị lưu trữ (1/4)</vt:lpstr>
      <vt:lpstr>Thiết bị lưu trữ (2/4) - Latch</vt:lpstr>
      <vt:lpstr>Thiết bị lưu trữ (3/4) - Flipflop</vt:lpstr>
      <vt:lpstr>Quiz 4</vt:lpstr>
      <vt:lpstr>Quiz 5</vt:lpstr>
      <vt:lpstr>Thiết bị lưu trữ (4/4) – Thanh ghi</vt:lpstr>
      <vt:lpstr>Quiz 6 </vt:lpstr>
      <vt:lpstr>Bài tập (1/2)</vt:lpstr>
      <vt:lpstr>Bài tập (2/2)</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IT012</dc:title>
  <dc:creator>Duong Computing</dc:creator>
  <cp:lastModifiedBy>Nguyễn Lê Quỳnh Hương</cp:lastModifiedBy>
  <cp:revision>104</cp:revision>
  <dcterms:created xsi:type="dcterms:W3CDTF">2017-02-19T14:22:18Z</dcterms:created>
  <dcterms:modified xsi:type="dcterms:W3CDTF">2022-10-04T03:36:11Z</dcterms:modified>
</cp:coreProperties>
</file>