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58" r:id="rId5"/>
    <p:sldId id="259" r:id="rId6"/>
    <p:sldId id="260"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475E"/>
    <a:srgbClr val="3FB9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477" autoAdjust="0"/>
  </p:normalViewPr>
  <p:slideViewPr>
    <p:cSldViewPr snapToGrid="0">
      <p:cViewPr varScale="1">
        <p:scale>
          <a:sx n="60" d="100"/>
          <a:sy n="60" d="100"/>
        </p:scale>
        <p:origin x="15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383E3-9B2E-4AB9-A990-6B7B9931848B}" type="datetimeFigureOut">
              <a:rPr lang="en-US" smtClean="0"/>
              <a:t>7/20/2020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F3F3F-B4B6-4F46-AF6D-DA2FA5C420EC}" type="slidenum">
              <a:rPr lang="en-US" smtClean="0"/>
              <a:t>‹#›</a:t>
            </a:fld>
            <a:endParaRPr lang="en-US"/>
          </a:p>
        </p:txBody>
      </p:sp>
    </p:spTree>
    <p:extLst>
      <p:ext uri="{BB962C8B-B14F-4D97-AF65-F5344CB8AC3E}">
        <p14:creationId xmlns:p14="http://schemas.microsoft.com/office/powerpoint/2010/main" val="3655627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ummy.restapiexample.co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medium.com/js-dojo/reactivity-in-vue-js-and-its-pitfalls-de07a29c9407" TargetMode="External"/><Relationship Id="rId4" Type="http://schemas.openxmlformats.org/officeDocument/2006/relationships/hyperlink" Target="https://v1.vuejs.org/guide/syntax.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uejs.org/v2/guide/conditional.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vuejs.org/v2/guide/list.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laviocopes.com/vue-watcher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michaelnthiessen.com/difference-between-computed-property-and-watcher/" TargetMode="External"/><Relationship Id="rId5" Type="http://schemas.openxmlformats.org/officeDocument/2006/relationships/hyperlink" Target="https://vuejs.org/v2/guide/computed.html" TargetMode="External"/><Relationship Id="rId4" Type="http://schemas.openxmlformats.org/officeDocument/2006/relationships/hyperlink" Target="https://michaelnthiessen.com/how-to-watch-nested-data-vu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uejs.org/v2/guide/events.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alligator.io/vuejs/global-event-bus/" TargetMode="External"/><Relationship Id="rId5" Type="http://schemas.openxmlformats.org/officeDocument/2006/relationships/hyperlink" Target="https://medium.com/javascript-in-plain-english/emitting-custom-events-vuejs-tutorial-2689390df096" TargetMode="External"/><Relationship Id="rId4" Type="http://schemas.openxmlformats.org/officeDocument/2006/relationships/hyperlink" Target="https://vuejs.org/v2/guide/components-custom-events.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vuejs.org/v2/guide/custom-directive.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vuejs.org/v2/guide/filters.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err="1"/>
              <a:t>Reference</a:t>
            </a:r>
            <a:r>
              <a:rPr lang="ro-RO" dirty="0"/>
              <a:t> Vue.js </a:t>
            </a:r>
            <a:r>
              <a:rPr lang="ro-RO" dirty="0" err="1"/>
              <a:t>library</a:t>
            </a:r>
            <a:r>
              <a:rPr lang="ro-RO" dirty="0"/>
              <a:t> </a:t>
            </a:r>
            <a:r>
              <a:rPr lang="en-US" sz="1800" b="0" i="0" u="none" strike="noStrike" baseline="0" dirty="0">
                <a:latin typeface="YfwtgdLwfffcSvqcrqTheSansMonoConNormal"/>
              </a:rPr>
              <a:t>&lt;script </a:t>
            </a:r>
            <a:r>
              <a:rPr lang="en-US" sz="1800" b="0" i="0" u="none" strike="noStrike" baseline="0" dirty="0" err="1">
                <a:latin typeface="YfwtgdLwfffcSvqcrqTheSansMonoConNormal"/>
              </a:rPr>
              <a:t>src</a:t>
            </a:r>
            <a:r>
              <a:rPr lang="en-US" sz="1800" b="0" i="0" u="none" strike="noStrike" baseline="0" dirty="0">
                <a:latin typeface="YfwtgdLwfffcSvqcrqTheSansMonoConNormal"/>
              </a:rPr>
              <a:t>="https://cdn.jsdelivr.net/</a:t>
            </a:r>
            <a:r>
              <a:rPr lang="en-US" sz="1800" b="0" i="0" u="none" strike="noStrike" baseline="0" dirty="0" err="1">
                <a:latin typeface="YfwtgdLwfffcSvqcrqTheSansMonoConNormal"/>
              </a:rPr>
              <a:t>npm</a:t>
            </a:r>
            <a:r>
              <a:rPr lang="en-US" sz="1800" b="0" i="0" u="none" strike="noStrike" baseline="0" dirty="0">
                <a:latin typeface="YfwtgdLwfffcSvqcrqTheSansMonoConNormal"/>
              </a:rPr>
              <a:t>/</a:t>
            </a:r>
            <a:r>
              <a:rPr lang="en-US" sz="1800" b="0" i="0" u="none" strike="noStrike" baseline="0" dirty="0" err="1">
                <a:latin typeface="YfwtgdLwfffcSvqcrqTheSansMonoConNormal"/>
              </a:rPr>
              <a:t>vue</a:t>
            </a:r>
            <a:r>
              <a:rPr lang="en-US" sz="1800" b="0" i="0" u="none" strike="noStrike" baseline="0" dirty="0">
                <a:latin typeface="YfwtgdLwfffcSvqcrqTheSansMonoConNormal"/>
              </a:rPr>
              <a:t>/</a:t>
            </a:r>
            <a:r>
              <a:rPr lang="en-US" sz="1800" b="0" i="0" u="none" strike="noStrike" baseline="0" dirty="0" err="1">
                <a:latin typeface="YfwtgdLwfffcSvqcrqTheSansMonoConNormal"/>
              </a:rPr>
              <a:t>dist</a:t>
            </a:r>
            <a:r>
              <a:rPr lang="en-US" sz="1800" b="0" i="0" u="none" strike="noStrike" baseline="0" dirty="0">
                <a:latin typeface="YfwtgdLwfffcSvqcrqTheSansMonoConNormal"/>
              </a:rPr>
              <a:t>/vue.js"&gt;&lt;/script&gt; and show how easy it is to start to change an existing html page to use Vue.js</a:t>
            </a:r>
          </a:p>
          <a:p>
            <a:endParaRPr lang="en-US" dirty="0"/>
          </a:p>
        </p:txBody>
      </p:sp>
      <p:sp>
        <p:nvSpPr>
          <p:cNvPr id="4" name="Slide Number Placeholder 3"/>
          <p:cNvSpPr>
            <a:spLocks noGrp="1"/>
          </p:cNvSpPr>
          <p:nvPr>
            <p:ph type="sldNum" sz="quarter" idx="5"/>
          </p:nvPr>
        </p:nvSpPr>
        <p:spPr/>
        <p:txBody>
          <a:bodyPr/>
          <a:lstStyle/>
          <a:p>
            <a:fld id="{707F3F3F-B4B6-4F46-AF6D-DA2FA5C420EC}" type="slidenum">
              <a:rPr lang="en-US" smtClean="0"/>
              <a:t>2</a:t>
            </a:fld>
            <a:endParaRPr lang="en-US"/>
          </a:p>
        </p:txBody>
      </p:sp>
    </p:spTree>
    <p:extLst>
      <p:ext uri="{BB962C8B-B14F-4D97-AF65-F5344CB8AC3E}">
        <p14:creationId xmlns:p14="http://schemas.microsoft.com/office/powerpoint/2010/main" val="54203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2-way data binding if the user makes a change to the data model via method we will see he UI display the update. If we change in the UI, the data model will be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Create a </a:t>
            </a:r>
            <a:r>
              <a:rPr lang="ro-RO" dirty="0" err="1"/>
              <a:t>project</a:t>
            </a:r>
            <a:r>
              <a:rPr lang="ro-RO" dirty="0"/>
              <a:t> </a:t>
            </a:r>
            <a:r>
              <a:rPr lang="ro-RO" dirty="0" err="1"/>
              <a:t>using</a:t>
            </a:r>
            <a:r>
              <a:rPr lang="ro-RO" dirty="0"/>
              <a:t> </a:t>
            </a:r>
            <a:r>
              <a:rPr lang="ro-RO" dirty="0" err="1"/>
              <a:t>vue</a:t>
            </a:r>
            <a:r>
              <a:rPr lang="ro-RO" dirty="0"/>
              <a:t>-cli</a:t>
            </a:r>
            <a:r>
              <a:rPr lang="en-US" dirty="0"/>
              <a:t> (</a:t>
            </a:r>
            <a:r>
              <a:rPr lang="en-US" dirty="0" err="1"/>
              <a:t>vue</a:t>
            </a:r>
            <a:r>
              <a:rPr lang="en-US" dirty="0"/>
              <a:t> create &lt;project-name&gt;)</a:t>
            </a:r>
            <a:r>
              <a:rPr lang="ro-RO" dirty="0"/>
              <a:t> </a:t>
            </a:r>
            <a:r>
              <a:rPr lang="en-US" dirty="0"/>
              <a:t>and show some examples how it works (create multiple components and pass data through props)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v-model on some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class binding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Html attribute binding</a:t>
            </a:r>
            <a:endParaRPr lang="ro-RO"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a:t>
            </a:r>
            <a:r>
              <a:rPr lang="en-US" dirty="0">
                <a:hlinkClick r:id="rId3"/>
              </a:rPr>
              <a:t>http://dummy.restapiexample.com/</a:t>
            </a:r>
            <a:r>
              <a:rPr lang="en-US" dirty="0"/>
              <a:t> to fetch data from a REST API</a:t>
            </a:r>
          </a:p>
          <a:p>
            <a:r>
              <a:rPr lang="en-US" b="0" dirty="0">
                <a:solidFill>
                  <a:srgbClr val="61AFEF"/>
                </a:solidFill>
                <a:effectLst/>
                <a:latin typeface="Consolas" panose="020B0609020204030204" pitchFamily="49" charset="0"/>
              </a:rPr>
              <a:t>fetch</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"http://dummy.restapiexample.com/</a:t>
            </a:r>
            <a:r>
              <a:rPr lang="en-US" b="0" dirty="0" err="1">
                <a:solidFill>
                  <a:srgbClr val="98C379"/>
                </a:solidFill>
                <a:effectLst/>
                <a:latin typeface="Consolas" panose="020B0609020204030204" pitchFamily="49" charset="0"/>
              </a:rPr>
              <a:t>api</a:t>
            </a:r>
            <a:r>
              <a:rPr lang="en-US" b="0" dirty="0">
                <a:solidFill>
                  <a:srgbClr val="98C379"/>
                </a:solidFill>
                <a:effectLst/>
                <a:latin typeface="Consolas" panose="020B0609020204030204" pitchFamily="49" charset="0"/>
              </a:rPr>
              <a:t>/v1/employees"</a:t>
            </a:r>
            <a:r>
              <a:rPr lang="en-US" b="0" dirty="0">
                <a:solidFill>
                  <a:srgbClr val="ABB2BF"/>
                </a:solidFill>
                <a:effectLst/>
                <a:latin typeface="Consolas" panose="020B0609020204030204" pitchFamily="49" charset="0"/>
              </a:rPr>
              <a:t>)</a:t>
            </a:r>
          </a:p>
          <a:p>
            <a:r>
              <a:rPr lang="en-US" b="0" dirty="0">
                <a:solidFill>
                  <a:srgbClr val="ABB2BF"/>
                </a:solidFill>
                <a:effectLst/>
                <a:latin typeface="Consolas" panose="020B0609020204030204" pitchFamily="49" charset="0"/>
              </a:rPr>
              <a:t>            .</a:t>
            </a:r>
            <a:r>
              <a:rPr lang="en-US" b="0" dirty="0">
                <a:solidFill>
                  <a:srgbClr val="61AFEF"/>
                </a:solidFill>
                <a:effectLst/>
                <a:latin typeface="Consolas" panose="020B0609020204030204" pitchFamily="49" charset="0"/>
              </a:rPr>
              <a:t>then</a:t>
            </a:r>
            <a:r>
              <a:rPr lang="en-US" b="0" dirty="0">
                <a:solidFill>
                  <a:srgbClr val="ABB2BF"/>
                </a:solidFill>
                <a:effectLst/>
                <a:latin typeface="Consolas" panose="020B0609020204030204" pitchFamily="49" charset="0"/>
              </a:rPr>
              <a:t>(</a:t>
            </a:r>
            <a:r>
              <a:rPr lang="en-US" b="0" i="1" dirty="0">
                <a:solidFill>
                  <a:srgbClr val="E06C75"/>
                </a:solidFill>
                <a:effectLst/>
                <a:latin typeface="Consolas" panose="020B0609020204030204" pitchFamily="49" charset="0"/>
              </a:rPr>
              <a:t>res</a:t>
            </a:r>
            <a:r>
              <a:rPr lang="en-US" b="0" dirty="0">
                <a:solidFill>
                  <a:srgbClr val="ABB2BF"/>
                </a:solidFill>
                <a:effectLst/>
                <a:latin typeface="Consolas" panose="020B0609020204030204" pitchFamily="49" charset="0"/>
              </a:rPr>
              <a:t> </a:t>
            </a:r>
            <a:r>
              <a:rPr lang="en-US" b="0" dirty="0">
                <a:solidFill>
                  <a:srgbClr val="C678DD"/>
                </a:solidFill>
                <a:effectLst/>
                <a:latin typeface="Consolas" panose="020B0609020204030204" pitchFamily="49" charset="0"/>
              </a:rPr>
              <a:t>=&gt;</a:t>
            </a:r>
            <a:r>
              <a:rPr lang="en-US" b="0" dirty="0">
                <a:solidFill>
                  <a:srgbClr val="ABB2BF"/>
                </a:solidFill>
                <a:effectLst/>
                <a:latin typeface="Consolas" panose="020B0609020204030204" pitchFamily="49" charset="0"/>
              </a:rPr>
              <a:t> </a:t>
            </a:r>
            <a:r>
              <a:rPr lang="en-US" b="0" dirty="0" err="1">
                <a:solidFill>
                  <a:srgbClr val="E06C75"/>
                </a:solidFill>
                <a:effectLst/>
                <a:latin typeface="Consolas" panose="020B0609020204030204" pitchFamily="49" charset="0"/>
              </a:rPr>
              <a:t>res</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json</a:t>
            </a:r>
            <a:r>
              <a:rPr lang="en-US" b="0" dirty="0">
                <a:solidFill>
                  <a:srgbClr val="ABB2BF"/>
                </a:solidFill>
                <a:effectLst/>
                <a:latin typeface="Consolas" panose="020B0609020204030204" pitchFamily="49" charset="0"/>
              </a:rPr>
              <a:t>())</a:t>
            </a:r>
          </a:p>
          <a:p>
            <a:r>
              <a:rPr lang="en-US" b="0" dirty="0">
                <a:solidFill>
                  <a:srgbClr val="ABB2BF"/>
                </a:solidFill>
                <a:effectLst/>
                <a:latin typeface="Consolas" panose="020B0609020204030204" pitchFamily="49" charset="0"/>
              </a:rPr>
              <a:t>            .</a:t>
            </a:r>
            <a:r>
              <a:rPr lang="en-US" b="0" dirty="0">
                <a:solidFill>
                  <a:srgbClr val="61AFEF"/>
                </a:solidFill>
                <a:effectLst/>
                <a:latin typeface="Consolas" panose="020B0609020204030204" pitchFamily="49" charset="0"/>
              </a:rPr>
              <a:t>then</a:t>
            </a:r>
            <a:r>
              <a:rPr lang="en-US" b="0" dirty="0">
                <a:solidFill>
                  <a:srgbClr val="ABB2BF"/>
                </a:solidFill>
                <a:effectLst/>
                <a:latin typeface="Consolas" panose="020B0609020204030204" pitchFamily="49" charset="0"/>
              </a:rPr>
              <a:t>(</a:t>
            </a:r>
            <a:r>
              <a:rPr lang="en-US" b="0" i="1" dirty="0">
                <a:solidFill>
                  <a:srgbClr val="E06C75"/>
                </a:solidFill>
                <a:effectLst/>
                <a:latin typeface="Consolas" panose="020B0609020204030204" pitchFamily="49" charset="0"/>
              </a:rPr>
              <a:t>data</a:t>
            </a:r>
            <a:r>
              <a:rPr lang="en-US" b="0" dirty="0">
                <a:solidFill>
                  <a:srgbClr val="ABB2BF"/>
                </a:solidFill>
                <a:effectLst/>
                <a:latin typeface="Consolas" panose="020B0609020204030204" pitchFamily="49" charset="0"/>
              </a:rPr>
              <a:t> </a:t>
            </a:r>
            <a:r>
              <a:rPr lang="en-US" b="0" dirty="0">
                <a:solidFill>
                  <a:srgbClr val="C678DD"/>
                </a:solidFill>
                <a:effectLst/>
                <a:latin typeface="Consolas" panose="020B0609020204030204" pitchFamily="49" charset="0"/>
              </a:rPr>
              <a:t>=&gt;</a:t>
            </a:r>
            <a:r>
              <a:rPr lang="en-US" b="0" dirty="0">
                <a:solidFill>
                  <a:srgbClr val="ABB2BF"/>
                </a:solidFill>
                <a:effectLst/>
                <a:latin typeface="Consolas" panose="020B0609020204030204" pitchFamily="49" charset="0"/>
              </a:rPr>
              <a:t> {</a:t>
            </a:r>
          </a:p>
          <a:p>
            <a:r>
              <a:rPr lang="en-US" b="0" dirty="0">
                <a:solidFill>
                  <a:srgbClr val="ABB2BF"/>
                </a:solidFill>
                <a:effectLst/>
                <a:latin typeface="Consolas" panose="020B0609020204030204" pitchFamily="49" charset="0"/>
              </a:rPr>
              <a:t>                </a:t>
            </a:r>
            <a:r>
              <a:rPr lang="en-US" b="0" dirty="0">
                <a:solidFill>
                  <a:srgbClr val="E5C07B"/>
                </a:solidFill>
                <a:effectLst/>
                <a:latin typeface="Consolas" panose="020B0609020204030204" pitchFamily="49" charset="0"/>
              </a:rPr>
              <a:t>//do something with data</a:t>
            </a:r>
            <a:endParaRPr lang="en-US" b="0" dirty="0">
              <a:solidFill>
                <a:srgbClr val="ABB2BF"/>
              </a:solidFill>
              <a:effectLst/>
              <a:latin typeface="Consolas" panose="020B0609020204030204" pitchFamily="49" charset="0"/>
            </a:endParaRPr>
          </a:p>
          <a:p>
            <a:r>
              <a:rPr lang="en-US" b="0" dirty="0">
                <a:solidFill>
                  <a:srgbClr val="ABB2BF"/>
                </a:solidFill>
                <a:effectLs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Binding: </a:t>
            </a:r>
            <a:r>
              <a:rPr lang="en-US" dirty="0">
                <a:hlinkClick r:id="rId4"/>
              </a:rPr>
              <a:t>https://v1.vuejs.org/guide/syntax.html</a:t>
            </a:r>
            <a:endParaRPr lang="en-US" dirty="0"/>
          </a:p>
          <a:p>
            <a:r>
              <a:rPr lang="en-US" dirty="0"/>
              <a:t>Vue reactivity system: </a:t>
            </a:r>
            <a:r>
              <a:rPr lang="en-US" dirty="0">
                <a:hlinkClick r:id="rId5"/>
              </a:rPr>
              <a:t>https://medium.com/js-dojo/reactivity-in-vue-js-and-its-pitfalls-de07a29c9407</a:t>
            </a:r>
            <a:endParaRPr lang="en-US" dirty="0"/>
          </a:p>
        </p:txBody>
      </p:sp>
      <p:sp>
        <p:nvSpPr>
          <p:cNvPr id="4" name="Slide Number Placeholder 3"/>
          <p:cNvSpPr>
            <a:spLocks noGrp="1"/>
          </p:cNvSpPr>
          <p:nvPr>
            <p:ph type="sldNum" sz="quarter" idx="5"/>
          </p:nvPr>
        </p:nvSpPr>
        <p:spPr/>
        <p:txBody>
          <a:bodyPr/>
          <a:lstStyle/>
          <a:p>
            <a:fld id="{707F3F3F-B4B6-4F46-AF6D-DA2FA5C420EC}" type="slidenum">
              <a:rPr lang="en-US" smtClean="0"/>
              <a:t>3</a:t>
            </a:fld>
            <a:endParaRPr lang="en-US"/>
          </a:p>
        </p:txBody>
      </p:sp>
    </p:spTree>
    <p:extLst>
      <p:ext uri="{BB962C8B-B14F-4D97-AF65-F5344CB8AC3E}">
        <p14:creationId xmlns:p14="http://schemas.microsoft.com/office/powerpoint/2010/main" val="802668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V-show hides and show content using CSS display property </a:t>
            </a:r>
          </a:p>
          <a:p>
            <a:r>
              <a:rPr lang="en-US" dirty="0"/>
              <a:t>V-if removes/adds content to the DOM</a:t>
            </a:r>
          </a:p>
          <a:p>
            <a:r>
              <a:rPr lang="en-US" dirty="0"/>
              <a:t>Performance/when to use: v-show has higher initial render cost since it is rendered to the DOM event if the conditions to show it are false; v-if will not be rendered if the condition is false. V-show have less render const when the value changes.</a:t>
            </a:r>
            <a:endParaRPr lang="ro-RO" dirty="0"/>
          </a:p>
          <a:p>
            <a:r>
              <a:rPr lang="en-US" noProof="0" dirty="0"/>
              <a:t>V-for iterates through the items of an array </a:t>
            </a:r>
            <a:r>
              <a:rPr lang="ro-RO" noProof="0" dirty="0"/>
              <a:t>of </a:t>
            </a:r>
            <a:r>
              <a:rPr lang="en-US" noProof="0" dirty="0"/>
              <a:t>elements and we can use it to display each element. </a:t>
            </a:r>
          </a:p>
          <a:p>
            <a:r>
              <a:rPr lang="en-US" noProof="0" dirty="0"/>
              <a:t>As the objects in the collection/list get more complicated it is recommended to use the key attribute. It is used by Vue to track the identity of the elements that have been rendered and update the DOM correctly. It is possible to use v-for without :key but this should be done only if you are not going to alter the array index</a:t>
            </a:r>
            <a:r>
              <a:rPr lang="ro-RO" noProof="0" dirty="0"/>
              <a:t>. </a:t>
            </a:r>
            <a:r>
              <a:rPr lang="en-US" noProof="0" dirty="0"/>
              <a:t>If you are not using key, you should avoid adding or removing items from the array except at the end or when sorting the array.</a:t>
            </a:r>
          </a:p>
          <a:p>
            <a:endParaRPr lang="en-US" noProof="0" dirty="0"/>
          </a:p>
          <a:p>
            <a:r>
              <a:rPr lang="en-US" noProof="0" dirty="0"/>
              <a:t>Conditional rendering: </a:t>
            </a:r>
            <a:r>
              <a:rPr lang="en-US" dirty="0">
                <a:hlinkClick r:id="rId3"/>
              </a:rPr>
              <a:t>https://vuejs.org/v2/guide/conditional.html</a:t>
            </a:r>
            <a:endParaRPr lang="en-US" noProof="0" dirty="0"/>
          </a:p>
          <a:p>
            <a:r>
              <a:rPr lang="en-US" noProof="0" dirty="0"/>
              <a:t>List rendering/looping: </a:t>
            </a:r>
            <a:r>
              <a:rPr lang="en-US" dirty="0">
                <a:hlinkClick r:id="rId4"/>
              </a:rPr>
              <a:t>https://vuejs.org/v2/guide/list.html</a:t>
            </a:r>
            <a:endParaRPr lang="en-US" dirty="0"/>
          </a:p>
          <a:p>
            <a:endParaRPr lang="en-US" noProof="0" dirty="0"/>
          </a:p>
        </p:txBody>
      </p:sp>
      <p:sp>
        <p:nvSpPr>
          <p:cNvPr id="4" name="Slide Number Placeholder 3"/>
          <p:cNvSpPr>
            <a:spLocks noGrp="1"/>
          </p:cNvSpPr>
          <p:nvPr>
            <p:ph type="sldNum" sz="quarter" idx="5"/>
          </p:nvPr>
        </p:nvSpPr>
        <p:spPr/>
        <p:txBody>
          <a:bodyPr/>
          <a:lstStyle/>
          <a:p>
            <a:fld id="{707F3F3F-B4B6-4F46-AF6D-DA2FA5C420EC}" type="slidenum">
              <a:rPr lang="en-US" smtClean="0"/>
              <a:t>4</a:t>
            </a:fld>
            <a:endParaRPr lang="en-US"/>
          </a:p>
        </p:txBody>
      </p:sp>
    </p:spTree>
    <p:extLst>
      <p:ext uri="{BB962C8B-B14F-4D97-AF65-F5344CB8AC3E}">
        <p14:creationId xmlns:p14="http://schemas.microsoft.com/office/powerpoint/2010/main" val="3633240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Computed props let us compose new data from other data. They are required to be pure functions; this means that they return a new value but aren’t allowed to change anything.</a:t>
            </a:r>
          </a:p>
          <a:p>
            <a:r>
              <a:rPr lang="en-US" dirty="0"/>
              <a:t>Because computed props are reactive, whenever a property used in a computed prop are changed, the returned value will be re-evaluated.</a:t>
            </a:r>
          </a:p>
          <a:p>
            <a:endParaRPr lang="en-US" dirty="0"/>
          </a:p>
          <a:p>
            <a:r>
              <a:rPr lang="en-US" dirty="0"/>
              <a:t>A watcher or a watched prop let us track a property on our component and execute a function whenever it changes. They’re useful for creating side-effects – things that don’t updates the application’s state immediately. Because watchers aren’t expected to be pure functions, we can do all sort of things with them like fetching data or interacting with imperative browser API.</a:t>
            </a:r>
            <a:endParaRPr lang="ro-RO" dirty="0"/>
          </a:p>
          <a:p>
            <a:endParaRPr lang="ro-RO" dirty="0"/>
          </a:p>
          <a:p>
            <a:r>
              <a:rPr lang="ro-RO" dirty="0"/>
              <a:t>Show </a:t>
            </a:r>
            <a:r>
              <a:rPr lang="ro-RO" dirty="0" err="1"/>
              <a:t>how</a:t>
            </a:r>
            <a:r>
              <a:rPr lang="ro-RO" dirty="0"/>
              <a:t> </a:t>
            </a:r>
            <a:r>
              <a:rPr lang="ro-RO" dirty="0" err="1"/>
              <a:t>to</a:t>
            </a:r>
            <a:r>
              <a:rPr lang="ro-RO" dirty="0"/>
              <a:t> </a:t>
            </a:r>
            <a:r>
              <a:rPr lang="ro-RO" dirty="0" err="1"/>
              <a:t>deep</a:t>
            </a:r>
            <a:r>
              <a:rPr lang="ro-RO" dirty="0"/>
              <a:t> </a:t>
            </a:r>
            <a:r>
              <a:rPr lang="ro-RO" dirty="0" err="1"/>
              <a:t>watch</a:t>
            </a:r>
            <a:r>
              <a:rPr lang="ro-RO" dirty="0"/>
              <a:t> a </a:t>
            </a:r>
            <a:r>
              <a:rPr lang="ro-RO" dirty="0" err="1"/>
              <a:t>nested</a:t>
            </a:r>
            <a:r>
              <a:rPr lang="ro-RO" dirty="0"/>
              <a:t> </a:t>
            </a:r>
            <a:r>
              <a:rPr lang="ro-RO" dirty="0" err="1"/>
              <a:t>object</a:t>
            </a:r>
            <a:r>
              <a:rPr lang="ro-RO" dirty="0"/>
              <a:t>/</a:t>
            </a:r>
            <a:r>
              <a:rPr lang="ro-RO" dirty="0" err="1"/>
              <a:t>array</a:t>
            </a:r>
            <a:r>
              <a:rPr lang="en-US" dirty="0"/>
              <a:t>:</a:t>
            </a:r>
          </a:p>
          <a:p>
            <a:pPr marL="0" indent="0">
              <a:buNone/>
            </a:pPr>
            <a:r>
              <a:rPr lang="en-US" dirty="0"/>
              <a:t>watch: {</a:t>
            </a:r>
          </a:p>
          <a:p>
            <a:pPr marL="0" indent="0">
              <a:buNone/>
            </a:pPr>
            <a:r>
              <a:rPr lang="en-US" dirty="0"/>
              <a:t>   object: {</a:t>
            </a:r>
          </a:p>
          <a:p>
            <a:pPr marL="0" indent="0">
              <a:buNone/>
            </a:pPr>
            <a:r>
              <a:rPr lang="en-US" dirty="0"/>
              <a:t>      deep: true,</a:t>
            </a:r>
          </a:p>
          <a:p>
            <a:pPr marL="0" indent="0">
              <a:buNone/>
            </a:pPr>
            <a:r>
              <a:rPr lang="en-US" dirty="0"/>
              <a:t>      handler(</a:t>
            </a:r>
            <a:r>
              <a:rPr lang="en-US" dirty="0" err="1"/>
              <a:t>newValue</a:t>
            </a:r>
            <a:r>
              <a:rPr lang="en-US" dirty="0"/>
              <a:t>, </a:t>
            </a:r>
            <a:r>
              <a:rPr lang="en-US" dirty="0" err="1"/>
              <a:t>oldValue</a:t>
            </a:r>
            <a:r>
              <a:rPr lang="en-US" dirty="0"/>
              <a:t>){</a:t>
            </a:r>
          </a:p>
          <a:p>
            <a:pPr marL="0" indent="0">
              <a:buNone/>
            </a:pPr>
            <a:r>
              <a:rPr lang="en-US" dirty="0"/>
              <a:t>         console.log(`</a:t>
            </a:r>
            <a:r>
              <a:rPr lang="en-US" dirty="0" err="1"/>
              <a:t>oldValue</a:t>
            </a:r>
            <a:r>
              <a:rPr lang="en-US" dirty="0"/>
              <a:t>: ${</a:t>
            </a:r>
            <a:r>
              <a:rPr lang="en-US" dirty="0" err="1"/>
              <a:t>oldValue</a:t>
            </a:r>
            <a:r>
              <a:rPr lang="en-US" dirty="0"/>
              <a:t>} | </a:t>
            </a:r>
            <a:r>
              <a:rPr lang="en-US" dirty="0" err="1"/>
              <a:t>newValue</a:t>
            </a:r>
            <a:r>
              <a:rPr lang="en-US" dirty="0"/>
              <a:t>: ${</a:t>
            </a:r>
            <a:r>
              <a:rPr lang="en-US" dirty="0" err="1"/>
              <a:t>newValue</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watch:{</a:t>
            </a:r>
          </a:p>
          <a:p>
            <a:pPr marL="0" indent="0">
              <a:buNone/>
            </a:pPr>
            <a:r>
              <a:rPr lang="en-US" dirty="0"/>
              <a:t>   “</a:t>
            </a:r>
            <a:r>
              <a:rPr lang="en-US" dirty="0" err="1"/>
              <a:t>object.prop</a:t>
            </a:r>
            <a:r>
              <a:rPr lang="en-US" dirty="0"/>
              <a:t>”(</a:t>
            </a:r>
            <a:r>
              <a:rPr lang="en-US" dirty="0" err="1"/>
              <a:t>newValue</a:t>
            </a:r>
            <a:r>
              <a:rPr lang="en-US" dirty="0"/>
              <a:t>, </a:t>
            </a:r>
            <a:r>
              <a:rPr lang="en-US" dirty="0" err="1"/>
              <a:t>oldValue</a:t>
            </a:r>
            <a:r>
              <a:rPr lang="en-US" dirty="0"/>
              <a:t>){</a:t>
            </a:r>
          </a:p>
          <a:p>
            <a:pPr marL="0" indent="0">
              <a:buNone/>
            </a:pPr>
            <a:r>
              <a:rPr lang="en-US" dirty="0"/>
              <a:t>      console.log(`</a:t>
            </a:r>
            <a:r>
              <a:rPr lang="en-US" dirty="0" err="1"/>
              <a:t>oldValue</a:t>
            </a:r>
            <a:r>
              <a:rPr lang="en-US" dirty="0"/>
              <a:t>: ${</a:t>
            </a:r>
            <a:r>
              <a:rPr lang="en-US" dirty="0" err="1"/>
              <a:t>oldValue</a:t>
            </a:r>
            <a:r>
              <a:rPr lang="en-US" dirty="0"/>
              <a:t>} | </a:t>
            </a:r>
            <a:r>
              <a:rPr lang="en-US" dirty="0" err="1"/>
              <a:t>newValue</a:t>
            </a:r>
            <a:r>
              <a:rPr lang="en-US" dirty="0"/>
              <a:t>: ${</a:t>
            </a:r>
            <a:r>
              <a:rPr lang="en-US" dirty="0" err="1"/>
              <a:t>newValue</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Vue watchers: </a:t>
            </a:r>
            <a:r>
              <a:rPr lang="en-US" dirty="0">
                <a:hlinkClick r:id="rId3"/>
              </a:rPr>
              <a:t>https://flaviocopes.com/vue-watchers/</a:t>
            </a:r>
            <a:endParaRPr lang="en-US" dirty="0"/>
          </a:p>
          <a:p>
            <a:pPr marL="0" indent="0">
              <a:buNone/>
            </a:pPr>
            <a:r>
              <a:rPr lang="en-US" dirty="0"/>
              <a:t>Vue deep watchers: </a:t>
            </a:r>
            <a:r>
              <a:rPr lang="en-US" dirty="0">
                <a:hlinkClick r:id="rId4"/>
              </a:rPr>
              <a:t>https://michaelnthiessen.com/how-to-watch-nested-data-vue/</a:t>
            </a:r>
            <a:endParaRPr lang="en-US" dirty="0"/>
          </a:p>
          <a:p>
            <a:pPr marL="0" indent="0">
              <a:buNone/>
            </a:pPr>
            <a:r>
              <a:rPr lang="en-US" dirty="0"/>
              <a:t>Vue computed: </a:t>
            </a:r>
            <a:r>
              <a:rPr lang="en-US" dirty="0">
                <a:hlinkClick r:id="rId5"/>
              </a:rPr>
              <a:t>https://vuejs.org/v2/guide/computed.html</a:t>
            </a:r>
            <a:endParaRPr lang="en-US" dirty="0"/>
          </a:p>
          <a:p>
            <a:pPr marL="0" indent="0">
              <a:buNone/>
            </a:pPr>
            <a:r>
              <a:rPr lang="en-US" dirty="0"/>
              <a:t>Difference between watchers and computed props: </a:t>
            </a:r>
            <a:r>
              <a:rPr lang="en-US" dirty="0">
                <a:hlinkClick r:id="rId6"/>
              </a:rPr>
              <a:t>https://michaelnthiessen.com/difference-between-computed-property-and-watcher/</a:t>
            </a:r>
            <a:endParaRPr lang="ro-RO" dirty="0"/>
          </a:p>
          <a:p>
            <a:endParaRPr lang="en-US" dirty="0"/>
          </a:p>
        </p:txBody>
      </p:sp>
      <p:sp>
        <p:nvSpPr>
          <p:cNvPr id="4" name="Slide Number Placeholder 3"/>
          <p:cNvSpPr>
            <a:spLocks noGrp="1"/>
          </p:cNvSpPr>
          <p:nvPr>
            <p:ph type="sldNum" sz="quarter" idx="5"/>
          </p:nvPr>
        </p:nvSpPr>
        <p:spPr/>
        <p:txBody>
          <a:bodyPr/>
          <a:lstStyle/>
          <a:p>
            <a:fld id="{707F3F3F-B4B6-4F46-AF6D-DA2FA5C420EC}" type="slidenum">
              <a:rPr lang="en-US" smtClean="0"/>
              <a:t>5</a:t>
            </a:fld>
            <a:endParaRPr lang="en-US"/>
          </a:p>
        </p:txBody>
      </p:sp>
    </p:spTree>
    <p:extLst>
      <p:ext uri="{BB962C8B-B14F-4D97-AF65-F5344CB8AC3E}">
        <p14:creationId xmlns:p14="http://schemas.microsoft.com/office/powerpoint/2010/main" val="19447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@click event works</a:t>
            </a:r>
          </a:p>
          <a:p>
            <a:r>
              <a:rPr lang="en-US" dirty="0"/>
              <a:t>&lt;button type=“button” @click=“onButtonClick”&gt; Button &lt;/button&gt;</a:t>
            </a:r>
          </a:p>
          <a:p>
            <a:endParaRPr lang="en-US" dirty="0"/>
          </a:p>
          <a:p>
            <a:r>
              <a:rPr lang="en-US" dirty="0"/>
              <a:t>Create a component which triggers a custom event </a:t>
            </a:r>
          </a:p>
          <a:p>
            <a:r>
              <a:rPr lang="en-US" dirty="0"/>
              <a:t>Emit event: </a:t>
            </a:r>
            <a:r>
              <a:rPr lang="en-US" dirty="0" err="1"/>
              <a:t>this.$emit</a:t>
            </a:r>
            <a:r>
              <a:rPr lang="en-US" dirty="0"/>
              <a:t>(“event-name”, payload);</a:t>
            </a:r>
          </a:p>
          <a:p>
            <a:r>
              <a:rPr lang="en-US" dirty="0"/>
              <a:t>Handle event: </a:t>
            </a:r>
            <a:r>
              <a:rPr lang="en-US" dirty="0" err="1"/>
              <a:t>this.$on</a:t>
            </a:r>
            <a:r>
              <a:rPr lang="en-US" dirty="0"/>
              <a:t>(“event-name”, (payload) =&gt; </a:t>
            </a:r>
            <a:r>
              <a:rPr lang="en-US" dirty="0" err="1"/>
              <a:t>this.onEventName</a:t>
            </a:r>
            <a:r>
              <a:rPr lang="en-US" dirty="0"/>
              <a:t>(payload));</a:t>
            </a:r>
          </a:p>
          <a:p>
            <a:endParaRPr lang="en-US" dirty="0"/>
          </a:p>
          <a:p>
            <a:r>
              <a:rPr lang="en-US" dirty="0"/>
              <a:t>Event handling (built in): </a:t>
            </a:r>
            <a:r>
              <a:rPr lang="en-US" dirty="0">
                <a:hlinkClick r:id="rId3"/>
              </a:rPr>
              <a:t>https://vuejs.org/v2/guide/events.html</a:t>
            </a:r>
            <a:endParaRPr lang="en-US" dirty="0"/>
          </a:p>
          <a:p>
            <a:r>
              <a:rPr lang="en-US" dirty="0"/>
              <a:t>Custom events: </a:t>
            </a:r>
            <a:r>
              <a:rPr lang="en-US" dirty="0">
                <a:hlinkClick r:id="rId4"/>
              </a:rPr>
              <a:t>https://vuejs.org/v2/guide/components-custom-events.html</a:t>
            </a:r>
            <a:endParaRPr lang="en-US" dirty="0"/>
          </a:p>
          <a:p>
            <a:r>
              <a:rPr lang="en-US" dirty="0"/>
              <a:t>Custom events: </a:t>
            </a:r>
            <a:r>
              <a:rPr lang="en-US" dirty="0">
                <a:hlinkClick r:id="rId5"/>
              </a:rPr>
              <a:t>https://medium.com/javascript-in-plain-english/emitting-custom-events-vuejs-tutorial-2689390df096</a:t>
            </a:r>
            <a:endParaRPr lang="en-US" dirty="0"/>
          </a:p>
          <a:p>
            <a:r>
              <a:rPr lang="en-US" dirty="0"/>
              <a:t>Global event bus: </a:t>
            </a:r>
            <a:r>
              <a:rPr lang="en-US" dirty="0">
                <a:hlinkClick r:id="rId6"/>
              </a:rPr>
              <a:t>https://alligator.io/vuejs/global-event-bus/</a:t>
            </a:r>
            <a:endParaRPr lang="en-US" dirty="0"/>
          </a:p>
        </p:txBody>
      </p:sp>
      <p:sp>
        <p:nvSpPr>
          <p:cNvPr id="4" name="Slide Number Placeholder 3"/>
          <p:cNvSpPr>
            <a:spLocks noGrp="1"/>
          </p:cNvSpPr>
          <p:nvPr>
            <p:ph type="sldNum" sz="quarter" idx="5"/>
          </p:nvPr>
        </p:nvSpPr>
        <p:spPr/>
        <p:txBody>
          <a:bodyPr/>
          <a:lstStyle/>
          <a:p>
            <a:fld id="{707F3F3F-B4B6-4F46-AF6D-DA2FA5C420EC}" type="slidenum">
              <a:rPr lang="en-US" smtClean="0"/>
              <a:t>6</a:t>
            </a:fld>
            <a:endParaRPr lang="en-US"/>
          </a:p>
        </p:txBody>
      </p:sp>
    </p:spTree>
    <p:extLst>
      <p:ext uri="{BB962C8B-B14F-4D97-AF65-F5344CB8AC3E}">
        <p14:creationId xmlns:p14="http://schemas.microsoft.com/office/powerpoint/2010/main" val="88855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medium-content-serif-font"/>
              </a:rPr>
              <a:t>Directives are special attributes with the </a:t>
            </a:r>
            <a:r>
              <a:rPr lang="en-US" dirty="0"/>
              <a:t>v-</a:t>
            </a:r>
            <a:r>
              <a:rPr lang="en-US" b="0" i="0" dirty="0">
                <a:solidFill>
                  <a:srgbClr val="292929"/>
                </a:solidFill>
                <a:effectLst/>
                <a:latin typeface="medium-content-serif-font"/>
              </a:rPr>
              <a:t> prefix. A directive’s job is to reactively apply side effects to the DOM when the value of its expression changes. Vue.js provides a wide range of directives for you to use. You have probably already used the v-if, v-repeat, v-model and v-show directives.</a:t>
            </a:r>
          </a:p>
          <a:p>
            <a:endParaRPr lang="en-US" b="0" i="0" dirty="0">
              <a:solidFill>
                <a:srgbClr val="292929"/>
              </a:solidFill>
              <a:effectLst/>
              <a:latin typeface="medium-content-serif-font"/>
            </a:endParaRPr>
          </a:p>
          <a:p>
            <a:r>
              <a:rPr lang="en-US" b="0" i="0" dirty="0">
                <a:solidFill>
                  <a:srgbClr val="292929"/>
                </a:solidFill>
                <a:effectLst/>
                <a:latin typeface="medium-content-serif-font"/>
              </a:rPr>
              <a:t>Create a custom count directive: </a:t>
            </a:r>
          </a:p>
          <a:p>
            <a:r>
              <a:rPr lang="en-US" b="0" dirty="0">
                <a:solidFill>
                  <a:srgbClr val="ABB2BF"/>
                </a:solidFill>
                <a:effectLst/>
                <a:latin typeface="Consolas" panose="020B0609020204030204" pitchFamily="49" charset="0"/>
              </a:rPr>
              <a:t>Import directive: </a:t>
            </a:r>
            <a:r>
              <a:rPr lang="en-US" b="0" dirty="0">
                <a:solidFill>
                  <a:srgbClr val="C678DD"/>
                </a:solidFill>
                <a:effectLst/>
                <a:latin typeface="Consolas" panose="020B0609020204030204" pitchFamily="49" charset="0"/>
              </a:rPr>
              <a:t>import</a:t>
            </a:r>
            <a:r>
              <a:rPr lang="en-US" b="0" dirty="0">
                <a:solidFill>
                  <a:srgbClr val="ABB2BF"/>
                </a:solidFill>
                <a:effectLst/>
                <a:latin typeface="Consolas" panose="020B0609020204030204" pitchFamily="49" charset="0"/>
              </a:rPr>
              <a:t> { </a:t>
            </a:r>
            <a:r>
              <a:rPr lang="en-US" b="0" dirty="0">
                <a:solidFill>
                  <a:srgbClr val="E06C75"/>
                </a:solidFill>
                <a:effectLst/>
                <a:latin typeface="Consolas" panose="020B0609020204030204" pitchFamily="49" charset="0"/>
              </a:rPr>
              <a:t>count</a:t>
            </a:r>
            <a:r>
              <a:rPr lang="en-US" b="0" dirty="0">
                <a:solidFill>
                  <a:srgbClr val="ABB2BF"/>
                </a:solidFill>
                <a:effectLst/>
                <a:latin typeface="Consolas" panose="020B0609020204030204" pitchFamily="49" charset="0"/>
              </a:rPr>
              <a:t> } </a:t>
            </a:r>
            <a:r>
              <a:rPr lang="en-US" b="0" dirty="0">
                <a:solidFill>
                  <a:srgbClr val="C678DD"/>
                </a:solidFill>
                <a:effectLst/>
                <a:latin typeface="Consolas" panose="020B0609020204030204" pitchFamily="49" charset="0"/>
              </a:rPr>
              <a:t>from</a:t>
            </a:r>
            <a:r>
              <a:rPr lang="en-US" b="0" dirty="0">
                <a:solidFill>
                  <a:srgbClr val="ABB2BF"/>
                </a:solidFill>
                <a:effectLst/>
                <a:latin typeface="Consolas" panose="020B0609020204030204" pitchFamily="49" charset="0"/>
              </a:rPr>
              <a:t> </a:t>
            </a:r>
            <a:r>
              <a:rPr lang="en-US" b="0" dirty="0">
                <a:solidFill>
                  <a:srgbClr val="98C379"/>
                </a:solidFill>
                <a:effectLst/>
                <a:latin typeface="Consolas" panose="020B0609020204030204" pitchFamily="49" charset="0"/>
              </a:rPr>
              <a:t>"../directives/</a:t>
            </a:r>
            <a:r>
              <a:rPr lang="en-US" b="0" dirty="0" err="1">
                <a:solidFill>
                  <a:srgbClr val="98C379"/>
                </a:solidFill>
                <a:effectLst/>
                <a:latin typeface="Consolas" panose="020B0609020204030204" pitchFamily="49" charset="0"/>
              </a:rPr>
              <a:t>count.directive</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ABB2BF"/>
                </a:solidFill>
                <a:effectLst/>
                <a:latin typeface="Consolas" panose="020B0609020204030204" pitchFamily="49" charset="0"/>
              </a:rPr>
              <a:t>Register directive: </a:t>
            </a:r>
            <a:r>
              <a:rPr lang="en-US" b="0" dirty="0">
                <a:solidFill>
                  <a:srgbClr val="E06C75"/>
                </a:solidFill>
                <a:effectLst/>
                <a:latin typeface="Consolas" panose="020B0609020204030204" pitchFamily="49" charset="0"/>
              </a:rPr>
              <a:t>directives</a:t>
            </a:r>
            <a:r>
              <a:rPr lang="en-US" b="0" dirty="0">
                <a:solidFill>
                  <a:srgbClr val="ABB2BF"/>
                </a:solidFill>
                <a:effectLst/>
                <a:latin typeface="Consolas" panose="020B0609020204030204" pitchFamily="49" charset="0"/>
              </a:rPr>
              <a:t>: {</a:t>
            </a:r>
            <a:r>
              <a:rPr lang="en-US" b="0" dirty="0">
                <a:solidFill>
                  <a:srgbClr val="E06C75"/>
                </a:solidFill>
                <a:effectLst/>
                <a:latin typeface="Consolas" panose="020B0609020204030204" pitchFamily="49" charset="0"/>
              </a:rPr>
              <a:t>count</a:t>
            </a:r>
            <a:r>
              <a:rPr lang="en-US" b="0" dirty="0">
                <a:solidFill>
                  <a:srgbClr val="ABB2BF"/>
                </a:solidFill>
                <a:effectLst/>
                <a:latin typeface="Consolas" panose="020B0609020204030204" pitchFamily="49" charset="0"/>
              </a:rPr>
              <a:t>},</a:t>
            </a:r>
          </a:p>
          <a:p>
            <a:endParaRPr lang="en-US" b="0" dirty="0">
              <a:solidFill>
                <a:srgbClr val="C678DD"/>
              </a:solidFill>
              <a:effectLst/>
              <a:latin typeface="Consolas" panose="020B0609020204030204" pitchFamily="49" charset="0"/>
            </a:endParaRPr>
          </a:p>
          <a:p>
            <a:r>
              <a:rPr lang="en-US" b="0" dirty="0">
                <a:solidFill>
                  <a:srgbClr val="C678DD"/>
                </a:solidFill>
                <a:effectLst/>
                <a:latin typeface="Consolas" panose="020B0609020204030204" pitchFamily="49" charset="0"/>
              </a:rPr>
              <a:t>Directive Code:</a:t>
            </a:r>
          </a:p>
          <a:p>
            <a:r>
              <a:rPr lang="en-US" b="0" dirty="0">
                <a:solidFill>
                  <a:srgbClr val="C678DD"/>
                </a:solidFill>
                <a:effectLst/>
                <a:latin typeface="Consolas" panose="020B0609020204030204" pitchFamily="49" charset="0"/>
              </a:rPr>
              <a:t>import</a:t>
            </a:r>
            <a:r>
              <a:rPr lang="en-US" b="0" dirty="0">
                <a:solidFill>
                  <a:srgbClr val="ABB2BF"/>
                </a:solidFill>
                <a:effectLst/>
                <a:latin typeface="Consolas" panose="020B0609020204030204" pitchFamily="49" charset="0"/>
              </a:rPr>
              <a:t> </a:t>
            </a:r>
            <a:r>
              <a:rPr lang="en-US" b="0" dirty="0">
                <a:solidFill>
                  <a:srgbClr val="E06C75"/>
                </a:solidFill>
                <a:effectLst/>
                <a:latin typeface="Consolas" panose="020B0609020204030204" pitchFamily="49" charset="0"/>
              </a:rPr>
              <a:t>Vue</a:t>
            </a:r>
            <a:r>
              <a:rPr lang="en-US" b="0" dirty="0">
                <a:solidFill>
                  <a:srgbClr val="ABB2BF"/>
                </a:solidFill>
                <a:effectLst/>
                <a:latin typeface="Consolas" panose="020B0609020204030204" pitchFamily="49" charset="0"/>
              </a:rPr>
              <a:t> </a:t>
            </a:r>
            <a:r>
              <a:rPr lang="en-US" b="0" dirty="0">
                <a:solidFill>
                  <a:srgbClr val="C678DD"/>
                </a:solidFill>
                <a:effectLst/>
                <a:latin typeface="Consolas" panose="020B0609020204030204" pitchFamily="49" charset="0"/>
              </a:rPr>
              <a:t>from</a:t>
            </a:r>
            <a:r>
              <a:rPr lang="en-US" b="0" dirty="0">
                <a:solidFill>
                  <a:srgbClr val="ABB2B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vue</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br>
              <a:rPr lang="en-US" b="0" dirty="0">
                <a:solidFill>
                  <a:srgbClr val="ABB2BF"/>
                </a:solidFill>
                <a:effectLst/>
                <a:latin typeface="Consolas" panose="020B0609020204030204" pitchFamily="49" charset="0"/>
              </a:rPr>
            </a:br>
            <a:r>
              <a:rPr lang="en-US" b="0" dirty="0">
                <a:solidFill>
                  <a:srgbClr val="C678DD"/>
                </a:solidFill>
                <a:effectLst/>
                <a:latin typeface="Consolas" panose="020B0609020204030204" pitchFamily="49" charset="0"/>
              </a:rPr>
              <a:t>export</a:t>
            </a:r>
            <a:r>
              <a:rPr lang="en-US" b="0" dirty="0">
                <a:solidFill>
                  <a:srgbClr val="ABB2B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ABB2BF"/>
                </a:solidFill>
                <a:effectLst/>
                <a:latin typeface="Consolas" panose="020B0609020204030204" pitchFamily="49" charset="0"/>
              </a:rPr>
              <a:t> </a:t>
            </a:r>
            <a:r>
              <a:rPr lang="en-US" b="0" dirty="0">
                <a:solidFill>
                  <a:srgbClr val="E5C07B"/>
                </a:solidFill>
                <a:effectLst/>
                <a:latin typeface="Consolas" panose="020B0609020204030204" pitchFamily="49" charset="0"/>
              </a:rPr>
              <a:t>count</a:t>
            </a:r>
            <a:r>
              <a:rPr lang="en-US" b="0" dirty="0">
                <a:solidFill>
                  <a:srgbClr val="ABB2B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err="1">
                <a:solidFill>
                  <a:srgbClr val="E5C07B"/>
                </a:solidFill>
                <a:effectLst/>
                <a:latin typeface="Consolas" panose="020B0609020204030204" pitchFamily="49" charset="0"/>
              </a:rPr>
              <a:t>Vue</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directive</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"count"</a:t>
            </a:r>
            <a:r>
              <a:rPr lang="en-US" b="0" dirty="0">
                <a:solidFill>
                  <a:srgbClr val="ABB2BF"/>
                </a:solidFill>
                <a:effectLst/>
                <a:latin typeface="Consolas" panose="020B0609020204030204" pitchFamily="49" charset="0"/>
              </a:rPr>
              <a:t>, {</a:t>
            </a:r>
          </a:p>
          <a:p>
            <a:r>
              <a:rPr lang="en-US" b="0" dirty="0">
                <a:solidFill>
                  <a:srgbClr val="ABB2BF"/>
                </a:solidFill>
                <a:effectLst/>
                <a:latin typeface="Consolas" panose="020B0609020204030204" pitchFamily="49" charset="0"/>
              </a:rPr>
              <a:t>    </a:t>
            </a:r>
            <a:r>
              <a:rPr lang="en-US" b="0" dirty="0">
                <a:solidFill>
                  <a:srgbClr val="61AFEF"/>
                </a:solidFill>
                <a:effectLst/>
                <a:latin typeface="Consolas" panose="020B0609020204030204" pitchFamily="49" charset="0"/>
              </a:rPr>
              <a:t>bind</a:t>
            </a:r>
            <a:r>
              <a:rPr lang="en-US" b="0" dirty="0">
                <a:solidFill>
                  <a:srgbClr val="ABB2BF"/>
                </a:solidFill>
                <a:effectLst/>
                <a:latin typeface="Consolas" panose="020B0609020204030204" pitchFamily="49" charset="0"/>
              </a:rPr>
              <a:t>(</a:t>
            </a:r>
            <a:r>
              <a:rPr lang="en-US" b="0" i="1" dirty="0">
                <a:solidFill>
                  <a:srgbClr val="E06C75"/>
                </a:solidFill>
                <a:effectLst/>
                <a:latin typeface="Consolas" panose="020B0609020204030204" pitchFamily="49" charset="0"/>
              </a:rPr>
              <a:t>el</a:t>
            </a:r>
            <a:r>
              <a:rPr lang="en-US" b="0" dirty="0">
                <a:solidFill>
                  <a:srgbClr val="ABB2BF"/>
                </a:solidFill>
                <a:effectLst/>
                <a:latin typeface="Consolas" panose="020B0609020204030204" pitchFamily="49" charset="0"/>
              </a:rPr>
              <a:t>, </a:t>
            </a:r>
            <a:r>
              <a:rPr lang="en-US" b="0" i="1" dirty="0">
                <a:solidFill>
                  <a:srgbClr val="E06C75"/>
                </a:solidFill>
                <a:effectLst/>
                <a:latin typeface="Consolas" panose="020B0609020204030204" pitchFamily="49" charset="0"/>
              </a:rPr>
              <a:t>binding</a:t>
            </a:r>
            <a:r>
              <a:rPr lang="en-US" b="0" dirty="0">
                <a:solidFill>
                  <a:srgbClr val="ABB2BF"/>
                </a:solidFill>
                <a:effectLst/>
                <a:latin typeface="Consolas" panose="020B0609020204030204" pitchFamily="49" charset="0"/>
              </a:rPr>
              <a:t>){</a:t>
            </a:r>
          </a:p>
          <a:p>
            <a:r>
              <a:rPr lang="en-US" b="0" dirty="0">
                <a:solidFill>
                  <a:srgbClr val="ABB2BF"/>
                </a:solidFill>
                <a:effectLst/>
                <a:latin typeface="Consolas" panose="020B0609020204030204" pitchFamily="49" charset="0"/>
              </a:rPr>
              <a:t>        </a:t>
            </a:r>
            <a:r>
              <a:rPr lang="en-US" b="0" i="1" dirty="0" err="1">
                <a:solidFill>
                  <a:srgbClr val="E06C75"/>
                </a:solidFill>
                <a:effectLst/>
                <a:latin typeface="Consolas" panose="020B0609020204030204" pitchFamily="49" charset="0"/>
              </a:rPr>
              <a:t>el</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innerText</a:t>
            </a:r>
            <a:r>
              <a:rPr lang="en-US" b="0" dirty="0">
                <a:solidFill>
                  <a:srgbClr val="ABB2B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i="1" dirty="0" err="1">
                <a:solidFill>
                  <a:srgbClr val="E06C75"/>
                </a:solidFill>
                <a:effectLst/>
                <a:latin typeface="Consolas" panose="020B0609020204030204" pitchFamily="49" charset="0"/>
              </a:rPr>
              <a:t>binding</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value</a:t>
            </a:r>
            <a:r>
              <a:rPr lang="en-US" b="0" dirty="0">
                <a:solidFill>
                  <a:srgbClr val="ABB2BF"/>
                </a:solidFill>
                <a:effectLst/>
                <a:latin typeface="Consolas" panose="020B0609020204030204" pitchFamily="49" charset="0"/>
              </a:rPr>
              <a:t>;</a:t>
            </a:r>
          </a:p>
          <a:p>
            <a:r>
              <a:rPr lang="en-US" b="0" dirty="0">
                <a:solidFill>
                  <a:srgbClr val="ABB2BF"/>
                </a:solidFill>
                <a:effectLst/>
                <a:latin typeface="Consolas" panose="020B0609020204030204" pitchFamily="49" charset="0"/>
              </a:rPr>
              <a:t>    }</a:t>
            </a:r>
          </a:p>
          <a:p>
            <a:r>
              <a:rPr lang="en-US" b="0" dirty="0">
                <a:solidFill>
                  <a:srgbClr val="ABB2BF"/>
                </a:solidFill>
                <a:effectLst/>
                <a:latin typeface="Consolas" panose="020B0609020204030204" pitchFamily="49" charset="0"/>
              </a:rPr>
              <a:t>});</a:t>
            </a:r>
          </a:p>
          <a:p>
            <a:endParaRPr lang="en-US" b="0" dirty="0">
              <a:solidFill>
                <a:srgbClr val="ABB2BF"/>
              </a:solidFill>
              <a:effectLst/>
              <a:latin typeface="Consolas" panose="020B0609020204030204" pitchFamily="49" charset="0"/>
            </a:endParaRPr>
          </a:p>
          <a:p>
            <a:r>
              <a:rPr lang="en-US" b="0" i="0" dirty="0">
                <a:solidFill>
                  <a:srgbClr val="304455"/>
                </a:solidFill>
                <a:effectLst/>
                <a:latin typeface="Source Sans Pro" panose="020B0503030403020204" pitchFamily="34" charset="0"/>
              </a:rPr>
              <a:t>Vue.js allows you to define filters that can be used to apply common text formatting. Filters are usable in two places: </a:t>
            </a:r>
            <a:r>
              <a:rPr lang="en-US" b="1" i="0" dirty="0">
                <a:solidFill>
                  <a:srgbClr val="273849"/>
                </a:solidFill>
                <a:effectLst/>
                <a:latin typeface="Source Sans Pro" panose="020B0503030403020204" pitchFamily="34" charset="0"/>
              </a:rPr>
              <a:t>mustache interpolations and v-bind expressions</a:t>
            </a:r>
            <a:r>
              <a:rPr lang="en-US" b="0" i="0" dirty="0">
                <a:solidFill>
                  <a:srgbClr val="304455"/>
                </a:solidFill>
                <a:effectLst/>
                <a:latin typeface="Source Sans Pro" panose="020B0503030403020204" pitchFamily="34" charset="0"/>
              </a:rPr>
              <a:t>. Filters should be appended to the end of the JavaScript expression, denoted by the “pipe” symbol.</a:t>
            </a:r>
            <a:endParaRPr lang="en-US" b="0" i="0" dirty="0">
              <a:solidFill>
                <a:srgbClr val="ABB2BF"/>
              </a:solidFill>
              <a:effectLst/>
              <a:latin typeface="Consolas" panose="020B0609020204030204" pitchFamily="49" charset="0"/>
            </a:endParaRPr>
          </a:p>
          <a:p>
            <a:endParaRPr lang="en-US" b="0" dirty="0">
              <a:solidFill>
                <a:srgbClr val="ABB2BF"/>
              </a:solidFill>
              <a:effectLst/>
              <a:latin typeface="Consolas" panose="020B0609020204030204" pitchFamily="49" charset="0"/>
            </a:endParaRPr>
          </a:p>
          <a:p>
            <a:r>
              <a:rPr lang="en-US" b="0" dirty="0">
                <a:solidFill>
                  <a:srgbClr val="ABB2BF"/>
                </a:solidFill>
                <a:effectLst/>
                <a:latin typeface="Consolas" panose="020B0609020204030204" pitchFamily="49" charset="0"/>
              </a:rPr>
              <a:t>Filter code: </a:t>
            </a:r>
          </a:p>
          <a:p>
            <a:r>
              <a:rPr lang="en-US" b="0" dirty="0">
                <a:solidFill>
                  <a:srgbClr val="ABB2BF"/>
                </a:solidFill>
                <a:effectLst/>
                <a:latin typeface="Consolas" panose="020B0609020204030204" pitchFamily="49" charset="0"/>
              </a:rPr>
              <a:t>    </a:t>
            </a:r>
            <a:r>
              <a:rPr lang="en-US" b="0" dirty="0">
                <a:solidFill>
                  <a:srgbClr val="E06C75"/>
                </a:solidFill>
                <a:effectLst/>
                <a:latin typeface="Consolas" panose="020B0609020204030204" pitchFamily="49" charset="0"/>
              </a:rPr>
              <a:t>filters</a:t>
            </a:r>
            <a:r>
              <a:rPr lang="en-US" b="0" dirty="0">
                <a:solidFill>
                  <a:srgbClr val="ABB2BF"/>
                </a:solidFill>
                <a:effectLst/>
                <a:latin typeface="Consolas" panose="020B0609020204030204" pitchFamily="49" charset="0"/>
              </a:rPr>
              <a:t>: {</a:t>
            </a:r>
          </a:p>
          <a:p>
            <a:r>
              <a:rPr lang="en-US" b="0" dirty="0">
                <a:solidFill>
                  <a:srgbClr val="ABB2BF"/>
                </a:solidFill>
                <a:effectLst/>
                <a:latin typeface="Consolas" panose="020B0609020204030204" pitchFamily="49" charset="0"/>
              </a:rPr>
              <a:t>        </a:t>
            </a:r>
            <a:r>
              <a:rPr lang="en-US" b="0" dirty="0" err="1">
                <a:solidFill>
                  <a:srgbClr val="61AFEF"/>
                </a:solidFill>
                <a:effectLst/>
                <a:latin typeface="Consolas" panose="020B0609020204030204" pitchFamily="49" charset="0"/>
              </a:rPr>
              <a:t>capitalizeText</a:t>
            </a:r>
            <a:r>
              <a:rPr lang="en-US" b="0" dirty="0">
                <a:solidFill>
                  <a:srgbClr val="ABB2BF"/>
                </a:solidFill>
                <a:effectLst/>
                <a:latin typeface="Consolas" panose="020B0609020204030204" pitchFamily="49" charset="0"/>
              </a:rPr>
              <a:t>: </a:t>
            </a:r>
            <a:r>
              <a:rPr lang="en-US" b="0" dirty="0">
                <a:solidFill>
                  <a:srgbClr val="C678DD"/>
                </a:solidFill>
                <a:effectLst/>
                <a:latin typeface="Consolas" panose="020B0609020204030204" pitchFamily="49" charset="0"/>
              </a:rPr>
              <a:t>function</a:t>
            </a:r>
            <a:r>
              <a:rPr lang="en-US" b="0" dirty="0">
                <a:solidFill>
                  <a:srgbClr val="ABB2BF"/>
                </a:solidFill>
                <a:effectLst/>
                <a:latin typeface="Consolas" panose="020B0609020204030204" pitchFamily="49" charset="0"/>
              </a:rPr>
              <a:t>(</a:t>
            </a:r>
            <a:r>
              <a:rPr lang="en-US" b="0" i="1" dirty="0">
                <a:solidFill>
                  <a:srgbClr val="E06C75"/>
                </a:solidFill>
                <a:effectLst/>
                <a:latin typeface="Consolas" panose="020B0609020204030204" pitchFamily="49" charset="0"/>
              </a:rPr>
              <a:t>text</a:t>
            </a:r>
            <a:r>
              <a:rPr lang="en-US" b="0" dirty="0">
                <a:solidFill>
                  <a:srgbClr val="ABB2BF"/>
                </a:solidFill>
                <a:effectLst/>
                <a:latin typeface="Consolas" panose="020B0609020204030204" pitchFamily="49" charset="0"/>
              </a:rPr>
              <a:t>){</a:t>
            </a:r>
          </a:p>
          <a:p>
            <a:r>
              <a:rPr lang="en-US" b="0" dirty="0">
                <a:solidFill>
                  <a:srgbClr val="ABB2BF"/>
                </a:solidFill>
                <a:effectLst/>
                <a:latin typeface="Consolas" panose="020B0609020204030204" pitchFamily="49" charset="0"/>
              </a:rPr>
              <a:t>            </a:t>
            </a:r>
            <a:r>
              <a:rPr lang="en-US" b="0" dirty="0">
                <a:solidFill>
                  <a:srgbClr val="C678DD"/>
                </a:solidFill>
                <a:effectLst/>
                <a:latin typeface="Consolas" panose="020B0609020204030204" pitchFamily="49" charset="0"/>
              </a:rPr>
              <a:t>return</a:t>
            </a:r>
            <a:r>
              <a:rPr lang="en-US" b="0" dirty="0">
                <a:solidFill>
                  <a:srgbClr val="ABB2BF"/>
                </a:solidFill>
                <a:effectLst/>
                <a:latin typeface="Consolas" panose="020B0609020204030204" pitchFamily="49" charset="0"/>
              </a:rPr>
              <a:t> </a:t>
            </a:r>
            <a:r>
              <a:rPr lang="en-US" b="0" dirty="0" err="1">
                <a:solidFill>
                  <a:srgbClr val="E06C75"/>
                </a:solidFill>
                <a:effectLst/>
                <a:latin typeface="Consolas" panose="020B0609020204030204" pitchFamily="49" charset="0"/>
              </a:rPr>
              <a:t>text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toLowerCase</a:t>
            </a:r>
            <a:r>
              <a:rPr lang="en-US" b="0" dirty="0">
                <a:solidFill>
                  <a:srgbClr val="ABB2BF"/>
                </a:solidFill>
                <a:effectLst/>
                <a:latin typeface="Consolas" panose="020B0609020204030204" pitchFamily="49" charset="0"/>
              </a:rPr>
              <a:t>();</a:t>
            </a:r>
          </a:p>
          <a:p>
            <a:r>
              <a:rPr lang="en-US" b="0" dirty="0">
                <a:solidFill>
                  <a:srgbClr val="ABB2BF"/>
                </a:solidFill>
                <a:effectLst/>
                <a:latin typeface="Consolas" panose="020B0609020204030204" pitchFamily="49" charset="0"/>
              </a:rPr>
              <a:t>        }</a:t>
            </a:r>
          </a:p>
          <a:p>
            <a:r>
              <a:rPr lang="en-US" b="0" dirty="0">
                <a:solidFill>
                  <a:srgbClr val="ABB2BF"/>
                </a:solidFill>
                <a:effectLst/>
                <a:latin typeface="Consolas" panose="020B0609020204030204" pitchFamily="49" charset="0"/>
              </a:rPr>
              <a:t>    }</a:t>
            </a:r>
          </a:p>
          <a:p>
            <a:endParaRPr lang="en-US" b="0" dirty="0">
              <a:solidFill>
                <a:srgbClr val="ABB2BF"/>
              </a:solidFill>
              <a:effectLst/>
              <a:latin typeface="Consolas" panose="020B0609020204030204" pitchFamily="49" charset="0"/>
            </a:endParaRPr>
          </a:p>
          <a:p>
            <a:r>
              <a:rPr lang="en-US" b="0" dirty="0">
                <a:solidFill>
                  <a:srgbClr val="ABB2BF"/>
                </a:solidFill>
                <a:effectLst/>
                <a:latin typeface="Consolas" panose="020B0609020204030204" pitchFamily="49" charset="0"/>
              </a:rPr>
              <a:t>Directives: </a:t>
            </a:r>
            <a:r>
              <a:rPr lang="en-US" dirty="0">
                <a:hlinkClick r:id="rId3"/>
              </a:rPr>
              <a:t>https://vuejs.org/v2/guide/custom-directive.html</a:t>
            </a:r>
            <a:endParaRPr lang="en-US" b="0" dirty="0">
              <a:solidFill>
                <a:srgbClr val="ABB2BF"/>
              </a:solidFill>
              <a:effectLst/>
              <a:latin typeface="Consolas" panose="020B0609020204030204" pitchFamily="49" charset="0"/>
            </a:endParaRPr>
          </a:p>
          <a:p>
            <a:r>
              <a:rPr lang="en-US" b="0" dirty="0">
                <a:solidFill>
                  <a:srgbClr val="ABB2BF"/>
                </a:solidFill>
                <a:effectLst/>
                <a:latin typeface="Consolas" panose="020B0609020204030204" pitchFamily="49" charset="0"/>
              </a:rPr>
              <a:t>Filters: </a:t>
            </a:r>
            <a:r>
              <a:rPr lang="en-US" dirty="0">
                <a:hlinkClick r:id="rId4"/>
              </a:rPr>
              <a:t>https://vuejs.org/v2/guide/filters.html</a:t>
            </a:r>
            <a:br>
              <a:rPr lang="en-US" b="0" dirty="0">
                <a:solidFill>
                  <a:srgbClr val="ABB2BF"/>
                </a:solidFill>
                <a:effectLst/>
                <a:latin typeface="Consolas" panose="020B0609020204030204" pitchFamily="49" charset="0"/>
              </a:rPr>
            </a:br>
            <a:endParaRPr lang="en-US" b="0" dirty="0">
              <a:solidFill>
                <a:srgbClr val="ABB2BF"/>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707F3F3F-B4B6-4F46-AF6D-DA2FA5C420EC}" type="slidenum">
              <a:rPr lang="en-US" smtClean="0"/>
              <a:t>7</a:t>
            </a:fld>
            <a:endParaRPr lang="en-US"/>
          </a:p>
        </p:txBody>
      </p:sp>
    </p:spTree>
    <p:extLst>
      <p:ext uri="{BB962C8B-B14F-4D97-AF65-F5344CB8AC3E}">
        <p14:creationId xmlns:p14="http://schemas.microsoft.com/office/powerpoint/2010/main" val="1260790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7F3F3F-B4B6-4F46-AF6D-DA2FA5C420EC}" type="slidenum">
              <a:rPr lang="en-US" smtClean="0"/>
              <a:t>9</a:t>
            </a:fld>
            <a:endParaRPr lang="en-US"/>
          </a:p>
        </p:txBody>
      </p:sp>
    </p:spTree>
    <p:extLst>
      <p:ext uri="{BB962C8B-B14F-4D97-AF65-F5344CB8AC3E}">
        <p14:creationId xmlns:p14="http://schemas.microsoft.com/office/powerpoint/2010/main" val="405457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C70F-23A1-4994-85AF-9914763C4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BC00E8-3D37-44AF-8D92-F57044FBD4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417450-FD7D-4D79-815A-20DE8F5B355A}"/>
              </a:ext>
            </a:extLst>
          </p:cNvPr>
          <p:cNvSpPr>
            <a:spLocks noGrp="1"/>
          </p:cNvSpPr>
          <p:nvPr>
            <p:ph type="dt" sz="half" idx="10"/>
          </p:nvPr>
        </p:nvSpPr>
        <p:spPr/>
        <p:txBody>
          <a:bodyPr/>
          <a:lstStyle/>
          <a:p>
            <a:fld id="{53A15FCC-9C3B-4DB5-B440-BEAB50AF2878}" type="datetimeFigureOut">
              <a:rPr lang="en-US" smtClean="0"/>
              <a:t>7/20/2020</a:t>
            </a:fld>
            <a:endParaRPr lang="en-US"/>
          </a:p>
        </p:txBody>
      </p:sp>
      <p:sp>
        <p:nvSpPr>
          <p:cNvPr id="5" name="Footer Placeholder 4">
            <a:extLst>
              <a:ext uri="{FF2B5EF4-FFF2-40B4-BE49-F238E27FC236}">
                <a16:creationId xmlns:a16="http://schemas.microsoft.com/office/drawing/2014/main" id="{C7C23E53-D60C-4417-95CA-9C59A9507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230B5-3C47-4FAB-99EF-AEB33856A15C}"/>
              </a:ext>
            </a:extLst>
          </p:cNvPr>
          <p:cNvSpPr>
            <a:spLocks noGrp="1"/>
          </p:cNvSpPr>
          <p:nvPr>
            <p:ph type="sldNum" sz="quarter" idx="12"/>
          </p:nvPr>
        </p:nvSpPr>
        <p:spPr/>
        <p:txBody>
          <a:bodyPr/>
          <a:lstStyle/>
          <a:p>
            <a:fld id="{0E98B8FA-4ADC-4284-9088-238578467178}" type="slidenum">
              <a:rPr lang="en-US" smtClean="0"/>
              <a:t>‹#›</a:t>
            </a:fld>
            <a:endParaRPr lang="en-US"/>
          </a:p>
        </p:txBody>
      </p:sp>
    </p:spTree>
    <p:extLst>
      <p:ext uri="{BB962C8B-B14F-4D97-AF65-F5344CB8AC3E}">
        <p14:creationId xmlns:p14="http://schemas.microsoft.com/office/powerpoint/2010/main" val="231910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2ACF-19AB-4CC9-9B6C-875ECFE982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59D41C-F54A-4CB8-9E60-CD167C07A7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4F424-39B9-4822-8454-6D4519C69D3C}"/>
              </a:ext>
            </a:extLst>
          </p:cNvPr>
          <p:cNvSpPr>
            <a:spLocks noGrp="1"/>
          </p:cNvSpPr>
          <p:nvPr>
            <p:ph type="dt" sz="half" idx="10"/>
          </p:nvPr>
        </p:nvSpPr>
        <p:spPr/>
        <p:txBody>
          <a:bodyPr/>
          <a:lstStyle/>
          <a:p>
            <a:fld id="{53A15FCC-9C3B-4DB5-B440-BEAB50AF2878}" type="datetimeFigureOut">
              <a:rPr lang="en-US" smtClean="0"/>
              <a:t>7/20/2020</a:t>
            </a:fld>
            <a:endParaRPr lang="en-US"/>
          </a:p>
        </p:txBody>
      </p:sp>
      <p:sp>
        <p:nvSpPr>
          <p:cNvPr id="5" name="Footer Placeholder 4">
            <a:extLst>
              <a:ext uri="{FF2B5EF4-FFF2-40B4-BE49-F238E27FC236}">
                <a16:creationId xmlns:a16="http://schemas.microsoft.com/office/drawing/2014/main" id="{EA429F64-A8BD-4B6F-A139-EA925E436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AF35-47DA-446B-8D72-578B22365076}"/>
              </a:ext>
            </a:extLst>
          </p:cNvPr>
          <p:cNvSpPr>
            <a:spLocks noGrp="1"/>
          </p:cNvSpPr>
          <p:nvPr>
            <p:ph type="sldNum" sz="quarter" idx="12"/>
          </p:nvPr>
        </p:nvSpPr>
        <p:spPr/>
        <p:txBody>
          <a:bodyPr/>
          <a:lstStyle/>
          <a:p>
            <a:fld id="{0E98B8FA-4ADC-4284-9088-238578467178}" type="slidenum">
              <a:rPr lang="en-US" smtClean="0"/>
              <a:t>‹#›</a:t>
            </a:fld>
            <a:endParaRPr lang="en-US"/>
          </a:p>
        </p:txBody>
      </p:sp>
    </p:spTree>
    <p:extLst>
      <p:ext uri="{BB962C8B-B14F-4D97-AF65-F5344CB8AC3E}">
        <p14:creationId xmlns:p14="http://schemas.microsoft.com/office/powerpoint/2010/main" val="350587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2B2007-ACA0-4A9E-AE9C-4DF0971B26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CC3039-110E-402A-9A39-614DC42F7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919E1-7E03-4A40-862D-0FED1AAB9757}"/>
              </a:ext>
            </a:extLst>
          </p:cNvPr>
          <p:cNvSpPr>
            <a:spLocks noGrp="1"/>
          </p:cNvSpPr>
          <p:nvPr>
            <p:ph type="dt" sz="half" idx="10"/>
          </p:nvPr>
        </p:nvSpPr>
        <p:spPr/>
        <p:txBody>
          <a:bodyPr/>
          <a:lstStyle/>
          <a:p>
            <a:fld id="{53A15FCC-9C3B-4DB5-B440-BEAB50AF2878}" type="datetimeFigureOut">
              <a:rPr lang="en-US" smtClean="0"/>
              <a:t>7/20/2020</a:t>
            </a:fld>
            <a:endParaRPr lang="en-US"/>
          </a:p>
        </p:txBody>
      </p:sp>
      <p:sp>
        <p:nvSpPr>
          <p:cNvPr id="5" name="Footer Placeholder 4">
            <a:extLst>
              <a:ext uri="{FF2B5EF4-FFF2-40B4-BE49-F238E27FC236}">
                <a16:creationId xmlns:a16="http://schemas.microsoft.com/office/drawing/2014/main" id="{272703B9-AD9A-4787-90C1-805847812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9159C-6012-400D-9266-BA12FBA878C3}"/>
              </a:ext>
            </a:extLst>
          </p:cNvPr>
          <p:cNvSpPr>
            <a:spLocks noGrp="1"/>
          </p:cNvSpPr>
          <p:nvPr>
            <p:ph type="sldNum" sz="quarter" idx="12"/>
          </p:nvPr>
        </p:nvSpPr>
        <p:spPr/>
        <p:txBody>
          <a:bodyPr/>
          <a:lstStyle/>
          <a:p>
            <a:fld id="{0E98B8FA-4ADC-4284-9088-238578467178}" type="slidenum">
              <a:rPr lang="en-US" smtClean="0"/>
              <a:t>‹#›</a:t>
            </a:fld>
            <a:endParaRPr lang="en-US"/>
          </a:p>
        </p:txBody>
      </p:sp>
    </p:spTree>
    <p:extLst>
      <p:ext uri="{BB962C8B-B14F-4D97-AF65-F5344CB8AC3E}">
        <p14:creationId xmlns:p14="http://schemas.microsoft.com/office/powerpoint/2010/main" val="81801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1C06-2D69-464A-B15E-8DA8DB0FB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71F0F-EF62-45A8-901A-CCE3CE5A46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F78A3-1C61-434D-997E-330184C18BD7}"/>
              </a:ext>
            </a:extLst>
          </p:cNvPr>
          <p:cNvSpPr>
            <a:spLocks noGrp="1"/>
          </p:cNvSpPr>
          <p:nvPr>
            <p:ph type="dt" sz="half" idx="10"/>
          </p:nvPr>
        </p:nvSpPr>
        <p:spPr/>
        <p:txBody>
          <a:bodyPr/>
          <a:lstStyle/>
          <a:p>
            <a:fld id="{53A15FCC-9C3B-4DB5-B440-BEAB50AF2878}" type="datetimeFigureOut">
              <a:rPr lang="en-US" smtClean="0"/>
              <a:t>7/20/2020</a:t>
            </a:fld>
            <a:endParaRPr lang="en-US"/>
          </a:p>
        </p:txBody>
      </p:sp>
      <p:sp>
        <p:nvSpPr>
          <p:cNvPr id="5" name="Footer Placeholder 4">
            <a:extLst>
              <a:ext uri="{FF2B5EF4-FFF2-40B4-BE49-F238E27FC236}">
                <a16:creationId xmlns:a16="http://schemas.microsoft.com/office/drawing/2014/main" id="{56F83796-981D-4526-8FDF-FB51F3FFE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64605-1D9D-4801-819E-DFAF289F353C}"/>
              </a:ext>
            </a:extLst>
          </p:cNvPr>
          <p:cNvSpPr>
            <a:spLocks noGrp="1"/>
          </p:cNvSpPr>
          <p:nvPr>
            <p:ph type="sldNum" sz="quarter" idx="12"/>
          </p:nvPr>
        </p:nvSpPr>
        <p:spPr/>
        <p:txBody>
          <a:bodyPr/>
          <a:lstStyle/>
          <a:p>
            <a:fld id="{0E98B8FA-4ADC-4284-9088-238578467178}" type="slidenum">
              <a:rPr lang="en-US" smtClean="0"/>
              <a:t>‹#›</a:t>
            </a:fld>
            <a:endParaRPr lang="en-US"/>
          </a:p>
        </p:txBody>
      </p:sp>
    </p:spTree>
    <p:extLst>
      <p:ext uri="{BB962C8B-B14F-4D97-AF65-F5344CB8AC3E}">
        <p14:creationId xmlns:p14="http://schemas.microsoft.com/office/powerpoint/2010/main" val="378742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FA9F-C14C-42C8-A3E6-109491ABC6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3858B-8326-4200-9AA8-7F7D7D6329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486B0-923C-4385-8A56-FF30CBA29999}"/>
              </a:ext>
            </a:extLst>
          </p:cNvPr>
          <p:cNvSpPr>
            <a:spLocks noGrp="1"/>
          </p:cNvSpPr>
          <p:nvPr>
            <p:ph type="dt" sz="half" idx="10"/>
          </p:nvPr>
        </p:nvSpPr>
        <p:spPr/>
        <p:txBody>
          <a:bodyPr/>
          <a:lstStyle/>
          <a:p>
            <a:fld id="{53A15FCC-9C3B-4DB5-B440-BEAB50AF2878}" type="datetimeFigureOut">
              <a:rPr lang="en-US" smtClean="0"/>
              <a:t>7/20/2020</a:t>
            </a:fld>
            <a:endParaRPr lang="en-US"/>
          </a:p>
        </p:txBody>
      </p:sp>
      <p:sp>
        <p:nvSpPr>
          <p:cNvPr id="5" name="Footer Placeholder 4">
            <a:extLst>
              <a:ext uri="{FF2B5EF4-FFF2-40B4-BE49-F238E27FC236}">
                <a16:creationId xmlns:a16="http://schemas.microsoft.com/office/drawing/2014/main" id="{9E05890C-6C53-4243-A739-B5A65839E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A0DF0-157A-4556-B118-70A8A767428C}"/>
              </a:ext>
            </a:extLst>
          </p:cNvPr>
          <p:cNvSpPr>
            <a:spLocks noGrp="1"/>
          </p:cNvSpPr>
          <p:nvPr>
            <p:ph type="sldNum" sz="quarter" idx="12"/>
          </p:nvPr>
        </p:nvSpPr>
        <p:spPr/>
        <p:txBody>
          <a:bodyPr/>
          <a:lstStyle/>
          <a:p>
            <a:fld id="{0E98B8FA-4ADC-4284-9088-238578467178}" type="slidenum">
              <a:rPr lang="en-US" smtClean="0"/>
              <a:t>‹#›</a:t>
            </a:fld>
            <a:endParaRPr lang="en-US"/>
          </a:p>
        </p:txBody>
      </p:sp>
    </p:spTree>
    <p:extLst>
      <p:ext uri="{BB962C8B-B14F-4D97-AF65-F5344CB8AC3E}">
        <p14:creationId xmlns:p14="http://schemas.microsoft.com/office/powerpoint/2010/main" val="146064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63DE-248A-48C9-83B2-A242D8D55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16244E-E39B-4D24-B4EF-89C7BA752E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78CAE4-20FA-4954-B7B3-4DB495004E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D57CC0-A60B-48FF-A64C-D74084E0478C}"/>
              </a:ext>
            </a:extLst>
          </p:cNvPr>
          <p:cNvSpPr>
            <a:spLocks noGrp="1"/>
          </p:cNvSpPr>
          <p:nvPr>
            <p:ph type="dt" sz="half" idx="10"/>
          </p:nvPr>
        </p:nvSpPr>
        <p:spPr/>
        <p:txBody>
          <a:bodyPr/>
          <a:lstStyle/>
          <a:p>
            <a:fld id="{53A15FCC-9C3B-4DB5-B440-BEAB50AF2878}" type="datetimeFigureOut">
              <a:rPr lang="en-US" smtClean="0"/>
              <a:t>7/20/2020</a:t>
            </a:fld>
            <a:endParaRPr lang="en-US"/>
          </a:p>
        </p:txBody>
      </p:sp>
      <p:sp>
        <p:nvSpPr>
          <p:cNvPr id="6" name="Footer Placeholder 5">
            <a:extLst>
              <a:ext uri="{FF2B5EF4-FFF2-40B4-BE49-F238E27FC236}">
                <a16:creationId xmlns:a16="http://schemas.microsoft.com/office/drawing/2014/main" id="{580EC54D-17CA-4511-84FB-AD2F89FE8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A8367-FC59-4908-8580-E1253E41EF4E}"/>
              </a:ext>
            </a:extLst>
          </p:cNvPr>
          <p:cNvSpPr>
            <a:spLocks noGrp="1"/>
          </p:cNvSpPr>
          <p:nvPr>
            <p:ph type="sldNum" sz="quarter" idx="12"/>
          </p:nvPr>
        </p:nvSpPr>
        <p:spPr/>
        <p:txBody>
          <a:bodyPr/>
          <a:lstStyle/>
          <a:p>
            <a:fld id="{0E98B8FA-4ADC-4284-9088-238578467178}" type="slidenum">
              <a:rPr lang="en-US" smtClean="0"/>
              <a:t>‹#›</a:t>
            </a:fld>
            <a:endParaRPr lang="en-US"/>
          </a:p>
        </p:txBody>
      </p:sp>
    </p:spTree>
    <p:extLst>
      <p:ext uri="{BB962C8B-B14F-4D97-AF65-F5344CB8AC3E}">
        <p14:creationId xmlns:p14="http://schemas.microsoft.com/office/powerpoint/2010/main" val="13539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4B16-4228-4BCF-B5F8-D6C2DC807C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60F65-71D4-4D1D-8114-3D897C784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79AA4-4A13-4305-AC0A-7C7BA771C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551BE8-EBEC-4979-AAB3-88BBAC1AB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B0842F-C665-4AAE-9165-1E1CB43160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8EEB01-44BB-4C3F-87C1-F7A2FCA98A2E}"/>
              </a:ext>
            </a:extLst>
          </p:cNvPr>
          <p:cNvSpPr>
            <a:spLocks noGrp="1"/>
          </p:cNvSpPr>
          <p:nvPr>
            <p:ph type="dt" sz="half" idx="10"/>
          </p:nvPr>
        </p:nvSpPr>
        <p:spPr/>
        <p:txBody>
          <a:bodyPr/>
          <a:lstStyle/>
          <a:p>
            <a:fld id="{53A15FCC-9C3B-4DB5-B440-BEAB50AF2878}" type="datetimeFigureOut">
              <a:rPr lang="en-US" smtClean="0"/>
              <a:t>7/20/2020</a:t>
            </a:fld>
            <a:endParaRPr lang="en-US"/>
          </a:p>
        </p:txBody>
      </p:sp>
      <p:sp>
        <p:nvSpPr>
          <p:cNvPr id="8" name="Footer Placeholder 7">
            <a:extLst>
              <a:ext uri="{FF2B5EF4-FFF2-40B4-BE49-F238E27FC236}">
                <a16:creationId xmlns:a16="http://schemas.microsoft.com/office/drawing/2014/main" id="{F16CDA73-466F-4089-B9E2-139E4E3CED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63F5-064A-476D-B722-EB16DFAB704E}"/>
              </a:ext>
            </a:extLst>
          </p:cNvPr>
          <p:cNvSpPr>
            <a:spLocks noGrp="1"/>
          </p:cNvSpPr>
          <p:nvPr>
            <p:ph type="sldNum" sz="quarter" idx="12"/>
          </p:nvPr>
        </p:nvSpPr>
        <p:spPr/>
        <p:txBody>
          <a:bodyPr/>
          <a:lstStyle/>
          <a:p>
            <a:fld id="{0E98B8FA-4ADC-4284-9088-238578467178}" type="slidenum">
              <a:rPr lang="en-US" smtClean="0"/>
              <a:t>‹#›</a:t>
            </a:fld>
            <a:endParaRPr lang="en-US"/>
          </a:p>
        </p:txBody>
      </p:sp>
    </p:spTree>
    <p:extLst>
      <p:ext uri="{BB962C8B-B14F-4D97-AF65-F5344CB8AC3E}">
        <p14:creationId xmlns:p14="http://schemas.microsoft.com/office/powerpoint/2010/main" val="367756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6C6F-8630-4E6E-A717-4C75E02FDC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B152AC-FBB1-4D3C-A139-2274C5EEF2F5}"/>
              </a:ext>
            </a:extLst>
          </p:cNvPr>
          <p:cNvSpPr>
            <a:spLocks noGrp="1"/>
          </p:cNvSpPr>
          <p:nvPr>
            <p:ph type="dt" sz="half" idx="10"/>
          </p:nvPr>
        </p:nvSpPr>
        <p:spPr/>
        <p:txBody>
          <a:bodyPr/>
          <a:lstStyle/>
          <a:p>
            <a:fld id="{53A15FCC-9C3B-4DB5-B440-BEAB50AF2878}" type="datetimeFigureOut">
              <a:rPr lang="en-US" smtClean="0"/>
              <a:t>7/20/2020</a:t>
            </a:fld>
            <a:endParaRPr lang="en-US"/>
          </a:p>
        </p:txBody>
      </p:sp>
      <p:sp>
        <p:nvSpPr>
          <p:cNvPr id="4" name="Footer Placeholder 3">
            <a:extLst>
              <a:ext uri="{FF2B5EF4-FFF2-40B4-BE49-F238E27FC236}">
                <a16:creationId xmlns:a16="http://schemas.microsoft.com/office/drawing/2014/main" id="{0C174B10-5A76-4921-9D92-478A51C8D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1D2153-2391-4D53-A98E-E5242D36A50A}"/>
              </a:ext>
            </a:extLst>
          </p:cNvPr>
          <p:cNvSpPr>
            <a:spLocks noGrp="1"/>
          </p:cNvSpPr>
          <p:nvPr>
            <p:ph type="sldNum" sz="quarter" idx="12"/>
          </p:nvPr>
        </p:nvSpPr>
        <p:spPr/>
        <p:txBody>
          <a:bodyPr/>
          <a:lstStyle/>
          <a:p>
            <a:fld id="{0E98B8FA-4ADC-4284-9088-238578467178}" type="slidenum">
              <a:rPr lang="en-US" smtClean="0"/>
              <a:t>‹#›</a:t>
            </a:fld>
            <a:endParaRPr lang="en-US"/>
          </a:p>
        </p:txBody>
      </p:sp>
    </p:spTree>
    <p:extLst>
      <p:ext uri="{BB962C8B-B14F-4D97-AF65-F5344CB8AC3E}">
        <p14:creationId xmlns:p14="http://schemas.microsoft.com/office/powerpoint/2010/main" val="86223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9F65D-9C3A-4A8D-9761-08FD20A608EA}"/>
              </a:ext>
            </a:extLst>
          </p:cNvPr>
          <p:cNvSpPr>
            <a:spLocks noGrp="1"/>
          </p:cNvSpPr>
          <p:nvPr>
            <p:ph type="dt" sz="half" idx="10"/>
          </p:nvPr>
        </p:nvSpPr>
        <p:spPr/>
        <p:txBody>
          <a:bodyPr/>
          <a:lstStyle/>
          <a:p>
            <a:fld id="{53A15FCC-9C3B-4DB5-B440-BEAB50AF2878}" type="datetimeFigureOut">
              <a:rPr lang="en-US" smtClean="0"/>
              <a:t>7/20/2020</a:t>
            </a:fld>
            <a:endParaRPr lang="en-US"/>
          </a:p>
        </p:txBody>
      </p:sp>
      <p:sp>
        <p:nvSpPr>
          <p:cNvPr id="3" name="Footer Placeholder 2">
            <a:extLst>
              <a:ext uri="{FF2B5EF4-FFF2-40B4-BE49-F238E27FC236}">
                <a16:creationId xmlns:a16="http://schemas.microsoft.com/office/drawing/2014/main" id="{6AD6516A-B584-46C2-8800-43E05DA526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BB3F55-FD22-4956-9B60-4E78AA544E33}"/>
              </a:ext>
            </a:extLst>
          </p:cNvPr>
          <p:cNvSpPr>
            <a:spLocks noGrp="1"/>
          </p:cNvSpPr>
          <p:nvPr>
            <p:ph type="sldNum" sz="quarter" idx="12"/>
          </p:nvPr>
        </p:nvSpPr>
        <p:spPr/>
        <p:txBody>
          <a:bodyPr/>
          <a:lstStyle/>
          <a:p>
            <a:fld id="{0E98B8FA-4ADC-4284-9088-238578467178}" type="slidenum">
              <a:rPr lang="en-US" smtClean="0"/>
              <a:t>‹#›</a:t>
            </a:fld>
            <a:endParaRPr lang="en-US"/>
          </a:p>
        </p:txBody>
      </p:sp>
    </p:spTree>
    <p:extLst>
      <p:ext uri="{BB962C8B-B14F-4D97-AF65-F5344CB8AC3E}">
        <p14:creationId xmlns:p14="http://schemas.microsoft.com/office/powerpoint/2010/main" val="244130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A81D-2955-42D5-9C9D-23A19BD4B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7EF0BF-4826-45BB-80ED-9DD144E4C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0002B7-F6DC-417A-9E24-57B7BF5FC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B04E9-7A1C-4EEB-9CF8-95DDC1988A46}"/>
              </a:ext>
            </a:extLst>
          </p:cNvPr>
          <p:cNvSpPr>
            <a:spLocks noGrp="1"/>
          </p:cNvSpPr>
          <p:nvPr>
            <p:ph type="dt" sz="half" idx="10"/>
          </p:nvPr>
        </p:nvSpPr>
        <p:spPr/>
        <p:txBody>
          <a:bodyPr/>
          <a:lstStyle/>
          <a:p>
            <a:fld id="{53A15FCC-9C3B-4DB5-B440-BEAB50AF2878}" type="datetimeFigureOut">
              <a:rPr lang="en-US" smtClean="0"/>
              <a:t>7/20/2020</a:t>
            </a:fld>
            <a:endParaRPr lang="en-US"/>
          </a:p>
        </p:txBody>
      </p:sp>
      <p:sp>
        <p:nvSpPr>
          <p:cNvPr id="6" name="Footer Placeholder 5">
            <a:extLst>
              <a:ext uri="{FF2B5EF4-FFF2-40B4-BE49-F238E27FC236}">
                <a16:creationId xmlns:a16="http://schemas.microsoft.com/office/drawing/2014/main" id="{CE0F3173-F0CD-4D3B-B5B9-DC44AA949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C3517-B995-4033-8D73-935708974FE4}"/>
              </a:ext>
            </a:extLst>
          </p:cNvPr>
          <p:cNvSpPr>
            <a:spLocks noGrp="1"/>
          </p:cNvSpPr>
          <p:nvPr>
            <p:ph type="sldNum" sz="quarter" idx="12"/>
          </p:nvPr>
        </p:nvSpPr>
        <p:spPr/>
        <p:txBody>
          <a:bodyPr/>
          <a:lstStyle/>
          <a:p>
            <a:fld id="{0E98B8FA-4ADC-4284-9088-238578467178}" type="slidenum">
              <a:rPr lang="en-US" smtClean="0"/>
              <a:t>‹#›</a:t>
            </a:fld>
            <a:endParaRPr lang="en-US"/>
          </a:p>
        </p:txBody>
      </p:sp>
    </p:spTree>
    <p:extLst>
      <p:ext uri="{BB962C8B-B14F-4D97-AF65-F5344CB8AC3E}">
        <p14:creationId xmlns:p14="http://schemas.microsoft.com/office/powerpoint/2010/main" val="156393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8407-55D7-4959-92A1-DC4BB60DF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1646A6-9760-4724-A676-345AB2F7E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858CA1-473E-496E-820C-E57DA7673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6EA90-78AB-4A4B-BDFE-F80EDFAFC973}"/>
              </a:ext>
            </a:extLst>
          </p:cNvPr>
          <p:cNvSpPr>
            <a:spLocks noGrp="1"/>
          </p:cNvSpPr>
          <p:nvPr>
            <p:ph type="dt" sz="half" idx="10"/>
          </p:nvPr>
        </p:nvSpPr>
        <p:spPr/>
        <p:txBody>
          <a:bodyPr/>
          <a:lstStyle/>
          <a:p>
            <a:fld id="{53A15FCC-9C3B-4DB5-B440-BEAB50AF2878}" type="datetimeFigureOut">
              <a:rPr lang="en-US" smtClean="0"/>
              <a:t>7/20/2020</a:t>
            </a:fld>
            <a:endParaRPr lang="en-US"/>
          </a:p>
        </p:txBody>
      </p:sp>
      <p:sp>
        <p:nvSpPr>
          <p:cNvPr id="6" name="Footer Placeholder 5">
            <a:extLst>
              <a:ext uri="{FF2B5EF4-FFF2-40B4-BE49-F238E27FC236}">
                <a16:creationId xmlns:a16="http://schemas.microsoft.com/office/drawing/2014/main" id="{554EEF1D-96F7-443D-9AAD-2B3DFE915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9D599-2C0F-4EDB-AE2A-89BF8911CA75}"/>
              </a:ext>
            </a:extLst>
          </p:cNvPr>
          <p:cNvSpPr>
            <a:spLocks noGrp="1"/>
          </p:cNvSpPr>
          <p:nvPr>
            <p:ph type="sldNum" sz="quarter" idx="12"/>
          </p:nvPr>
        </p:nvSpPr>
        <p:spPr/>
        <p:txBody>
          <a:bodyPr/>
          <a:lstStyle/>
          <a:p>
            <a:fld id="{0E98B8FA-4ADC-4284-9088-238578467178}" type="slidenum">
              <a:rPr lang="en-US" smtClean="0"/>
              <a:t>‹#›</a:t>
            </a:fld>
            <a:endParaRPr lang="en-US"/>
          </a:p>
        </p:txBody>
      </p:sp>
    </p:spTree>
    <p:extLst>
      <p:ext uri="{BB962C8B-B14F-4D97-AF65-F5344CB8AC3E}">
        <p14:creationId xmlns:p14="http://schemas.microsoft.com/office/powerpoint/2010/main" val="1470352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475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AAB13-4F01-4CF4-9C21-6FE549CCF0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7E1013-1F18-4879-86BF-1DFF9183F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45788-E1FE-45D7-9D69-AB57FA0F4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15FCC-9C3B-4DB5-B440-BEAB50AF2878}" type="datetimeFigureOut">
              <a:rPr lang="en-US" smtClean="0"/>
              <a:t>7/20/2020</a:t>
            </a:fld>
            <a:endParaRPr lang="en-US"/>
          </a:p>
        </p:txBody>
      </p:sp>
      <p:sp>
        <p:nvSpPr>
          <p:cNvPr id="5" name="Footer Placeholder 4">
            <a:extLst>
              <a:ext uri="{FF2B5EF4-FFF2-40B4-BE49-F238E27FC236}">
                <a16:creationId xmlns:a16="http://schemas.microsoft.com/office/drawing/2014/main" id="{9687C6D9-2EF0-4CE5-AD50-3AA79B1B1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2FEE67-0DBF-403B-B0D7-6EAE08A28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8B8FA-4ADC-4284-9088-238578467178}" type="slidenum">
              <a:rPr lang="en-US" smtClean="0"/>
              <a:t>‹#›</a:t>
            </a:fld>
            <a:endParaRPr lang="en-US"/>
          </a:p>
        </p:txBody>
      </p:sp>
    </p:spTree>
    <p:extLst>
      <p:ext uri="{BB962C8B-B14F-4D97-AF65-F5344CB8AC3E}">
        <p14:creationId xmlns:p14="http://schemas.microsoft.com/office/powerpoint/2010/main" val="3535604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245FBA-FDC8-4848-9491-C1686EE30D08}"/>
              </a:ext>
            </a:extLst>
          </p:cNvPr>
          <p:cNvSpPr>
            <a:spLocks noGrp="1"/>
          </p:cNvSpPr>
          <p:nvPr>
            <p:ph type="ctrTitle"/>
          </p:nvPr>
        </p:nvSpPr>
        <p:spPr/>
        <p:txBody>
          <a:bodyPr/>
          <a:lstStyle/>
          <a:p>
            <a:endParaRPr lang="en-US"/>
          </a:p>
        </p:txBody>
      </p:sp>
      <p:sp>
        <p:nvSpPr>
          <p:cNvPr id="11" name="Subtitle 10">
            <a:extLst>
              <a:ext uri="{FF2B5EF4-FFF2-40B4-BE49-F238E27FC236}">
                <a16:creationId xmlns:a16="http://schemas.microsoft.com/office/drawing/2014/main" id="{1A02280D-38EC-478E-B039-E2D3269E4215}"/>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EE8BEF0B-3F90-4B1A-A8C7-1B4CB909F7F3}"/>
              </a:ext>
            </a:extLst>
          </p:cNvPr>
          <p:cNvSpPr/>
          <p:nvPr/>
        </p:nvSpPr>
        <p:spPr>
          <a:xfrm>
            <a:off x="544774" y="425711"/>
            <a:ext cx="11102451" cy="6006578"/>
          </a:xfrm>
          <a:prstGeom prst="rect">
            <a:avLst/>
          </a:prstGeom>
          <a:solidFill>
            <a:srgbClr val="3FB9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FCD6DD8-9DCB-4285-8DBE-C046400843AC}"/>
              </a:ext>
            </a:extLst>
          </p:cNvPr>
          <p:cNvSpPr/>
          <p:nvPr/>
        </p:nvSpPr>
        <p:spPr>
          <a:xfrm>
            <a:off x="544774" y="3561556"/>
            <a:ext cx="11102451" cy="80963"/>
          </a:xfrm>
          <a:prstGeom prst="rect">
            <a:avLst/>
          </a:prstGeom>
          <a:solidFill>
            <a:srgbClr val="314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D5D2D44-F2C7-4A10-A7FE-0909114EAE0A}"/>
              </a:ext>
            </a:extLst>
          </p:cNvPr>
          <p:cNvSpPr txBox="1"/>
          <p:nvPr/>
        </p:nvSpPr>
        <p:spPr>
          <a:xfrm>
            <a:off x="544774" y="2278598"/>
            <a:ext cx="11102451" cy="1323439"/>
          </a:xfrm>
          <a:prstGeom prst="rect">
            <a:avLst/>
          </a:prstGeom>
          <a:noFill/>
        </p:spPr>
        <p:txBody>
          <a:bodyPr wrap="square" rtlCol="0">
            <a:spAutoFit/>
          </a:bodyPr>
          <a:lstStyle/>
          <a:p>
            <a:pPr algn="ctr"/>
            <a:r>
              <a:rPr lang="ro-RO" sz="8000" dirty="0">
                <a:solidFill>
                  <a:srgbClr val="31475E"/>
                </a:solidFill>
                <a:latin typeface="Arial" panose="020B0604020202020204" pitchFamily="34" charset="0"/>
                <a:cs typeface="Arial" panose="020B0604020202020204" pitchFamily="34" charset="0"/>
              </a:rPr>
              <a:t>Vue.js</a:t>
            </a:r>
            <a:endParaRPr lang="en-US" sz="8000" dirty="0">
              <a:solidFill>
                <a:srgbClr val="31475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88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AC00-D1E7-4725-A1F7-E0EA953407B8}"/>
              </a:ext>
            </a:extLst>
          </p:cNvPr>
          <p:cNvSpPr>
            <a:spLocks noGrp="1"/>
          </p:cNvSpPr>
          <p:nvPr>
            <p:ph type="title"/>
          </p:nvPr>
        </p:nvSpPr>
        <p:spPr/>
        <p:txBody>
          <a:bodyPr/>
          <a:lstStyle/>
          <a:p>
            <a:r>
              <a:rPr lang="en-US" dirty="0">
                <a:solidFill>
                  <a:schemeClr val="bg1"/>
                </a:solidFill>
                <a:latin typeface="Arial" panose="020B0604020202020204" pitchFamily="34" charset="0"/>
              </a:rPr>
              <a:t>Why Vue.js?</a:t>
            </a:r>
          </a:p>
        </p:txBody>
      </p:sp>
      <p:sp>
        <p:nvSpPr>
          <p:cNvPr id="3" name="Content Placeholder 2">
            <a:extLst>
              <a:ext uri="{FF2B5EF4-FFF2-40B4-BE49-F238E27FC236}">
                <a16:creationId xmlns:a16="http://schemas.microsoft.com/office/drawing/2014/main" id="{8BAE8F21-1DBF-44F6-A4F9-4AB068A2D3E2}"/>
              </a:ext>
            </a:extLst>
          </p:cNvPr>
          <p:cNvSpPr>
            <a:spLocks noGrp="1"/>
          </p:cNvSpPr>
          <p:nvPr>
            <p:ph idx="1"/>
          </p:nvPr>
        </p:nvSpPr>
        <p:spPr/>
        <p:txBody>
          <a:bodyPr/>
          <a:lstStyle/>
          <a:p>
            <a:pPr>
              <a:lnSpc>
                <a:spcPct val="150000"/>
              </a:lnSpc>
            </a:pPr>
            <a:r>
              <a:rPr lang="en-US" dirty="0">
                <a:solidFill>
                  <a:schemeClr val="bg1"/>
                </a:solidFill>
                <a:latin typeface="Arial" panose="020B0604020202020204" pitchFamily="34" charset="0"/>
              </a:rPr>
              <a:t>It’s easy to get started;</a:t>
            </a:r>
          </a:p>
          <a:p>
            <a:pPr>
              <a:lnSpc>
                <a:spcPct val="150000"/>
              </a:lnSpc>
            </a:pPr>
            <a:r>
              <a:rPr lang="en-US" dirty="0">
                <a:solidFill>
                  <a:schemeClr val="bg1"/>
                </a:solidFill>
                <a:latin typeface="Arial" panose="020B0604020202020204" pitchFamily="34" charset="0"/>
              </a:rPr>
              <a:t>I</a:t>
            </a:r>
            <a:r>
              <a:rPr lang="ro-RO" dirty="0">
                <a:solidFill>
                  <a:schemeClr val="bg1"/>
                </a:solidFill>
                <a:latin typeface="Arial" panose="020B0604020202020204" pitchFamily="34" charset="0"/>
              </a:rPr>
              <a:t>t</a:t>
            </a:r>
            <a:r>
              <a:rPr lang="en-US" dirty="0">
                <a:solidFill>
                  <a:schemeClr val="bg1"/>
                </a:solidFill>
                <a:latin typeface="Arial" panose="020B0604020202020204" pitchFamily="34" charset="0"/>
              </a:rPr>
              <a:t>’s a flexible and powerful open-source framework;</a:t>
            </a:r>
          </a:p>
          <a:p>
            <a:pPr>
              <a:lnSpc>
                <a:spcPct val="150000"/>
              </a:lnSpc>
            </a:pPr>
            <a:r>
              <a:rPr lang="en-US" dirty="0">
                <a:solidFill>
                  <a:schemeClr val="bg1"/>
                </a:solidFill>
                <a:latin typeface="Arial" panose="020B0604020202020204" pitchFamily="34" charset="0"/>
              </a:rPr>
              <a:t>It’s a progressive framework;</a:t>
            </a:r>
          </a:p>
          <a:p>
            <a:pPr>
              <a:lnSpc>
                <a:spcPct val="150000"/>
              </a:lnSpc>
            </a:pPr>
            <a:r>
              <a:rPr lang="en-US" dirty="0">
                <a:solidFill>
                  <a:schemeClr val="bg1"/>
                </a:solidFill>
                <a:latin typeface="Arial" panose="020B0604020202020204" pitchFamily="34" charset="0"/>
              </a:rPr>
              <a:t>Takes design principles from the world of server-side development and is applying them to HTML elements.</a:t>
            </a:r>
          </a:p>
        </p:txBody>
      </p:sp>
    </p:spTree>
    <p:extLst>
      <p:ext uri="{BB962C8B-B14F-4D97-AF65-F5344CB8AC3E}">
        <p14:creationId xmlns:p14="http://schemas.microsoft.com/office/powerpoint/2010/main" val="266976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1F05-656E-4C76-A5FE-F2F08B15E53B}"/>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Bindings &amp; Reactivity</a:t>
            </a:r>
          </a:p>
        </p:txBody>
      </p:sp>
      <p:sp>
        <p:nvSpPr>
          <p:cNvPr id="3" name="Content Placeholder 2">
            <a:extLst>
              <a:ext uri="{FF2B5EF4-FFF2-40B4-BE49-F238E27FC236}">
                <a16:creationId xmlns:a16="http://schemas.microsoft.com/office/drawing/2014/main" id="{5B0FF83E-24C1-4269-8B3D-7279434FC0E6}"/>
              </a:ext>
            </a:extLst>
          </p:cNvPr>
          <p:cNvSpPr>
            <a:spLocks noGrp="1"/>
          </p:cNvSpPr>
          <p:nvPr>
            <p:ph idx="1"/>
          </p:nvPr>
        </p:nvSpPr>
        <p:spPr/>
        <p:txBody>
          <a:bodyPr>
            <a:normAutofit/>
          </a:bodyPr>
          <a:lstStyle/>
          <a:p>
            <a:pPr>
              <a:lnSpc>
                <a:spcPct val="110000"/>
              </a:lnSpc>
            </a:pPr>
            <a:r>
              <a:rPr lang="en-US" sz="2600" dirty="0">
                <a:solidFill>
                  <a:schemeClr val="bg1"/>
                </a:solidFill>
                <a:latin typeface="Arial" panose="020B0604020202020204" pitchFamily="34" charset="0"/>
                <a:cs typeface="Arial" panose="020B0604020202020204" pitchFamily="34" charset="0"/>
              </a:rPr>
              <a:t>One of the reasons frameworks like Vue exists is that it makes responding to user input easier;</a:t>
            </a:r>
          </a:p>
          <a:p>
            <a:pPr>
              <a:lnSpc>
                <a:spcPct val="110000"/>
              </a:lnSpc>
            </a:pPr>
            <a:r>
              <a:rPr lang="en-US" sz="2600" dirty="0">
                <a:solidFill>
                  <a:schemeClr val="bg1"/>
                </a:solidFill>
                <a:latin typeface="Arial" panose="020B0604020202020204" pitchFamily="34" charset="0"/>
                <a:cs typeface="Arial" panose="020B0604020202020204" pitchFamily="34" charset="0"/>
              </a:rPr>
              <a:t>v-model – two-way data binding from the backing data variable to the UI;</a:t>
            </a:r>
          </a:p>
          <a:p>
            <a:pPr>
              <a:lnSpc>
                <a:spcPct val="110000"/>
              </a:lnSpc>
            </a:pPr>
            <a:r>
              <a:rPr lang="en-US" sz="2600" dirty="0">
                <a:solidFill>
                  <a:schemeClr val="bg1"/>
                </a:solidFill>
                <a:latin typeface="Arial" panose="020B0604020202020204" pitchFamily="34" charset="0"/>
                <a:cs typeface="Arial" panose="020B0604020202020204" pitchFamily="34" charset="0"/>
              </a:rPr>
              <a:t>Reactivity means that if we change a data value, it triggers an update of the page to reflect that change;</a:t>
            </a:r>
          </a:p>
          <a:p>
            <a:pPr>
              <a:lnSpc>
                <a:spcPct val="110000"/>
              </a:lnSpc>
            </a:pPr>
            <a:r>
              <a:rPr lang="en-US" sz="2600" dirty="0">
                <a:solidFill>
                  <a:schemeClr val="bg1"/>
                </a:solidFill>
                <a:latin typeface="Arial" panose="020B0604020202020204" pitchFamily="34" charset="0"/>
                <a:cs typeface="Arial" panose="020B0604020202020204" pitchFamily="34" charset="0"/>
              </a:rPr>
              <a:t>Vue configures reactivity automatically whenever you create a data property, computed property, bind a prop etc.</a:t>
            </a:r>
          </a:p>
        </p:txBody>
      </p:sp>
    </p:spTree>
    <p:extLst>
      <p:ext uri="{BB962C8B-B14F-4D97-AF65-F5344CB8AC3E}">
        <p14:creationId xmlns:p14="http://schemas.microsoft.com/office/powerpoint/2010/main" val="19486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FFE2-75E2-4A3E-B8DF-8448FF2240E6}"/>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Conditional Rendering and Looping</a:t>
            </a:r>
          </a:p>
        </p:txBody>
      </p:sp>
      <p:sp>
        <p:nvSpPr>
          <p:cNvPr id="3" name="Content Placeholder 2">
            <a:extLst>
              <a:ext uri="{FF2B5EF4-FFF2-40B4-BE49-F238E27FC236}">
                <a16:creationId xmlns:a16="http://schemas.microsoft.com/office/drawing/2014/main" id="{DFB57A2B-77FB-46FF-95A2-2A57FD47593C}"/>
              </a:ext>
            </a:extLst>
          </p:cNvPr>
          <p:cNvSpPr>
            <a:spLocks noGrp="1"/>
          </p:cNvSpPr>
          <p:nvPr>
            <p:ph idx="1"/>
          </p:nvPr>
        </p:nvSpPr>
        <p:spPr/>
        <p:txBody>
          <a:bodyPr/>
          <a:lstStyle/>
          <a:p>
            <a:pPr>
              <a:lnSpc>
                <a:spcPct val="150000"/>
              </a:lnSpc>
            </a:pPr>
            <a:r>
              <a:rPr lang="en-US" dirty="0">
                <a:solidFill>
                  <a:schemeClr val="bg1"/>
                </a:solidFill>
              </a:rPr>
              <a:t>v-show</a:t>
            </a:r>
          </a:p>
          <a:p>
            <a:pPr>
              <a:lnSpc>
                <a:spcPct val="150000"/>
              </a:lnSpc>
            </a:pPr>
            <a:r>
              <a:rPr lang="en-US" dirty="0">
                <a:solidFill>
                  <a:schemeClr val="bg1"/>
                </a:solidFill>
              </a:rPr>
              <a:t>v-if / v-else / v-else-if</a:t>
            </a:r>
            <a:endParaRPr lang="ro-RO" dirty="0">
              <a:solidFill>
                <a:schemeClr val="bg1"/>
              </a:solidFill>
            </a:endParaRPr>
          </a:p>
          <a:p>
            <a:pPr>
              <a:lnSpc>
                <a:spcPct val="150000"/>
              </a:lnSpc>
            </a:pPr>
            <a:r>
              <a:rPr lang="ro-RO" dirty="0">
                <a:solidFill>
                  <a:schemeClr val="bg1"/>
                </a:solidFill>
              </a:rPr>
              <a:t>v-for</a:t>
            </a:r>
            <a:r>
              <a:rPr lang="en-US" dirty="0">
                <a:solidFill>
                  <a:schemeClr val="bg1"/>
                </a:solidFill>
              </a:rPr>
              <a:t> (:key!!!)</a:t>
            </a:r>
            <a:endParaRPr lang="ro-RO" dirty="0">
              <a:solidFill>
                <a:schemeClr val="bg1"/>
              </a:solidFill>
            </a:endParaRPr>
          </a:p>
          <a:p>
            <a:pPr marL="0" indent="0">
              <a:lnSpc>
                <a:spcPct val="150000"/>
              </a:lnSpc>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4757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BE14-810D-440C-AF61-97F9FA1C4B8B}"/>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Computed properties and Watchers</a:t>
            </a:r>
          </a:p>
        </p:txBody>
      </p:sp>
      <p:sp>
        <p:nvSpPr>
          <p:cNvPr id="3" name="Content Placeholder 2">
            <a:extLst>
              <a:ext uri="{FF2B5EF4-FFF2-40B4-BE49-F238E27FC236}">
                <a16:creationId xmlns:a16="http://schemas.microsoft.com/office/drawing/2014/main" id="{FB3381C8-2DED-4036-B31E-1D7408E61FF4}"/>
              </a:ext>
            </a:extLst>
          </p:cNvPr>
          <p:cNvSpPr>
            <a:spLocks noGrp="1"/>
          </p:cNvSpPr>
          <p:nvPr>
            <p:ph idx="1"/>
          </p:nvPr>
        </p:nvSpPr>
        <p:spPr/>
        <p:txBody>
          <a:bodyPr/>
          <a:lstStyle/>
          <a:p>
            <a:pPr>
              <a:lnSpc>
                <a:spcPct val="150000"/>
              </a:lnSpc>
            </a:pPr>
            <a:r>
              <a:rPr lang="en-US" i="1" dirty="0">
                <a:solidFill>
                  <a:schemeClr val="bg1"/>
                </a:solidFill>
              </a:rPr>
              <a:t>Computed properties </a:t>
            </a:r>
            <a:r>
              <a:rPr lang="en-US" dirty="0">
                <a:solidFill>
                  <a:schemeClr val="bg1"/>
                </a:solidFill>
              </a:rPr>
              <a:t>are methods that store/cache the results until one of the computed property’s reactive dependencies change.</a:t>
            </a:r>
          </a:p>
          <a:p>
            <a:pPr>
              <a:lnSpc>
                <a:spcPct val="150000"/>
              </a:lnSpc>
            </a:pPr>
            <a:r>
              <a:rPr lang="en-US" i="1" dirty="0">
                <a:solidFill>
                  <a:schemeClr val="bg1"/>
                </a:solidFill>
              </a:rPr>
              <a:t>Watchers </a:t>
            </a:r>
            <a:r>
              <a:rPr lang="en-US" dirty="0">
                <a:solidFill>
                  <a:schemeClr val="bg1"/>
                </a:solidFill>
              </a:rPr>
              <a:t>are a special Vue.js feature that allows you to spy on one property of the component state and run a function when that property value changes.</a:t>
            </a:r>
            <a:endParaRPr lang="en-US" i="1" dirty="0">
              <a:solidFill>
                <a:schemeClr val="bg1"/>
              </a:solidFill>
            </a:endParaRPr>
          </a:p>
        </p:txBody>
      </p:sp>
    </p:spTree>
    <p:extLst>
      <p:ext uri="{BB962C8B-B14F-4D97-AF65-F5344CB8AC3E}">
        <p14:creationId xmlns:p14="http://schemas.microsoft.com/office/powerpoint/2010/main" val="165322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F5D0-2967-4F40-8D5C-9EBB90F1F1D6}"/>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Events</a:t>
            </a:r>
          </a:p>
        </p:txBody>
      </p:sp>
      <p:sp>
        <p:nvSpPr>
          <p:cNvPr id="3" name="Content Placeholder 2">
            <a:extLst>
              <a:ext uri="{FF2B5EF4-FFF2-40B4-BE49-F238E27FC236}">
                <a16:creationId xmlns:a16="http://schemas.microsoft.com/office/drawing/2014/main" id="{8B904252-7963-4A3C-B8F8-E11F5CE5D732}"/>
              </a:ext>
            </a:extLst>
          </p:cNvPr>
          <p:cNvSpPr>
            <a:spLocks noGrp="1"/>
          </p:cNvSpPr>
          <p:nvPr>
            <p:ph idx="1"/>
          </p:nvPr>
        </p:nvSpPr>
        <p:spPr/>
        <p:txBody>
          <a:bodyPr/>
          <a:lstStyle/>
          <a:p>
            <a:pPr>
              <a:lnSpc>
                <a:spcPct val="150000"/>
              </a:lnSpc>
            </a:pPr>
            <a:r>
              <a:rPr lang="en-US" dirty="0">
                <a:solidFill>
                  <a:schemeClr val="bg1"/>
                </a:solidFill>
                <a:latin typeface="Arial" panose="020B0604020202020204" pitchFamily="34" charset="0"/>
                <a:cs typeface="Arial" panose="020B0604020202020204" pitchFamily="34" charset="0"/>
              </a:rPr>
              <a:t>Built in events;</a:t>
            </a:r>
          </a:p>
          <a:p>
            <a:pPr>
              <a:lnSpc>
                <a:spcPct val="150000"/>
              </a:lnSpc>
            </a:pPr>
            <a:r>
              <a:rPr lang="en-US" dirty="0">
                <a:solidFill>
                  <a:schemeClr val="bg1"/>
                </a:solidFill>
                <a:latin typeface="Arial" panose="020B0604020202020204" pitchFamily="34" charset="0"/>
                <a:cs typeface="Arial" panose="020B0604020202020204" pitchFamily="34" charset="0"/>
              </a:rPr>
              <a:t>Custom component events;</a:t>
            </a:r>
          </a:p>
          <a:p>
            <a:pPr>
              <a:lnSpc>
                <a:spcPct val="150000"/>
              </a:lnSpc>
            </a:pPr>
            <a:r>
              <a:rPr lang="en-US" dirty="0">
                <a:solidFill>
                  <a:schemeClr val="bg1"/>
                </a:solidFill>
                <a:latin typeface="Arial" panose="020B0604020202020204" pitchFamily="34" charset="0"/>
                <a:cs typeface="Arial" panose="020B0604020202020204" pitchFamily="34" charset="0"/>
              </a:rPr>
              <a:t>Global event bus;</a:t>
            </a:r>
          </a:p>
        </p:txBody>
      </p:sp>
    </p:spTree>
    <p:extLst>
      <p:ext uri="{BB962C8B-B14F-4D97-AF65-F5344CB8AC3E}">
        <p14:creationId xmlns:p14="http://schemas.microsoft.com/office/powerpoint/2010/main" val="220298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9ED0-7C4E-4791-8564-19A3CBCA0FC5}"/>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Directives &amp; Filters</a:t>
            </a:r>
          </a:p>
        </p:txBody>
      </p:sp>
      <p:sp>
        <p:nvSpPr>
          <p:cNvPr id="3" name="Content Placeholder 2">
            <a:extLst>
              <a:ext uri="{FF2B5EF4-FFF2-40B4-BE49-F238E27FC236}">
                <a16:creationId xmlns:a16="http://schemas.microsoft.com/office/drawing/2014/main" id="{1C8171F7-65C4-46C3-BB89-C2AD423AD320}"/>
              </a:ext>
            </a:extLst>
          </p:cNvPr>
          <p:cNvSpPr>
            <a:spLocks noGrp="1"/>
          </p:cNvSpPr>
          <p:nvPr>
            <p:ph idx="1"/>
          </p:nvPr>
        </p:nvSpPr>
        <p:spPr/>
        <p:txBody>
          <a:bodyPr>
            <a:normAutofit/>
          </a:bodyPr>
          <a:lstStyle/>
          <a:p>
            <a:pPr>
              <a:lnSpc>
                <a:spcPct val="150000"/>
              </a:lnSpc>
            </a:pPr>
            <a:r>
              <a:rPr lang="en-US" dirty="0">
                <a:solidFill>
                  <a:schemeClr val="bg1"/>
                </a:solidFill>
                <a:latin typeface="Arial" panose="020B0604020202020204" pitchFamily="34" charset="0"/>
                <a:cs typeface="Arial" panose="020B0604020202020204" pitchFamily="34" charset="0"/>
              </a:rPr>
              <a:t>Custom directives allow us to apply DOM changes to plain HTML Elements;</a:t>
            </a:r>
          </a:p>
          <a:p>
            <a:pPr>
              <a:lnSpc>
                <a:spcPct val="150000"/>
              </a:lnSpc>
            </a:pPr>
            <a:r>
              <a:rPr lang="en-US" dirty="0">
                <a:solidFill>
                  <a:schemeClr val="bg1"/>
                </a:solidFill>
                <a:latin typeface="Arial" panose="020B0604020202020204" pitchFamily="34" charset="0"/>
                <a:cs typeface="Arial" panose="020B0604020202020204" pitchFamily="34" charset="0"/>
              </a:rPr>
              <a:t>Filters allow us to create reusable text transformations that can be used in our templates where we bind using the mustache syntax {{ value }}</a:t>
            </a:r>
          </a:p>
        </p:txBody>
      </p:sp>
    </p:spTree>
    <p:extLst>
      <p:ext uri="{BB962C8B-B14F-4D97-AF65-F5344CB8AC3E}">
        <p14:creationId xmlns:p14="http://schemas.microsoft.com/office/powerpoint/2010/main" val="56099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AE78-0E4A-4C9F-AD32-91286712BDAF}"/>
              </a:ext>
            </a:extLst>
          </p:cNvPr>
          <p:cNvSpPr>
            <a:spLocks noGrp="1"/>
          </p:cNvSpPr>
          <p:nvPr>
            <p:ph type="title"/>
          </p:nvPr>
        </p:nvSpPr>
        <p:spPr/>
        <p:txBody>
          <a:bodyPr/>
          <a:lstStyle/>
          <a:p>
            <a:r>
              <a:rPr lang="ro-RO" dirty="0">
                <a:solidFill>
                  <a:schemeClr val="bg1"/>
                </a:solidFill>
                <a:latin typeface="Arial" panose="020B0604020202020204" pitchFamily="34" charset="0"/>
                <a:cs typeface="Arial" panose="020B0604020202020204" pitchFamily="34" charset="0"/>
              </a:rPr>
              <a:t>Vue.js @ Luminos </a:t>
            </a:r>
            <a:r>
              <a:rPr lang="ro-RO" dirty="0" err="1">
                <a:solidFill>
                  <a:schemeClr val="bg1"/>
                </a:solidFill>
                <a:latin typeface="Arial" panose="020B0604020202020204" pitchFamily="34" charset="0"/>
                <a:cs typeface="Arial" panose="020B0604020202020204" pitchFamily="34" charset="0"/>
              </a:rPr>
              <a:t>Labs</a:t>
            </a:r>
            <a:endParaRPr lang="en-US"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599AF53-72A9-413B-BE7A-64A42BC271ED}"/>
              </a:ext>
            </a:extLst>
          </p:cNvPr>
          <p:cNvSpPr>
            <a:spLocks noGrp="1"/>
          </p:cNvSpPr>
          <p:nvPr>
            <p:ph idx="1"/>
          </p:nvPr>
        </p:nvSpPr>
        <p:spPr/>
        <p:txBody>
          <a:bodyPr/>
          <a:lstStyle/>
          <a:p>
            <a:pPr>
              <a:lnSpc>
                <a:spcPct val="150000"/>
              </a:lnSpc>
            </a:pPr>
            <a:r>
              <a:rPr lang="en-US" dirty="0">
                <a:solidFill>
                  <a:schemeClr val="bg1"/>
                </a:solidFill>
                <a:latin typeface="Arial" panose="020B0604020202020204" pitchFamily="34" charset="0"/>
                <a:cs typeface="Arial" panose="020B0604020202020204" pitchFamily="34" charset="0"/>
              </a:rPr>
              <a:t>We use horizontal architecture;</a:t>
            </a:r>
          </a:p>
          <a:p>
            <a:pPr>
              <a:lnSpc>
                <a:spcPct val="150000"/>
              </a:lnSpc>
            </a:pPr>
            <a:r>
              <a:rPr lang="en-US" dirty="0">
                <a:solidFill>
                  <a:schemeClr val="bg1"/>
                </a:solidFill>
                <a:latin typeface="Arial" panose="020B0604020202020204" pitchFamily="34" charset="0"/>
                <a:cs typeface="Arial" panose="020B0604020202020204" pitchFamily="34" charset="0"/>
              </a:rPr>
              <a:t>Vue.js components are grouped by features;</a:t>
            </a:r>
          </a:p>
          <a:p>
            <a:pPr>
              <a:lnSpc>
                <a:spcPct val="150000"/>
              </a:lnSpc>
            </a:pPr>
            <a:r>
              <a:rPr lang="en-US" dirty="0">
                <a:solidFill>
                  <a:schemeClr val="bg1"/>
                </a:solidFill>
                <a:latin typeface="Arial" panose="020B0604020202020204" pitchFamily="34" charset="0"/>
                <a:cs typeface="Arial" panose="020B0604020202020204" pitchFamily="34" charset="0"/>
              </a:rPr>
              <a:t>Data are passed using JavaScript global scope;</a:t>
            </a:r>
          </a:p>
          <a:p>
            <a:pPr>
              <a:lnSpc>
                <a:spcPct val="150000"/>
              </a:lnSpc>
            </a:pPr>
            <a:r>
              <a:rPr lang="en-US" dirty="0">
                <a:solidFill>
                  <a:schemeClr val="bg1"/>
                </a:solidFill>
                <a:latin typeface="Arial" panose="020B0604020202020204" pitchFamily="34" charset="0"/>
                <a:cs typeface="Arial" panose="020B0604020202020204" pitchFamily="34" charset="0"/>
              </a:rPr>
              <a:t>Modules are built as bundles;</a:t>
            </a:r>
          </a:p>
        </p:txBody>
      </p:sp>
    </p:spTree>
    <p:extLst>
      <p:ext uri="{BB962C8B-B14F-4D97-AF65-F5344CB8AC3E}">
        <p14:creationId xmlns:p14="http://schemas.microsoft.com/office/powerpoint/2010/main" val="54128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E395-88CE-4F24-9248-659B31639E81}"/>
              </a:ext>
            </a:extLst>
          </p:cNvPr>
          <p:cNvSpPr>
            <a:spLocks noGrp="1"/>
          </p:cNvSpPr>
          <p:nvPr>
            <p:ph type="title"/>
          </p:nvPr>
        </p:nvSpPr>
        <p:spPr>
          <a:xfrm>
            <a:off x="838200" y="2766218"/>
            <a:ext cx="10515600" cy="1325563"/>
          </a:xfrm>
        </p:spPr>
        <p:txBody>
          <a:bodyPr>
            <a:normAutofit/>
          </a:bodyPr>
          <a:lstStyle/>
          <a:p>
            <a:pPr algn="ctr"/>
            <a:r>
              <a:rPr lang="en-US" sz="6000" dirty="0">
                <a:solidFill>
                  <a:schemeClr val="bg1"/>
                </a:solidFill>
                <a:latin typeface="Arial" panose="020B0604020202020204" pitchFamily="34" charset="0"/>
                <a:cs typeface="Arial" panose="020B0604020202020204" pitchFamily="34" charset="0"/>
              </a:rPr>
              <a:t>Q&amp;A</a:t>
            </a:r>
          </a:p>
        </p:txBody>
      </p:sp>
    </p:spTree>
    <p:extLst>
      <p:ext uri="{BB962C8B-B14F-4D97-AF65-F5344CB8AC3E}">
        <p14:creationId xmlns:p14="http://schemas.microsoft.com/office/powerpoint/2010/main" val="96167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4704</TotalTime>
  <Words>1415</Words>
  <Application>Microsoft Office PowerPoint</Application>
  <PresentationFormat>Widescreen</PresentationFormat>
  <Paragraphs>120</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Consolas</vt:lpstr>
      <vt:lpstr>medium-content-serif-font</vt:lpstr>
      <vt:lpstr>Source Sans Pro</vt:lpstr>
      <vt:lpstr>YfwtgdLwfffcSvqcrqTheSansMonoConNormal</vt:lpstr>
      <vt:lpstr>Office Theme</vt:lpstr>
      <vt:lpstr>PowerPoint Presentation</vt:lpstr>
      <vt:lpstr>Why Vue.js?</vt:lpstr>
      <vt:lpstr>Bindings &amp; Reactivity</vt:lpstr>
      <vt:lpstr>Conditional Rendering and Looping</vt:lpstr>
      <vt:lpstr>Computed properties and Watchers</vt:lpstr>
      <vt:lpstr>Events</vt:lpstr>
      <vt:lpstr>Directives &amp; Filters</vt:lpstr>
      <vt:lpstr>Vue.js @ Luminos Labs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Ion Stratan</dc:creator>
  <cp:lastModifiedBy>Ion Stratan</cp:lastModifiedBy>
  <cp:revision>37</cp:revision>
  <dcterms:created xsi:type="dcterms:W3CDTF">2020-07-03T08:50:36Z</dcterms:created>
  <dcterms:modified xsi:type="dcterms:W3CDTF">2020-07-20T15:56:33Z</dcterms:modified>
</cp:coreProperties>
</file>