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7" r:id="rId2"/>
    <p:sldId id="265" r:id="rId3"/>
    <p:sldId id="266" r:id="rId4"/>
    <p:sldId id="267" r:id="rId5"/>
    <p:sldId id="264" r:id="rId6"/>
    <p:sldId id="286" r:id="rId7"/>
    <p:sldId id="287" r:id="rId8"/>
    <p:sldId id="285" r:id="rId9"/>
    <p:sldId id="294" r:id="rId10"/>
    <p:sldId id="258" r:id="rId11"/>
    <p:sldId id="268" r:id="rId12"/>
    <p:sldId id="269" r:id="rId13"/>
    <p:sldId id="275" r:id="rId14"/>
    <p:sldId id="282" r:id="rId15"/>
    <p:sldId id="293" r:id="rId16"/>
    <p:sldId id="283" r:id="rId17"/>
    <p:sldId id="259" r:id="rId18"/>
    <p:sldId id="270" r:id="rId19"/>
    <p:sldId id="271" r:id="rId20"/>
    <p:sldId id="263" r:id="rId21"/>
    <p:sldId id="288" r:id="rId22"/>
    <p:sldId id="289" r:id="rId23"/>
    <p:sldId id="260" r:id="rId24"/>
    <p:sldId id="272" r:id="rId25"/>
    <p:sldId id="273" r:id="rId26"/>
    <p:sldId id="276" r:id="rId27"/>
    <p:sldId id="274" r:id="rId28"/>
    <p:sldId id="290" r:id="rId29"/>
    <p:sldId id="291" r:id="rId30"/>
    <p:sldId id="292" r:id="rId31"/>
    <p:sldId id="261" r:id="rId32"/>
    <p:sldId id="277" r:id="rId33"/>
    <p:sldId id="278" r:id="rId34"/>
    <p:sldId id="279" r:id="rId35"/>
    <p:sldId id="280" r:id="rId36"/>
    <p:sldId id="281" r:id="rId37"/>
    <p:sldId id="2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615"/>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8"/>
    <p:restoredTop sz="80461"/>
  </p:normalViewPr>
  <p:slideViewPr>
    <p:cSldViewPr snapToGrid="0" snapToObjects="1">
      <p:cViewPr>
        <p:scale>
          <a:sx n="100" d="100"/>
          <a:sy n="100" d="100"/>
        </p:scale>
        <p:origin x="22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Dataset</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cat>
            <c:strRef>
              <c:f>Sheet1!$A$2:$A$4</c:f>
              <c:strCache>
                <c:ptCount val="3"/>
                <c:pt idx="0">
                  <c:v>NYU</c:v>
                </c:pt>
                <c:pt idx="1">
                  <c:v>JPL</c:v>
                </c:pt>
                <c:pt idx="2">
                  <c:v>HG</c:v>
                </c:pt>
              </c:strCache>
            </c:strRef>
          </c:cat>
          <c:val>
            <c:numRef>
              <c:f>Sheet1!$B$2:$B$4</c:f>
              <c:numCache>
                <c:formatCode>General</c:formatCode>
                <c:ptCount val="3"/>
                <c:pt idx="0">
                  <c:v>1807.0</c:v>
                </c:pt>
                <c:pt idx="1">
                  <c:v>1549.0</c:v>
                </c:pt>
                <c:pt idx="2">
                  <c:v>2796.0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Dataset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Dataset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Submission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Submissions Distribution</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cat>
            <c:strRef>
              <c:f>Sheet1!$A$2:$A$4</c:f>
              <c:strCache>
                <c:ptCount val="3"/>
                <c:pt idx="0">
                  <c:v>NYU</c:v>
                </c:pt>
                <c:pt idx="1">
                  <c:v>JPL</c:v>
                </c:pt>
                <c:pt idx="2">
                  <c:v>HG</c:v>
                </c:pt>
              </c:strCache>
            </c:strRef>
          </c:cat>
          <c:val>
            <c:numRef>
              <c:f>Sheet1!$B$2:$B$4</c:f>
              <c:numCache>
                <c:formatCode>General</c:formatCode>
                <c:ptCount val="3"/>
                <c:pt idx="0">
                  <c:v>135.0</c:v>
                </c:pt>
                <c:pt idx="1">
                  <c:v>518.0</c:v>
                </c:pt>
                <c:pt idx="2">
                  <c:v>1192.0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smtClean="0">
                <a:solidFill>
                  <a:schemeClr val="tx1"/>
                </a:solidFill>
                <a:latin typeface="Times New Roman" charset="0"/>
                <a:ea typeface="Times New Roman" charset="0"/>
                <a:cs typeface="Times New Roman" charset="0"/>
              </a:rPr>
              <a:t>Relevant</a:t>
            </a:r>
            <a:r>
              <a:rPr lang="en-US" baseline="0" dirty="0" smtClean="0">
                <a:solidFill>
                  <a:schemeClr val="tx1"/>
                </a:solidFill>
                <a:latin typeface="Times New Roman" charset="0"/>
                <a:ea typeface="Times New Roman" charset="0"/>
                <a:cs typeface="Times New Roman" charset="0"/>
              </a:rPr>
              <a:t> Document Distribution</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cat>
            <c:strRef>
              <c:f>Sheet1!$A$2:$A$4</c:f>
              <c:strCache>
                <c:ptCount val="3"/>
                <c:pt idx="0">
                  <c:v>NYU</c:v>
                </c:pt>
                <c:pt idx="1">
                  <c:v>JPL</c:v>
                </c:pt>
                <c:pt idx="2">
                  <c:v>HG</c:v>
                </c:pt>
              </c:strCache>
            </c:strRef>
          </c:cat>
          <c:val>
            <c:numRef>
              <c:f>Sheet1!$B$2:$B$4</c:f>
              <c:numCache>
                <c:formatCode>General</c:formatCode>
                <c:ptCount val="3"/>
                <c:pt idx="0">
                  <c:v>33.0</c:v>
                </c:pt>
                <c:pt idx="1">
                  <c:v>273.0</c:v>
                </c:pt>
                <c:pt idx="2">
                  <c:v>450.0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Dataset</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a:t>
            </a:r>
            <a:r>
              <a:rPr lang="en-US" dirty="0" smtClean="0">
                <a:solidFill>
                  <a:schemeClr val="tx1"/>
                </a:solidFill>
                <a:latin typeface="Times New Roman" charset="0"/>
                <a:ea typeface="Times New Roman" charset="0"/>
                <a:cs typeface="Times New Roman" charset="0"/>
              </a:rPr>
              <a:t>Submissions</a:t>
            </a:r>
            <a:endParaRPr lang="en-US" dirty="0">
              <a:solidFill>
                <a:schemeClr val="tx1"/>
              </a:solidFill>
              <a:latin typeface="Times New Roman" charset="0"/>
              <a:ea typeface="Times New Roman" charset="0"/>
              <a:cs typeface="Times New Roman" charset="0"/>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Submissions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cat>
            <c:strRef>
              <c:f>Sheet1!$A$2:$A$4</c:f>
              <c:strCache>
                <c:ptCount val="3"/>
                <c:pt idx="0">
                  <c:v>NYU</c:v>
                </c:pt>
                <c:pt idx="1">
                  <c:v>JPL</c:v>
                </c:pt>
                <c:pt idx="2">
                  <c:v>HG</c:v>
                </c:pt>
              </c:strCache>
            </c:strRef>
          </c:cat>
          <c:val>
            <c:numRef>
              <c:f>Sheet1!$B$2:$B$4</c:f>
              <c:numCache>
                <c:formatCode>General</c:formatCode>
                <c:ptCount val="3"/>
                <c:pt idx="0">
                  <c:v>894.0</c:v>
                </c:pt>
                <c:pt idx="1">
                  <c:v>1311.0</c:v>
                </c:pt>
                <c:pt idx="2">
                  <c:v>910.0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dirty="0">
                <a:solidFill>
                  <a:schemeClr val="tx1"/>
                </a:solidFill>
                <a:latin typeface="Times New Roman" charset="0"/>
                <a:ea typeface="Times New Roman" charset="0"/>
                <a:cs typeface="Times New Roman" charset="0"/>
              </a:rPr>
              <a:t>Domain Discovery Dataset</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pieChart>
        <c:varyColors val="1"/>
        <c:ser>
          <c:idx val="0"/>
          <c:order val="0"/>
          <c:tx>
            <c:strRef>
              <c:f>Sheet1!$B$1</c:f>
              <c:strCache>
                <c:ptCount val="1"/>
                <c:pt idx="0">
                  <c:v>Domain Discovery Dataset</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dPt>
            <c:idx val="2"/>
            <c:bubble3D val="0"/>
            <c:spPr>
              <a:solidFill>
                <a:srgbClr val="0432FF"/>
              </a:solidFill>
              <a:ln w="19050">
                <a:solidFill>
                  <a:schemeClr val="lt1"/>
                </a:solidFill>
              </a:ln>
              <a:effectLst/>
            </c:spPr>
          </c:dPt>
          <c:cat>
            <c:strRef>
              <c:f>Sheet1!$A$2:$A$4</c:f>
              <c:strCache>
                <c:ptCount val="3"/>
                <c:pt idx="0">
                  <c:v>NYU</c:v>
                </c:pt>
                <c:pt idx="1">
                  <c:v>JPL</c:v>
                </c:pt>
                <c:pt idx="2">
                  <c:v>HG</c:v>
                </c:pt>
              </c:strCache>
            </c:strRef>
          </c:cat>
          <c:val>
            <c:numRef>
              <c:f>Sheet1!$B$2:$B$4</c:f>
              <c:numCache>
                <c:formatCode>General</c:formatCode>
                <c:ptCount val="3"/>
                <c:pt idx="0">
                  <c:v>3.0</c:v>
                </c:pt>
                <c:pt idx="1">
                  <c:v>18.0</c:v>
                </c:pt>
                <c:pt idx="2">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03DF7-F1BD-0349-9067-374625416A06}" type="datetimeFigureOut">
              <a:rPr lang="en-US" smtClean="0"/>
              <a:t>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E5CAE-0EDE-E641-8398-C2B210B5057C}" type="slidenum">
              <a:rPr lang="en-US" smtClean="0"/>
              <a:t>‹#›</a:t>
            </a:fld>
            <a:endParaRPr lang="en-US"/>
          </a:p>
        </p:txBody>
      </p:sp>
    </p:spTree>
    <p:extLst>
      <p:ext uri="{BB962C8B-B14F-4D97-AF65-F5344CB8AC3E}">
        <p14:creationId xmlns:p14="http://schemas.microsoft.com/office/powerpoint/2010/main" val="192464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dictionary:</a:t>
            </a:r>
            <a:r>
              <a:rPr lang="en-US" baseline="0" dirty="0" smtClean="0"/>
              <a:t> https://</a:t>
            </a:r>
            <a:r>
              <a:rPr lang="en-US" baseline="0" dirty="0" err="1" smtClean="0"/>
              <a:t>github.com</a:t>
            </a:r>
            <a:r>
              <a:rPr lang="en-US" baseline="0" dirty="0" smtClean="0"/>
              <a:t>/</a:t>
            </a:r>
            <a:r>
              <a:rPr lang="en-US" baseline="0" dirty="0" err="1" smtClean="0"/>
              <a:t>istresearch</a:t>
            </a:r>
            <a:r>
              <a:rPr lang="en-US" baseline="0" dirty="0" smtClean="0"/>
              <a:t>/qpr-fall-2016-eval/blob/master/data/</a:t>
            </a:r>
            <a:r>
              <a:rPr lang="en-US" baseline="0" dirty="0" err="1" smtClean="0"/>
              <a:t>posted_GT</a:t>
            </a:r>
            <a:r>
              <a:rPr lang="en-US" baseline="0" dirty="0" smtClean="0"/>
              <a:t>/ground_truth_pf_submissions_relevant_V4.json</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a:t>
            </a:fld>
            <a:endParaRPr lang="en-US"/>
          </a:p>
        </p:txBody>
      </p:sp>
    </p:spTree>
    <p:extLst>
      <p:ext uri="{BB962C8B-B14F-4D97-AF65-F5344CB8AC3E}">
        <p14:creationId xmlns:p14="http://schemas.microsoft.com/office/powerpoint/2010/main" val="732234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baseline="0" dirty="0" smtClean="0"/>
          </a:p>
          <a:p>
            <a:r>
              <a:rPr lang="en-US" b="1" baseline="0" dirty="0" smtClean="0"/>
              <a:t>NOTE TO SELF: </a:t>
            </a:r>
            <a:r>
              <a:rPr lang="en-US" baseline="0" dirty="0" smtClean="0"/>
              <a:t>Need to firm up how the normalization process occurred?  Were the feature values provided by the teams taken as a value and confirmed?  Or were the annotated feature values for each document ID taken as the submitted feature value?</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21</a:t>
            </a:fld>
            <a:endParaRPr lang="en-US"/>
          </a:p>
        </p:txBody>
      </p:sp>
    </p:spTree>
    <p:extLst>
      <p:ext uri="{BB962C8B-B14F-4D97-AF65-F5344CB8AC3E}">
        <p14:creationId xmlns:p14="http://schemas.microsoft.com/office/powerpoint/2010/main" val="96771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22</a:t>
            </a:fld>
            <a:endParaRPr lang="en-US"/>
          </a:p>
        </p:txBody>
      </p:sp>
    </p:spTree>
    <p:extLst>
      <p:ext uri="{BB962C8B-B14F-4D97-AF65-F5344CB8AC3E}">
        <p14:creationId xmlns:p14="http://schemas.microsoft.com/office/powerpoint/2010/main" val="1419477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24</a:t>
            </a:fld>
            <a:endParaRPr lang="en-US"/>
          </a:p>
        </p:txBody>
      </p:sp>
    </p:spTree>
    <p:extLst>
      <p:ext uri="{BB962C8B-B14F-4D97-AF65-F5344CB8AC3E}">
        <p14:creationId xmlns:p14="http://schemas.microsoft.com/office/powerpoint/2010/main" val="1518463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28</a:t>
            </a:fld>
            <a:endParaRPr lang="en-US"/>
          </a:p>
        </p:txBody>
      </p:sp>
    </p:spTree>
    <p:extLst>
      <p:ext uri="{BB962C8B-B14F-4D97-AF65-F5344CB8AC3E}">
        <p14:creationId xmlns:p14="http://schemas.microsoft.com/office/powerpoint/2010/main" val="244150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30</a:t>
            </a:fld>
            <a:endParaRPr lang="en-US"/>
          </a:p>
        </p:txBody>
      </p:sp>
    </p:spTree>
    <p:extLst>
      <p:ext uri="{BB962C8B-B14F-4D97-AF65-F5344CB8AC3E}">
        <p14:creationId xmlns:p14="http://schemas.microsoft.com/office/powerpoint/2010/main" val="1295661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32</a:t>
            </a:fld>
            <a:endParaRPr lang="en-US"/>
          </a:p>
        </p:txBody>
      </p:sp>
    </p:spTree>
    <p:extLst>
      <p:ext uri="{BB962C8B-B14F-4D97-AF65-F5344CB8AC3E}">
        <p14:creationId xmlns:p14="http://schemas.microsoft.com/office/powerpoint/2010/main" val="192895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indicates any</a:t>
            </a:r>
            <a:r>
              <a:rPr lang="en-US" baseline="0" dirty="0" smtClean="0"/>
              <a:t> procedural change b/w GT and DD data </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6</a:t>
            </a:fld>
            <a:endParaRPr lang="en-US"/>
          </a:p>
        </p:txBody>
      </p:sp>
    </p:spTree>
    <p:extLst>
      <p:ext uri="{BB962C8B-B14F-4D97-AF65-F5344CB8AC3E}">
        <p14:creationId xmlns:p14="http://schemas.microsoft.com/office/powerpoint/2010/main" val="173969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8</a:t>
            </a:fld>
            <a:endParaRPr lang="en-US"/>
          </a:p>
        </p:txBody>
      </p:sp>
    </p:spTree>
    <p:extLst>
      <p:ext uri="{BB962C8B-B14F-4D97-AF65-F5344CB8AC3E}">
        <p14:creationId xmlns:p14="http://schemas.microsoft.com/office/powerpoint/2010/main" val="95350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9</a:t>
            </a:fld>
            <a:endParaRPr lang="en-US"/>
          </a:p>
        </p:txBody>
      </p:sp>
    </p:spTree>
    <p:extLst>
      <p:ext uri="{BB962C8B-B14F-4D97-AF65-F5344CB8AC3E}">
        <p14:creationId xmlns:p14="http://schemas.microsoft.com/office/powerpoint/2010/main" val="84236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11</a:t>
            </a:fld>
            <a:endParaRPr lang="en-US"/>
          </a:p>
        </p:txBody>
      </p:sp>
    </p:spTree>
    <p:extLst>
      <p:ext uri="{BB962C8B-B14F-4D97-AF65-F5344CB8AC3E}">
        <p14:creationId xmlns:p14="http://schemas.microsoft.com/office/powerpoint/2010/main" val="284403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14</a:t>
            </a:fld>
            <a:endParaRPr lang="en-US"/>
          </a:p>
        </p:txBody>
      </p:sp>
    </p:spTree>
    <p:extLst>
      <p:ext uri="{BB962C8B-B14F-4D97-AF65-F5344CB8AC3E}">
        <p14:creationId xmlns:p14="http://schemas.microsoft.com/office/powerpoint/2010/main" val="146383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 dataset</a:t>
            </a:r>
            <a:r>
              <a:rPr lang="en-US" baseline="0" dirty="0" smtClean="0"/>
              <a:t> composition reflects description on Wiki as of 2/20/17: https://</a:t>
            </a:r>
            <a:r>
              <a:rPr lang="en-US" baseline="0" dirty="0" err="1" smtClean="0"/>
              <a:t>memexproxy.com</a:t>
            </a:r>
            <a:r>
              <a:rPr lang="en-US" baseline="0" dirty="0" smtClean="0"/>
              <a:t>/wiki/display/MPM/</a:t>
            </a:r>
            <a:r>
              <a:rPr lang="en-US" baseline="0" dirty="0" err="1" smtClean="0"/>
              <a:t>Domain+Discovery+Index?focusedCommentId</a:t>
            </a:r>
            <a:r>
              <a:rPr lang="en-US" baseline="0" dirty="0" smtClean="0"/>
              <a:t>=14619769#comment-14619769</a:t>
            </a:r>
          </a:p>
          <a:p>
            <a:endParaRPr lang="en-US" baseline="0" dirty="0" smtClean="0"/>
          </a:p>
          <a:p>
            <a:r>
              <a:rPr lang="en-US" baseline="0" dirty="0" smtClean="0"/>
              <a:t>Relevant Document Distribution:</a:t>
            </a:r>
          </a:p>
          <a:p>
            <a:r>
              <a:rPr lang="en-US" baseline="0" dirty="0" smtClean="0"/>
              <a:t>https://</a:t>
            </a:r>
            <a:r>
              <a:rPr lang="en-US" baseline="0" dirty="0" err="1" smtClean="0"/>
              <a:t>github.com</a:t>
            </a:r>
            <a:r>
              <a:rPr lang="en-US" baseline="0" dirty="0" smtClean="0"/>
              <a:t>/</a:t>
            </a:r>
            <a:r>
              <a:rPr lang="en-US" baseline="0" dirty="0" err="1" smtClean="0"/>
              <a:t>istresearch</a:t>
            </a:r>
            <a:r>
              <a:rPr lang="en-US" baseline="0" dirty="0" smtClean="0"/>
              <a:t>/qpr-fall-2016-eval/blob/master/evaluation/</a:t>
            </a:r>
            <a:r>
              <a:rPr lang="en-US" baseline="0" dirty="0" err="1" smtClean="0"/>
              <a:t>dd_evaluation</a:t>
            </a:r>
            <a:r>
              <a:rPr lang="en-US" baseline="0" dirty="0" smtClean="0"/>
              <a:t>/</a:t>
            </a:r>
            <a:r>
              <a:rPr lang="en-US" baseline="0" dirty="0" err="1" smtClean="0"/>
              <a:t>cluster_identification</a:t>
            </a:r>
            <a:r>
              <a:rPr lang="en-US" baseline="0" dirty="0" smtClean="0"/>
              <a:t>/</a:t>
            </a:r>
            <a:r>
              <a:rPr lang="en-US" baseline="0" dirty="0" err="1" smtClean="0"/>
              <a:t>Crawl_Teams_CI_Eval.ipynb</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15</a:t>
            </a:fld>
            <a:endParaRPr lang="en-US"/>
          </a:p>
        </p:txBody>
      </p:sp>
    </p:spTree>
    <p:extLst>
      <p:ext uri="{BB962C8B-B14F-4D97-AF65-F5344CB8AC3E}">
        <p14:creationId xmlns:p14="http://schemas.microsoft.com/office/powerpoint/2010/main" val="1991018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while these numbers were first computed</a:t>
            </a:r>
            <a:r>
              <a:rPr lang="en-US" baseline="0" dirty="0" smtClean="0"/>
              <a:t> while one cluster annotation was still outstanding (seed = 2125675378), this was not a Cluster Identification question, and therefore would not affect final Cluster Identification results.</a:t>
            </a:r>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16</a:t>
            </a:fld>
            <a:endParaRPr lang="en-US"/>
          </a:p>
        </p:txBody>
      </p:sp>
    </p:spTree>
    <p:extLst>
      <p:ext uri="{BB962C8B-B14F-4D97-AF65-F5344CB8AC3E}">
        <p14:creationId xmlns:p14="http://schemas.microsoft.com/office/powerpoint/2010/main" val="2029985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to generate Document ID answer key for each Cluster Identification question is here: https://</a:t>
            </a:r>
            <a:r>
              <a:rPr lang="en-US" baseline="0" dirty="0" err="1" smtClean="0"/>
              <a:t>github.com</a:t>
            </a:r>
            <a:r>
              <a:rPr lang="en-US" baseline="0" dirty="0" smtClean="0"/>
              <a:t>/</a:t>
            </a:r>
            <a:r>
              <a:rPr lang="en-US" baseline="0" dirty="0" err="1" smtClean="0"/>
              <a:t>istresearch</a:t>
            </a:r>
            <a:r>
              <a:rPr lang="en-US" baseline="0" dirty="0" smtClean="0"/>
              <a:t>/</a:t>
            </a:r>
            <a:r>
              <a:rPr lang="en-US" baseline="0" dirty="0" err="1" smtClean="0"/>
              <a:t>memex</a:t>
            </a:r>
            <a:r>
              <a:rPr lang="en-US" baseline="0" dirty="0" smtClean="0"/>
              <a:t>-search-evaluation/tree/master/</a:t>
            </a:r>
            <a:r>
              <a:rPr lang="en-US" baseline="0" dirty="0" err="1" smtClean="0"/>
              <a:t>qpr_quick_scripts</a:t>
            </a:r>
            <a:r>
              <a:rPr lang="en-US" baseline="0" dirty="0" smtClean="0"/>
              <a:t>/</a:t>
            </a:r>
            <a:r>
              <a:rPr lang="en-US" baseline="0" dirty="0" err="1" smtClean="0"/>
              <a:t>gt_ads</a:t>
            </a:r>
            <a:endParaRPr lang="en-US" baseline="0" dirty="0" smtClean="0"/>
          </a:p>
          <a:p>
            <a:endParaRPr lang="en-US" dirty="0" smtClean="0"/>
          </a:p>
          <a:p>
            <a:r>
              <a:rPr lang="en-US" dirty="0" smtClean="0"/>
              <a:t>Document</a:t>
            </a:r>
            <a:r>
              <a:rPr lang="en-US" baseline="0" dirty="0" smtClean="0"/>
              <a:t> ID answer keys are here: https://</a:t>
            </a:r>
            <a:r>
              <a:rPr lang="en-US" baseline="0" dirty="0" err="1" smtClean="0"/>
              <a:t>github.com</a:t>
            </a:r>
            <a:r>
              <a:rPr lang="en-US" baseline="0" dirty="0" smtClean="0"/>
              <a:t>/</a:t>
            </a:r>
            <a:r>
              <a:rPr lang="en-US" baseline="0" dirty="0" err="1" smtClean="0"/>
              <a:t>istresearch</a:t>
            </a:r>
            <a:r>
              <a:rPr lang="en-US" baseline="0" dirty="0" smtClean="0"/>
              <a:t>/qpr-fall-2016-eval/tree/master/data/</a:t>
            </a:r>
            <a:r>
              <a:rPr lang="en-US" baseline="0" dirty="0" err="1" smtClean="0"/>
              <a:t>posted_GT</a:t>
            </a:r>
            <a:r>
              <a:rPr lang="en-US" baseline="0" dirty="0" smtClean="0"/>
              <a:t>/</a:t>
            </a:r>
            <a:r>
              <a:rPr lang="en-US" baseline="0" dirty="0" err="1" smtClean="0"/>
              <a:t>gt_answer_key</a:t>
            </a:r>
            <a:endParaRPr lang="en-US" baseline="0" dirty="0" smtClean="0"/>
          </a:p>
          <a:p>
            <a:endParaRPr lang="en-US" baseline="0" dirty="0" smtClean="0"/>
          </a:p>
          <a:p>
            <a:r>
              <a:rPr lang="en-US" b="1" baseline="0" dirty="0" smtClean="0"/>
              <a:t>NOTE TO SELF: </a:t>
            </a:r>
            <a:r>
              <a:rPr lang="en-US" baseline="0" dirty="0" smtClean="0"/>
              <a:t>Need to firm up how the normalization process occurred?  Were the feature values provided by the teams taken as a value and confirmed?  Or were the annotated feature values for each document ID taken as the submitted feature value?</a:t>
            </a:r>
          </a:p>
          <a:p>
            <a:endParaRPr lang="en-US" dirty="0"/>
          </a:p>
        </p:txBody>
      </p:sp>
      <p:sp>
        <p:nvSpPr>
          <p:cNvPr id="4" name="Slide Number Placeholder 3"/>
          <p:cNvSpPr>
            <a:spLocks noGrp="1"/>
          </p:cNvSpPr>
          <p:nvPr>
            <p:ph type="sldNum" sz="quarter" idx="10"/>
          </p:nvPr>
        </p:nvSpPr>
        <p:spPr/>
        <p:txBody>
          <a:bodyPr/>
          <a:lstStyle/>
          <a:p>
            <a:fld id="{7F6E5CAE-0EDE-E641-8398-C2B210B5057C}" type="slidenum">
              <a:rPr lang="en-US" smtClean="0"/>
              <a:t>18</a:t>
            </a:fld>
            <a:endParaRPr lang="en-US"/>
          </a:p>
        </p:txBody>
      </p:sp>
    </p:spTree>
    <p:extLst>
      <p:ext uri="{BB962C8B-B14F-4D97-AF65-F5344CB8AC3E}">
        <p14:creationId xmlns:p14="http://schemas.microsoft.com/office/powerpoint/2010/main" val="106489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06404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406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201524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CE53F-477C-7D48-A097-61F3CBE37BD2}"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31635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CE53F-477C-7D48-A097-61F3CBE37BD2}"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62408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2CE53F-477C-7D48-A097-61F3CBE37BD2}"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74402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2CE53F-477C-7D48-A097-61F3CBE37BD2}" type="datetimeFigureOut">
              <a:rPr lang="en-US" smtClean="0"/>
              <a:t>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6496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CE53F-477C-7D48-A097-61F3CBE37BD2}" type="datetimeFigureOut">
              <a:rPr lang="en-US" smtClean="0"/>
              <a:t>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6704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CE53F-477C-7D48-A097-61F3CBE37BD2}" type="datetimeFigureOut">
              <a:rPr lang="en-US" smtClean="0"/>
              <a:t>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98386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CE53F-477C-7D48-A097-61F3CBE37BD2}"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8932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CE53F-477C-7D48-A097-61F3CBE37BD2}"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B0614-6725-E242-844B-C8905FF73067}" type="slidenum">
              <a:rPr lang="en-US" smtClean="0"/>
              <a:t>‹#›</a:t>
            </a:fld>
            <a:endParaRPr lang="en-US"/>
          </a:p>
        </p:txBody>
      </p:sp>
    </p:spTree>
    <p:extLst>
      <p:ext uri="{BB962C8B-B14F-4D97-AF65-F5344CB8AC3E}">
        <p14:creationId xmlns:p14="http://schemas.microsoft.com/office/powerpoint/2010/main" val="15779268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CE53F-477C-7D48-A097-61F3CBE37BD2}" type="datetimeFigureOut">
              <a:rPr lang="en-US" smtClean="0"/>
              <a:t>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B0614-6725-E242-844B-C8905FF73067}" type="slidenum">
              <a:rPr lang="en-US" smtClean="0"/>
              <a:t>‹#›</a:t>
            </a:fld>
            <a:endParaRPr lang="en-US"/>
          </a:p>
        </p:txBody>
      </p:sp>
    </p:spTree>
    <p:extLst>
      <p:ext uri="{BB962C8B-B14F-4D97-AF65-F5344CB8AC3E}">
        <p14:creationId xmlns:p14="http://schemas.microsoft.com/office/powerpoint/2010/main" val="31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chart" Target="../charts/chart10.xml"/><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smtClean="0">
                <a:solidFill>
                  <a:srgbClr val="0432FF"/>
                </a:solidFill>
                <a:latin typeface="Times New Roman" charset="0"/>
              </a:rPr>
              <a:t>Point Fact: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996998235"/>
              </p:ext>
            </p:extLst>
          </p:nvPr>
        </p:nvGraphicFramePr>
        <p:xfrm>
          <a:off x="3606066" y="761505"/>
          <a:ext cx="3491547" cy="569976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chemeClr val="tx1"/>
                          </a:solidFill>
                          <a:latin typeface="Times New Roman" charset="0"/>
                          <a:ea typeface="Times New Roman" charset="0"/>
                          <a:cs typeface="Times New Roman" charset="0"/>
                        </a:rPr>
                        <a:t>Filter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69</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30</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title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street_address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7080" cy="1938992"/>
          </a:xfrm>
          <a:prstGeom prst="rect">
            <a:avLst/>
          </a:prstGeom>
          <a:noFill/>
        </p:spPr>
        <p:txBody>
          <a:bodyPr wrap="square" rtlCol="0">
            <a:spAutoFit/>
          </a:bodyPr>
          <a:lstStyle/>
          <a:p>
            <a:r>
              <a:rPr lang="en-US" sz="2000" dirty="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101</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79317052"/>
              </p:ext>
            </p:extLst>
          </p:nvPr>
        </p:nvGraphicFramePr>
        <p:xfrm>
          <a:off x="8003901" y="761505"/>
          <a:ext cx="3491547" cy="478536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chemeClr val="tx1"/>
                          </a:solidFill>
                          <a:latin typeface="Times New Roman" charset="0"/>
                          <a:ea typeface="Times New Roman" charset="0"/>
                          <a:cs typeface="Times New Roman" charset="0"/>
                        </a:rPr>
                        <a:t>Query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Querying</a:t>
                      </a:r>
                      <a:r>
                        <a:rPr lang="en-US" sz="1400" baseline="0" dirty="0" smtClean="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03924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852651962"/>
              </p:ext>
            </p:extLst>
          </p:nvPr>
        </p:nvGraphicFramePr>
        <p:xfrm>
          <a:off x="8372114" y="799605"/>
          <a:ext cx="3491547" cy="112776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chemeClr val="tx1"/>
                          </a:solidFill>
                          <a:latin typeface="Times New Roman" charset="0"/>
                          <a:ea typeface="Times New Roman" charset="0"/>
                          <a:cs typeface="Times New Roman" charset="0"/>
                        </a:rPr>
                        <a:t>Filter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49</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4766048" y="799605"/>
            <a:ext cx="3857146" cy="2246769"/>
          </a:xfrm>
          <a:prstGeom prst="rect">
            <a:avLst/>
          </a:prstGeom>
          <a:noFill/>
        </p:spPr>
        <p:txBody>
          <a:bodyPr wrap="none" rtlCol="0">
            <a:spAutoFit/>
          </a:bodyPr>
          <a:lstStyle/>
          <a:p>
            <a:r>
              <a:rPr lang="en-US" sz="2000" dirty="0" smtClean="0">
                <a:solidFill>
                  <a:srgbClr val="0432FF"/>
                </a:solidFill>
                <a:latin typeface="Times New Roman" charset="0"/>
              </a:rPr>
              <a:t>Total Questions: </a:t>
            </a:r>
            <a:r>
              <a:rPr lang="en-US" sz="2000" dirty="0" smtClean="0">
                <a:latin typeface="Times New Roman" charset="0"/>
              </a:rPr>
              <a:t>50</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a:p>
            <a:r>
              <a:rPr lang="en-US" sz="2000" dirty="0" smtClean="0">
                <a:solidFill>
                  <a:srgbClr val="FF0000"/>
                </a:solidFill>
                <a:latin typeface="Times New Roman" charset="0"/>
              </a:rPr>
              <a:t>49</a:t>
            </a:r>
            <a:r>
              <a:rPr lang="en-US" sz="2000" dirty="0" smtClean="0">
                <a:latin typeface="Times New Roman" charset="0"/>
              </a:rPr>
              <a:t> questions defined the cluster</a:t>
            </a:r>
          </a:p>
          <a:p>
            <a:r>
              <a:rPr lang="en-US" sz="2000" dirty="0" smtClean="0">
                <a:latin typeface="Times New Roman" charset="0"/>
              </a:rPr>
              <a:t>by a </a:t>
            </a:r>
            <a:r>
              <a:rPr lang="en-US" sz="2000" dirty="0" smtClean="0">
                <a:solidFill>
                  <a:srgbClr val="FF0000"/>
                </a:solidFill>
                <a:latin typeface="Times New Roman" charset="0"/>
              </a:rPr>
              <a:t>phone</a:t>
            </a:r>
            <a:r>
              <a:rPr lang="en-US" sz="2000" dirty="0" smtClean="0">
                <a:latin typeface="Times New Roman" charset="0"/>
              </a:rPr>
              <a:t> number seed value, and </a:t>
            </a:r>
          </a:p>
          <a:p>
            <a:r>
              <a:rPr lang="en-US" sz="2000" dirty="0" smtClean="0">
                <a:solidFill>
                  <a:srgbClr val="00B050"/>
                </a:solidFill>
                <a:latin typeface="Times New Roman" charset="0"/>
              </a:rPr>
              <a:t>1</a:t>
            </a:r>
            <a:r>
              <a:rPr lang="en-US" sz="2000" dirty="0" smtClean="0">
                <a:latin typeface="Times New Roman" charset="0"/>
              </a:rPr>
              <a:t> question defined the cluster</a:t>
            </a:r>
          </a:p>
          <a:p>
            <a:r>
              <a:rPr lang="en-US" sz="2000" dirty="0" smtClean="0">
                <a:latin typeface="Times New Roman" charset="0"/>
              </a:rPr>
              <a:t>by an </a:t>
            </a:r>
            <a:r>
              <a:rPr lang="en-US" sz="2000" dirty="0" smtClean="0">
                <a:solidFill>
                  <a:srgbClr val="00B050"/>
                </a:solidFill>
                <a:latin typeface="Times New Roman" charset="0"/>
              </a:rPr>
              <a:t>email</a:t>
            </a:r>
            <a:r>
              <a:rPr lang="en-US" sz="2000" dirty="0" smtClean="0">
                <a:latin typeface="Times New Roman" charset="0"/>
              </a:rPr>
              <a:t> seed value.</a:t>
            </a:r>
            <a:endParaRPr lang="en-US" sz="2000" dirty="0">
              <a:latin typeface="Times New Roman" charset="0"/>
            </a:endParaRPr>
          </a:p>
        </p:txBody>
      </p:sp>
      <p:sp>
        <p:nvSpPr>
          <p:cNvPr id="8" name="TextBox 7"/>
          <p:cNvSpPr txBox="1"/>
          <p:nvPr/>
        </p:nvSpPr>
        <p:spPr>
          <a:xfrm>
            <a:off x="711200" y="1023115"/>
            <a:ext cx="3009900" cy="707886"/>
          </a:xfrm>
          <a:prstGeom prst="rect">
            <a:avLst/>
          </a:prstGeom>
          <a:noFill/>
        </p:spPr>
        <p:txBody>
          <a:bodyPr wrap="square" rtlCol="0">
            <a:spAutoFit/>
          </a:bodyPr>
          <a:lstStyle/>
          <a:p>
            <a:r>
              <a:rPr lang="en-US" sz="2000" dirty="0" smtClean="0">
                <a:solidFill>
                  <a:srgbClr val="FF0000"/>
                </a:solidFill>
                <a:latin typeface="Times New Roman" charset="0"/>
              </a:rPr>
              <a:t>To be evaluated against Ground Truth data:</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158780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2862322"/>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The annotation/clustering process occurred pre-QPR.  </a:t>
            </a:r>
          </a:p>
          <a:p>
            <a:r>
              <a:rPr lang="en-US" sz="2000" dirty="0" smtClean="0">
                <a:latin typeface="Times New Roman" charset="0"/>
              </a:rPr>
              <a:t>- Clusters were generated via team submissions and a consensus clustering algorithm</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was used to generate a dictionary providing the list of relevant documents for each Cluster Identification question.</a:t>
            </a:r>
          </a:p>
        </p:txBody>
      </p:sp>
      <p:sp>
        <p:nvSpPr>
          <p:cNvPr id="7" name="TextBox 6"/>
          <p:cNvSpPr txBox="1"/>
          <p:nvPr/>
        </p:nvSpPr>
        <p:spPr>
          <a:xfrm>
            <a:off x="12700" y="53680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58859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1382905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164060"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84763805"/>
              </p:ext>
            </p:extLst>
          </p:nvPr>
        </p:nvGraphicFramePr>
        <p:xfrm>
          <a:off x="2931160" y="1041127"/>
          <a:ext cx="6291580" cy="485648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Lattice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0.76</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558455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125065137"/>
              </p:ext>
            </p:extLst>
          </p:nvPr>
        </p:nvGraphicFramePr>
        <p:xfrm>
          <a:off x="8372114" y="781593"/>
          <a:ext cx="3491547" cy="82296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chemeClr val="tx1"/>
                          </a:solidFill>
                          <a:latin typeface="Times New Roman" charset="0"/>
                          <a:ea typeface="Times New Roman" charset="0"/>
                          <a:cs typeface="Times New Roman" charset="0"/>
                        </a:rPr>
                        <a:t>Filter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7</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4766048" y="781593"/>
            <a:ext cx="3358612" cy="1631216"/>
          </a:xfrm>
          <a:prstGeom prst="rect">
            <a:avLst/>
          </a:prstGeom>
          <a:noFill/>
        </p:spPr>
        <p:txBody>
          <a:bodyPr wrap="none" rtlCol="0">
            <a:spAutoFit/>
          </a:bodyPr>
          <a:lstStyle/>
          <a:p>
            <a:r>
              <a:rPr lang="en-US" sz="2000" dirty="0" smtClean="0">
                <a:solidFill>
                  <a:srgbClr val="0432FF"/>
                </a:solidFill>
                <a:latin typeface="Times New Roman" charset="0"/>
              </a:rPr>
              <a:t>Total Questions: </a:t>
            </a:r>
            <a:r>
              <a:rPr lang="en-US" sz="2000" dirty="0">
                <a:latin typeface="Times New Roman" charset="0"/>
              </a:rPr>
              <a:t>7</a:t>
            </a:r>
            <a:endParaRPr lang="en-US" sz="2000" dirty="0" smtClean="0">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a:p>
            <a:r>
              <a:rPr lang="en-US" sz="2000" dirty="0" smtClean="0">
                <a:solidFill>
                  <a:srgbClr val="FF0000"/>
                </a:solidFill>
                <a:latin typeface="Times New Roman" charset="0"/>
              </a:rPr>
              <a:t>7 </a:t>
            </a:r>
            <a:r>
              <a:rPr lang="en-US" sz="2000" dirty="0" smtClean="0">
                <a:latin typeface="Times New Roman" charset="0"/>
              </a:rPr>
              <a:t>questions defined the cluster</a:t>
            </a:r>
          </a:p>
          <a:p>
            <a:r>
              <a:rPr lang="en-US" sz="2000" dirty="0" smtClean="0">
                <a:latin typeface="Times New Roman" charset="0"/>
              </a:rPr>
              <a:t>by a </a:t>
            </a:r>
            <a:r>
              <a:rPr lang="en-US" sz="2000" dirty="0" smtClean="0">
                <a:solidFill>
                  <a:srgbClr val="FF0000"/>
                </a:solidFill>
                <a:latin typeface="Times New Roman" charset="0"/>
              </a:rPr>
              <a:t>phone</a:t>
            </a:r>
            <a:r>
              <a:rPr lang="en-US" sz="2000" dirty="0" smtClean="0">
                <a:latin typeface="Times New Roman" charset="0"/>
              </a:rPr>
              <a:t> number seed value.</a:t>
            </a:r>
            <a:endParaRPr lang="en-US" sz="2000" dirty="0">
              <a:latin typeface="Times New Roman" charset="0"/>
            </a:endParaRPr>
          </a:p>
        </p:txBody>
      </p:sp>
      <p:sp>
        <p:nvSpPr>
          <p:cNvPr id="11" name="TextBox 10"/>
          <p:cNvSpPr txBox="1"/>
          <p:nvPr/>
        </p:nvSpPr>
        <p:spPr>
          <a:xfrm>
            <a:off x="711200" y="1005103"/>
            <a:ext cx="3009900" cy="707886"/>
          </a:xfrm>
          <a:prstGeom prst="rect">
            <a:avLst/>
          </a:prstGeom>
          <a:noFill/>
        </p:spPr>
        <p:txBody>
          <a:bodyPr wrap="square" rtlCol="0">
            <a:spAutoFit/>
          </a:bodyPr>
          <a:lstStyle/>
          <a:p>
            <a:r>
              <a:rPr lang="en-US" sz="2000" dirty="0" smtClean="0">
                <a:solidFill>
                  <a:srgbClr val="FF0000"/>
                </a:solidFill>
                <a:latin typeface="Times New Roman" charset="0"/>
              </a:rPr>
              <a:t>To be evaluated against Domain Discovery data:</a:t>
            </a:r>
            <a:endParaRPr lang="en-US" sz="2000" dirty="0">
              <a:solidFill>
                <a:srgbClr val="FF0000"/>
              </a:solidFill>
              <a:latin typeface="Times New Roman" charset="0"/>
            </a:endParaRPr>
          </a:p>
        </p:txBody>
      </p:sp>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887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100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A unique set of submitted document IDs (up to a pooling depth of 100) we collected for NYU, JPL, and HG datasets</a:t>
            </a:r>
          </a:p>
          <a:p>
            <a:r>
              <a:rPr lang="en-US" sz="2000" dirty="0" smtClean="0">
                <a:latin typeface="Times New Roman" charset="0"/>
              </a:rPr>
              <a:t>- </a:t>
            </a:r>
            <a:r>
              <a:rPr lang="en-US" sz="2000" dirty="0">
                <a:latin typeface="Times New Roman" charset="0"/>
              </a:rPr>
              <a:t>A</a:t>
            </a:r>
            <a:r>
              <a:rPr lang="en-US" sz="2000" dirty="0" smtClean="0">
                <a:latin typeface="Times New Roman" charset="0"/>
              </a:rPr>
              <a:t>nnotators culled relevant ads from the set of all ad “candidates” for each question</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clustering annotation data was used to generate a dictionary providing the list of relevant documents for each Cluster Identification question</a:t>
            </a:r>
            <a:r>
              <a:rPr lang="en-US" sz="2000" dirty="0" smtClean="0">
                <a:latin typeface="Times New Roman" charset="0"/>
              </a:rPr>
              <a:t>.</a:t>
            </a:r>
          </a:p>
          <a:p>
            <a:endParaRPr lang="en-US" sz="2000" dirty="0" smtClean="0">
              <a:latin typeface="Times New Roman" charset="0"/>
            </a:endParaRPr>
          </a:p>
        </p:txBody>
      </p:sp>
      <p:sp>
        <p:nvSpPr>
          <p:cNvPr id="7" name="TextBox 6"/>
          <p:cNvSpPr txBox="1"/>
          <p:nvPr/>
        </p:nvSpPr>
        <p:spPr>
          <a:xfrm>
            <a:off x="12700" y="53680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58859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524262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Identification: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1412002556"/>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5305" y="4888856"/>
            <a:ext cx="2612390"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documents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documents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 38M documents</a:t>
            </a:r>
            <a:endParaRPr lang="en-US" sz="2000" dirty="0">
              <a:latin typeface="Times New Roman" charset="0"/>
            </a:endParaRPr>
          </a:p>
        </p:txBody>
      </p:sp>
      <p:graphicFrame>
        <p:nvGraphicFramePr>
          <p:cNvPr id="8" name="Chart 7"/>
          <p:cNvGraphicFramePr/>
          <p:nvPr>
            <p:extLst>
              <p:ext uri="{D42A27DB-BD31-4B8C-83A1-F6EECF244321}">
                <p14:modId xmlns:p14="http://schemas.microsoft.com/office/powerpoint/2010/main" val="1532934986"/>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4865687" y="4888856"/>
            <a:ext cx="242252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135 documents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518 documents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1192 documents</a:t>
            </a:r>
            <a:endParaRPr lang="en-US" sz="2000" dirty="0">
              <a:latin typeface="Times New Roman" charset="0"/>
            </a:endParaRPr>
          </a:p>
        </p:txBody>
      </p:sp>
      <p:sp>
        <p:nvSpPr>
          <p:cNvPr id="12" name="TextBox 11"/>
          <p:cNvSpPr txBox="1"/>
          <p:nvPr/>
        </p:nvSpPr>
        <p:spPr>
          <a:xfrm>
            <a:off x="0" y="6158856"/>
            <a:ext cx="11415395" cy="523220"/>
          </a:xfrm>
          <a:prstGeom prst="rect">
            <a:avLst/>
          </a:prstGeom>
          <a:noFill/>
        </p:spPr>
        <p:txBody>
          <a:bodyPr wrap="square" rtlCol="0">
            <a:spAutoFit/>
          </a:bodyPr>
          <a:lstStyle/>
          <a:p>
            <a:r>
              <a:rPr lang="en-US" sz="1400" dirty="0" smtClean="0">
                <a:solidFill>
                  <a:srgbClr val="FF0000"/>
                </a:solidFill>
                <a:latin typeface="Times New Roman" charset="0"/>
              </a:rPr>
              <a:t>Note: </a:t>
            </a:r>
            <a:r>
              <a:rPr lang="en-US" sz="1400" dirty="0" smtClean="0">
                <a:latin typeface="Times New Roman" charset="0"/>
              </a:rPr>
              <a:t>Question selection procedure (i.e., largest overlap in NYU data) and dataset submission chronology (i.e., NYU submissions preceding others) may have affected submissions distribution.</a:t>
            </a:r>
            <a:endParaRPr lang="en-US" sz="1400" dirty="0">
              <a:latin typeface="Times New Roman" charset="0"/>
            </a:endParaRPr>
          </a:p>
        </p:txBody>
      </p:sp>
      <p:graphicFrame>
        <p:nvGraphicFramePr>
          <p:cNvPr id="10" name="Chart 9"/>
          <p:cNvGraphicFramePr/>
          <p:nvPr>
            <p:extLst>
              <p:ext uri="{D42A27DB-BD31-4B8C-83A1-F6EECF244321}">
                <p14:modId xmlns:p14="http://schemas.microsoft.com/office/powerpoint/2010/main" val="1339347541"/>
              </p:ext>
            </p:extLst>
          </p:nvPr>
        </p:nvGraphicFramePr>
        <p:xfrm>
          <a:off x="7795895" y="637520"/>
          <a:ext cx="4953000" cy="4207933"/>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p:cNvSpPr txBox="1"/>
          <p:nvPr/>
        </p:nvSpPr>
        <p:spPr>
          <a:xfrm>
            <a:off x="9061132" y="4852543"/>
            <a:ext cx="242252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33 documents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273 documents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450 documents</a:t>
            </a:r>
            <a:endParaRPr lang="en-US" sz="2000" dirty="0">
              <a:latin typeface="Times New Roman" charset="0"/>
            </a:endParaRPr>
          </a:p>
        </p:txBody>
      </p:sp>
    </p:spTree>
    <p:extLst>
      <p:ext uri="{BB962C8B-B14F-4D97-AF65-F5344CB8AC3E}">
        <p14:creationId xmlns:p14="http://schemas.microsoft.com/office/powerpoint/2010/main" val="680382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17278" cy="523220"/>
          </a:xfrm>
          <a:prstGeom prst="rect">
            <a:avLst/>
          </a:prstGeom>
          <a:noFill/>
        </p:spPr>
        <p:txBody>
          <a:bodyPr wrap="none" rtlCol="0">
            <a:spAutoFit/>
          </a:bodyPr>
          <a:lstStyle/>
          <a:p>
            <a:r>
              <a:rPr lang="en-US" sz="2800" dirty="0" smtClean="0">
                <a:solidFill>
                  <a:srgbClr val="0432FF"/>
                </a:solidFill>
                <a:latin typeface="Times New Roman" charset="0"/>
              </a:rPr>
              <a:t>Cluster Identification: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86947548"/>
              </p:ext>
            </p:extLst>
          </p:nvPr>
        </p:nvGraphicFramePr>
        <p:xfrm>
          <a:off x="2931160" y="1041127"/>
          <a:ext cx="6291580" cy="397764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Dataset</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NYU</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JPL</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HG</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0.26</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NYU</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JPL</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HG</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NYU</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0.03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JPL</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0.31</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HG</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53566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98062"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540970171"/>
              </p:ext>
            </p:extLst>
          </p:nvPr>
        </p:nvGraphicFramePr>
        <p:xfrm>
          <a:off x="7289066" y="761505"/>
          <a:ext cx="3491547" cy="448056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chemeClr val="tx1"/>
                          </a:solidFill>
                          <a:latin typeface="Times New Roman" charset="0"/>
                          <a:ea typeface="Times New Roman" charset="0"/>
                          <a:cs typeface="Times New Roman" charset="0"/>
                        </a:rPr>
                        <a:t>Filter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multiple_providers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eye_color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tattoos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610284" cy="3170099"/>
          </a:xfrm>
          <a:prstGeom prst="rect">
            <a:avLst/>
          </a:prstGeom>
          <a:noFill/>
        </p:spPr>
        <p:txBody>
          <a:bodyPr wrap="square" rtlCol="0">
            <a:spAutoFit/>
          </a:bodyPr>
          <a:lstStyle/>
          <a:p>
            <a:r>
              <a:rPr lang="en-US" sz="2000" dirty="0" smtClean="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50</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a:p>
            <a:r>
              <a:rPr lang="en-US" sz="2000" dirty="0" smtClean="0">
                <a:solidFill>
                  <a:srgbClr val="FF0000"/>
                </a:solidFill>
                <a:latin typeface="Times New Roman" charset="0"/>
              </a:rPr>
              <a:t>48</a:t>
            </a:r>
            <a:r>
              <a:rPr lang="en-US" sz="2000" dirty="0" smtClean="0">
                <a:latin typeface="Times New Roman" charset="0"/>
              </a:rPr>
              <a:t> questions defined the cluster by a </a:t>
            </a:r>
            <a:r>
              <a:rPr lang="en-US" sz="2000" dirty="0" smtClean="0">
                <a:solidFill>
                  <a:srgbClr val="FF0000"/>
                </a:solidFill>
                <a:latin typeface="Times New Roman" charset="0"/>
              </a:rPr>
              <a:t>phone</a:t>
            </a:r>
            <a:r>
              <a:rPr lang="en-US" sz="2000" dirty="0" smtClean="0">
                <a:latin typeface="Times New Roman" charset="0"/>
              </a:rPr>
              <a:t> number seed value, and </a:t>
            </a:r>
            <a:r>
              <a:rPr lang="en-US" sz="2000" dirty="0" smtClean="0">
                <a:solidFill>
                  <a:srgbClr val="00B050"/>
                </a:solidFill>
                <a:latin typeface="Times New Roman" charset="0"/>
              </a:rPr>
              <a:t>2</a:t>
            </a:r>
            <a:r>
              <a:rPr lang="en-US" sz="2000" dirty="0" smtClean="0">
                <a:latin typeface="Times New Roman" charset="0"/>
              </a:rPr>
              <a:t> questions defined the cluster by an </a:t>
            </a:r>
            <a:r>
              <a:rPr lang="en-US" sz="2000" dirty="0" smtClean="0">
                <a:solidFill>
                  <a:srgbClr val="00B050"/>
                </a:solidFill>
                <a:latin typeface="Times New Roman" charset="0"/>
              </a:rPr>
              <a:t>email</a:t>
            </a:r>
            <a:r>
              <a:rPr lang="en-US" sz="2000" dirty="0" smtClean="0">
                <a:latin typeface="Times New Roman" charset="0"/>
              </a:rPr>
              <a:t> seed value.</a:t>
            </a:r>
          </a:p>
        </p:txBody>
      </p:sp>
    </p:spTree>
    <p:extLst>
      <p:ext uri="{BB962C8B-B14F-4D97-AF65-F5344CB8AC3E}">
        <p14:creationId xmlns:p14="http://schemas.microsoft.com/office/powerpoint/2010/main" val="576121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08294" cy="523220"/>
          </a:xfrm>
          <a:prstGeom prst="rect">
            <a:avLst/>
          </a:prstGeom>
          <a:noFill/>
        </p:spPr>
        <p:txBody>
          <a:bodyPr wrap="none" rtlCol="0">
            <a:spAutoFit/>
          </a:bodyPr>
          <a:lstStyle/>
          <a:p>
            <a:r>
              <a:rPr lang="en-US" sz="2800" dirty="0" smtClean="0">
                <a:solidFill>
                  <a:srgbClr val="0432FF"/>
                </a:solidFill>
                <a:latin typeface="Times New Roman" charset="0"/>
              </a:rPr>
              <a:t>Cluster Facet: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Clusters were generated via team submissions and a consensus clustering algorithm prior to the QPR</a:t>
            </a:r>
            <a:r>
              <a:rPr lang="en-US" sz="2000" dirty="0" smtClean="0">
                <a:latin typeface="Times New Roman" charset="0"/>
              </a:rPr>
              <a:t>.</a:t>
            </a:r>
            <a:endParaRPr lang="en-US" sz="2000" dirty="0" smtClean="0">
              <a:latin typeface="Times New Roman" charset="0"/>
            </a:endParaRPr>
          </a:p>
          <a:p>
            <a:r>
              <a:rPr lang="en-US" sz="2000" dirty="0" smtClean="0">
                <a:latin typeface="Times New Roman" charset="0"/>
              </a:rPr>
              <a:t>- Annotators labelled relevant features and gave the values of each feature contained in the documents prior to the QPR</a:t>
            </a:r>
            <a:r>
              <a:rPr lang="en-US" sz="2000" dirty="0" smtClean="0">
                <a:latin typeface="Times New Roman" charset="0"/>
              </a:rPr>
              <a:t>.</a:t>
            </a:r>
            <a:endParaRPr lang="en-US" sz="2000" dirty="0" smtClean="0">
              <a:latin typeface="Times New Roman" charset="0"/>
            </a:endParaRPr>
          </a:p>
          <a:p>
            <a:r>
              <a:rPr lang="en-US" sz="2000" dirty="0" smtClean="0">
                <a:latin typeface="Times New Roman" charset="0"/>
              </a:rPr>
              <a:t>- After the QPR, submissions from each team and all </a:t>
            </a:r>
            <a:r>
              <a:rPr lang="en-US" sz="2000" dirty="0">
                <a:latin typeface="Times New Roman" charset="0"/>
              </a:rPr>
              <a:t>annotated </a:t>
            </a:r>
            <a:r>
              <a:rPr lang="en-US" sz="2000" dirty="0" smtClean="0">
                <a:latin typeface="Times New Roman" charset="0"/>
              </a:rPr>
              <a:t>feature values were </a:t>
            </a:r>
            <a:r>
              <a:rPr lang="en-US" sz="2000" i="1" dirty="0" smtClean="0">
                <a:latin typeface="Times New Roman" charset="0"/>
              </a:rPr>
              <a:t>normalized</a:t>
            </a:r>
            <a:r>
              <a:rPr lang="en-US" sz="2000" dirty="0" smtClean="0">
                <a:latin typeface="Times New Roman" charset="0"/>
              </a:rPr>
              <a:t> to generate a dictionary of all feature values that may be accepted as correct when a given normalized feature value is expected.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and the annotated features of the documents comprising a given cluster were used to generate a dictionary providing the list of relevant documents for each Cluster Facet question.</a:t>
            </a:r>
          </a:p>
        </p:txBody>
      </p:sp>
      <p:sp>
        <p:nvSpPr>
          <p:cNvPr id="7" name="TextBox 6"/>
          <p:cNvSpPr txBox="1"/>
          <p:nvPr/>
        </p:nvSpPr>
        <p:spPr>
          <a:xfrm>
            <a:off x="12700" y="55712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60891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1240101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008294"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0750002"/>
              </p:ext>
            </p:extLst>
          </p:nvPr>
        </p:nvGraphicFramePr>
        <p:xfrm>
          <a:off x="2931160" y="1041127"/>
          <a:ext cx="6291580" cy="4856480"/>
        </p:xfrm>
        <a:graphic>
          <a:graphicData uri="http://schemas.openxmlformats.org/drawingml/2006/table">
            <a:tbl>
              <a:tblPr firstRow="1" bandRow="1">
                <a:tableStyleId>{5C22544A-7EE6-4342-B048-85BDC9FD1C3A}</a:tableStyleId>
              </a:tblPr>
              <a:tblGrid>
                <a:gridCol w="2032000"/>
                <a:gridCol w="2127250"/>
                <a:gridCol w="213233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Lattice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0.34</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0.62</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0.72</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25359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10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Top 10 unique document IDs were collected from each </a:t>
            </a:r>
            <a:r>
              <a:rPr lang="en-US" sz="2000" dirty="0" smtClean="0">
                <a:latin typeface="Times New Roman" charset="0"/>
              </a:rPr>
              <a:t>team</a:t>
            </a:r>
            <a:endParaRPr lang="en-US" sz="2000" dirty="0" smtClean="0">
              <a:latin typeface="Times New Roman" charset="0"/>
            </a:endParaRPr>
          </a:p>
          <a:p>
            <a:r>
              <a:rPr lang="en-US" sz="2000" dirty="0" smtClean="0">
                <a:latin typeface="Times New Roman" charset="0"/>
              </a:rPr>
              <a:t>- Annotators presented with each unique document and asked if it met the filtering criteria</a:t>
            </a:r>
          </a:p>
          <a:p>
            <a:r>
              <a:rPr lang="en-US" sz="2000" dirty="0">
                <a:latin typeface="Times New Roman" charset="0"/>
              </a:rPr>
              <a:t>	</a:t>
            </a:r>
            <a:r>
              <a:rPr lang="en-US" sz="2000" dirty="0" smtClean="0">
                <a:latin typeface="Times New Roman" charset="0"/>
              </a:rPr>
              <a:t>If annotator determines document matched criteria, annotator is presented with each submitted answer for</a:t>
            </a:r>
          </a:p>
          <a:p>
            <a:r>
              <a:rPr lang="en-US" sz="2000" dirty="0">
                <a:latin typeface="Times New Roman" charset="0"/>
              </a:rPr>
              <a:t>	</a:t>
            </a:r>
            <a:r>
              <a:rPr lang="en-US" sz="2000" dirty="0" smtClean="0">
                <a:latin typeface="Times New Roman" charset="0"/>
              </a:rPr>
              <a:t>that document.</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smtClean="0">
              <a:latin typeface="Times New Roman" charset="0"/>
            </a:endParaRPr>
          </a:p>
          <a:p>
            <a:r>
              <a:rPr lang="en-US" sz="2000" dirty="0" smtClean="0">
                <a:latin typeface="Times New Roman" charset="0"/>
              </a:rPr>
              <a:t>- A dictionary is created providing each relevant document and accepted answer for each Point Fact question</a:t>
            </a:r>
          </a:p>
        </p:txBody>
      </p:sp>
    </p:spTree>
    <p:extLst>
      <p:ext uri="{BB962C8B-B14F-4D97-AF65-F5344CB8AC3E}">
        <p14:creationId xmlns:p14="http://schemas.microsoft.com/office/powerpoint/2010/main" val="1781381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61514" cy="523220"/>
          </a:xfrm>
          <a:prstGeom prst="rect">
            <a:avLst/>
          </a:prstGeom>
          <a:noFill/>
        </p:spPr>
        <p:txBody>
          <a:bodyPr wrap="none" rtlCol="0">
            <a:spAutoFit/>
          </a:bodyPr>
          <a:lstStyle/>
          <a:p>
            <a:r>
              <a:rPr lang="en-US" sz="2800" dirty="0" smtClean="0">
                <a:solidFill>
                  <a:srgbClr val="0432FF"/>
                </a:solidFill>
                <a:latin typeface="Times New Roman" charset="0"/>
              </a:rPr>
              <a:t>Cluster Facet: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688102533"/>
              </p:ext>
            </p:extLst>
          </p:nvPr>
        </p:nvGraphicFramePr>
        <p:xfrm>
          <a:off x="7289066" y="761505"/>
          <a:ext cx="3491547" cy="265176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chemeClr val="tx1"/>
                          </a:solidFill>
                          <a:latin typeface="Times New Roman" charset="0"/>
                          <a:ea typeface="Times New Roman" charset="0"/>
                          <a:cs typeface="Times New Roman" charset="0"/>
                        </a:rPr>
                        <a:t>Filter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multiple_providers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610284" cy="3170099"/>
          </a:xfrm>
          <a:prstGeom prst="rect">
            <a:avLst/>
          </a:prstGeom>
          <a:noFill/>
        </p:spPr>
        <p:txBody>
          <a:bodyPr wrap="square" rtlCol="0">
            <a:spAutoFit/>
          </a:bodyPr>
          <a:lstStyle/>
          <a:p>
            <a:r>
              <a:rPr lang="en-US" sz="2000" dirty="0" smtClean="0">
                <a:solidFill>
                  <a:srgbClr val="FF0000"/>
                </a:solidFill>
                <a:latin typeface="Times New Roman" charset="0"/>
              </a:rPr>
              <a:t>To be evaluated on Domain Discovery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7</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a:p>
            <a:r>
              <a:rPr lang="en-US" sz="2000" dirty="0" smtClean="0">
                <a:solidFill>
                  <a:srgbClr val="FF0000"/>
                </a:solidFill>
                <a:latin typeface="Times New Roman" charset="0"/>
              </a:rPr>
              <a:t>6 </a:t>
            </a:r>
            <a:r>
              <a:rPr lang="en-US" sz="2000" dirty="0" smtClean="0">
                <a:latin typeface="Times New Roman" charset="0"/>
              </a:rPr>
              <a:t>questions defined the cluster by a </a:t>
            </a:r>
            <a:r>
              <a:rPr lang="en-US" sz="2000" dirty="0" smtClean="0">
                <a:solidFill>
                  <a:srgbClr val="FF0000"/>
                </a:solidFill>
                <a:latin typeface="Times New Roman" charset="0"/>
              </a:rPr>
              <a:t>phone</a:t>
            </a:r>
            <a:r>
              <a:rPr lang="en-US" sz="2000" dirty="0" smtClean="0">
                <a:latin typeface="Times New Roman" charset="0"/>
              </a:rPr>
              <a:t> number seed value, and </a:t>
            </a:r>
            <a:r>
              <a:rPr lang="en-US" sz="2000" dirty="0">
                <a:solidFill>
                  <a:srgbClr val="00B050"/>
                </a:solidFill>
                <a:latin typeface="Times New Roman" charset="0"/>
              </a:rPr>
              <a:t>1</a:t>
            </a:r>
            <a:r>
              <a:rPr lang="en-US" sz="2000" dirty="0" smtClean="0">
                <a:latin typeface="Times New Roman" charset="0"/>
              </a:rPr>
              <a:t> questions defined the cluster by an </a:t>
            </a:r>
            <a:r>
              <a:rPr lang="en-US" sz="2000" dirty="0" smtClean="0">
                <a:solidFill>
                  <a:srgbClr val="00B050"/>
                </a:solidFill>
                <a:latin typeface="Times New Roman" charset="0"/>
              </a:rPr>
              <a:t>email</a:t>
            </a:r>
            <a:r>
              <a:rPr lang="en-US" sz="2000" dirty="0" smtClean="0">
                <a:latin typeface="Times New Roman" charset="0"/>
              </a:rPr>
              <a:t> seed value.</a:t>
            </a:r>
          </a:p>
        </p:txBody>
      </p:sp>
    </p:spTree>
    <p:extLst>
      <p:ext uri="{BB962C8B-B14F-4D97-AF65-F5344CB8AC3E}">
        <p14:creationId xmlns:p14="http://schemas.microsoft.com/office/powerpoint/2010/main" val="1482670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61514" cy="523220"/>
          </a:xfrm>
          <a:prstGeom prst="rect">
            <a:avLst/>
          </a:prstGeom>
          <a:noFill/>
        </p:spPr>
        <p:txBody>
          <a:bodyPr wrap="non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a:latin typeface="Times New Roman" charset="0"/>
              </a:rPr>
              <a:t>1</a:t>
            </a:r>
            <a:r>
              <a:rPr lang="en-US" sz="2000" dirty="0" smtClean="0">
                <a:latin typeface="Times New Roman" charset="0"/>
              </a:rPr>
              <a:t>00</a:t>
            </a:r>
            <a:endParaRPr lang="en-US" sz="2000" dirty="0" smtClean="0">
              <a:latin typeface="Times New Roman" charset="0"/>
            </a:endParaRP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A unique set of submitted document IDs (up to a pooling depth of 100) we collected for NYU, JPL, and HG datasets</a:t>
            </a:r>
          </a:p>
          <a:p>
            <a:r>
              <a:rPr lang="en-US" sz="2000" dirty="0" smtClean="0">
                <a:latin typeface="Times New Roman" charset="0"/>
              </a:rPr>
              <a:t>- Annotators </a:t>
            </a:r>
            <a:r>
              <a:rPr lang="en-US" sz="2000" dirty="0">
                <a:latin typeface="Times New Roman" charset="0"/>
              </a:rPr>
              <a:t>culled relevant ads from the set of all ad “candidates” for each </a:t>
            </a:r>
            <a:r>
              <a:rPr lang="en-US" sz="2000" dirty="0" smtClean="0">
                <a:latin typeface="Times New Roman" charset="0"/>
              </a:rPr>
              <a:t>question based on cluster membership</a:t>
            </a:r>
          </a:p>
          <a:p>
            <a:r>
              <a:rPr lang="en-US" sz="2000" dirty="0" smtClean="0">
                <a:latin typeface="Times New Roman" charset="0"/>
              </a:rPr>
              <a:t>- Annotators further refined candidates list based on facet features</a:t>
            </a:r>
            <a:endParaRPr lang="en-US" sz="2000" dirty="0">
              <a:latin typeface="Times New Roman" charset="0"/>
            </a:endParaRP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a:latin typeface="Times New Roman" charset="0"/>
              </a:rPr>
              <a:t>The </a:t>
            </a:r>
            <a:r>
              <a:rPr lang="en-US" sz="2000" dirty="0" smtClean="0">
                <a:latin typeface="Times New Roman" charset="0"/>
              </a:rPr>
              <a:t>annotation </a:t>
            </a:r>
            <a:r>
              <a:rPr lang="en-US" sz="2000" dirty="0">
                <a:latin typeface="Times New Roman" charset="0"/>
              </a:rPr>
              <a:t>data was used to generate a dictionary providing the list of relevant documents for each Cluster </a:t>
            </a:r>
            <a:r>
              <a:rPr lang="en-US" sz="2000" dirty="0" smtClean="0">
                <a:latin typeface="Times New Roman" charset="0"/>
              </a:rPr>
              <a:t>Facet question</a:t>
            </a:r>
            <a:r>
              <a:rPr lang="en-US" sz="2000" dirty="0">
                <a:latin typeface="Times New Roman" charset="0"/>
              </a:rPr>
              <a:t>.</a:t>
            </a:r>
          </a:p>
        </p:txBody>
      </p:sp>
      <p:sp>
        <p:nvSpPr>
          <p:cNvPr id="7" name="TextBox 6"/>
          <p:cNvSpPr txBox="1"/>
          <p:nvPr/>
        </p:nvSpPr>
        <p:spPr>
          <a:xfrm>
            <a:off x="12700" y="5571272"/>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8" name="TextBox 7"/>
          <p:cNvSpPr txBox="1"/>
          <p:nvPr/>
        </p:nvSpPr>
        <p:spPr>
          <a:xfrm>
            <a:off x="12700" y="6089179"/>
            <a:ext cx="12179300" cy="707886"/>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p:txBody>
      </p:sp>
    </p:spTree>
    <p:extLst>
      <p:ext uri="{BB962C8B-B14F-4D97-AF65-F5344CB8AC3E}">
        <p14:creationId xmlns:p14="http://schemas.microsoft.com/office/powerpoint/2010/main" val="750980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Facet: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921227445"/>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5305" y="4888856"/>
            <a:ext cx="2612390"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documents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documents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 38M documents</a:t>
            </a:r>
            <a:endParaRPr lang="en-US" sz="2000" dirty="0">
              <a:latin typeface="Times New Roman" charset="0"/>
            </a:endParaRPr>
          </a:p>
        </p:txBody>
      </p:sp>
      <p:graphicFrame>
        <p:nvGraphicFramePr>
          <p:cNvPr id="8" name="Chart 7"/>
          <p:cNvGraphicFramePr/>
          <p:nvPr>
            <p:extLst>
              <p:ext uri="{D42A27DB-BD31-4B8C-83A1-F6EECF244321}">
                <p14:modId xmlns:p14="http://schemas.microsoft.com/office/powerpoint/2010/main" val="1406642302"/>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4865687" y="4888856"/>
            <a:ext cx="2422525"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894 documents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1311 documents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910 documents</a:t>
            </a:r>
            <a:endParaRPr lang="en-US" sz="2000" dirty="0">
              <a:latin typeface="Times New Roman" charset="0"/>
            </a:endParaRPr>
          </a:p>
        </p:txBody>
      </p:sp>
      <p:sp>
        <p:nvSpPr>
          <p:cNvPr id="12" name="TextBox 11"/>
          <p:cNvSpPr txBox="1"/>
          <p:nvPr/>
        </p:nvSpPr>
        <p:spPr>
          <a:xfrm>
            <a:off x="0" y="6158856"/>
            <a:ext cx="11415395" cy="523220"/>
          </a:xfrm>
          <a:prstGeom prst="rect">
            <a:avLst/>
          </a:prstGeom>
          <a:noFill/>
        </p:spPr>
        <p:txBody>
          <a:bodyPr wrap="square" rtlCol="0">
            <a:spAutoFit/>
          </a:bodyPr>
          <a:lstStyle/>
          <a:p>
            <a:r>
              <a:rPr lang="en-US" sz="1400" dirty="0" smtClean="0">
                <a:solidFill>
                  <a:srgbClr val="FF0000"/>
                </a:solidFill>
                <a:latin typeface="Times New Roman" charset="0"/>
              </a:rPr>
              <a:t>Note: </a:t>
            </a:r>
            <a:r>
              <a:rPr lang="en-US" sz="1400" dirty="0" smtClean="0">
                <a:latin typeface="Times New Roman" charset="0"/>
              </a:rPr>
              <a:t>Question selection procedure (i.e., largest overlap in NYU data) and dataset submission chronology (i.e., NYU submissions preceding others) may have affected submissions distribution.</a:t>
            </a:r>
            <a:endParaRPr lang="en-US" sz="1400" dirty="0">
              <a:latin typeface="Times New Roman" charset="0"/>
            </a:endParaRPr>
          </a:p>
        </p:txBody>
      </p:sp>
    </p:spTree>
    <p:extLst>
      <p:ext uri="{BB962C8B-B14F-4D97-AF65-F5344CB8AC3E}">
        <p14:creationId xmlns:p14="http://schemas.microsoft.com/office/powerpoint/2010/main" val="1418749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61314982"/>
              </p:ext>
            </p:extLst>
          </p:nvPr>
        </p:nvGraphicFramePr>
        <p:xfrm>
          <a:off x="3606066" y="1441185"/>
          <a:ext cx="3491547" cy="112776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chemeClr val="tx1"/>
                          </a:solidFill>
                          <a:latin typeface="Times New Roman" charset="0"/>
                          <a:ea typeface="Times New Roman" charset="0"/>
                          <a:cs typeface="Times New Roman" charset="0"/>
                        </a:rPr>
                        <a:t>Filter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94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25400" y="572415"/>
            <a:ext cx="3746499" cy="3170099"/>
          </a:xfrm>
          <a:prstGeom prst="rect">
            <a:avLst/>
          </a:prstGeom>
          <a:noFill/>
        </p:spPr>
        <p:txBody>
          <a:bodyPr wrap="square" rtlCol="0">
            <a:spAutoFit/>
          </a:bodyPr>
          <a:lstStyle/>
          <a:p>
            <a:r>
              <a:rPr lang="en-US" sz="2000" dirty="0">
                <a:solidFill>
                  <a:srgbClr val="FF0000"/>
                </a:solidFill>
                <a:latin typeface="Times New Roman" charset="0"/>
              </a:rPr>
              <a:t>To be evaluated on Domain Discovery </a:t>
            </a:r>
            <a:r>
              <a:rPr lang="en-US" sz="2000" dirty="0" smtClean="0">
                <a:solidFill>
                  <a:srgbClr val="FF0000"/>
                </a:solidFill>
                <a:latin typeface="Times New Roman" charset="0"/>
              </a:rPr>
              <a:t>data</a:t>
            </a:r>
          </a:p>
          <a:p>
            <a:endParaRPr lang="en-US" sz="2000" dirty="0">
              <a:solidFill>
                <a:srgbClr val="FF0000"/>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99</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a:p>
            <a:r>
              <a:rPr lang="en-US" sz="2000" dirty="0" smtClean="0">
                <a:solidFill>
                  <a:srgbClr val="FF0000"/>
                </a:solidFill>
                <a:latin typeface="Times New Roman" charset="0"/>
              </a:rPr>
              <a:t>94</a:t>
            </a:r>
            <a:r>
              <a:rPr lang="en-US" sz="2000" dirty="0" smtClean="0">
                <a:latin typeface="Times New Roman" charset="0"/>
              </a:rPr>
              <a:t> questions defined the cluster</a:t>
            </a:r>
          </a:p>
          <a:p>
            <a:r>
              <a:rPr lang="en-US" sz="2000" dirty="0" smtClean="0">
                <a:latin typeface="Times New Roman" charset="0"/>
              </a:rPr>
              <a:t>by a </a:t>
            </a:r>
            <a:r>
              <a:rPr lang="en-US" sz="2000" dirty="0" smtClean="0">
                <a:solidFill>
                  <a:srgbClr val="FF0000"/>
                </a:solidFill>
                <a:latin typeface="Times New Roman" charset="0"/>
              </a:rPr>
              <a:t>phone</a:t>
            </a:r>
            <a:r>
              <a:rPr lang="en-US" sz="2000" dirty="0" smtClean="0">
                <a:latin typeface="Times New Roman" charset="0"/>
              </a:rPr>
              <a:t> number seed value, and </a:t>
            </a:r>
            <a:r>
              <a:rPr lang="en-US" sz="2000" dirty="0">
                <a:solidFill>
                  <a:srgbClr val="00B050"/>
                </a:solidFill>
                <a:latin typeface="Times New Roman" charset="0"/>
              </a:rPr>
              <a:t>5</a:t>
            </a:r>
            <a:r>
              <a:rPr lang="en-US" sz="2000" dirty="0" smtClean="0">
                <a:latin typeface="Times New Roman" charset="0"/>
              </a:rPr>
              <a:t> questions defined the cluster by an </a:t>
            </a:r>
            <a:r>
              <a:rPr lang="en-US" sz="2000" dirty="0" smtClean="0">
                <a:solidFill>
                  <a:srgbClr val="00B050"/>
                </a:solidFill>
                <a:latin typeface="Times New Roman" charset="0"/>
              </a:rPr>
              <a:t>email</a:t>
            </a:r>
            <a:r>
              <a:rPr lang="en-US" sz="2000" dirty="0" smtClean="0">
                <a:latin typeface="Times New Roman" charset="0"/>
              </a:rPr>
              <a:t> seed value.</a:t>
            </a:r>
          </a:p>
        </p:txBody>
      </p:sp>
      <p:graphicFrame>
        <p:nvGraphicFramePr>
          <p:cNvPr id="8" name="Table 7"/>
          <p:cNvGraphicFramePr>
            <a:graphicFrameLocks noGrp="1"/>
          </p:cNvGraphicFramePr>
          <p:nvPr>
            <p:extLst>
              <p:ext uri="{D42A27DB-BD31-4B8C-83A1-F6EECF244321}">
                <p14:modId xmlns:p14="http://schemas.microsoft.com/office/powerpoint/2010/main" val="904936804"/>
              </p:ext>
            </p:extLst>
          </p:nvPr>
        </p:nvGraphicFramePr>
        <p:xfrm>
          <a:off x="8003901" y="1441185"/>
          <a:ext cx="3491547" cy="143256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chemeClr val="tx1"/>
                          </a:solidFill>
                          <a:latin typeface="Times New Roman" charset="0"/>
                          <a:ea typeface="Times New Roman" charset="0"/>
                          <a:cs typeface="Times New Roman" charset="0"/>
                        </a:rPr>
                        <a:t>Query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Querying</a:t>
                      </a:r>
                      <a:r>
                        <a:rPr lang="en-US" sz="1400" baseline="0" dirty="0" smtClean="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881921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5632311"/>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The annotation/clustering process occurred pre-QPR.  </a:t>
            </a:r>
          </a:p>
          <a:p>
            <a:endParaRPr lang="en-US" sz="2000" dirty="0" smtClean="0">
              <a:latin typeface="Times New Roman" charset="0"/>
            </a:endParaRPr>
          </a:p>
          <a:p>
            <a:r>
              <a:rPr lang="en-US" sz="2000" dirty="0" smtClean="0">
                <a:latin typeface="Times New Roman" charset="0"/>
              </a:rPr>
              <a:t>- Clusters were generated via team submissions and a consensus clustering algorithm</a:t>
            </a:r>
          </a:p>
          <a:p>
            <a:endParaRPr lang="en-US" sz="2000" dirty="0" smtClean="0">
              <a:latin typeface="Times New Roman" charset="0"/>
            </a:endParaRPr>
          </a:p>
          <a:p>
            <a:r>
              <a:rPr lang="en-US" sz="2000" dirty="0" smtClean="0">
                <a:latin typeface="Times New Roman" charset="0"/>
              </a:rPr>
              <a:t>- Annotators labelled relevant features and gave the values of each feature contained in the documents.</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consensus clustering metadata and the annotated features of the documents comprising a given cluster were used to generate a dictionary providing the list of relevant documents for each Cluster Aggregate question.</a:t>
            </a:r>
          </a:p>
          <a:p>
            <a:endParaRPr lang="en-US" sz="2000" dirty="0">
              <a:latin typeface="Times New Roman" charset="0"/>
            </a:endParaRPr>
          </a:p>
          <a:p>
            <a:r>
              <a:rPr lang="en-US" sz="2000" dirty="0" smtClean="0">
                <a:latin typeface="Times New Roman" charset="0"/>
              </a:rPr>
              <a:t>In addition, the annotated features of each document were used to comprise a list of feature values to be input into the appropriate aggregate function (i.e., MODE, MIN, MAX, AVG) for each question.  Since the annotated feature values did not conform to a normalized format (“5foot 5” vs “65”), each annotated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190855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a:solidFill>
                  <a:srgbClr val="0432FF"/>
                </a:solidFill>
                <a:latin typeface="Times New Roman" charset="0"/>
              </a:rPr>
              <a:t>Cluster Aggregate: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Cluster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An answer is considered correct if it falls within the tolerance parameters which vary by the feature type (i.e., price, height, weight)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014102755"/>
              </p:ext>
            </p:extLst>
          </p:nvPr>
        </p:nvGraphicFramePr>
        <p:xfrm>
          <a:off x="1820067" y="4759845"/>
          <a:ext cx="8539165" cy="147828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400184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96032160"/>
              </p:ext>
            </p:extLst>
          </p:nvPr>
        </p:nvGraphicFramePr>
        <p:xfrm>
          <a:off x="2203450" y="1023115"/>
          <a:ext cx="8323580" cy="48564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Lattice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0.00</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0.06</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0.09</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0.00</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0.31</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0.04</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0.53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0.24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0.35</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0.73</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0.39</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593221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068112878"/>
              </p:ext>
            </p:extLst>
          </p:nvPr>
        </p:nvGraphicFramePr>
        <p:xfrm>
          <a:off x="3618767" y="836747"/>
          <a:ext cx="3491547" cy="82296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chemeClr val="tx1"/>
                          </a:solidFill>
                          <a:latin typeface="Times New Roman" charset="0"/>
                          <a:ea typeface="Times New Roman" charset="0"/>
                          <a:cs typeface="Times New Roman" charset="0"/>
                        </a:rPr>
                        <a:t>Filter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12700" y="548620"/>
            <a:ext cx="3746499" cy="2554545"/>
          </a:xfrm>
          <a:prstGeom prst="rect">
            <a:avLst/>
          </a:prstGeom>
          <a:noFill/>
        </p:spPr>
        <p:txBody>
          <a:bodyPr wrap="square" rtlCol="0">
            <a:spAutoFit/>
          </a:bodyPr>
          <a:lstStyle/>
          <a:p>
            <a:r>
              <a:rPr lang="en-US" sz="2000" dirty="0">
                <a:solidFill>
                  <a:srgbClr val="FF0000"/>
                </a:solidFill>
                <a:latin typeface="Times New Roman" charset="0"/>
              </a:rPr>
              <a:t>To be evaluated on Domain Discovery </a:t>
            </a:r>
            <a:r>
              <a:rPr lang="en-US" sz="2000" dirty="0" smtClean="0">
                <a:solidFill>
                  <a:srgbClr val="FF0000"/>
                </a:solidFill>
                <a:latin typeface="Times New Roman" charset="0"/>
              </a:rPr>
              <a:t>data</a:t>
            </a:r>
            <a:endParaRPr lang="en-US" sz="2000" dirty="0" smtClean="0">
              <a:solidFill>
                <a:srgbClr val="0432FF"/>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p>
          <a:p>
            <a:r>
              <a:rPr lang="en-US" sz="2000" dirty="0" smtClean="0">
                <a:solidFill>
                  <a:srgbClr val="FF0000"/>
                </a:solidFill>
                <a:latin typeface="Times New Roman" charset="0"/>
              </a:rPr>
              <a:t>15 </a:t>
            </a:r>
            <a:r>
              <a:rPr lang="en-US" sz="2000" dirty="0" smtClean="0">
                <a:latin typeface="Times New Roman" charset="0"/>
              </a:rPr>
              <a:t>questions defined the cluster</a:t>
            </a:r>
          </a:p>
          <a:p>
            <a:r>
              <a:rPr lang="en-US" sz="2000" dirty="0" smtClean="0">
                <a:latin typeface="Times New Roman" charset="0"/>
              </a:rPr>
              <a:t>by a </a:t>
            </a:r>
            <a:r>
              <a:rPr lang="en-US" sz="2000" dirty="0" smtClean="0">
                <a:solidFill>
                  <a:srgbClr val="FF0000"/>
                </a:solidFill>
                <a:latin typeface="Times New Roman" charset="0"/>
              </a:rPr>
              <a:t>phone</a:t>
            </a:r>
            <a:r>
              <a:rPr lang="en-US" sz="2000" dirty="0" smtClean="0">
                <a:latin typeface="Times New Roman" charset="0"/>
              </a:rPr>
              <a:t> number seed value.</a:t>
            </a:r>
          </a:p>
        </p:txBody>
      </p:sp>
      <p:graphicFrame>
        <p:nvGraphicFramePr>
          <p:cNvPr id="11" name="Table 10"/>
          <p:cNvGraphicFramePr>
            <a:graphicFrameLocks noGrp="1"/>
          </p:cNvGraphicFramePr>
          <p:nvPr>
            <p:extLst>
              <p:ext uri="{D42A27DB-BD31-4B8C-83A1-F6EECF244321}">
                <p14:modId xmlns:p14="http://schemas.microsoft.com/office/powerpoint/2010/main" val="957335273"/>
              </p:ext>
            </p:extLst>
          </p:nvPr>
        </p:nvGraphicFramePr>
        <p:xfrm>
          <a:off x="8016602" y="836747"/>
          <a:ext cx="3491547" cy="143256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chemeClr val="tx1"/>
                          </a:solidFill>
                          <a:latin typeface="Times New Roman" charset="0"/>
                          <a:ea typeface="Times New Roman" charset="0"/>
                          <a:cs typeface="Times New Roman" charset="0"/>
                        </a:rPr>
                        <a:t>Query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Querying</a:t>
                      </a:r>
                      <a:r>
                        <a:rPr lang="en-US" sz="1400" baseline="0" dirty="0" smtClean="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10</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3342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45991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smtClean="0">
                <a:solidFill>
                  <a:srgbClr val="0432FF"/>
                </a:solidFill>
                <a:latin typeface="Times New Roman" charset="0"/>
              </a:rPr>
              <a:t>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5632311"/>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100</a:t>
            </a:r>
            <a:endParaRPr lang="en-US" sz="2000" dirty="0" smtClean="0">
              <a:latin typeface="Times New Roman" charset="0"/>
            </a:endParaRP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a:latin typeface="Times New Roman" charset="0"/>
              </a:rPr>
              <a:t>- A unique set of submitted document IDs (up to a pooling depth of 100) we collected for NYU, JPL, and HG datasets</a:t>
            </a:r>
          </a:p>
          <a:p>
            <a:r>
              <a:rPr lang="en-US" sz="2000" dirty="0">
                <a:latin typeface="Times New Roman" charset="0"/>
              </a:rPr>
              <a:t>- Annotators culled relevant ads from the set of all ad “candidates” for each question based on cluster membership</a:t>
            </a:r>
          </a:p>
          <a:p>
            <a:r>
              <a:rPr lang="en-US" sz="2000" dirty="0">
                <a:latin typeface="Times New Roman" charset="0"/>
              </a:rPr>
              <a:t>- Annotators further refined candidates list based on facet </a:t>
            </a:r>
            <a:r>
              <a:rPr lang="en-US" sz="2000" dirty="0" smtClean="0">
                <a:latin typeface="Times New Roman" charset="0"/>
              </a:rPr>
              <a:t>features</a:t>
            </a:r>
            <a:endParaRPr lang="en-US" sz="2000" dirty="0" smtClean="0">
              <a:latin typeface="Times New Roman" charset="0"/>
            </a:endParaRPr>
          </a:p>
          <a:p>
            <a:r>
              <a:rPr lang="en-US" sz="2000" dirty="0" smtClean="0">
                <a:latin typeface="Times New Roman" charset="0"/>
              </a:rPr>
              <a:t>- Annotators </a:t>
            </a:r>
            <a:r>
              <a:rPr lang="en-US" sz="2000" dirty="0" smtClean="0">
                <a:latin typeface="Times New Roman" charset="0"/>
              </a:rPr>
              <a:t>evaluated the accuracy of the submitted feature value (e.g., height) presented by each team for each relevant ad</a:t>
            </a:r>
            <a:endParaRPr lang="en-US" sz="2000" dirty="0" smtClean="0">
              <a:latin typeface="Times New Roman" charset="0"/>
            </a:endParaRP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a:t>
            </a:r>
            <a:r>
              <a:rPr lang="en-US" sz="2000" dirty="0" smtClean="0">
                <a:latin typeface="Times New Roman" charset="0"/>
              </a:rPr>
              <a:t>annotation </a:t>
            </a:r>
            <a:r>
              <a:rPr lang="en-US" sz="2000" dirty="0" smtClean="0">
                <a:latin typeface="Times New Roman" charset="0"/>
              </a:rPr>
              <a:t>data </a:t>
            </a:r>
            <a:r>
              <a:rPr lang="en-US" sz="2000" dirty="0" smtClean="0">
                <a:latin typeface="Times New Roman" charset="0"/>
              </a:rPr>
              <a:t>and </a:t>
            </a:r>
            <a:r>
              <a:rPr lang="en-US" sz="2000" dirty="0" smtClean="0">
                <a:latin typeface="Times New Roman" charset="0"/>
              </a:rPr>
              <a:t>the annotated features of the documents comprising a given cluster were used to generate a dictionary providing the list of relevant documents for each Cluster Aggregate question.</a:t>
            </a:r>
          </a:p>
          <a:p>
            <a:endParaRPr lang="en-US" sz="2000" dirty="0">
              <a:latin typeface="Times New Roman" charset="0"/>
            </a:endParaRPr>
          </a:p>
          <a:p>
            <a:r>
              <a:rPr lang="en-US" sz="2000" dirty="0" smtClean="0">
                <a:latin typeface="Times New Roman" charset="0"/>
              </a:rPr>
              <a:t>In addition, the annotated features of each document were used to comprise a list of feature values to be input into the appropriate aggregate function (i.e., MODE, MIN, MAX, AVG) for each question.  Since the annotated feature values did not conform to a normalized format (“5foot 5” vs “65”), each annotated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1937183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549678" cy="523220"/>
          </a:xfrm>
          <a:prstGeom prst="rect">
            <a:avLst/>
          </a:prstGeom>
          <a:noFill/>
        </p:spPr>
        <p:txBody>
          <a:bodyPr wrap="none" rtlCol="0">
            <a:spAutoFit/>
          </a:bodyPr>
          <a:lstStyle/>
          <a:p>
            <a:r>
              <a:rPr lang="en-US" sz="2800" dirty="0">
                <a:solidFill>
                  <a:srgbClr val="0432FF"/>
                </a:solidFill>
                <a:latin typeface="Times New Roman" charset="0"/>
              </a:rPr>
              <a:t>Cluster Aggregate: </a:t>
            </a:r>
            <a:r>
              <a:rPr lang="en-US" sz="2800" dirty="0" smtClean="0">
                <a:solidFill>
                  <a:srgbClr val="0432FF"/>
                </a:solidFill>
                <a:latin typeface="Times New Roman" charset="0"/>
              </a:rPr>
              <a:t>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Cluster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An answer is considered correct if it falls within the tolerance parameters which vary by the feature type (i.e., price, height, weight)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014102755"/>
              </p:ext>
            </p:extLst>
          </p:nvPr>
        </p:nvGraphicFramePr>
        <p:xfrm>
          <a:off x="1820067" y="4759845"/>
          <a:ext cx="8539165" cy="147828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460130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Point Fact Metric: </a:t>
            </a:r>
            <a:r>
              <a:rPr lang="en-US" sz="2000" dirty="0" smtClean="0">
                <a:latin typeface="Times New Roman" charset="0"/>
              </a:rPr>
              <a:t>For all documents determined to be relevant to the question, this metric gives the average accuracy for all answer submissions submitted for each document, where a correct answer submission has an accuracy of 1 and an incorrect answer submission has an </a:t>
            </a:r>
            <a:r>
              <a:rPr lang="en-US" sz="2000" dirty="0">
                <a:latin typeface="Times New Roman" charset="0"/>
              </a:rPr>
              <a:t>accuracy </a:t>
            </a:r>
            <a:r>
              <a:rPr lang="en-US" sz="2000" dirty="0" smtClean="0">
                <a:latin typeface="Times New Roman" charset="0"/>
              </a:rPr>
              <a:t>of 0.</a:t>
            </a:r>
          </a:p>
          <a:p>
            <a:endParaRPr lang="en-US" sz="2000" dirty="0" smtClean="0">
              <a:latin typeface="Times New Roman" charset="0"/>
            </a:endParaRPr>
          </a:p>
          <a:p>
            <a:r>
              <a:rPr lang="en-US" sz="2000" dirty="0" smtClean="0">
                <a:latin typeface="Times New Roman" charset="0"/>
              </a:rPr>
              <a:t>For example, if 2 documents are determined to be relevant, and the answer submission associated with the first document is correct (accuracy = 1) and the answer submission associated with the second document is incorrect (accuracy = 0), the Point Fact Metric for this question if (1 + 0)/2 = 0.5</a:t>
            </a:r>
          </a:p>
          <a:p>
            <a:endParaRPr lang="en-US" sz="2000" dirty="0">
              <a:latin typeface="Times New Roman" charset="0"/>
            </a:endParaRPr>
          </a:p>
          <a:p>
            <a:r>
              <a:rPr lang="en-US" sz="2000" dirty="0" smtClean="0">
                <a:latin typeface="Times New Roman" charset="0"/>
              </a:rPr>
              <a:t>Note, the Point Fact Metric is only computed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2051186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921227445"/>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5305" y="4888856"/>
            <a:ext cx="2612390"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documents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documents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 38M documents</a:t>
            </a:r>
            <a:endParaRPr lang="en-US" sz="2000" dirty="0">
              <a:latin typeface="Times New Roman" charset="0"/>
            </a:endParaRPr>
          </a:p>
        </p:txBody>
      </p:sp>
      <p:graphicFrame>
        <p:nvGraphicFramePr>
          <p:cNvPr id="8" name="Chart 7"/>
          <p:cNvGraphicFramePr/>
          <p:nvPr>
            <p:extLst>
              <p:ext uri="{D42A27DB-BD31-4B8C-83A1-F6EECF244321}">
                <p14:modId xmlns:p14="http://schemas.microsoft.com/office/powerpoint/2010/main" val="160002970"/>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4865687" y="4888856"/>
            <a:ext cx="2551113"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1807 documents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1549 documents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2796</a:t>
            </a:r>
            <a:r>
              <a:rPr lang="en-US" sz="2000" dirty="0" smtClean="0">
                <a:latin typeface="Times New Roman" charset="0"/>
              </a:rPr>
              <a:t> documents</a:t>
            </a:r>
            <a:endParaRPr lang="en-US" sz="2000" dirty="0">
              <a:latin typeface="Times New Roman" charset="0"/>
            </a:endParaRPr>
          </a:p>
        </p:txBody>
      </p:sp>
      <p:sp>
        <p:nvSpPr>
          <p:cNvPr id="12" name="TextBox 11"/>
          <p:cNvSpPr txBox="1"/>
          <p:nvPr/>
        </p:nvSpPr>
        <p:spPr>
          <a:xfrm>
            <a:off x="0" y="6158856"/>
            <a:ext cx="11415395" cy="523220"/>
          </a:xfrm>
          <a:prstGeom prst="rect">
            <a:avLst/>
          </a:prstGeom>
          <a:noFill/>
        </p:spPr>
        <p:txBody>
          <a:bodyPr wrap="square" rtlCol="0">
            <a:spAutoFit/>
          </a:bodyPr>
          <a:lstStyle/>
          <a:p>
            <a:r>
              <a:rPr lang="en-US" sz="1400" dirty="0" smtClean="0">
                <a:solidFill>
                  <a:srgbClr val="FF0000"/>
                </a:solidFill>
                <a:latin typeface="Times New Roman" charset="0"/>
              </a:rPr>
              <a:t>Note: </a:t>
            </a:r>
            <a:r>
              <a:rPr lang="en-US" sz="1400" dirty="0" smtClean="0">
                <a:latin typeface="Times New Roman" charset="0"/>
              </a:rPr>
              <a:t>Question selection procedure (i.e., largest overlap in NYU data) and dataset submission chronology (i.e., NYU submissions preceding others) may have affected submissions distribution.</a:t>
            </a:r>
            <a:endParaRPr lang="en-US" sz="1400" dirty="0">
              <a:latin typeface="Times New Roman" charset="0"/>
            </a:endParaRPr>
          </a:p>
        </p:txBody>
      </p:sp>
    </p:spTree>
    <p:extLst>
      <p:ext uri="{BB962C8B-B14F-4D97-AF65-F5344CB8AC3E}">
        <p14:creationId xmlns:p14="http://schemas.microsoft.com/office/powerpoint/2010/main" val="14860790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419753" cy="523220"/>
          </a:xfrm>
          <a:prstGeom prst="rect">
            <a:avLst/>
          </a:prstGeom>
          <a:noFill/>
        </p:spPr>
        <p:txBody>
          <a:bodyPr wrap="none" rtlCol="0">
            <a:spAutoFit/>
          </a:bodyPr>
          <a:lstStyle/>
          <a:p>
            <a:r>
              <a:rPr lang="en-US" sz="2800" dirty="0" smtClean="0">
                <a:solidFill>
                  <a:srgbClr val="0432FF"/>
                </a:solidFill>
                <a:latin typeface="Times New Roman" charset="0"/>
              </a:rPr>
              <a:t>Pure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659434252"/>
              </p:ext>
            </p:extLst>
          </p:nvPr>
        </p:nvGraphicFramePr>
        <p:xfrm>
          <a:off x="3606066" y="761505"/>
          <a:ext cx="3491547" cy="204216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chemeClr val="tx1"/>
                          </a:solidFill>
                          <a:latin typeface="Times New Roman" charset="0"/>
                          <a:ea typeface="Times New Roman" charset="0"/>
                          <a:cs typeface="Times New Roman" charset="0"/>
                        </a:rPr>
                        <a:t>Filter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8</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2000" cy="1938992"/>
          </a:xfrm>
          <a:prstGeom prst="rect">
            <a:avLst/>
          </a:prstGeom>
          <a:noFill/>
        </p:spPr>
        <p:txBody>
          <a:bodyPr wrap="square" rtlCol="0">
            <a:spAutoFit/>
          </a:bodyPr>
          <a:lstStyle/>
          <a:p>
            <a:r>
              <a:rPr lang="en-US" sz="2000">
                <a:solidFill>
                  <a:srgbClr val="FF0000"/>
                </a:solidFill>
                <a:latin typeface="Times New Roman" charset="0"/>
              </a:rPr>
              <a:t>To be evaluated on Ground Truth data</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13173535"/>
              </p:ext>
            </p:extLst>
          </p:nvPr>
        </p:nvGraphicFramePr>
        <p:xfrm>
          <a:off x="8003901" y="761505"/>
          <a:ext cx="3491547" cy="326136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chemeClr val="tx1"/>
                          </a:solidFill>
                          <a:latin typeface="Times New Roman" charset="0"/>
                          <a:ea typeface="Times New Roman" charset="0"/>
                          <a:cs typeface="Times New Roman" charset="0"/>
                        </a:rPr>
                        <a:t>Query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Querying</a:t>
                      </a:r>
                      <a:r>
                        <a:rPr lang="en-US" sz="1400" baseline="0" dirty="0" smtClean="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27225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 Ground Truth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
        <p:nvSpPr>
          <p:cNvPr id="10" name="TextBox 9"/>
          <p:cNvSpPr txBox="1"/>
          <p:nvPr/>
        </p:nvSpPr>
        <p:spPr>
          <a:xfrm>
            <a:off x="0" y="1053827"/>
            <a:ext cx="12179300" cy="5324535"/>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500</a:t>
            </a: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The annotation/clustering process occurred pre-QPR.  </a:t>
            </a:r>
          </a:p>
          <a:p>
            <a:r>
              <a:rPr lang="en-US" sz="2000" dirty="0" smtClean="0">
                <a:latin typeface="Times New Roman" charset="0"/>
              </a:rPr>
              <a:t>- Annotators labelled relevant features and gave the values of each feature contained in the documents.  These annotations were used to inform question generation such that an expected set of relevant documents could be determined</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a:solidFill>
                <a:srgbClr val="0432FF"/>
              </a:solidFill>
              <a:latin typeface="Times New Roman" charset="0"/>
            </a:endParaRPr>
          </a:p>
          <a:p>
            <a:r>
              <a:rPr lang="en-US" sz="2000" dirty="0" smtClean="0">
                <a:latin typeface="Times New Roman" charset="0"/>
              </a:rPr>
              <a:t>The annotated features of the documents comprising the set of known relevant documents were used to generate a dictionary providing the list of relevant documents for each Pure Aggregate question.</a:t>
            </a:r>
          </a:p>
          <a:p>
            <a:endParaRPr lang="en-US" sz="2000" dirty="0">
              <a:latin typeface="Times New Roman" charset="0"/>
            </a:endParaRPr>
          </a:p>
          <a:p>
            <a:r>
              <a:rPr lang="en-US" sz="2000" dirty="0" smtClean="0">
                <a:latin typeface="Times New Roman" charset="0"/>
              </a:rPr>
              <a:t>In addition, the annotated features of each document were used to comprise a list of feature values to be input into the appropriate aggregate function (i.e., MODE, MIN, MAX, AVG) for each question.  Since the annotated feature values did not conform to a normalized format (“5foot 5” vs “65”), each annotated value was manually normalized.</a:t>
            </a:r>
          </a:p>
          <a:p>
            <a:endParaRPr lang="en-US" sz="2000" dirty="0">
              <a:latin typeface="Times New Roman" charset="0"/>
            </a:endParaRPr>
          </a:p>
          <a:p>
            <a:r>
              <a:rPr lang="en-US" sz="2000" dirty="0" smtClean="0">
                <a:latin typeface="Times New Roman" charset="0"/>
              </a:rPr>
              <a:t>The full list of normalized feature values was used to generate the expected aggregate value for each question.</a:t>
            </a:r>
          </a:p>
        </p:txBody>
      </p:sp>
    </p:spTree>
    <p:extLst>
      <p:ext uri="{BB962C8B-B14F-4D97-AF65-F5344CB8AC3E}">
        <p14:creationId xmlns:p14="http://schemas.microsoft.com/office/powerpoint/2010/main" val="2134693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86232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The Aggregate Metric provides a measure of accuracy for the overall aggregate answer submission (e.g., average price found in a all relevant documents) for each Pure Aggregate question.  Each team’s submitted aggregate answer is compared to the expected aggregate answer provided in the answer key.  The Aggregate Metric takes a value of 1 if the submitted aggregate answer is determined to be correct and takes a value of 0 if the </a:t>
            </a:r>
            <a:r>
              <a:rPr lang="en-US" sz="2000" dirty="0">
                <a:latin typeface="Times New Roman" charset="0"/>
              </a:rPr>
              <a:t>submitted aggregate answer is determined to be </a:t>
            </a:r>
            <a:r>
              <a:rPr lang="en-US" sz="2000" dirty="0" smtClean="0">
                <a:latin typeface="Times New Roman" charset="0"/>
              </a:rPr>
              <a:t>incorrect.  </a:t>
            </a:r>
          </a:p>
        </p:txBody>
      </p:sp>
    </p:spTree>
    <p:extLst>
      <p:ext uri="{BB962C8B-B14F-4D97-AF65-F5344CB8AC3E}">
        <p14:creationId xmlns:p14="http://schemas.microsoft.com/office/powerpoint/2010/main" val="1834621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246769"/>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When the question response is expected to be a </a:t>
            </a:r>
            <a:r>
              <a:rPr lang="en-US" sz="2000" i="1" dirty="0" smtClean="0">
                <a:latin typeface="Times New Roman" charset="0"/>
              </a:rPr>
              <a:t>numeric</a:t>
            </a:r>
            <a:r>
              <a:rPr lang="en-US" sz="2000" dirty="0" smtClean="0">
                <a:latin typeface="Times New Roman" charset="0"/>
              </a:rPr>
              <a:t> answer, an answer is considered correct if it falls within the tolerance parameters which vary by the feature type (i.e., price, height, weight, age) expected from the Aggregate Question:</a:t>
            </a:r>
          </a:p>
        </p:txBody>
      </p:sp>
      <p:graphicFrame>
        <p:nvGraphicFramePr>
          <p:cNvPr id="2" name="Table 1"/>
          <p:cNvGraphicFramePr>
            <a:graphicFrameLocks noGrp="1"/>
          </p:cNvGraphicFramePr>
          <p:nvPr>
            <p:extLst>
              <p:ext uri="{D42A27DB-BD31-4B8C-83A1-F6EECF244321}">
                <p14:modId xmlns:p14="http://schemas.microsoft.com/office/powerpoint/2010/main" val="1722450298"/>
              </p:ext>
            </p:extLst>
          </p:nvPr>
        </p:nvGraphicFramePr>
        <p:xfrm>
          <a:off x="1807367" y="3818503"/>
          <a:ext cx="8539165" cy="1849120"/>
        </p:xfrm>
        <a:graphic>
          <a:graphicData uri="http://schemas.openxmlformats.org/drawingml/2006/table">
            <a:tbl>
              <a:tblPr firstRow="1" bandRow="1">
                <a:tableStyleId>{5C22544A-7EE6-4342-B048-85BDC9FD1C3A}</a:tableStyleId>
              </a:tblPr>
              <a:tblGrid>
                <a:gridCol w="1990459"/>
                <a:gridCol w="6548706"/>
              </a:tblGrid>
              <a:tr h="355485">
                <a:tc>
                  <a:txBody>
                    <a:bodyPr/>
                    <a:lstStyle/>
                    <a:p>
                      <a:pPr algn="ctr"/>
                      <a:r>
                        <a:rPr lang="en-US" dirty="0" smtClean="0">
                          <a:solidFill>
                            <a:schemeClr val="tx1"/>
                          </a:solidFill>
                          <a:latin typeface="Times New Roman" charset="0"/>
                          <a:ea typeface="Times New Roman" charset="0"/>
                          <a:cs typeface="Times New Roman" charset="0"/>
                        </a:rPr>
                        <a:t>Feature Type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Tolerance Parameters</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charset="0"/>
                          <a:ea typeface="Times New Roman" charset="0"/>
                          <a:cs typeface="Times New Roman" charset="0"/>
                        </a:rPr>
                        <a:t>(0.9</a:t>
                      </a:r>
                      <a:r>
                        <a:rPr lang="en-US" baseline="0" dirty="0" smtClean="0">
                          <a:solidFill>
                            <a:schemeClr val="tx1"/>
                          </a:solidFill>
                          <a:latin typeface="Times New Roman" charset="0"/>
                          <a:ea typeface="Times New Roman" charset="0"/>
                          <a:cs typeface="Times New Roman" charset="0"/>
                        </a:rPr>
                        <a:t> * accepted) &lt;= submitted &lt;= (1.1 * accepted)</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height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inch) &lt;= submitted &lt;= (accepted + 1 inch)</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weight</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5 pounds) &lt;= submitted &lt;= (accepted + 5 pounds)</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latin typeface="Times New Roman" charset="0"/>
                          <a:ea typeface="Times New Roman" charset="0"/>
                          <a:cs typeface="Times New Roman" charset="0"/>
                        </a:rPr>
                        <a:t>age</a:t>
                      </a:r>
                      <a:endParaRPr lang="en-US"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imes New Roman" charset="0"/>
                          <a:ea typeface="Times New Roman" charset="0"/>
                          <a:cs typeface="Times New Roman" charset="0"/>
                        </a:rPr>
                        <a:t>(</a:t>
                      </a:r>
                      <a:r>
                        <a:rPr lang="en-US" baseline="0" dirty="0" smtClean="0">
                          <a:solidFill>
                            <a:schemeClr val="tx1"/>
                          </a:solidFill>
                          <a:latin typeface="Times New Roman" charset="0"/>
                          <a:ea typeface="Times New Roman" charset="0"/>
                          <a:cs typeface="Times New Roman" charset="0"/>
                        </a:rPr>
                        <a:t>accepted – 1 year) &lt;= submitted &lt;= (accepted + 1 year)</a:t>
                      </a:r>
                      <a:endParaRPr lang="en-US" dirty="0" smtClean="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0151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9985" cy="523220"/>
          </a:xfrm>
          <a:prstGeom prst="rect">
            <a:avLst/>
          </a:prstGeom>
          <a:noFill/>
        </p:spPr>
        <p:txBody>
          <a:bodyPr wrap="none" rtlCol="0">
            <a:spAutoFit/>
          </a:bodyPr>
          <a:lstStyle/>
          <a:p>
            <a:r>
              <a:rPr lang="en-US" sz="2800" dirty="0" smtClean="0">
                <a:solidFill>
                  <a:srgbClr val="0432FF"/>
                </a:solidFill>
                <a:latin typeface="Times New Roman" charset="0"/>
              </a:rPr>
              <a:t>Pure Aggregate</a:t>
            </a:r>
            <a:r>
              <a:rPr lang="en-US" sz="2800" dirty="0">
                <a:solidFill>
                  <a:srgbClr val="0432FF"/>
                </a:solidFill>
                <a:latin typeface="Times New Roman" charset="0"/>
              </a:rPr>
              <a:t>: </a:t>
            </a:r>
            <a:r>
              <a:rPr lang="en-US" sz="2800" dirty="0" smtClean="0">
                <a:solidFill>
                  <a:srgbClr val="0432FF"/>
                </a:solidFill>
                <a:latin typeface="Times New Roman" charset="0"/>
              </a:rPr>
              <a:t>Ground </a:t>
            </a:r>
            <a:r>
              <a:rPr lang="en-US" sz="2800" dirty="0">
                <a:solidFill>
                  <a:srgbClr val="0432FF"/>
                </a:solidFill>
                <a:latin typeface="Times New Roman" charset="0"/>
              </a:rPr>
              <a:t>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2554545"/>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Aggregate Metric: </a:t>
            </a:r>
          </a:p>
          <a:p>
            <a:r>
              <a:rPr lang="en-US" sz="2000" dirty="0" smtClean="0">
                <a:latin typeface="Times New Roman" charset="0"/>
              </a:rPr>
              <a:t>When the question response is expected to be a </a:t>
            </a:r>
            <a:r>
              <a:rPr lang="en-US" sz="2000" i="1" dirty="0" smtClean="0">
                <a:latin typeface="Times New Roman" charset="0"/>
              </a:rPr>
              <a:t>string </a:t>
            </a:r>
            <a:r>
              <a:rPr lang="en-US" sz="2000" dirty="0" smtClean="0">
                <a:latin typeface="Times New Roman" charset="0"/>
              </a:rPr>
              <a:t>answer, as is the case with questions asking for the most common name, phone number, hair color, location, or ethnicity, an answer is considered to be correct if the expected answer string is contained somewhere in the submitted answer string.  In addition, manually review of all aggregate answer submissions matching a string type was performed to confirm appropriate scoring of each submission.</a:t>
            </a:r>
          </a:p>
        </p:txBody>
      </p:sp>
    </p:spTree>
    <p:extLst>
      <p:ext uri="{BB962C8B-B14F-4D97-AF65-F5344CB8AC3E}">
        <p14:creationId xmlns:p14="http://schemas.microsoft.com/office/powerpoint/2010/main" val="1142596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706690" cy="523220"/>
          </a:xfrm>
          <a:prstGeom prst="rect">
            <a:avLst/>
          </a:prstGeom>
          <a:noFill/>
        </p:spPr>
        <p:txBody>
          <a:bodyPr wrap="none" rtlCol="0">
            <a:spAutoFit/>
          </a:bodyPr>
          <a:lstStyle/>
          <a:p>
            <a:r>
              <a:rPr lang="en-US" sz="2800" dirty="0" smtClean="0">
                <a:solidFill>
                  <a:srgbClr val="0432FF"/>
                </a:solidFill>
                <a:latin typeface="Times New Roman" charset="0"/>
              </a:rPr>
              <a:t>Cluster Aggregate: </a:t>
            </a:r>
            <a:r>
              <a:rPr lang="en-US" sz="2800" dirty="0">
                <a:solidFill>
                  <a:srgbClr val="0432FF"/>
                </a:solidFill>
                <a:latin typeface="Times New Roman" charset="0"/>
              </a:rPr>
              <a:t>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2339357"/>
              </p:ext>
            </p:extLst>
          </p:nvPr>
        </p:nvGraphicFramePr>
        <p:xfrm>
          <a:off x="1915160" y="2064515"/>
          <a:ext cx="8323580" cy="22910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Aggregate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Lattice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0.48</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0.47</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0.58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0.67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8276932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083204" cy="523220"/>
          </a:xfrm>
          <a:prstGeom prst="rect">
            <a:avLst/>
          </a:prstGeom>
          <a:noFill/>
        </p:spPr>
        <p:txBody>
          <a:bodyPr wrap="none" rtlCol="0">
            <a:spAutoFit/>
          </a:bodyPr>
          <a:lstStyle/>
          <a:p>
            <a:r>
              <a:rPr lang="en-US" sz="2800" dirty="0" smtClean="0">
                <a:solidFill>
                  <a:srgbClr val="0432FF"/>
                </a:solidFill>
                <a:latin typeface="Times New Roman" charset="0"/>
              </a:rPr>
              <a:t>Pure Aggregate: 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087160535"/>
              </p:ext>
            </p:extLst>
          </p:nvPr>
        </p:nvGraphicFramePr>
        <p:xfrm>
          <a:off x="3606066" y="761505"/>
          <a:ext cx="3491547" cy="234696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chemeClr val="tx1"/>
                          </a:solidFill>
                          <a:latin typeface="Times New Roman" charset="0"/>
                          <a:ea typeface="Times New Roman" charset="0"/>
                          <a:cs typeface="Times New Roman" charset="0"/>
                        </a:rPr>
                        <a:t>Filter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4</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467100" cy="1938992"/>
          </a:xfrm>
          <a:prstGeom prst="rect">
            <a:avLst/>
          </a:prstGeom>
          <a:noFill/>
        </p:spPr>
        <p:txBody>
          <a:bodyPr wrap="square" rtlCol="0">
            <a:spAutoFit/>
          </a:bodyPr>
          <a:lstStyle/>
          <a:p>
            <a:r>
              <a:rPr lang="en-US" sz="2000" dirty="0">
                <a:solidFill>
                  <a:srgbClr val="FF0000"/>
                </a:solidFill>
                <a:latin typeface="Times New Roman" charset="0"/>
              </a:rPr>
              <a:t>To be evaluated on </a:t>
            </a:r>
            <a:r>
              <a:rPr lang="en-US" sz="2000" dirty="0" smtClean="0">
                <a:solidFill>
                  <a:srgbClr val="FF0000"/>
                </a:solidFill>
                <a:latin typeface="Times New Roman" charset="0"/>
              </a:rPr>
              <a:t>Domain Discovery data</a:t>
            </a:r>
            <a:endParaRPr lang="en-US" sz="2000" dirty="0">
              <a:solidFill>
                <a:srgbClr val="FF0000"/>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4754880"/>
              </p:ext>
            </p:extLst>
          </p:nvPr>
        </p:nvGraphicFramePr>
        <p:xfrm>
          <a:off x="8003901" y="761505"/>
          <a:ext cx="3491547" cy="295656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chemeClr val="tx1"/>
                          </a:solidFill>
                          <a:latin typeface="Times New Roman" charset="0"/>
                          <a:ea typeface="Times New Roman" charset="0"/>
                          <a:cs typeface="Times New Roman" charset="0"/>
                        </a:rPr>
                        <a:t>Query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Querying</a:t>
                      </a:r>
                      <a:r>
                        <a:rPr lang="en-US" sz="1400" baseline="0" dirty="0" smtClean="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55181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4572277" cy="523220"/>
          </a:xfrm>
          <a:prstGeom prst="rect">
            <a:avLst/>
          </a:prstGeom>
          <a:noFill/>
        </p:spPr>
        <p:txBody>
          <a:bodyPr wrap="none" rtlCol="0">
            <a:spAutoFit/>
          </a:bodyPr>
          <a:lstStyle/>
          <a:p>
            <a:r>
              <a:rPr lang="en-US" sz="2800" dirty="0">
                <a:solidFill>
                  <a:srgbClr val="0432FF"/>
                </a:solidFill>
                <a:latin typeface="Times New Roman" charset="0"/>
              </a:rPr>
              <a:t>Point Fact: Ground Truth Data</a:t>
            </a: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Results Summary</a:t>
            </a:r>
            <a:endParaRPr lang="en-US" sz="2000" dirty="0">
              <a:solidFill>
                <a:srgbClr val="FF0000"/>
              </a:solidFill>
              <a:latin typeface="Times New Roman"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29585693"/>
              </p:ext>
            </p:extLst>
          </p:nvPr>
        </p:nvGraphicFramePr>
        <p:xfrm>
          <a:off x="2203450" y="1023115"/>
          <a:ext cx="8323580" cy="4856480"/>
        </p:xfrm>
        <a:graphic>
          <a:graphicData uri="http://schemas.openxmlformats.org/drawingml/2006/table">
            <a:tbl>
              <a:tblPr firstRow="1" bandRow="1">
                <a:tableStyleId>{5C22544A-7EE6-4342-B048-85BDC9FD1C3A}</a:tableStyleId>
              </a:tblPr>
              <a:tblGrid>
                <a:gridCol w="2032000"/>
                <a:gridCol w="2127250"/>
                <a:gridCol w="2132330"/>
                <a:gridCol w="2032000"/>
              </a:tblGrid>
              <a:tr h="449307">
                <a:tc>
                  <a:txBody>
                    <a:bodyPr/>
                    <a:lstStyle/>
                    <a:p>
                      <a:pPr algn="ctr"/>
                      <a:r>
                        <a:rPr lang="en-US" b="0" i="0" dirty="0" smtClean="0">
                          <a:solidFill>
                            <a:schemeClr val="tx1"/>
                          </a:solidFill>
                          <a:latin typeface="Times New Roman" charset="0"/>
                          <a:ea typeface="Times New Roman" charset="0"/>
                          <a:cs typeface="Times New Roman" charset="0"/>
                        </a:rPr>
                        <a:t>Teams</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Configuration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Average Precision</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tx1"/>
                          </a:solidFill>
                          <a:latin typeface="Times New Roman" charset="0"/>
                          <a:ea typeface="Times New Roman" charset="0"/>
                          <a:cs typeface="Times New Roman" charset="0"/>
                        </a:rPr>
                        <a:t>Mean Point Fact Metric*</a:t>
                      </a:r>
                      <a:endParaRPr lang="en-US" b="0" i="0" dirty="0">
                        <a:solidFill>
                          <a:schemeClr val="tx1"/>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00B050"/>
                          </a:solidFill>
                          <a:latin typeface="Times New Roman" charset="0"/>
                          <a:ea typeface="Times New Roman" charset="0"/>
                          <a:cs typeface="Times New Roman" charset="0"/>
                        </a:rPr>
                        <a:t>Georgetown</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Lattice Extractions(?)</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0.71</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00B050"/>
                          </a:solidFill>
                          <a:latin typeface="Times New Roman" charset="0"/>
                          <a:ea typeface="Times New Roman" charset="0"/>
                          <a:cs typeface="Times New Roman" charset="0"/>
                        </a:rPr>
                        <a:t>0.82</a:t>
                      </a:r>
                      <a:endParaRPr lang="en-US" b="0" i="0" dirty="0">
                        <a:solidFill>
                          <a:srgbClr val="00B05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0.67</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0.38</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0.25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ISI and Lattice Extractions</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0.43</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0" dirty="0" smtClean="0">
                          <a:solidFill>
                            <a:schemeClr val="accent1">
                              <a:lumMod val="75000"/>
                            </a:schemeClr>
                          </a:solidFill>
                          <a:latin typeface="Times New Roman" charset="0"/>
                          <a:ea typeface="Times New Roman" charset="0"/>
                          <a:cs typeface="Times New Roman" charset="0"/>
                        </a:rPr>
                        <a:t>0.65</a:t>
                      </a:r>
                      <a:endParaRPr lang="en-US" b="0" i="0" dirty="0">
                        <a:solidFill>
                          <a:schemeClr val="accent1">
                            <a:lumMod val="75000"/>
                          </a:schemeClr>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0.74</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and Lattice Extractions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b="0" i="0" dirty="0" smtClean="0">
                          <a:solidFill>
                            <a:srgbClr val="C00000"/>
                          </a:solidFill>
                          <a:latin typeface="Times New Roman" charset="0"/>
                          <a:ea typeface="Times New Roman" charset="0"/>
                          <a:cs typeface="Times New Roman" charset="0"/>
                        </a:rPr>
                        <a:t>Uncharted</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Uncharted Extractions and CMU Clusters</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0.78</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b="0" i="0" dirty="0" smtClean="0">
                          <a:solidFill>
                            <a:srgbClr val="C00000"/>
                          </a:solidFill>
                          <a:latin typeface="Times New Roman" charset="0"/>
                          <a:ea typeface="Times New Roman" charset="0"/>
                          <a:cs typeface="Times New Roman" charset="0"/>
                        </a:rPr>
                        <a:t>0.47</a:t>
                      </a:r>
                      <a:endParaRPr lang="en-US" b="0" i="0" dirty="0">
                        <a:solidFill>
                          <a:srgbClr val="C00000"/>
                        </a:solidFill>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TextBox 6"/>
          <p:cNvSpPr txBox="1"/>
          <p:nvPr/>
        </p:nvSpPr>
        <p:spPr>
          <a:xfrm>
            <a:off x="769436" y="6022167"/>
            <a:ext cx="11409863" cy="707886"/>
          </a:xfrm>
          <a:prstGeom prst="rect">
            <a:avLst/>
          </a:prstGeom>
          <a:noFill/>
        </p:spPr>
        <p:txBody>
          <a:bodyPr wrap="square" rtlCol="0">
            <a:spAutoFit/>
          </a:bodyPr>
          <a:lstStyle/>
          <a:p>
            <a:r>
              <a:rPr lang="en-US" sz="2000" dirty="0" smtClean="0">
                <a:latin typeface="Times New Roman" charset="0"/>
              </a:rPr>
              <a:t>*Note: the Mean Point Fact metric only accounts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1778872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a:solidFill>
                  <a:srgbClr val="0432FF"/>
                </a:solidFill>
                <a:latin typeface="Times New Roman" charset="0"/>
              </a:rPr>
              <a:t>Point Fact</a:t>
            </a:r>
            <a:r>
              <a:rPr lang="en-US" sz="2800" dirty="0" smtClean="0">
                <a:solidFill>
                  <a:srgbClr val="0432FF"/>
                </a:solidFill>
                <a:latin typeface="Times New Roman" charset="0"/>
              </a:rPr>
              <a: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672196292"/>
              </p:ext>
            </p:extLst>
          </p:nvPr>
        </p:nvGraphicFramePr>
        <p:xfrm>
          <a:off x="3606066" y="761505"/>
          <a:ext cx="3491547" cy="4785360"/>
        </p:xfrm>
        <a:graphic>
          <a:graphicData uri="http://schemas.openxmlformats.org/drawingml/2006/table">
            <a:tbl>
              <a:tblPr firstRow="1" bandRow="1">
                <a:tableStyleId>{5C22544A-7EE6-4342-B048-85BDC9FD1C3A}</a:tableStyleId>
              </a:tblPr>
              <a:tblGrid>
                <a:gridCol w="1738630"/>
                <a:gridCol w="1752917"/>
              </a:tblGrid>
              <a:tr h="340360">
                <a:tc>
                  <a:txBody>
                    <a:bodyPr/>
                    <a:lstStyle/>
                    <a:p>
                      <a:pPr algn="ctr"/>
                      <a:r>
                        <a:rPr lang="en-US" sz="1400" dirty="0" smtClean="0">
                          <a:solidFill>
                            <a:schemeClr val="tx1"/>
                          </a:solidFill>
                          <a:latin typeface="Times New Roman" charset="0"/>
                          <a:ea typeface="Times New Roman" charset="0"/>
                          <a:cs typeface="Times New Roman" charset="0"/>
                        </a:rPr>
                        <a:t>Filter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Filtering on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phone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6</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content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location</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5</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post_date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3</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761505"/>
            <a:ext cx="3307080" cy="1938992"/>
          </a:xfrm>
          <a:prstGeom prst="rect">
            <a:avLst/>
          </a:prstGeom>
          <a:noFill/>
        </p:spPr>
        <p:txBody>
          <a:bodyPr wrap="square" rtlCol="0">
            <a:spAutoFit/>
          </a:bodyPr>
          <a:lstStyle/>
          <a:p>
            <a:r>
              <a:rPr lang="en-US" sz="2000" dirty="0">
                <a:solidFill>
                  <a:srgbClr val="FF0000"/>
                </a:solidFill>
                <a:latin typeface="Times New Roman" charset="0"/>
              </a:rPr>
              <a:t>To be evaluated on </a:t>
            </a:r>
            <a:r>
              <a:rPr lang="en-US" sz="2000" dirty="0" smtClean="0">
                <a:solidFill>
                  <a:srgbClr val="FF0000"/>
                </a:solidFill>
                <a:latin typeface="Times New Roman" charset="0"/>
              </a:rPr>
              <a:t>Domain Discovery data</a:t>
            </a:r>
            <a:endParaRPr lang="en-US" sz="2000" dirty="0">
              <a:solidFill>
                <a:srgbClr val="FF0000"/>
              </a:solidFill>
              <a:latin typeface="Times New Roman" charset="0"/>
            </a:endParaRP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Total Questions: </a:t>
            </a:r>
            <a:r>
              <a:rPr lang="en-US" sz="2000" dirty="0" smtClean="0">
                <a:latin typeface="Times New Roman" charset="0"/>
              </a:rPr>
              <a:t>15</a:t>
            </a:r>
          </a:p>
          <a:p>
            <a:endParaRPr lang="en-US" sz="2000" dirty="0" smtClean="0">
              <a:solidFill>
                <a:srgbClr val="0432FF"/>
              </a:solidFill>
              <a:latin typeface="Times New Roman" charset="0"/>
            </a:endParaRPr>
          </a:p>
          <a:p>
            <a:r>
              <a:rPr lang="en-US" sz="2000" dirty="0" smtClean="0">
                <a:solidFill>
                  <a:srgbClr val="0432FF"/>
                </a:solidFill>
                <a:latin typeface="Times New Roman" charset="0"/>
              </a:rPr>
              <a:t>Distribution of Features:</a:t>
            </a:r>
            <a:endParaRPr lang="en-US" sz="2000" dirty="0">
              <a:latin typeface="Times New Roman"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6387894"/>
              </p:ext>
            </p:extLst>
          </p:nvPr>
        </p:nvGraphicFramePr>
        <p:xfrm>
          <a:off x="8003901" y="761505"/>
          <a:ext cx="3491547" cy="3870960"/>
        </p:xfrm>
        <a:graphic>
          <a:graphicData uri="http://schemas.openxmlformats.org/drawingml/2006/table">
            <a:tbl>
              <a:tblPr firstRow="1" bandRow="1">
                <a:tableStyleId>{5C22544A-7EE6-4342-B048-85BDC9FD1C3A}</a:tableStyleId>
              </a:tblPr>
              <a:tblGrid>
                <a:gridCol w="1738630"/>
                <a:gridCol w="1752917"/>
              </a:tblGrid>
              <a:tr h="0">
                <a:tc>
                  <a:txBody>
                    <a:bodyPr/>
                    <a:lstStyle/>
                    <a:p>
                      <a:pPr algn="ctr"/>
                      <a:r>
                        <a:rPr lang="en-US" sz="1400" dirty="0" smtClean="0">
                          <a:solidFill>
                            <a:schemeClr val="tx1"/>
                          </a:solidFill>
                          <a:latin typeface="Times New Roman" charset="0"/>
                          <a:ea typeface="Times New Roman" charset="0"/>
                          <a:cs typeface="Times New Roman" charset="0"/>
                        </a:rPr>
                        <a:t>Query 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 of Questions </a:t>
                      </a:r>
                    </a:p>
                    <a:p>
                      <a:pPr algn="ctr"/>
                      <a:r>
                        <a:rPr lang="en-US" sz="1400" dirty="0" smtClean="0">
                          <a:solidFill>
                            <a:schemeClr val="tx1"/>
                          </a:solidFill>
                          <a:latin typeface="Times New Roman" charset="0"/>
                          <a:ea typeface="Times New Roman" charset="0"/>
                          <a:cs typeface="Times New Roman" charset="0"/>
                        </a:rPr>
                        <a:t>Querying</a:t>
                      </a:r>
                      <a:r>
                        <a:rPr lang="en-US" sz="1400" baseline="0" dirty="0" smtClean="0">
                          <a:solidFill>
                            <a:schemeClr val="tx1"/>
                          </a:solidFill>
                          <a:latin typeface="Times New Roman" charset="0"/>
                          <a:ea typeface="Times New Roman" charset="0"/>
                          <a:cs typeface="Times New Roman" charset="0"/>
                        </a:rPr>
                        <a:t> </a:t>
                      </a:r>
                      <a:r>
                        <a:rPr lang="en-US" sz="1400" dirty="0" smtClean="0">
                          <a:solidFill>
                            <a:schemeClr val="tx1"/>
                          </a:solidFill>
                          <a:latin typeface="Times New Roman" charset="0"/>
                          <a:ea typeface="Times New Roman" charset="0"/>
                          <a:cs typeface="Times New Roman" charset="0"/>
                        </a:rPr>
                        <a:t>Feature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review_site_id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age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2</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weight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price</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hair_color</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height</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services</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social_media_id</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dirty="0" smtClean="0">
                          <a:solidFill>
                            <a:schemeClr val="tx1"/>
                          </a:solidFill>
                          <a:latin typeface="Times New Roman" charset="0"/>
                          <a:ea typeface="Times New Roman" charset="0"/>
                          <a:cs typeface="Times New Roman" charset="0"/>
                        </a:rPr>
                        <a:t>ethnicity</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Times New Roman" charset="0"/>
                          <a:ea typeface="Times New Roman" charset="0"/>
                          <a:cs typeface="Times New Roman" charset="0"/>
                        </a:rPr>
                        <a:t>1</a:t>
                      </a:r>
                      <a:endParaRPr lang="en-US" sz="1400" dirty="0">
                        <a:solidFill>
                          <a:schemeClr val="tx1"/>
                        </a:solidFill>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36593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053827"/>
            <a:ext cx="12179300" cy="3170099"/>
          </a:xfrm>
          <a:prstGeom prst="rect">
            <a:avLst/>
          </a:prstGeom>
          <a:noFill/>
        </p:spPr>
        <p:txBody>
          <a:bodyPr wrap="square" rtlCol="0">
            <a:spAutoFit/>
          </a:bodyPr>
          <a:lstStyle/>
          <a:p>
            <a:r>
              <a:rPr lang="en-US" sz="2000" dirty="0" smtClean="0">
                <a:solidFill>
                  <a:srgbClr val="0432FF"/>
                </a:solidFill>
                <a:latin typeface="Times New Roman" charset="0"/>
              </a:rPr>
              <a:t>Pool Depth: </a:t>
            </a:r>
            <a:r>
              <a:rPr lang="en-US" sz="2000" dirty="0" smtClean="0">
                <a:latin typeface="Times New Roman" charset="0"/>
              </a:rPr>
              <a:t>100</a:t>
            </a:r>
            <a:endParaRPr lang="en-US" sz="2000" dirty="0" smtClean="0">
              <a:latin typeface="Times New Roman" charset="0"/>
            </a:endParaRPr>
          </a:p>
          <a:p>
            <a:endParaRPr lang="en-US" sz="2000" dirty="0" smtClean="0">
              <a:latin typeface="Times New Roman" charset="0"/>
            </a:endParaRPr>
          </a:p>
          <a:p>
            <a:r>
              <a:rPr lang="en-US" sz="2000" dirty="0" smtClean="0">
                <a:solidFill>
                  <a:srgbClr val="0432FF"/>
                </a:solidFill>
                <a:latin typeface="Times New Roman" charset="0"/>
              </a:rPr>
              <a:t>Annotation Process:</a:t>
            </a:r>
          </a:p>
          <a:p>
            <a:r>
              <a:rPr lang="en-US" sz="2000" dirty="0" smtClean="0">
                <a:latin typeface="Times New Roman" charset="0"/>
              </a:rPr>
              <a:t>- Top </a:t>
            </a:r>
            <a:r>
              <a:rPr lang="en-US" sz="2000" dirty="0" smtClean="0">
                <a:latin typeface="Times New Roman" charset="0"/>
              </a:rPr>
              <a:t>100 </a:t>
            </a:r>
            <a:r>
              <a:rPr lang="en-US" sz="2000" dirty="0" smtClean="0">
                <a:latin typeface="Times New Roman" charset="0"/>
              </a:rPr>
              <a:t>unique document IDs were collected from each </a:t>
            </a:r>
            <a:r>
              <a:rPr lang="en-US" sz="2000" dirty="0" smtClean="0">
                <a:latin typeface="Times New Roman" charset="0"/>
              </a:rPr>
              <a:t>team</a:t>
            </a:r>
            <a:endParaRPr lang="en-US" sz="2000" dirty="0" smtClean="0">
              <a:latin typeface="Times New Roman" charset="0"/>
            </a:endParaRPr>
          </a:p>
          <a:p>
            <a:r>
              <a:rPr lang="en-US" sz="2000" dirty="0" smtClean="0">
                <a:latin typeface="Times New Roman" charset="0"/>
              </a:rPr>
              <a:t>- Annotators presented with each unique document and asked if it met the filtering criteria</a:t>
            </a:r>
          </a:p>
          <a:p>
            <a:r>
              <a:rPr lang="en-US" sz="2000" dirty="0">
                <a:latin typeface="Times New Roman" charset="0"/>
              </a:rPr>
              <a:t>	</a:t>
            </a:r>
            <a:r>
              <a:rPr lang="en-US" sz="2000" dirty="0" smtClean="0">
                <a:latin typeface="Times New Roman" charset="0"/>
              </a:rPr>
              <a:t>If annotator determines document matched criteria, annotator is presented with each submitted answer for</a:t>
            </a:r>
          </a:p>
          <a:p>
            <a:r>
              <a:rPr lang="en-US" sz="2000" dirty="0">
                <a:latin typeface="Times New Roman" charset="0"/>
              </a:rPr>
              <a:t>	</a:t>
            </a:r>
            <a:r>
              <a:rPr lang="en-US" sz="2000" dirty="0" smtClean="0">
                <a:latin typeface="Times New Roman" charset="0"/>
              </a:rPr>
              <a:t>that document.</a:t>
            </a:r>
          </a:p>
          <a:p>
            <a:endParaRPr lang="en-US" sz="2000" dirty="0" smtClean="0">
              <a:latin typeface="Times New Roman" charset="0"/>
            </a:endParaRPr>
          </a:p>
          <a:p>
            <a:r>
              <a:rPr lang="en-US" sz="2000" dirty="0" smtClean="0">
                <a:solidFill>
                  <a:srgbClr val="0432FF"/>
                </a:solidFill>
                <a:latin typeface="Times New Roman" charset="0"/>
              </a:rPr>
              <a:t>Answer Key:</a:t>
            </a:r>
            <a:endParaRPr lang="en-US" sz="2000" dirty="0" smtClean="0">
              <a:latin typeface="Times New Roman" charset="0"/>
            </a:endParaRPr>
          </a:p>
          <a:p>
            <a:r>
              <a:rPr lang="en-US" sz="2000" dirty="0" smtClean="0">
                <a:latin typeface="Times New Roman" charset="0"/>
              </a:rPr>
              <a:t>- A dictionary is created providing each relevant document and accepted answer for each Point Fact question</a:t>
            </a:r>
          </a:p>
        </p:txBody>
      </p:sp>
      <p:sp>
        <p:nvSpPr>
          <p:cNvPr id="4" name="TextBox 3"/>
          <p:cNvSpPr txBox="1"/>
          <p:nvPr/>
        </p:nvSpPr>
        <p:spPr>
          <a:xfrm>
            <a:off x="0" y="12700"/>
            <a:ext cx="5325497" cy="523220"/>
          </a:xfrm>
          <a:prstGeom prst="rect">
            <a:avLst/>
          </a:prstGeom>
          <a:noFill/>
        </p:spPr>
        <p:txBody>
          <a:bodyPr wrap="none" rtlCol="0">
            <a:spAutoFit/>
          </a:bodyPr>
          <a:lstStyle/>
          <a:p>
            <a:r>
              <a:rPr lang="en-US" sz="2800" dirty="0">
                <a:solidFill>
                  <a:srgbClr val="0432FF"/>
                </a:solidFill>
                <a:latin typeface="Times New Roman" charset="0"/>
              </a:rPr>
              <a:t>Point Fact: </a:t>
            </a:r>
            <a:r>
              <a:rPr lang="en-US" sz="2800" dirty="0">
                <a:solidFill>
                  <a:srgbClr val="0432FF"/>
                </a:solidFill>
                <a:latin typeface="Times New Roman" charset="0"/>
              </a:rPr>
              <a:t>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Obtaining the Answer Key</a:t>
            </a:r>
            <a:endParaRPr lang="en-US" sz="2000" dirty="0">
              <a:solidFill>
                <a:srgbClr val="FF0000"/>
              </a:solidFill>
              <a:latin typeface="Times New Roman" charset="0"/>
            </a:endParaRPr>
          </a:p>
        </p:txBody>
      </p:sp>
    </p:spTree>
    <p:extLst>
      <p:ext uri="{BB962C8B-B14F-4D97-AF65-F5344CB8AC3E}">
        <p14:creationId xmlns:p14="http://schemas.microsoft.com/office/powerpoint/2010/main" val="1080553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5325497" cy="523220"/>
          </a:xfrm>
          <a:prstGeom prst="rect">
            <a:avLst/>
          </a:prstGeom>
          <a:noFill/>
        </p:spPr>
        <p:txBody>
          <a:bodyPr wrap="none" rtlCol="0">
            <a:spAutoFit/>
          </a:bodyPr>
          <a:lstStyle/>
          <a:p>
            <a:r>
              <a:rPr lang="en-US" sz="2800" dirty="0">
                <a:solidFill>
                  <a:srgbClr val="0432FF"/>
                </a:solidFill>
                <a:latin typeface="Times New Roman" charset="0"/>
              </a:rPr>
              <a:t>Point Fact: </a:t>
            </a:r>
            <a:r>
              <a:rPr lang="en-US" sz="2800" dirty="0">
                <a:solidFill>
                  <a:srgbClr val="0432FF"/>
                </a:solidFill>
                <a:latin typeface="Times New Roman" charset="0"/>
              </a:rPr>
              <a:t>Domain Discovery 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535920"/>
            <a:ext cx="3200400" cy="400110"/>
          </a:xfrm>
          <a:prstGeom prst="rect">
            <a:avLst/>
          </a:prstGeom>
          <a:noFill/>
        </p:spPr>
        <p:txBody>
          <a:bodyPr wrap="square" rtlCol="0">
            <a:spAutoFit/>
          </a:bodyPr>
          <a:lstStyle/>
          <a:p>
            <a:r>
              <a:rPr lang="en-US" sz="2000" dirty="0" smtClean="0">
                <a:solidFill>
                  <a:srgbClr val="FF0000"/>
                </a:solidFill>
                <a:latin typeface="Times New Roman" charset="0"/>
              </a:rPr>
              <a:t>Evaluation</a:t>
            </a:r>
            <a:endParaRPr lang="en-US" sz="2000" dirty="0">
              <a:solidFill>
                <a:srgbClr val="FF0000"/>
              </a:solidFill>
              <a:latin typeface="Times New Roman" charset="0"/>
            </a:endParaRPr>
          </a:p>
        </p:txBody>
      </p:sp>
      <p:sp>
        <p:nvSpPr>
          <p:cNvPr id="10" name="TextBox 9"/>
          <p:cNvSpPr txBox="1"/>
          <p:nvPr/>
        </p:nvSpPr>
        <p:spPr>
          <a:xfrm>
            <a:off x="0" y="1053827"/>
            <a:ext cx="12179300" cy="3785652"/>
          </a:xfrm>
          <a:prstGeom prst="rect">
            <a:avLst/>
          </a:prstGeom>
          <a:noFill/>
        </p:spPr>
        <p:txBody>
          <a:bodyPr wrap="square" rtlCol="0">
            <a:spAutoFit/>
          </a:bodyPr>
          <a:lstStyle/>
          <a:p>
            <a:r>
              <a:rPr lang="en-US" sz="2000" dirty="0" smtClean="0">
                <a:solidFill>
                  <a:srgbClr val="0432FF"/>
                </a:solidFill>
                <a:latin typeface="Times New Roman" charset="0"/>
              </a:rPr>
              <a:t>Metrics:</a:t>
            </a:r>
          </a:p>
          <a:p>
            <a:r>
              <a:rPr lang="en-US" sz="2000" b="1" dirty="0" smtClean="0">
                <a:latin typeface="Times New Roman" charset="0"/>
              </a:rPr>
              <a:t>Average Precision: </a:t>
            </a:r>
            <a:r>
              <a:rPr lang="en-US" sz="2000" dirty="0" smtClean="0">
                <a:latin typeface="Times New Roman" charset="0"/>
              </a:rPr>
              <a:t>Computed for each question individually.</a:t>
            </a:r>
          </a:p>
          <a:p>
            <a:endParaRPr lang="en-US" sz="2000" dirty="0" smtClean="0">
              <a:latin typeface="Times New Roman" charset="0"/>
            </a:endParaRPr>
          </a:p>
          <a:p>
            <a:r>
              <a:rPr lang="en-US" sz="2000" b="1" dirty="0" smtClean="0">
                <a:latin typeface="Times New Roman" charset="0"/>
              </a:rPr>
              <a:t>Point Fact Metric: </a:t>
            </a:r>
            <a:r>
              <a:rPr lang="en-US" sz="2000" dirty="0" smtClean="0">
                <a:latin typeface="Times New Roman" charset="0"/>
              </a:rPr>
              <a:t>For all documents determined to be relevant to the question, this metric gives the average accuracy for all answer submissions submitted for each document, where a correct answer submission has an accuracy of 1 and an incorrect answer submission has an </a:t>
            </a:r>
            <a:r>
              <a:rPr lang="en-US" sz="2000" dirty="0">
                <a:latin typeface="Times New Roman" charset="0"/>
              </a:rPr>
              <a:t>accuracy </a:t>
            </a:r>
            <a:r>
              <a:rPr lang="en-US" sz="2000" dirty="0" smtClean="0">
                <a:latin typeface="Times New Roman" charset="0"/>
              </a:rPr>
              <a:t>of 0.</a:t>
            </a:r>
          </a:p>
          <a:p>
            <a:endParaRPr lang="en-US" sz="2000" dirty="0" smtClean="0">
              <a:latin typeface="Times New Roman" charset="0"/>
            </a:endParaRPr>
          </a:p>
          <a:p>
            <a:r>
              <a:rPr lang="en-US" sz="2000" dirty="0" smtClean="0">
                <a:latin typeface="Times New Roman" charset="0"/>
              </a:rPr>
              <a:t>For example, if 2 documents are determined to be relevant, and the answer submission associated with the first document is correct (accuracy = 1) and the answer submission associated with the second document is incorrect (accuracy = 0), the Point Fact Metric for this question if (1 + 0)/2 = 0.5</a:t>
            </a:r>
          </a:p>
          <a:p>
            <a:endParaRPr lang="en-US" sz="2000" dirty="0">
              <a:latin typeface="Times New Roman" charset="0"/>
            </a:endParaRPr>
          </a:p>
          <a:p>
            <a:r>
              <a:rPr lang="en-US" sz="2000" dirty="0" smtClean="0">
                <a:latin typeface="Times New Roman" charset="0"/>
              </a:rPr>
              <a:t>Note, the Point Fact Metric is only computed for questions for which at least one relevant document was submitted.</a:t>
            </a:r>
            <a:endParaRPr lang="en-US" sz="2000" dirty="0">
              <a:latin typeface="Times New Roman" charset="0"/>
            </a:endParaRPr>
          </a:p>
        </p:txBody>
      </p:sp>
    </p:spTree>
    <p:extLst>
      <p:ext uri="{BB962C8B-B14F-4D97-AF65-F5344CB8AC3E}">
        <p14:creationId xmlns:p14="http://schemas.microsoft.com/office/powerpoint/2010/main" val="1063053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Point </a:t>
            </a:r>
            <a:r>
              <a:rPr lang="en-US" sz="2800" dirty="0" smtClean="0">
                <a:solidFill>
                  <a:srgbClr val="0432FF"/>
                </a:solidFill>
                <a:latin typeface="Times New Roman" charset="0"/>
              </a:rPr>
              <a:t>Fact: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3" name="Chart 2"/>
          <p:cNvGraphicFramePr/>
          <p:nvPr>
            <p:extLst>
              <p:ext uri="{D42A27DB-BD31-4B8C-83A1-F6EECF244321}">
                <p14:modId xmlns:p14="http://schemas.microsoft.com/office/powerpoint/2010/main" val="921227445"/>
              </p:ext>
            </p:extLst>
          </p:nvPr>
        </p:nvGraphicFramePr>
        <p:xfrm>
          <a:off x="-63500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5305" y="4888856"/>
            <a:ext cx="2612390" cy="1015663"/>
          </a:xfrm>
          <a:prstGeom prst="rect">
            <a:avLst/>
          </a:prstGeom>
          <a:noFill/>
        </p:spPr>
        <p:txBody>
          <a:bodyPr wrap="square" rtlCol="0">
            <a:spAutoFit/>
          </a:bodyPr>
          <a:lstStyle/>
          <a:p>
            <a:r>
              <a:rPr lang="en-US" sz="2000" dirty="0" smtClean="0">
                <a:solidFill>
                  <a:srgbClr val="FF0000"/>
                </a:solidFill>
                <a:latin typeface="Times New Roman" charset="0"/>
              </a:rPr>
              <a:t>NYU: </a:t>
            </a:r>
            <a:r>
              <a:rPr lang="en-US" sz="2000" dirty="0" smtClean="0">
                <a:latin typeface="Times New Roman" charset="0"/>
              </a:rPr>
              <a:t>~ 3M documents </a:t>
            </a:r>
            <a:endParaRPr lang="en-US" sz="2000" dirty="0">
              <a:latin typeface="Times New Roman" charset="0"/>
            </a:endParaRPr>
          </a:p>
          <a:p>
            <a:r>
              <a:rPr lang="en-US" sz="2000" dirty="0" smtClean="0">
                <a:solidFill>
                  <a:srgbClr val="00B050"/>
                </a:solidFill>
                <a:latin typeface="Times New Roman" charset="0"/>
              </a:rPr>
              <a:t>JPL:</a:t>
            </a:r>
            <a:r>
              <a:rPr lang="en-US" sz="2000" dirty="0" smtClean="0">
                <a:solidFill>
                  <a:srgbClr val="0432FF"/>
                </a:solidFill>
                <a:latin typeface="Times New Roman" charset="0"/>
              </a:rPr>
              <a:t> </a:t>
            </a:r>
            <a:r>
              <a:rPr lang="en-US" sz="2000" dirty="0" smtClean="0">
                <a:latin typeface="Times New Roman" charset="0"/>
              </a:rPr>
              <a:t>~ 18M documents</a:t>
            </a:r>
            <a:endParaRPr lang="en-US" sz="2000" dirty="0" smtClean="0">
              <a:latin typeface="Times New Roman" charset="0"/>
            </a:endParaRPr>
          </a:p>
          <a:p>
            <a:r>
              <a:rPr lang="en-US" sz="2000" dirty="0" smtClean="0">
                <a:solidFill>
                  <a:srgbClr val="0432FF"/>
                </a:solidFill>
                <a:latin typeface="Times New Roman" charset="0"/>
              </a:rPr>
              <a:t>HG: </a:t>
            </a:r>
            <a:r>
              <a:rPr lang="en-US" sz="2000" dirty="0" smtClean="0">
                <a:latin typeface="Times New Roman" charset="0"/>
              </a:rPr>
              <a:t>~ 38M documents</a:t>
            </a:r>
            <a:endParaRPr lang="en-US" sz="2000" dirty="0">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0" y="6158856"/>
            <a:ext cx="11415395" cy="523220"/>
          </a:xfrm>
          <a:prstGeom prst="rect">
            <a:avLst/>
          </a:prstGeom>
          <a:noFill/>
        </p:spPr>
        <p:txBody>
          <a:bodyPr wrap="square" rtlCol="0">
            <a:spAutoFit/>
          </a:bodyPr>
          <a:lstStyle/>
          <a:p>
            <a:r>
              <a:rPr lang="en-US" sz="1400" dirty="0" smtClean="0">
                <a:solidFill>
                  <a:srgbClr val="FF0000"/>
                </a:solidFill>
                <a:latin typeface="Times New Roman" charset="0"/>
              </a:rPr>
              <a:t>Note: </a:t>
            </a:r>
            <a:r>
              <a:rPr lang="en-US" sz="1400" dirty="0" smtClean="0">
                <a:latin typeface="Times New Roman" charset="0"/>
              </a:rPr>
              <a:t>Question selection procedure (i.e., largest overlap in NYU data) and dataset submission chronology (i.e., NYU submissions preceding others) may have affected submissions distribution.</a:t>
            </a:r>
            <a:endParaRPr lang="en-US" sz="1400" dirty="0">
              <a:latin typeface="Times New Roman" charset="0"/>
            </a:endParaRPr>
          </a:p>
        </p:txBody>
      </p:sp>
    </p:spTree>
    <p:extLst>
      <p:ext uri="{BB962C8B-B14F-4D97-AF65-F5344CB8AC3E}">
        <p14:creationId xmlns:p14="http://schemas.microsoft.com/office/powerpoint/2010/main" val="1504074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700"/>
            <a:ext cx="6985000" cy="523220"/>
          </a:xfrm>
          <a:prstGeom prst="rect">
            <a:avLst/>
          </a:prstGeom>
          <a:noFill/>
        </p:spPr>
        <p:txBody>
          <a:bodyPr wrap="square" rtlCol="0">
            <a:spAutoFit/>
          </a:bodyPr>
          <a:lstStyle/>
          <a:p>
            <a:r>
              <a:rPr lang="en-US" sz="2800" dirty="0" smtClean="0">
                <a:solidFill>
                  <a:srgbClr val="0432FF"/>
                </a:solidFill>
                <a:latin typeface="Times New Roman" charset="0"/>
              </a:rPr>
              <a:t>Point </a:t>
            </a:r>
            <a:r>
              <a:rPr lang="en-US" sz="2800" dirty="0" smtClean="0">
                <a:solidFill>
                  <a:srgbClr val="0432FF"/>
                </a:solidFill>
                <a:latin typeface="Times New Roman" charset="0"/>
              </a:rPr>
              <a:t>Fact: </a:t>
            </a:r>
            <a:r>
              <a:rPr lang="en-US" sz="2800" dirty="0">
                <a:solidFill>
                  <a:srgbClr val="0432FF"/>
                </a:solidFill>
                <a:latin typeface="Times New Roman" charset="0"/>
              </a:rPr>
              <a:t>Domain Discovery </a:t>
            </a:r>
            <a:r>
              <a:rPr lang="en-US" sz="2800" dirty="0" smtClean="0">
                <a:solidFill>
                  <a:srgbClr val="0432FF"/>
                </a:solidFill>
                <a:latin typeface="Times New Roman" charset="0"/>
              </a:rPr>
              <a:t>Data</a:t>
            </a:r>
            <a:endParaRPr lang="en-US" sz="2800" dirty="0">
              <a:solidFill>
                <a:srgbClr val="0432FF"/>
              </a:solidFill>
              <a:latin typeface="Times New Roman" charset="0"/>
            </a:endParaRPr>
          </a:p>
        </p:txBody>
      </p:sp>
      <p:cxnSp>
        <p:nvCxnSpPr>
          <p:cNvPr id="6" name="Straight Connector 5"/>
          <p:cNvCxnSpPr/>
          <p:nvPr/>
        </p:nvCxnSpPr>
        <p:spPr>
          <a:xfrm>
            <a:off x="-25400" y="517907"/>
            <a:ext cx="12204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266205"/>
            <a:ext cx="4356100" cy="707886"/>
          </a:xfrm>
          <a:prstGeom prst="rect">
            <a:avLst/>
          </a:prstGeom>
          <a:noFill/>
        </p:spPr>
        <p:txBody>
          <a:bodyPr wrap="square" rtlCol="0">
            <a:spAutoFit/>
          </a:bodyPr>
          <a:lstStyle/>
          <a:p>
            <a:endParaRPr lang="en-US" sz="2000" dirty="0" smtClean="0">
              <a:latin typeface="Times New Roman" charset="0"/>
            </a:endParaRPr>
          </a:p>
          <a:p>
            <a:endParaRPr lang="en-US" sz="2000" dirty="0" smtClean="0">
              <a:solidFill>
                <a:srgbClr val="0432FF"/>
              </a:solidFill>
              <a:latin typeface="Times New Roman" charset="0"/>
            </a:endParaRPr>
          </a:p>
        </p:txBody>
      </p:sp>
      <p:graphicFrame>
        <p:nvGraphicFramePr>
          <p:cNvPr id="8" name="Chart 7"/>
          <p:cNvGraphicFramePr/>
          <p:nvPr>
            <p:extLst>
              <p:ext uri="{D42A27DB-BD31-4B8C-83A1-F6EECF244321}">
                <p14:modId xmlns:p14="http://schemas.microsoft.com/office/powerpoint/2010/main" val="1752074423"/>
              </p:ext>
            </p:extLst>
          </p:nvPr>
        </p:nvGraphicFramePr>
        <p:xfrm>
          <a:off x="3600450" y="586720"/>
          <a:ext cx="4953000" cy="420793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713104" y="1430537"/>
            <a:ext cx="6271895" cy="400110"/>
          </a:xfrm>
          <a:prstGeom prst="rect">
            <a:avLst/>
          </a:prstGeom>
          <a:noFill/>
        </p:spPr>
        <p:txBody>
          <a:bodyPr wrap="square" rtlCol="0">
            <a:spAutoFit/>
          </a:bodyPr>
          <a:lstStyle/>
          <a:p>
            <a:r>
              <a:rPr lang="en-US" sz="2000" dirty="0" smtClean="0">
                <a:latin typeface="Times New Roman" charset="0"/>
              </a:rPr>
              <a:t>Place holder for PF results</a:t>
            </a:r>
            <a:endParaRPr lang="en-US" sz="2000" dirty="0">
              <a:latin typeface="Times New Roman" charset="0"/>
            </a:endParaRPr>
          </a:p>
        </p:txBody>
      </p:sp>
    </p:spTree>
    <p:extLst>
      <p:ext uri="{BB962C8B-B14F-4D97-AF65-F5344CB8AC3E}">
        <p14:creationId xmlns:p14="http://schemas.microsoft.com/office/powerpoint/2010/main" val="1282126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2489</TotalTime>
  <Words>3783</Words>
  <Application>Microsoft Macintosh PowerPoint</Application>
  <PresentationFormat>Widescreen</PresentationFormat>
  <Paragraphs>820</Paragraphs>
  <Slides>37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68</cp:revision>
  <dcterms:created xsi:type="dcterms:W3CDTF">2017-01-27T15:55:39Z</dcterms:created>
  <dcterms:modified xsi:type="dcterms:W3CDTF">2017-02-20T20:39:19Z</dcterms:modified>
</cp:coreProperties>
</file>