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1.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7" r:id="rId2"/>
    <p:sldId id="304" r:id="rId3"/>
    <p:sldId id="295" r:id="rId4"/>
    <p:sldId id="265" r:id="rId5"/>
    <p:sldId id="266" r:id="rId6"/>
    <p:sldId id="267" r:id="rId7"/>
    <p:sldId id="264" r:id="rId8"/>
    <p:sldId id="286" r:id="rId9"/>
    <p:sldId id="287" r:id="rId10"/>
    <p:sldId id="285" r:id="rId11"/>
    <p:sldId id="294" r:id="rId12"/>
    <p:sldId id="258" r:id="rId13"/>
    <p:sldId id="268" r:id="rId14"/>
    <p:sldId id="269" r:id="rId15"/>
    <p:sldId id="275" r:id="rId16"/>
    <p:sldId id="282" r:id="rId17"/>
    <p:sldId id="293" r:id="rId18"/>
    <p:sldId id="283" r:id="rId19"/>
    <p:sldId id="259" r:id="rId20"/>
    <p:sldId id="270" r:id="rId21"/>
    <p:sldId id="271" r:id="rId22"/>
    <p:sldId id="263" r:id="rId23"/>
    <p:sldId id="288" r:id="rId24"/>
    <p:sldId id="289" r:id="rId25"/>
    <p:sldId id="297" r:id="rId26"/>
    <p:sldId id="260" r:id="rId27"/>
    <p:sldId id="301" r:id="rId28"/>
    <p:sldId id="302" r:id="rId29"/>
    <p:sldId id="273" r:id="rId30"/>
    <p:sldId id="276" r:id="rId31"/>
    <p:sldId id="274" r:id="rId32"/>
    <p:sldId id="290" r:id="rId33"/>
    <p:sldId id="300" r:id="rId34"/>
    <p:sldId id="291" r:id="rId35"/>
    <p:sldId id="292" r:id="rId36"/>
    <p:sldId id="298" r:id="rId37"/>
    <p:sldId id="261" r:id="rId38"/>
    <p:sldId id="277" r:id="rId39"/>
    <p:sldId id="278" r:id="rId40"/>
    <p:sldId id="279" r:id="rId41"/>
    <p:sldId id="280" r:id="rId42"/>
    <p:sldId id="281" r:id="rId43"/>
    <p:sldId id="262" r:id="rId44"/>
    <p:sldId id="296" r:id="rId45"/>
    <p:sldId id="303" r:id="rId46"/>
    <p:sldId id="29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D615"/>
    <a:srgbClr val="860E00"/>
    <a:srgbClr val="007D37"/>
    <a:srgbClr val="A11300"/>
    <a:srgbClr val="008F4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76"/>
    <p:restoredTop sz="83167"/>
  </p:normalViewPr>
  <p:slideViewPr>
    <p:cSldViewPr snapToGrid="0" snapToObjects="1">
      <p:cViewPr>
        <p:scale>
          <a:sx n="125" d="100"/>
          <a:sy n="125" d="100"/>
        </p:scale>
        <p:origin x="18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r>
              <a:rPr lang="en-US" sz="1800" b="0" i="0" baseline="0" smtClean="0">
                <a:solidFill>
                  <a:schemeClr val="tx1"/>
                </a:solidFill>
                <a:effectLst/>
              </a:rPr>
              <a:t>Submissions by DD Dataset</a:t>
            </a:r>
            <a:endParaRPr lang="en-US">
              <a:solidFill>
                <a:schemeClr val="tx1"/>
              </a:solidFill>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1807.0</c:v>
                </c:pt>
                <c:pt idx="1">
                  <c:v>1549.0</c:v>
                </c:pt>
                <c:pt idx="2">
                  <c:v>2796.0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r>
              <a:rPr lang="en-US" sz="1800" b="0" i="0" baseline="0" smtClean="0">
                <a:solidFill>
                  <a:schemeClr val="tx1"/>
                </a:solidFill>
                <a:effectLst/>
              </a:rPr>
              <a:t>Submissions by DD Dataset</a:t>
            </a:r>
            <a:endParaRPr lang="en-US">
              <a:solidFill>
                <a:schemeClr val="tx1"/>
              </a:solidFill>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Dataset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Submissions by DD Dataset</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Submissions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2"/>
              <c:layout>
                <c:manualLayout>
                  <c:x val="0.177058045628912"/>
                  <c:y val="-0.0716019005055451"/>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135.0</c:v>
                </c:pt>
                <c:pt idx="1">
                  <c:v>518.0</c:v>
                </c:pt>
                <c:pt idx="2">
                  <c:v>1192.0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Relevant</a:t>
            </a:r>
            <a:r>
              <a:rPr lang="en-US" baseline="0" dirty="0" smtClean="0">
                <a:solidFill>
                  <a:schemeClr val="tx1"/>
                </a:solidFill>
                <a:latin typeface="Times New Roman" charset="0"/>
                <a:ea typeface="Times New Roman" charset="0"/>
                <a:cs typeface="Times New Roman" charset="0"/>
              </a:rPr>
              <a:t> Document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layout>
                <c:manualLayout>
                  <c:x val="-0.0149852614577025"/>
                  <c:y val="0.0467913818970026"/>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0837435897435897"/>
                      <c:h val="0.141836146155369"/>
                    </c:manualLayout>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NYU</c:v>
                </c:pt>
                <c:pt idx="1">
                  <c:v>JPL</c:v>
                </c:pt>
                <c:pt idx="2">
                  <c:v>HG</c:v>
                </c:pt>
              </c:strCache>
            </c:strRef>
          </c:cat>
          <c:val>
            <c:numRef>
              <c:f>Sheet1!$B$2:$B$4</c:f>
              <c:numCache>
                <c:formatCode>General</c:formatCode>
                <c:ptCount val="3"/>
                <c:pt idx="0">
                  <c:v>33.0</c:v>
                </c:pt>
                <c:pt idx="1">
                  <c:v>273.0</c:v>
                </c:pt>
                <c:pt idx="2">
                  <c:v>450.0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r>
              <a:rPr lang="en-US" sz="1800" b="0" i="0" baseline="0" dirty="0" smtClean="0">
                <a:effectLst/>
              </a:rPr>
              <a:t>Submissions by DD Dataset</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894.0</c:v>
                </c:pt>
                <c:pt idx="1">
                  <c:v>1311.0</c:v>
                </c:pt>
                <c:pt idx="2">
                  <c:v>910.0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03DF7-F1BD-0349-9067-374625416A06}" type="datetimeFigureOut">
              <a:rPr lang="en-US" smtClean="0"/>
              <a:t>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E5CAE-0EDE-E641-8398-C2B210B5057C}" type="slidenum">
              <a:rPr lang="en-US" smtClean="0"/>
              <a:t>‹#›</a:t>
            </a:fld>
            <a:endParaRPr lang="en-US"/>
          </a:p>
        </p:txBody>
      </p:sp>
    </p:spTree>
    <p:extLst>
      <p:ext uri="{BB962C8B-B14F-4D97-AF65-F5344CB8AC3E}">
        <p14:creationId xmlns:p14="http://schemas.microsoft.com/office/powerpoint/2010/main" val="192464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lots of slides but they’re repeated</a:t>
            </a:r>
            <a:r>
              <a:rPr lang="en-US" baseline="0" dirty="0" smtClean="0"/>
              <a:t> and you plan to go fast</a:t>
            </a:r>
            <a:endParaRPr lang="en-US" dirty="0" smtClean="0"/>
          </a:p>
          <a:p>
            <a:endParaRPr lang="en-US" dirty="0" smtClean="0"/>
          </a:p>
          <a:p>
            <a:r>
              <a:rPr lang="en-US" dirty="0" smtClean="0"/>
              <a:t>3 teams answered</a:t>
            </a:r>
            <a:r>
              <a:rPr lang="en-US" baseline="0" dirty="0" smtClean="0"/>
              <a:t> 5 question types</a:t>
            </a:r>
          </a:p>
          <a:p>
            <a:r>
              <a:rPr lang="en-US" baseline="0" dirty="0" smtClean="0"/>
              <a:t>Out of those 5 question types came10 sets of questions (however in all but one case, the DD question set was a subset of the Ground Truth set)</a:t>
            </a:r>
          </a:p>
          <a:p>
            <a:r>
              <a:rPr lang="en-US" baseline="0" dirty="0" smtClean="0"/>
              <a:t>Half of those question sets were answered using the Ground Truth Dataset</a:t>
            </a:r>
          </a:p>
          <a:p>
            <a:r>
              <a:rPr lang="en-US" baseline="0" dirty="0" smtClean="0"/>
              <a:t>The other half were answered using the Domain Discovery datasets</a:t>
            </a:r>
          </a:p>
          <a:p>
            <a:r>
              <a:rPr lang="en-US" baseline="0" dirty="0" smtClean="0"/>
              <a:t>In 4 of the 5 of those cases, there were 3 different Domain Discovery datasets used</a:t>
            </a:r>
          </a:p>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2</a:t>
            </a:fld>
            <a:endParaRPr lang="en-US"/>
          </a:p>
        </p:txBody>
      </p:sp>
    </p:spTree>
    <p:extLst>
      <p:ext uri="{BB962C8B-B14F-4D97-AF65-F5344CB8AC3E}">
        <p14:creationId xmlns:p14="http://schemas.microsoft.com/office/powerpoint/2010/main" val="95851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15</a:t>
            </a:fld>
            <a:endParaRPr lang="en-US"/>
          </a:p>
        </p:txBody>
      </p:sp>
    </p:spTree>
    <p:extLst>
      <p:ext uri="{BB962C8B-B14F-4D97-AF65-F5344CB8AC3E}">
        <p14:creationId xmlns:p14="http://schemas.microsoft.com/office/powerpoint/2010/main" val="62762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16</a:t>
            </a:fld>
            <a:endParaRPr lang="en-US"/>
          </a:p>
        </p:txBody>
      </p:sp>
    </p:spTree>
    <p:extLst>
      <p:ext uri="{BB962C8B-B14F-4D97-AF65-F5344CB8AC3E}">
        <p14:creationId xmlns:p14="http://schemas.microsoft.com/office/powerpoint/2010/main" val="146383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Submissions by DD</a:t>
            </a:r>
            <a:r>
              <a:rPr lang="en-US" baseline="0" dirty="0" smtClean="0"/>
              <a:t> Dataset: The percentage of the unique union of team submissions (up to the pool depth) represented by each dataset</a:t>
            </a:r>
            <a:endParaRPr lang="en-US" dirty="0" smtClean="0"/>
          </a:p>
          <a:p>
            <a:endParaRPr lang="en-US" dirty="0" smtClean="0"/>
          </a:p>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r>
              <a:rPr lang="en-US" baseline="0" dirty="0" smtClean="0"/>
              <a:t>Relevant Document Distribution:</a:t>
            </a:r>
          </a:p>
          <a:p>
            <a:r>
              <a:rPr lang="en-US" baseline="0" dirty="0" smtClean="0"/>
              <a:t>https://</a:t>
            </a:r>
            <a:r>
              <a:rPr lang="en-US" baseline="0" dirty="0" err="1" smtClean="0"/>
              <a:t>github.com</a:t>
            </a:r>
            <a:r>
              <a:rPr lang="en-US" baseline="0" dirty="0" smtClean="0"/>
              <a:t>/</a:t>
            </a:r>
            <a:r>
              <a:rPr lang="en-US" baseline="0" dirty="0" err="1" smtClean="0"/>
              <a:t>istresearch</a:t>
            </a:r>
            <a:r>
              <a:rPr lang="en-US" baseline="0" dirty="0" smtClean="0"/>
              <a:t>/qpr-fall-2016-eval/blob/master/evaluation/</a:t>
            </a:r>
            <a:r>
              <a:rPr lang="en-US" baseline="0" dirty="0" err="1" smtClean="0"/>
              <a:t>dd_evaluation</a:t>
            </a:r>
            <a:r>
              <a:rPr lang="en-US" baseline="0" dirty="0" smtClean="0"/>
              <a:t>/</a:t>
            </a:r>
            <a:r>
              <a:rPr lang="en-US" baseline="0" dirty="0" err="1" smtClean="0"/>
              <a:t>cluster_identification</a:t>
            </a:r>
            <a:r>
              <a:rPr lang="en-US" baseline="0" dirty="0" smtClean="0"/>
              <a:t>/</a:t>
            </a:r>
            <a:r>
              <a:rPr lang="en-US" baseline="0" dirty="0" err="1" smtClean="0"/>
              <a:t>Crawl_Teams_CI_Eval.ipynb</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imes New Roman" charset="0"/>
              </a:rPr>
              <a:t>Note: </a:t>
            </a:r>
            <a:r>
              <a:rPr lang="en-US" sz="1200" dirty="0" smtClean="0">
                <a:latin typeface="Times New Roman" charset="0"/>
              </a:rPr>
              <a:t>Question selection procedure (i.e., largest overlap in NYU data) and dataset submission chronology (i.e., NYU submissions preceding others) may have affected submissions distribution.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17</a:t>
            </a:fld>
            <a:endParaRPr lang="en-US"/>
          </a:p>
        </p:txBody>
      </p:sp>
    </p:spTree>
    <p:extLst>
      <p:ext uri="{BB962C8B-B14F-4D97-AF65-F5344CB8AC3E}">
        <p14:creationId xmlns:p14="http://schemas.microsoft.com/office/powerpoint/2010/main" val="1991018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18</a:t>
            </a:fld>
            <a:endParaRPr lang="en-US"/>
          </a:p>
        </p:txBody>
      </p:sp>
    </p:spTree>
    <p:extLst>
      <p:ext uri="{BB962C8B-B14F-4D97-AF65-F5344CB8AC3E}">
        <p14:creationId xmlns:p14="http://schemas.microsoft.com/office/powerpoint/2010/main" val="202998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baseline="0" dirty="0" smtClean="0"/>
          </a:p>
          <a:p>
            <a:r>
              <a:rPr lang="en-US" b="1" baseline="0" dirty="0" smtClean="0"/>
              <a:t>NOTE TO SELF: </a:t>
            </a:r>
            <a:r>
              <a:rPr lang="en-US" baseline="0" dirty="0" smtClean="0"/>
              <a:t>Need to firm up how the normalization process occurred?  Were the feature values provided by the teams taken as a value and confirmed?  Or were the annotated feature values for each document ID taken as the submitted feature value?</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20</a:t>
            </a:fld>
            <a:endParaRPr lang="en-US"/>
          </a:p>
        </p:txBody>
      </p:sp>
    </p:spTree>
    <p:extLst>
      <p:ext uri="{BB962C8B-B14F-4D97-AF65-F5344CB8AC3E}">
        <p14:creationId xmlns:p14="http://schemas.microsoft.com/office/powerpoint/2010/main" val="1064898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22</a:t>
            </a:fld>
            <a:endParaRPr lang="en-US"/>
          </a:p>
        </p:txBody>
      </p:sp>
    </p:spTree>
    <p:extLst>
      <p:ext uri="{BB962C8B-B14F-4D97-AF65-F5344CB8AC3E}">
        <p14:creationId xmlns:p14="http://schemas.microsoft.com/office/powerpoint/2010/main" val="33145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baseline="0" dirty="0" smtClean="0"/>
          </a:p>
          <a:p>
            <a:r>
              <a:rPr lang="en-US" b="1" baseline="0" dirty="0" smtClean="0"/>
              <a:t>NOTE TO SELF: </a:t>
            </a:r>
            <a:r>
              <a:rPr lang="en-US" baseline="0" dirty="0" smtClean="0"/>
              <a:t>Need to firm up how the normalization process occurred?  Were the feature values provided by the teams taken as a value and confirmed?  Or were the annotated feature values for each document ID taken as the submitted feature value?</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23</a:t>
            </a:fld>
            <a:endParaRPr lang="en-US"/>
          </a:p>
        </p:txBody>
      </p:sp>
    </p:spTree>
    <p:extLst>
      <p:ext uri="{BB962C8B-B14F-4D97-AF65-F5344CB8AC3E}">
        <p14:creationId xmlns:p14="http://schemas.microsoft.com/office/powerpoint/2010/main" val="967718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24</a:t>
            </a:fld>
            <a:endParaRPr lang="en-US"/>
          </a:p>
        </p:txBody>
      </p:sp>
    </p:spTree>
    <p:extLst>
      <p:ext uri="{BB962C8B-B14F-4D97-AF65-F5344CB8AC3E}">
        <p14:creationId xmlns:p14="http://schemas.microsoft.com/office/powerpoint/2010/main" val="1419477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25</a:t>
            </a:fld>
            <a:endParaRPr lang="en-US"/>
          </a:p>
        </p:txBody>
      </p:sp>
    </p:spTree>
    <p:extLst>
      <p:ext uri="{BB962C8B-B14F-4D97-AF65-F5344CB8AC3E}">
        <p14:creationId xmlns:p14="http://schemas.microsoft.com/office/powerpoint/2010/main" val="145336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27</a:t>
            </a:fld>
            <a:endParaRPr lang="en-US"/>
          </a:p>
        </p:txBody>
      </p:sp>
    </p:spTree>
    <p:extLst>
      <p:ext uri="{BB962C8B-B14F-4D97-AF65-F5344CB8AC3E}">
        <p14:creationId xmlns:p14="http://schemas.microsoft.com/office/powerpoint/2010/main" val="163000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we’re take a look at Point Fact</a:t>
            </a:r>
          </a:p>
          <a:p>
            <a:r>
              <a:rPr lang="en-US" baseline="0" dirty="0" smtClean="0"/>
              <a:t>These questions ask for a specific extracted answer from a (presumably) specific ad</a:t>
            </a:r>
          </a:p>
          <a:p>
            <a:r>
              <a:rPr lang="en-US" baseline="0" dirty="0" smtClean="0"/>
              <a:t>We have this example</a:t>
            </a:r>
          </a:p>
          <a:p>
            <a:r>
              <a:rPr lang="en-US" baseline="0" dirty="0" smtClean="0"/>
              <a:t>The terminology we use: phone number, name, and price are “filter features”</a:t>
            </a:r>
          </a:p>
          <a:p>
            <a:r>
              <a:rPr lang="en-US" baseline="0" dirty="0" smtClean="0"/>
              <a:t>The location is an ”extraction feature”</a:t>
            </a:r>
          </a:p>
          <a:p>
            <a:r>
              <a:rPr lang="en-US" baseline="0" dirty="0" smtClean="0"/>
              <a:t>First we’re looking at the Ground Truth question set</a:t>
            </a:r>
          </a:p>
          <a:p>
            <a:r>
              <a:rPr lang="en-US" baseline="0" dirty="0" smtClean="0"/>
              <a:t>Here’s the </a:t>
            </a:r>
            <a:r>
              <a:rPr lang="en-US" baseline="0" dirty="0" err="1" smtClean="0"/>
              <a:t>dist</a:t>
            </a:r>
            <a:r>
              <a:rPr lang="en-US" baseline="0" dirty="0" smtClean="0"/>
              <a:t> of filtering and extraction features</a:t>
            </a:r>
          </a:p>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3</a:t>
            </a:fld>
            <a:endParaRPr lang="en-US"/>
          </a:p>
        </p:txBody>
      </p:sp>
    </p:spTree>
    <p:extLst>
      <p:ext uri="{BB962C8B-B14F-4D97-AF65-F5344CB8AC3E}">
        <p14:creationId xmlns:p14="http://schemas.microsoft.com/office/powerpoint/2010/main" val="1603299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28</a:t>
            </a:fld>
            <a:endParaRPr lang="en-US"/>
          </a:p>
        </p:txBody>
      </p:sp>
    </p:spTree>
    <p:extLst>
      <p:ext uri="{BB962C8B-B14F-4D97-AF65-F5344CB8AC3E}">
        <p14:creationId xmlns:p14="http://schemas.microsoft.com/office/powerpoint/2010/main" val="482137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31</a:t>
            </a:fld>
            <a:endParaRPr lang="en-US"/>
          </a:p>
        </p:txBody>
      </p:sp>
    </p:spTree>
    <p:extLst>
      <p:ext uri="{BB962C8B-B14F-4D97-AF65-F5344CB8AC3E}">
        <p14:creationId xmlns:p14="http://schemas.microsoft.com/office/powerpoint/2010/main" val="886137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32</a:t>
            </a:fld>
            <a:endParaRPr lang="en-US"/>
          </a:p>
        </p:txBody>
      </p:sp>
    </p:spTree>
    <p:extLst>
      <p:ext uri="{BB962C8B-B14F-4D97-AF65-F5344CB8AC3E}">
        <p14:creationId xmlns:p14="http://schemas.microsoft.com/office/powerpoint/2010/main" val="244150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33</a:t>
            </a:fld>
            <a:endParaRPr lang="en-US"/>
          </a:p>
        </p:txBody>
      </p:sp>
    </p:spTree>
    <p:extLst>
      <p:ext uri="{BB962C8B-B14F-4D97-AF65-F5344CB8AC3E}">
        <p14:creationId xmlns:p14="http://schemas.microsoft.com/office/powerpoint/2010/main" val="1828120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35</a:t>
            </a:fld>
            <a:endParaRPr lang="en-US"/>
          </a:p>
        </p:txBody>
      </p:sp>
    </p:spTree>
    <p:extLst>
      <p:ext uri="{BB962C8B-B14F-4D97-AF65-F5344CB8AC3E}">
        <p14:creationId xmlns:p14="http://schemas.microsoft.com/office/powerpoint/2010/main" val="1295661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36</a:t>
            </a:fld>
            <a:endParaRPr lang="en-US"/>
          </a:p>
        </p:txBody>
      </p:sp>
    </p:spTree>
    <p:extLst>
      <p:ext uri="{BB962C8B-B14F-4D97-AF65-F5344CB8AC3E}">
        <p14:creationId xmlns:p14="http://schemas.microsoft.com/office/powerpoint/2010/main" val="1817641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questions were generated specifically</a:t>
            </a:r>
            <a:r>
              <a:rPr lang="en-US" baseline="0" dirty="0" smtClean="0"/>
              <a:t> for the GT data</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37</a:t>
            </a:fld>
            <a:endParaRPr lang="en-US"/>
          </a:p>
        </p:txBody>
      </p:sp>
    </p:spTree>
    <p:extLst>
      <p:ext uri="{BB962C8B-B14F-4D97-AF65-F5344CB8AC3E}">
        <p14:creationId xmlns:p14="http://schemas.microsoft.com/office/powerpoint/2010/main" val="509702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38</a:t>
            </a:fld>
            <a:endParaRPr lang="en-US"/>
          </a:p>
        </p:txBody>
      </p:sp>
    </p:spTree>
    <p:extLst>
      <p:ext uri="{BB962C8B-B14F-4D97-AF65-F5344CB8AC3E}">
        <p14:creationId xmlns:p14="http://schemas.microsoft.com/office/powerpoint/2010/main" val="1928956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 questions were generated specifically</a:t>
            </a:r>
            <a:r>
              <a:rPr lang="en-US" baseline="0" dirty="0" smtClean="0"/>
              <a:t> for the DD data</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43</a:t>
            </a:fld>
            <a:endParaRPr lang="en-US"/>
          </a:p>
        </p:txBody>
      </p:sp>
    </p:spTree>
    <p:extLst>
      <p:ext uri="{BB962C8B-B14F-4D97-AF65-F5344CB8AC3E}">
        <p14:creationId xmlns:p14="http://schemas.microsoft.com/office/powerpoint/2010/main" val="12629497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44</a:t>
            </a:fld>
            <a:endParaRPr lang="en-US"/>
          </a:p>
        </p:txBody>
      </p:sp>
    </p:spTree>
    <p:extLst>
      <p:ext uri="{BB962C8B-B14F-4D97-AF65-F5344CB8AC3E}">
        <p14:creationId xmlns:p14="http://schemas.microsoft.com/office/powerpoint/2010/main" val="613602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endParaRPr lang="en-US" dirty="0" smtClean="0"/>
          </a:p>
          <a:p>
            <a:r>
              <a:rPr lang="en-US" dirty="0" smtClean="0"/>
              <a:t>dictionary</a:t>
            </a:r>
            <a:r>
              <a:rPr lang="en-US" dirty="0" smtClean="0"/>
              <a:t>:</a:t>
            </a:r>
            <a:r>
              <a:rPr lang="en-US" baseline="0" dirty="0" smtClean="0"/>
              <a:t> https://</a:t>
            </a:r>
            <a:r>
              <a:rPr lang="en-US" baseline="0" dirty="0" err="1" smtClean="0"/>
              <a:t>github.com</a:t>
            </a:r>
            <a:r>
              <a:rPr lang="en-US" baseline="0" dirty="0" smtClean="0"/>
              <a:t>/</a:t>
            </a:r>
            <a:r>
              <a:rPr lang="en-US" baseline="0" dirty="0" err="1" smtClean="0"/>
              <a:t>istresearch</a:t>
            </a:r>
            <a:r>
              <a:rPr lang="en-US" baseline="0" dirty="0" smtClean="0"/>
              <a:t>/qpr-fall-2016-eval/blob/master/data/</a:t>
            </a:r>
            <a:r>
              <a:rPr lang="en-US" baseline="0" dirty="0" err="1" smtClean="0"/>
              <a:t>posted_GT</a:t>
            </a:r>
            <a:r>
              <a:rPr lang="en-US" baseline="0" dirty="0" smtClean="0"/>
              <a:t>/ground_truth_pf_submissions_relevant_V4.json</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a:t>
            </a:fld>
            <a:endParaRPr lang="en-US"/>
          </a:p>
        </p:txBody>
      </p:sp>
    </p:spTree>
    <p:extLst>
      <p:ext uri="{BB962C8B-B14F-4D97-AF65-F5344CB8AC3E}">
        <p14:creationId xmlns:p14="http://schemas.microsoft.com/office/powerpoint/2010/main" val="732234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45</a:t>
            </a:fld>
            <a:endParaRPr lang="en-US"/>
          </a:p>
        </p:txBody>
      </p:sp>
    </p:spTree>
    <p:extLst>
      <p:ext uri="{BB962C8B-B14F-4D97-AF65-F5344CB8AC3E}">
        <p14:creationId xmlns:p14="http://schemas.microsoft.com/office/powerpoint/2010/main" val="1353742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46</a:t>
            </a:fld>
            <a:endParaRPr lang="en-US"/>
          </a:p>
        </p:txBody>
      </p:sp>
    </p:spTree>
    <p:extLst>
      <p:ext uri="{BB962C8B-B14F-4D97-AF65-F5344CB8AC3E}">
        <p14:creationId xmlns:p14="http://schemas.microsoft.com/office/powerpoint/2010/main" val="102970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subset</a:t>
            </a:r>
            <a:r>
              <a:rPr lang="en-US" baseline="0" dirty="0" smtClean="0"/>
              <a:t> of the Ground Truth questions were chosen to be evaluated on the Domain Discovery datasets</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7</a:t>
            </a:fld>
            <a:endParaRPr lang="en-US"/>
          </a:p>
        </p:txBody>
      </p:sp>
    </p:spTree>
    <p:extLst>
      <p:ext uri="{BB962C8B-B14F-4D97-AF65-F5344CB8AC3E}">
        <p14:creationId xmlns:p14="http://schemas.microsoft.com/office/powerpoint/2010/main" val="194845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8</a:t>
            </a:fld>
            <a:endParaRPr lang="en-US"/>
          </a:p>
        </p:txBody>
      </p:sp>
    </p:spTree>
    <p:extLst>
      <p:ext uri="{BB962C8B-B14F-4D97-AF65-F5344CB8AC3E}">
        <p14:creationId xmlns:p14="http://schemas.microsoft.com/office/powerpoint/2010/main" val="1739694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imes New Roman" charset="0"/>
              </a:rPr>
              <a:t>Note: </a:t>
            </a:r>
            <a:r>
              <a:rPr lang="en-US" sz="1200" dirty="0" smtClean="0">
                <a:latin typeface="Times New Roman" charset="0"/>
              </a:rPr>
              <a:t>Question selection procedure (i.e., largest overlap in NYU data) and dataset submission chronology (i.e., NYU submissions preceding others) may have affected submissions distribution.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10</a:t>
            </a:fld>
            <a:endParaRPr lang="en-US"/>
          </a:p>
        </p:txBody>
      </p:sp>
    </p:spTree>
    <p:extLst>
      <p:ext uri="{BB962C8B-B14F-4D97-AF65-F5344CB8AC3E}">
        <p14:creationId xmlns:p14="http://schemas.microsoft.com/office/powerpoint/2010/main" val="95350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11</a:t>
            </a:fld>
            <a:endParaRPr lang="en-US"/>
          </a:p>
        </p:txBody>
      </p:sp>
    </p:spTree>
    <p:extLst>
      <p:ext uri="{BB962C8B-B14F-4D97-AF65-F5344CB8AC3E}">
        <p14:creationId xmlns:p14="http://schemas.microsoft.com/office/powerpoint/2010/main" val="84236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are Cluster Identification</a:t>
            </a:r>
            <a:endParaRPr lang="en-US" baseline="0" dirty="0" smtClean="0"/>
          </a:p>
          <a:p>
            <a:r>
              <a:rPr lang="en-US" baseline="0" dirty="0" smtClean="0"/>
              <a:t>These questions ask the search teams to find and return ads that appear to belong to some network of connected ads.</a:t>
            </a:r>
          </a:p>
          <a:p>
            <a:r>
              <a:rPr lang="en-US" baseline="0" dirty="0" smtClean="0"/>
              <a:t>That network is identified by a seed value </a:t>
            </a:r>
          </a:p>
          <a:p>
            <a:r>
              <a:rPr lang="en-US" baseline="0" dirty="0" smtClean="0"/>
              <a:t>We have this example</a:t>
            </a:r>
          </a:p>
          <a:p>
            <a:r>
              <a:rPr lang="en-US" baseline="0" dirty="0" smtClean="0"/>
              <a:t>The terminology we use: phone number is the seed value</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12</a:t>
            </a:fld>
            <a:endParaRPr lang="en-US"/>
          </a:p>
        </p:txBody>
      </p:sp>
    </p:spTree>
    <p:extLst>
      <p:ext uri="{BB962C8B-B14F-4D97-AF65-F5344CB8AC3E}">
        <p14:creationId xmlns:p14="http://schemas.microsoft.com/office/powerpoint/2010/main" val="90520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13</a:t>
            </a:fld>
            <a:endParaRPr lang="en-US"/>
          </a:p>
        </p:txBody>
      </p:sp>
    </p:spTree>
    <p:extLst>
      <p:ext uri="{BB962C8B-B14F-4D97-AF65-F5344CB8AC3E}">
        <p14:creationId xmlns:p14="http://schemas.microsoft.com/office/powerpoint/2010/main" val="28440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06404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406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201524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31635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CE53F-477C-7D48-A097-61F3CBE37BD2}"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62408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2CE53F-477C-7D48-A097-61F3CBE37BD2}"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74402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2CE53F-477C-7D48-A097-61F3CBE37BD2}" type="datetimeFigureOut">
              <a:rPr lang="en-US" smtClean="0"/>
              <a:t>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6496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2CE53F-477C-7D48-A097-61F3CBE37BD2}" type="datetimeFigureOut">
              <a:rPr lang="en-US" smtClean="0"/>
              <a:t>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6704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CE53F-477C-7D48-A097-61F3CBE37BD2}" type="datetimeFigureOut">
              <a:rPr lang="en-US" smtClean="0"/>
              <a:t>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8386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CE53F-477C-7D48-A097-61F3CBE37BD2}"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8932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CE53F-477C-7D48-A097-61F3CBE37BD2}"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5779268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CE53F-477C-7D48-A097-61F3CBE37BD2}" type="datetimeFigureOut">
              <a:rPr lang="en-US" smtClean="0"/>
              <a:t>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B0614-6725-E242-844B-C8905FF73067}" type="slidenum">
              <a:rPr lang="en-US" smtClean="0"/>
              <a:t>‹#›</a:t>
            </a:fld>
            <a:endParaRPr lang="en-US"/>
          </a:p>
        </p:txBody>
      </p:sp>
    </p:spTree>
    <p:extLst>
      <p:ext uri="{BB962C8B-B14F-4D97-AF65-F5344CB8AC3E}">
        <p14:creationId xmlns:p14="http://schemas.microsoft.com/office/powerpoint/2010/main" val="31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chart" Target="../charts/chart6.xml"/><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chart" Target="../charts/char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chart" Target="../charts/chart11.xml"/><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chart" Target="../charts/char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3" Type="http://schemas.openxmlformats.org/officeDocument/2006/relationships/chart" Target="../charts/chart13.xml"/><Relationship Id="rId4" Type="http://schemas.openxmlformats.org/officeDocument/2006/relationships/chart" Target="../charts/chart14.xml"/><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chart" Target="../charts/char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89100"/>
            <a:ext cx="12179300" cy="1384995"/>
          </a:xfrm>
          <a:prstGeom prst="rect">
            <a:avLst/>
          </a:prstGeom>
          <a:noFill/>
        </p:spPr>
        <p:txBody>
          <a:bodyPr wrap="square" rtlCol="0">
            <a:spAutoFit/>
          </a:bodyPr>
          <a:lstStyle/>
          <a:p>
            <a:pPr algn="ctr"/>
            <a:r>
              <a:rPr lang="en-US" sz="2800" dirty="0" smtClean="0">
                <a:solidFill>
                  <a:srgbClr val="0432FF"/>
                </a:solidFill>
                <a:latin typeface="Times New Roman" charset="0"/>
              </a:rPr>
              <a:t>December 2016 QPR:</a:t>
            </a:r>
          </a:p>
          <a:p>
            <a:pPr algn="ctr"/>
            <a:r>
              <a:rPr lang="en-US" sz="2800" dirty="0" smtClean="0">
                <a:latin typeface="Times New Roman" charset="0"/>
              </a:rPr>
              <a:t>Post Hoc </a:t>
            </a:r>
            <a:r>
              <a:rPr lang="en-US" sz="2800" dirty="0" smtClean="0">
                <a:latin typeface="Times New Roman" charset="0"/>
              </a:rPr>
              <a:t>Evaluation</a:t>
            </a:r>
          </a:p>
          <a:p>
            <a:pPr algn="ctr"/>
            <a:r>
              <a:rPr lang="en-US" sz="2800" dirty="0" smtClean="0">
                <a:latin typeface="Times New Roman" charset="0"/>
              </a:rPr>
              <a:t>(</a:t>
            </a:r>
            <a:r>
              <a:rPr lang="en-US" sz="2800" dirty="0">
                <a:latin typeface="Times New Roman" charset="0"/>
              </a:rPr>
              <a:t>s</a:t>
            </a:r>
            <a:r>
              <a:rPr lang="en-US" sz="2800" dirty="0" smtClean="0">
                <a:latin typeface="Times New Roman" charset="0"/>
              </a:rPr>
              <a:t>ummary to date)</a:t>
            </a:r>
            <a:endParaRPr lang="en-US" sz="2800" dirty="0">
              <a:latin typeface="Times New Roman" charset="0"/>
            </a:endParaRPr>
          </a:p>
        </p:txBody>
      </p:sp>
    </p:spTree>
    <p:extLst>
      <p:ext uri="{BB962C8B-B14F-4D97-AF65-F5344CB8AC3E}">
        <p14:creationId xmlns:p14="http://schemas.microsoft.com/office/powerpoint/2010/main" val="2103924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Point Fact: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631361083"/>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569022154"/>
              </p:ext>
            </p:extLst>
          </p:nvPr>
        </p:nvGraphicFramePr>
        <p:xfrm>
          <a:off x="35496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1" name="TextBox 10"/>
          <p:cNvSpPr txBox="1"/>
          <p:nvPr/>
        </p:nvSpPr>
        <p:spPr>
          <a:xfrm>
            <a:off x="0" y="6158856"/>
            <a:ext cx="11415395" cy="584775"/>
          </a:xfrm>
          <a:prstGeom prst="rect">
            <a:avLst/>
          </a:prstGeom>
          <a:noFill/>
        </p:spPr>
        <p:txBody>
          <a:bodyPr wrap="square" rtlCol="0">
            <a:spAutoFit/>
          </a:bodyPr>
          <a:lstStyle/>
          <a:p>
            <a:r>
              <a:rPr lang="en-US" sz="1600" dirty="0" smtClean="0">
                <a:solidFill>
                  <a:schemeClr val="bg1">
                    <a:lumMod val="85000"/>
                  </a:schemeClr>
                </a:solidFill>
                <a:latin typeface="Times New Roman" charset="0"/>
              </a:rPr>
              <a:t>* Represents the number of unique document IDs found in the union of all three Search Team submissions within the pooling depth</a:t>
            </a:r>
          </a:p>
          <a:p>
            <a:r>
              <a:rPr lang="en-US" sz="1600" dirty="0" smtClean="0">
                <a:solidFill>
                  <a:schemeClr val="bg1">
                    <a:lumMod val="85000"/>
                  </a:schemeClr>
                </a:solidFill>
                <a:latin typeface="Times New Roman" charset="0"/>
              </a:rPr>
              <a:t>+ Represents the percentage of submitted documents from the given dataset found to be relevant </a:t>
            </a:r>
            <a:endParaRPr lang="en-US" sz="1600" dirty="0">
              <a:solidFill>
                <a:schemeClr val="bg1">
                  <a:lumMod val="85000"/>
                </a:schemeClr>
              </a:solidFill>
              <a:latin typeface="Times New Roman" charset="0"/>
            </a:endParaRPr>
          </a:p>
        </p:txBody>
      </p:sp>
      <p:sp>
        <p:nvSpPr>
          <p:cNvPr id="9" name="TextBox 8"/>
          <p:cNvSpPr txBox="1"/>
          <p:nvPr/>
        </p:nvSpPr>
        <p:spPr>
          <a:xfrm>
            <a:off x="5366702" y="2080777"/>
            <a:ext cx="6271895"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504074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Point Fact: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029584" y="1938537"/>
            <a:ext cx="6271895"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282126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594966291"/>
              </p:ext>
            </p:extLst>
          </p:nvPr>
        </p:nvGraphicFramePr>
        <p:xfrm>
          <a:off x="8372114" y="799605"/>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49</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4766048" y="799605"/>
            <a:ext cx="2699778" cy="1015663"/>
          </a:xfrm>
          <a:prstGeom prst="rect">
            <a:avLst/>
          </a:prstGeom>
          <a:noFill/>
        </p:spPr>
        <p:txBody>
          <a:bodyPr wrap="none" rtlCol="0">
            <a:spAutoFit/>
          </a:bodyPr>
          <a:lstStyle/>
          <a:p>
            <a:r>
              <a:rPr lang="en-US" sz="2000" dirty="0" smtClean="0">
                <a:solidFill>
                  <a:srgbClr val="0432FF"/>
                </a:solidFill>
                <a:latin typeface="Times New Roman" charset="0"/>
              </a:rPr>
              <a:t>Total Questions: </a:t>
            </a:r>
            <a:r>
              <a:rPr lang="en-US" sz="2000" dirty="0" smtClean="0">
                <a:latin typeface="Times New Roman" charset="0"/>
              </a:rPr>
              <a:t>50</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r>
              <a:rPr lang="en-US" sz="2000" dirty="0" smtClean="0">
                <a:solidFill>
                  <a:srgbClr val="0432FF"/>
                </a:solidFill>
                <a:latin typeface="Times New Roman" charset="0"/>
              </a:rPr>
              <a:t>:</a:t>
            </a:r>
            <a:endParaRPr lang="en-US" sz="2000" dirty="0" smtClean="0">
              <a:solidFill>
                <a:srgbClr val="0432FF"/>
              </a:solidFill>
              <a:latin typeface="Times New Roman" charset="0"/>
            </a:endParaRPr>
          </a:p>
        </p:txBody>
      </p:sp>
      <p:sp>
        <p:nvSpPr>
          <p:cNvPr id="8" name="TextBox 7"/>
          <p:cNvSpPr txBox="1"/>
          <p:nvPr/>
        </p:nvSpPr>
        <p:spPr>
          <a:xfrm>
            <a:off x="711200" y="1023115"/>
            <a:ext cx="3009900" cy="707886"/>
          </a:xfrm>
          <a:prstGeom prst="rect">
            <a:avLst/>
          </a:prstGeom>
          <a:noFill/>
        </p:spPr>
        <p:txBody>
          <a:bodyPr wrap="square" rtlCol="0">
            <a:spAutoFit/>
          </a:bodyPr>
          <a:lstStyle/>
          <a:p>
            <a:r>
              <a:rPr lang="en-US" sz="2000" dirty="0" smtClean="0">
                <a:solidFill>
                  <a:srgbClr val="FF0000"/>
                </a:solidFill>
                <a:latin typeface="Times New Roman" charset="0"/>
              </a:rPr>
              <a:t>To be evaluated against Ground Truth data:</a:t>
            </a:r>
            <a:endParaRPr lang="en-US" sz="2000" dirty="0">
              <a:solidFill>
                <a:srgbClr val="FF0000"/>
              </a:solidFill>
              <a:latin typeface="Times New Roman" charset="0"/>
            </a:endParaRPr>
          </a:p>
        </p:txBody>
      </p:sp>
      <p:sp>
        <p:nvSpPr>
          <p:cNvPr id="3" name="Rectangle 2"/>
          <p:cNvSpPr/>
          <p:nvPr/>
        </p:nvSpPr>
        <p:spPr>
          <a:xfrm>
            <a:off x="190280" y="3813294"/>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smtClean="0">
                <a:solidFill>
                  <a:srgbClr val="7030A0"/>
                </a:solidFill>
                <a:latin typeface="Times New Roman" charset="0"/>
              </a:rPr>
              <a:t>4388151357</a:t>
            </a:r>
            <a:r>
              <a:rPr lang="en-US" dirty="0" smtClean="0">
                <a:latin typeface="Times New Roman" charset="0"/>
              </a:rPr>
              <a:t>…”</a:t>
            </a:r>
          </a:p>
          <a:p>
            <a:endParaRPr lang="en-US" dirty="0">
              <a:latin typeface="Times New Roman" charset="0"/>
            </a:endParaRPr>
          </a:p>
          <a:p>
            <a:r>
              <a:rPr lang="en-US" dirty="0" smtClean="0">
                <a:solidFill>
                  <a:srgbClr val="7030A0"/>
                </a:solidFill>
                <a:latin typeface="Times New Roman" charset="0"/>
              </a:rPr>
              <a:t>Seed Feature Type: </a:t>
            </a:r>
            <a:r>
              <a:rPr lang="en-US" dirty="0" smtClean="0">
                <a:latin typeface="Times New Roman" charset="0"/>
              </a:rPr>
              <a:t>phone number</a:t>
            </a:r>
            <a:endParaRPr lang="en-US" dirty="0">
              <a:latin typeface="Times New Roman" charset="0"/>
            </a:endParaRPr>
          </a:p>
        </p:txBody>
      </p:sp>
    </p:spTree>
    <p:extLst>
      <p:ext uri="{BB962C8B-B14F-4D97-AF65-F5344CB8AC3E}">
        <p14:creationId xmlns:p14="http://schemas.microsoft.com/office/powerpoint/2010/main" val="1158780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Clusters were generated from team submissions input into a consensus clustering algorithm</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consensus clustering metadata was used to generate a dictionary providing the list of relevant documents for each Cluster Identification question.</a:t>
            </a:r>
          </a:p>
        </p:txBody>
      </p:sp>
      <p:sp>
        <p:nvSpPr>
          <p:cNvPr id="7" name="TextBox 6"/>
          <p:cNvSpPr txBox="1"/>
          <p:nvPr/>
        </p:nvSpPr>
        <p:spPr>
          <a:xfrm>
            <a:off x="12700" y="53680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58859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1382905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54477682"/>
              </p:ext>
            </p:extLst>
          </p:nvPr>
        </p:nvGraphicFramePr>
        <p:xfrm>
          <a:off x="2931160" y="1041127"/>
          <a:ext cx="6291580" cy="485648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558455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14439103"/>
              </p:ext>
            </p:extLst>
          </p:nvPr>
        </p:nvGraphicFramePr>
        <p:xfrm>
          <a:off x="8372115" y="781593"/>
          <a:ext cx="3342366" cy="1036320"/>
        </p:xfrm>
        <a:graphic>
          <a:graphicData uri="http://schemas.openxmlformats.org/drawingml/2006/table">
            <a:tbl>
              <a:tblPr firstRow="1" bandRow="1">
                <a:tableStyleId>{5C22544A-7EE6-4342-B048-85BDC9FD1C3A}</a:tableStyleId>
              </a:tblPr>
              <a:tblGrid>
                <a:gridCol w="1664345"/>
                <a:gridCol w="1678021"/>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7</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4766048" y="781593"/>
            <a:ext cx="2699778" cy="1015663"/>
          </a:xfrm>
          <a:prstGeom prst="rect">
            <a:avLst/>
          </a:prstGeom>
          <a:noFill/>
        </p:spPr>
        <p:txBody>
          <a:bodyPr wrap="none" rtlCol="0">
            <a:spAutoFit/>
          </a:bodyPr>
          <a:lstStyle/>
          <a:p>
            <a:r>
              <a:rPr lang="en-US" sz="2000" dirty="0" smtClean="0">
                <a:solidFill>
                  <a:srgbClr val="0432FF"/>
                </a:solidFill>
                <a:latin typeface="Times New Roman" charset="0"/>
              </a:rPr>
              <a:t>Total Questions: </a:t>
            </a:r>
            <a:r>
              <a:rPr lang="en-US" sz="2000" dirty="0">
                <a:latin typeface="Times New Roman" charset="0"/>
              </a:rPr>
              <a:t>7</a:t>
            </a:r>
            <a:endParaRPr lang="en-US" sz="2000" dirty="0" smtClean="0">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r>
              <a:rPr lang="en-US" sz="2000" dirty="0" smtClean="0">
                <a:solidFill>
                  <a:srgbClr val="0432FF"/>
                </a:solidFill>
                <a:latin typeface="Times New Roman" charset="0"/>
              </a:rPr>
              <a:t>:</a:t>
            </a:r>
            <a:endParaRPr lang="en-US" sz="2000" dirty="0" smtClean="0">
              <a:solidFill>
                <a:srgbClr val="0432FF"/>
              </a:solidFill>
              <a:latin typeface="Times New Roman" charset="0"/>
            </a:endParaRPr>
          </a:p>
        </p:txBody>
      </p:sp>
      <p:sp>
        <p:nvSpPr>
          <p:cNvPr id="11" name="TextBox 10"/>
          <p:cNvSpPr txBox="1"/>
          <p:nvPr/>
        </p:nvSpPr>
        <p:spPr>
          <a:xfrm>
            <a:off x="711200" y="1005103"/>
            <a:ext cx="3009900" cy="707886"/>
          </a:xfrm>
          <a:prstGeom prst="rect">
            <a:avLst/>
          </a:prstGeom>
          <a:noFill/>
        </p:spPr>
        <p:txBody>
          <a:bodyPr wrap="square" rtlCol="0">
            <a:spAutoFit/>
          </a:bodyPr>
          <a:lstStyle/>
          <a:p>
            <a:r>
              <a:rPr lang="en-US" sz="2000" dirty="0" smtClean="0">
                <a:solidFill>
                  <a:srgbClr val="FF0000"/>
                </a:solidFill>
                <a:latin typeface="Times New Roman" charset="0"/>
              </a:rPr>
              <a:t>To be evaluated against Domain Discovery data:</a:t>
            </a:r>
            <a:endParaRPr lang="en-US" sz="2000" dirty="0">
              <a:solidFill>
                <a:srgbClr val="FF0000"/>
              </a:solidFill>
              <a:latin typeface="Times New Roman" charset="0"/>
            </a:endParaRPr>
          </a:p>
        </p:txBody>
      </p:sp>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887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The union set of submitted documents was collected up to the pooling depth for each Domain Discovery dataset</a:t>
            </a:r>
          </a:p>
          <a:p>
            <a:r>
              <a:rPr lang="en-US" sz="2000" dirty="0" smtClean="0">
                <a:latin typeface="Times New Roman" charset="0"/>
              </a:rPr>
              <a:t>- </a:t>
            </a:r>
            <a:r>
              <a:rPr lang="en-US" sz="2000" dirty="0">
                <a:latin typeface="Times New Roman" charset="0"/>
              </a:rPr>
              <a:t>A</a:t>
            </a:r>
            <a:r>
              <a:rPr lang="en-US" sz="2000" dirty="0" smtClean="0">
                <a:latin typeface="Times New Roman" charset="0"/>
              </a:rPr>
              <a:t>nnotators reviewed the documents in aggregate using </a:t>
            </a:r>
            <a:r>
              <a:rPr lang="en-US" sz="2000" dirty="0" err="1" smtClean="0">
                <a:latin typeface="Times New Roman" charset="0"/>
              </a:rPr>
              <a:t>Uncharted’s</a:t>
            </a:r>
            <a:r>
              <a:rPr lang="en-US" sz="2000" dirty="0" smtClean="0">
                <a:latin typeface="Times New Roman" charset="0"/>
              </a:rPr>
              <a:t> modified </a:t>
            </a:r>
            <a:r>
              <a:rPr lang="en-US" sz="2000" dirty="0" err="1" smtClean="0">
                <a:latin typeface="Times New Roman" charset="0"/>
              </a:rPr>
              <a:t>TellFinder</a:t>
            </a:r>
            <a:r>
              <a:rPr lang="en-US" sz="2000" dirty="0" smtClean="0">
                <a:latin typeface="Times New Roman" charset="0"/>
              </a:rPr>
              <a:t> “annotation tool” and determined which documents belonged in the cluster defined by the seed value</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clustering annotation data was used to generate a dictionary providing the list of relevant documents for each Cluster Identification question.</a:t>
            </a:r>
          </a:p>
          <a:p>
            <a:endParaRPr lang="en-US" sz="2000" dirty="0" smtClean="0">
              <a:latin typeface="Times New Roman" charset="0"/>
            </a:endParaRPr>
          </a:p>
        </p:txBody>
      </p:sp>
      <p:sp>
        <p:nvSpPr>
          <p:cNvPr id="7" name="TextBox 6"/>
          <p:cNvSpPr txBox="1"/>
          <p:nvPr/>
        </p:nvSpPr>
        <p:spPr>
          <a:xfrm>
            <a:off x="12700" y="53807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58859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524262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Identification: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890459872"/>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graphicFrame>
        <p:nvGraphicFramePr>
          <p:cNvPr id="8" name="Chart 7"/>
          <p:cNvGraphicFramePr/>
          <p:nvPr>
            <p:extLst>
              <p:ext uri="{D42A27DB-BD31-4B8C-83A1-F6EECF244321}">
                <p14:modId xmlns:p14="http://schemas.microsoft.com/office/powerpoint/2010/main" val="1267982341"/>
              </p:ext>
            </p:extLst>
          </p:nvPr>
        </p:nvGraphicFramePr>
        <p:xfrm>
          <a:off x="3600449"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116352" y="4863465"/>
            <a:ext cx="192119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135 docs* </a:t>
            </a:r>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518 docs* </a:t>
            </a:r>
          </a:p>
          <a:p>
            <a:r>
              <a:rPr lang="en-US" sz="2000" dirty="0" smtClean="0">
                <a:solidFill>
                  <a:srgbClr val="0432FF"/>
                </a:solidFill>
                <a:latin typeface="Times New Roman" charset="0"/>
              </a:rPr>
              <a:t>HG: </a:t>
            </a:r>
            <a:r>
              <a:rPr lang="en-US" sz="2000" dirty="0" smtClean="0">
                <a:latin typeface="Times New Roman" charset="0"/>
              </a:rPr>
              <a:t>1192 docs*</a:t>
            </a:r>
            <a:endParaRPr lang="en-US" sz="2000" dirty="0">
              <a:latin typeface="Times New Roman" charset="0"/>
            </a:endParaRPr>
          </a:p>
        </p:txBody>
      </p:sp>
      <p:sp>
        <p:nvSpPr>
          <p:cNvPr id="12" name="TextBox 11"/>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graphicFrame>
        <p:nvGraphicFramePr>
          <p:cNvPr id="10" name="Chart 9"/>
          <p:cNvGraphicFramePr/>
          <p:nvPr>
            <p:extLst>
              <p:ext uri="{D42A27DB-BD31-4B8C-83A1-F6EECF244321}">
                <p14:modId xmlns:p14="http://schemas.microsoft.com/office/powerpoint/2010/main" val="1130784135"/>
              </p:ext>
            </p:extLst>
          </p:nvPr>
        </p:nvGraphicFramePr>
        <p:xfrm>
          <a:off x="7795895" y="637520"/>
          <a:ext cx="4953000" cy="4207933"/>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8859361" y="4814106"/>
            <a:ext cx="2826068"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33 docs (24.4%)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273 docs (52.7%) + </a:t>
            </a:r>
          </a:p>
          <a:p>
            <a:r>
              <a:rPr lang="en-US" sz="2000" dirty="0" smtClean="0">
                <a:solidFill>
                  <a:srgbClr val="0432FF"/>
                </a:solidFill>
                <a:latin typeface="Times New Roman" charset="0"/>
              </a:rPr>
              <a:t>HG: </a:t>
            </a:r>
            <a:r>
              <a:rPr lang="en-US" sz="2000" dirty="0" smtClean="0">
                <a:latin typeface="Times New Roman" charset="0"/>
              </a:rPr>
              <a:t>450 docs (37.8%) +</a:t>
            </a:r>
            <a:endParaRPr lang="en-US" sz="2000" dirty="0">
              <a:latin typeface="Times New Roman" charset="0"/>
            </a:endParaRPr>
          </a:p>
        </p:txBody>
      </p:sp>
    </p:spTree>
    <p:extLst>
      <p:ext uri="{BB962C8B-B14F-4D97-AF65-F5344CB8AC3E}">
        <p14:creationId xmlns:p14="http://schemas.microsoft.com/office/powerpoint/2010/main" val="680382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07178677"/>
              </p:ext>
            </p:extLst>
          </p:nvPr>
        </p:nvGraphicFramePr>
        <p:xfrm>
          <a:off x="2931160" y="1041127"/>
          <a:ext cx="6291580" cy="397764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0.03</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TextBox 6"/>
          <p:cNvSpPr txBox="1"/>
          <p:nvPr/>
        </p:nvSpPr>
        <p:spPr>
          <a:xfrm>
            <a:off x="0" y="5541986"/>
            <a:ext cx="11442700" cy="584775"/>
          </a:xfrm>
          <a:prstGeom prst="rect">
            <a:avLst/>
          </a:prstGeom>
          <a:noFill/>
        </p:spPr>
        <p:txBody>
          <a:bodyPr wrap="square" rtlCol="0">
            <a:spAutoFit/>
          </a:bodyPr>
          <a:lstStyle/>
          <a:p>
            <a:r>
              <a:rPr lang="en-US" sz="1600" dirty="0" smtClean="0">
                <a:latin typeface="Times New Roman" charset="0"/>
              </a:rPr>
              <a:t>Note: Questions for which there were no relevant documents found in the dataset were </a:t>
            </a:r>
            <a:r>
              <a:rPr lang="en-US" sz="1600" smtClean="0">
                <a:latin typeface="Times New Roman" charset="0"/>
              </a:rPr>
              <a:t>not considered </a:t>
            </a:r>
            <a:r>
              <a:rPr lang="en-US" sz="1600" dirty="0" smtClean="0">
                <a:latin typeface="Times New Roman" charset="0"/>
              </a:rPr>
              <a:t>for the Mean Average </a:t>
            </a:r>
            <a:r>
              <a:rPr lang="en-US" sz="1600" smtClean="0">
                <a:latin typeface="Times New Roman" charset="0"/>
              </a:rPr>
              <a:t>Precision calculation</a:t>
            </a:r>
            <a:endParaRPr lang="en-US" sz="1600" dirty="0">
              <a:latin typeface="Times New Roman" charset="0"/>
            </a:endParaRPr>
          </a:p>
        </p:txBody>
      </p:sp>
    </p:spTree>
    <p:extLst>
      <p:ext uri="{BB962C8B-B14F-4D97-AF65-F5344CB8AC3E}">
        <p14:creationId xmlns:p14="http://schemas.microsoft.com/office/powerpoint/2010/main" val="753566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98062"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621385176"/>
              </p:ext>
            </p:extLst>
          </p:nvPr>
        </p:nvGraphicFramePr>
        <p:xfrm>
          <a:off x="8203466" y="761505"/>
          <a:ext cx="3491547" cy="40843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a:t>
                      </a:r>
                      <a:r>
                        <a:rPr lang="en-US" sz="1400" dirty="0" smtClean="0">
                          <a:solidFill>
                            <a:srgbClr val="00D615"/>
                          </a:solidFill>
                          <a:latin typeface="Times New Roman" charset="0"/>
                          <a:ea typeface="Times New Roman" charset="0"/>
                          <a:cs typeface="Times New Roman" charset="0"/>
                        </a:rPr>
                        <a:t>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multiple_providers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eye_color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tattoos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610284" cy="1938992"/>
          </a:xfrm>
          <a:prstGeom prst="rect">
            <a:avLst/>
          </a:prstGeom>
          <a:noFill/>
        </p:spPr>
        <p:txBody>
          <a:bodyPr wrap="square" rtlCol="0">
            <a:spAutoFit/>
          </a:bodyPr>
          <a:lstStyle/>
          <a:p>
            <a:r>
              <a:rPr lang="en-US" sz="2000" dirty="0" smtClean="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50</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r>
              <a:rPr lang="en-US" sz="2000" dirty="0" smtClean="0">
                <a:solidFill>
                  <a:srgbClr val="0432FF"/>
                </a:solidFill>
                <a:latin typeface="Times New Roman" charset="0"/>
              </a:rPr>
              <a:t>:</a:t>
            </a:r>
            <a:endParaRPr lang="en-US" sz="2000" dirty="0" smtClean="0">
              <a:solidFill>
                <a:srgbClr val="0432FF"/>
              </a:solidFill>
              <a:latin typeface="Times New Roman" charset="0"/>
            </a:endParaRPr>
          </a:p>
        </p:txBody>
      </p:sp>
      <p:sp>
        <p:nvSpPr>
          <p:cNvPr id="8" name="Rectangle 7"/>
          <p:cNvSpPr/>
          <p:nvPr/>
        </p:nvSpPr>
        <p:spPr>
          <a:xfrm>
            <a:off x="190280" y="4703585"/>
            <a:ext cx="11773339" cy="1754326"/>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a:solidFill>
                  <a:srgbClr val="7030A0"/>
                </a:solidFill>
                <a:latin typeface="Times New Roman" charset="0"/>
              </a:rPr>
              <a:t>2892756108 </a:t>
            </a:r>
            <a:r>
              <a:rPr lang="en-US" dirty="0">
                <a:latin typeface="Times New Roman" charset="0"/>
              </a:rPr>
              <a:t>that also indicate the provider's ethnicity is </a:t>
            </a:r>
            <a:r>
              <a:rPr lang="en-US" dirty="0">
                <a:solidFill>
                  <a:srgbClr val="00D615"/>
                </a:solidFill>
                <a:latin typeface="Times New Roman" charset="0"/>
              </a:rPr>
              <a:t>white</a:t>
            </a:r>
            <a:r>
              <a:rPr lang="en-US" dirty="0">
                <a:latin typeface="Times New Roman" charset="0"/>
              </a:rPr>
              <a:t>.…”</a:t>
            </a:r>
            <a:endParaRPr lang="en-US" dirty="0" smtClean="0">
              <a:latin typeface="Times New Roman" charset="0"/>
            </a:endParaRPr>
          </a:p>
          <a:p>
            <a:endParaRPr lang="en-US" dirty="0" smtClean="0">
              <a:latin typeface="Times New Roman" charset="0"/>
            </a:endParaRPr>
          </a:p>
          <a:p>
            <a:r>
              <a:rPr lang="en-US" dirty="0" smtClean="0">
                <a:solidFill>
                  <a:srgbClr val="7030A0"/>
                </a:solidFill>
                <a:latin typeface="Times New Roman" charset="0"/>
              </a:rPr>
              <a:t>Seed Feature Type: </a:t>
            </a:r>
            <a:r>
              <a:rPr lang="en-US" dirty="0" smtClean="0">
                <a:latin typeface="Times New Roman" charset="0"/>
              </a:rPr>
              <a:t>phone number</a:t>
            </a:r>
            <a:endParaRPr lang="en-US" dirty="0">
              <a:latin typeface="Times New Roman" charset="0"/>
            </a:endParaRPr>
          </a:p>
          <a:p>
            <a:r>
              <a:rPr lang="en-US" dirty="0" smtClean="0">
                <a:solidFill>
                  <a:srgbClr val="00D615"/>
                </a:solidFill>
                <a:latin typeface="Times New Roman" charset="0"/>
              </a:rPr>
              <a:t>Filter </a:t>
            </a:r>
            <a:r>
              <a:rPr lang="en-US" dirty="0" smtClean="0">
                <a:solidFill>
                  <a:srgbClr val="00D615"/>
                </a:solidFill>
                <a:latin typeface="Times New Roman" charset="0"/>
              </a:rPr>
              <a:t>Feature Type: </a:t>
            </a:r>
            <a:r>
              <a:rPr lang="en-US" dirty="0" smtClean="0">
                <a:latin typeface="Times New Roman" charset="0"/>
              </a:rPr>
              <a:t>ethnicity</a:t>
            </a:r>
            <a:endParaRPr lang="en-US" dirty="0">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18764938"/>
              </p:ext>
            </p:extLst>
          </p:nvPr>
        </p:nvGraphicFramePr>
        <p:xfrm>
          <a:off x="4161101" y="761010"/>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76121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4403" y="1898804"/>
            <a:ext cx="671979" cy="646331"/>
          </a:xfrm>
          <a:prstGeom prst="rect">
            <a:avLst/>
          </a:prstGeom>
        </p:spPr>
        <p:txBody>
          <a:bodyPr wrap="none">
            <a:spAutoFit/>
          </a:bodyPr>
          <a:lstStyle/>
          <a:p>
            <a:pPr algn="ctr"/>
            <a:r>
              <a:rPr lang="en-US" dirty="0" smtClean="0">
                <a:solidFill>
                  <a:srgbClr val="002060"/>
                </a:solidFill>
                <a:latin typeface="Times New Roman" charset="0"/>
              </a:rPr>
              <a:t>Point</a:t>
            </a:r>
          </a:p>
          <a:p>
            <a:pPr algn="ctr"/>
            <a:r>
              <a:rPr lang="en-US" dirty="0" smtClean="0">
                <a:solidFill>
                  <a:srgbClr val="002060"/>
                </a:solidFill>
                <a:latin typeface="Times New Roman" charset="0"/>
              </a:rPr>
              <a:t>Fact</a:t>
            </a:r>
            <a:endParaRPr lang="en-US" dirty="0">
              <a:solidFill>
                <a:srgbClr val="002060"/>
              </a:solidFill>
            </a:endParaRPr>
          </a:p>
        </p:txBody>
      </p:sp>
      <p:sp>
        <p:nvSpPr>
          <p:cNvPr id="3" name="Rectangle 2"/>
          <p:cNvSpPr/>
          <p:nvPr/>
        </p:nvSpPr>
        <p:spPr>
          <a:xfrm>
            <a:off x="2992158" y="1879321"/>
            <a:ext cx="1428596" cy="646331"/>
          </a:xfrm>
          <a:prstGeom prst="rect">
            <a:avLst/>
          </a:prstGeom>
        </p:spPr>
        <p:txBody>
          <a:bodyPr wrap="none">
            <a:spAutoFit/>
          </a:bodyPr>
          <a:lstStyle/>
          <a:p>
            <a:pPr algn="ctr"/>
            <a:r>
              <a:rPr lang="en-US" dirty="0" smtClean="0">
                <a:solidFill>
                  <a:srgbClr val="002060"/>
                </a:solidFill>
                <a:latin typeface="Times New Roman" charset="0"/>
              </a:rPr>
              <a:t>Cluster</a:t>
            </a:r>
          </a:p>
          <a:p>
            <a:pPr algn="ctr"/>
            <a:r>
              <a:rPr lang="en-US" dirty="0" smtClean="0">
                <a:solidFill>
                  <a:srgbClr val="002060"/>
                </a:solidFill>
                <a:latin typeface="Times New Roman" charset="0"/>
              </a:rPr>
              <a:t>Identification</a:t>
            </a:r>
            <a:endParaRPr lang="en-US" dirty="0">
              <a:solidFill>
                <a:srgbClr val="002060"/>
              </a:solidFill>
            </a:endParaRPr>
          </a:p>
        </p:txBody>
      </p:sp>
      <p:sp>
        <p:nvSpPr>
          <p:cNvPr id="5" name="Rectangle 4"/>
          <p:cNvSpPr/>
          <p:nvPr/>
        </p:nvSpPr>
        <p:spPr>
          <a:xfrm>
            <a:off x="5706530" y="1868603"/>
            <a:ext cx="851515" cy="646331"/>
          </a:xfrm>
          <a:prstGeom prst="rect">
            <a:avLst/>
          </a:prstGeom>
        </p:spPr>
        <p:txBody>
          <a:bodyPr wrap="none">
            <a:spAutoFit/>
          </a:bodyPr>
          <a:lstStyle/>
          <a:p>
            <a:pPr algn="ctr"/>
            <a:r>
              <a:rPr lang="en-US" smtClean="0">
                <a:solidFill>
                  <a:srgbClr val="002060"/>
                </a:solidFill>
                <a:latin typeface="Times New Roman" charset="0"/>
              </a:rPr>
              <a:t>Cluster</a:t>
            </a:r>
          </a:p>
          <a:p>
            <a:pPr algn="ctr"/>
            <a:r>
              <a:rPr lang="en-US" dirty="0" smtClean="0">
                <a:solidFill>
                  <a:srgbClr val="002060"/>
                </a:solidFill>
                <a:latin typeface="Times New Roman" charset="0"/>
              </a:rPr>
              <a:t>Facet</a:t>
            </a:r>
            <a:endParaRPr lang="en-US" dirty="0">
              <a:solidFill>
                <a:srgbClr val="002060"/>
              </a:solidFill>
            </a:endParaRPr>
          </a:p>
        </p:txBody>
      </p:sp>
      <p:sp>
        <p:nvSpPr>
          <p:cNvPr id="6" name="Rectangle 5"/>
          <p:cNvSpPr/>
          <p:nvPr/>
        </p:nvSpPr>
        <p:spPr>
          <a:xfrm>
            <a:off x="7843821" y="1868602"/>
            <a:ext cx="1146468" cy="646331"/>
          </a:xfrm>
          <a:prstGeom prst="rect">
            <a:avLst/>
          </a:prstGeom>
        </p:spPr>
        <p:txBody>
          <a:bodyPr wrap="none">
            <a:spAutoFit/>
          </a:bodyPr>
          <a:lstStyle/>
          <a:p>
            <a:pPr algn="ctr"/>
            <a:r>
              <a:rPr lang="en-US" dirty="0" smtClean="0">
                <a:solidFill>
                  <a:srgbClr val="002060"/>
                </a:solidFill>
                <a:latin typeface="Times New Roman" charset="0"/>
              </a:rPr>
              <a:t>Cluster</a:t>
            </a:r>
          </a:p>
          <a:p>
            <a:pPr algn="ctr"/>
            <a:r>
              <a:rPr lang="en-US" dirty="0">
                <a:solidFill>
                  <a:srgbClr val="002060"/>
                </a:solidFill>
                <a:latin typeface="Times New Roman" charset="0"/>
              </a:rPr>
              <a:t>A</a:t>
            </a:r>
            <a:r>
              <a:rPr lang="en-US" dirty="0" smtClean="0">
                <a:solidFill>
                  <a:srgbClr val="002060"/>
                </a:solidFill>
                <a:latin typeface="Times New Roman" charset="0"/>
              </a:rPr>
              <a:t>ggregate</a:t>
            </a:r>
            <a:endParaRPr lang="en-US" dirty="0">
              <a:solidFill>
                <a:srgbClr val="002060"/>
              </a:solidFill>
            </a:endParaRPr>
          </a:p>
        </p:txBody>
      </p:sp>
      <p:sp>
        <p:nvSpPr>
          <p:cNvPr id="7" name="Rectangle 6"/>
          <p:cNvSpPr/>
          <p:nvPr/>
        </p:nvSpPr>
        <p:spPr>
          <a:xfrm>
            <a:off x="10276065" y="1867486"/>
            <a:ext cx="1146468" cy="646331"/>
          </a:xfrm>
          <a:prstGeom prst="rect">
            <a:avLst/>
          </a:prstGeom>
        </p:spPr>
        <p:txBody>
          <a:bodyPr wrap="none">
            <a:spAutoFit/>
          </a:bodyPr>
          <a:lstStyle/>
          <a:p>
            <a:pPr algn="ctr"/>
            <a:r>
              <a:rPr lang="en-US" smtClean="0">
                <a:solidFill>
                  <a:srgbClr val="002060"/>
                </a:solidFill>
                <a:latin typeface="Times New Roman" charset="0"/>
              </a:rPr>
              <a:t>Pure</a:t>
            </a:r>
          </a:p>
          <a:p>
            <a:pPr algn="ctr"/>
            <a:r>
              <a:rPr lang="en-US" dirty="0" smtClean="0">
                <a:solidFill>
                  <a:srgbClr val="002060"/>
                </a:solidFill>
                <a:latin typeface="Times New Roman" charset="0"/>
              </a:rPr>
              <a:t>Aggregate</a:t>
            </a:r>
            <a:endParaRPr lang="en-US" dirty="0">
              <a:solidFill>
                <a:srgbClr val="002060"/>
              </a:solidFill>
              <a:latin typeface="Times New Roman" charset="0"/>
            </a:endParaRPr>
          </a:p>
        </p:txBody>
      </p:sp>
      <p:sp>
        <p:nvSpPr>
          <p:cNvPr id="8" name="TextBox 7"/>
          <p:cNvSpPr txBox="1"/>
          <p:nvPr/>
        </p:nvSpPr>
        <p:spPr>
          <a:xfrm>
            <a:off x="286953" y="296672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101</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9" name="TextBox 8"/>
          <p:cNvSpPr txBox="1"/>
          <p:nvPr/>
        </p:nvSpPr>
        <p:spPr>
          <a:xfrm>
            <a:off x="1370392" y="295656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0" name="TextBox 9"/>
          <p:cNvSpPr txBox="1"/>
          <p:nvPr/>
        </p:nvSpPr>
        <p:spPr>
          <a:xfrm>
            <a:off x="2674553" y="296672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50</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1" name="TextBox 10"/>
          <p:cNvSpPr txBox="1"/>
          <p:nvPr/>
        </p:nvSpPr>
        <p:spPr>
          <a:xfrm>
            <a:off x="3757992" y="295656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7</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2" name="TextBox 11"/>
          <p:cNvSpPr txBox="1"/>
          <p:nvPr/>
        </p:nvSpPr>
        <p:spPr>
          <a:xfrm>
            <a:off x="5062153" y="295656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50</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3" name="TextBox 12"/>
          <p:cNvSpPr txBox="1"/>
          <p:nvPr/>
        </p:nvSpPr>
        <p:spPr>
          <a:xfrm>
            <a:off x="6145592" y="294640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7</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4" name="TextBox 13"/>
          <p:cNvSpPr txBox="1"/>
          <p:nvPr/>
        </p:nvSpPr>
        <p:spPr>
          <a:xfrm>
            <a:off x="7449753" y="294640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99</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5" name="TextBox 14"/>
          <p:cNvSpPr txBox="1"/>
          <p:nvPr/>
        </p:nvSpPr>
        <p:spPr>
          <a:xfrm>
            <a:off x="8533192" y="293624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6" name="TextBox 15"/>
          <p:cNvSpPr txBox="1"/>
          <p:nvPr/>
        </p:nvSpPr>
        <p:spPr>
          <a:xfrm>
            <a:off x="9835590" y="293624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15</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7" name="TextBox 16"/>
          <p:cNvSpPr txBox="1"/>
          <p:nvPr/>
        </p:nvSpPr>
        <p:spPr>
          <a:xfrm>
            <a:off x="10919029" y="292608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8" name="TextBox 17"/>
          <p:cNvSpPr txBox="1"/>
          <p:nvPr/>
        </p:nvSpPr>
        <p:spPr>
          <a:xfrm>
            <a:off x="233023" y="4043678"/>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19" name="TextBox 18"/>
          <p:cNvSpPr txBox="1"/>
          <p:nvPr/>
        </p:nvSpPr>
        <p:spPr>
          <a:xfrm>
            <a:off x="143883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0" name="TextBox 19"/>
          <p:cNvSpPr txBox="1"/>
          <p:nvPr/>
        </p:nvSpPr>
        <p:spPr>
          <a:xfrm>
            <a:off x="143883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1" name="TextBox 20"/>
          <p:cNvSpPr txBox="1"/>
          <p:nvPr/>
        </p:nvSpPr>
        <p:spPr>
          <a:xfrm>
            <a:off x="124719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2" name="TextBox 21"/>
          <p:cNvSpPr txBox="1"/>
          <p:nvPr/>
        </p:nvSpPr>
        <p:spPr>
          <a:xfrm>
            <a:off x="2618136" y="4032326"/>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3" name="TextBox 22"/>
          <p:cNvSpPr txBox="1"/>
          <p:nvPr/>
        </p:nvSpPr>
        <p:spPr>
          <a:xfrm>
            <a:off x="5049506" y="4043678"/>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4" name="TextBox 23"/>
          <p:cNvSpPr txBox="1"/>
          <p:nvPr/>
        </p:nvSpPr>
        <p:spPr>
          <a:xfrm>
            <a:off x="7422787" y="4012004"/>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5" name="TextBox 24"/>
          <p:cNvSpPr txBox="1"/>
          <p:nvPr/>
        </p:nvSpPr>
        <p:spPr>
          <a:xfrm>
            <a:off x="9779173" y="3981522"/>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6" name="TextBox 25"/>
          <p:cNvSpPr txBox="1"/>
          <p:nvPr/>
        </p:nvSpPr>
        <p:spPr>
          <a:xfrm>
            <a:off x="3812940"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7" name="TextBox 26"/>
          <p:cNvSpPr txBox="1"/>
          <p:nvPr/>
        </p:nvSpPr>
        <p:spPr>
          <a:xfrm>
            <a:off x="3812940"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8" name="TextBox 27"/>
          <p:cNvSpPr txBox="1"/>
          <p:nvPr/>
        </p:nvSpPr>
        <p:spPr>
          <a:xfrm>
            <a:off x="3621298"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9" name="TextBox 28"/>
          <p:cNvSpPr txBox="1"/>
          <p:nvPr/>
        </p:nvSpPr>
        <p:spPr>
          <a:xfrm>
            <a:off x="618704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0" name="TextBox 29"/>
          <p:cNvSpPr txBox="1"/>
          <p:nvPr/>
        </p:nvSpPr>
        <p:spPr>
          <a:xfrm>
            <a:off x="618704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1" name="TextBox 30"/>
          <p:cNvSpPr txBox="1"/>
          <p:nvPr/>
        </p:nvSpPr>
        <p:spPr>
          <a:xfrm>
            <a:off x="599540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2" name="TextBox 31"/>
          <p:cNvSpPr txBox="1"/>
          <p:nvPr/>
        </p:nvSpPr>
        <p:spPr>
          <a:xfrm>
            <a:off x="861841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3" name="TextBox 32"/>
          <p:cNvSpPr txBox="1"/>
          <p:nvPr/>
        </p:nvSpPr>
        <p:spPr>
          <a:xfrm>
            <a:off x="861841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4" name="TextBox 33"/>
          <p:cNvSpPr txBox="1"/>
          <p:nvPr/>
        </p:nvSpPr>
        <p:spPr>
          <a:xfrm>
            <a:off x="842677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5" name="TextBox 34"/>
          <p:cNvSpPr txBox="1"/>
          <p:nvPr/>
        </p:nvSpPr>
        <p:spPr>
          <a:xfrm>
            <a:off x="1097562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8" name="Down Arrow 37"/>
          <p:cNvSpPr/>
          <p:nvPr/>
        </p:nvSpPr>
        <p:spPr>
          <a:xfrm>
            <a:off x="627896" y="3627119"/>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3015496" y="3627119"/>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7833470"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a:off x="10216895"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5417414"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1697136" y="362711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4061074" y="3627117"/>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6462258" y="362711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8876716" y="362534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11259972" y="3619785"/>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1693056" y="477519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4087890" y="4760533"/>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6459544" y="478027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8874135" y="4760532"/>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1693056" y="5740400"/>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4061074" y="5740400"/>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6459544" y="573531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a:off x="8874135" y="5744862"/>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426163" y="210866"/>
            <a:ext cx="1465466" cy="461665"/>
          </a:xfrm>
          <a:prstGeom prst="rect">
            <a:avLst/>
          </a:prstGeom>
        </p:spPr>
        <p:txBody>
          <a:bodyPr wrap="none">
            <a:spAutoFit/>
          </a:bodyPr>
          <a:lstStyle/>
          <a:p>
            <a:pPr algn="ctr"/>
            <a:r>
              <a:rPr lang="en-US" sz="2400" dirty="0" smtClean="0">
                <a:solidFill>
                  <a:schemeClr val="accent2"/>
                </a:solidFill>
                <a:latin typeface="Times New Roman" charset="0"/>
              </a:rPr>
              <a:t>Uncharted</a:t>
            </a:r>
            <a:endParaRPr lang="en-US" sz="2400" dirty="0">
              <a:solidFill>
                <a:schemeClr val="accent2"/>
              </a:solidFill>
            </a:endParaRPr>
          </a:p>
        </p:txBody>
      </p:sp>
      <p:sp>
        <p:nvSpPr>
          <p:cNvPr id="60" name="Rectangle 59"/>
          <p:cNvSpPr/>
          <p:nvPr/>
        </p:nvSpPr>
        <p:spPr>
          <a:xfrm>
            <a:off x="2490415" y="199354"/>
            <a:ext cx="1700402" cy="461665"/>
          </a:xfrm>
          <a:prstGeom prst="rect">
            <a:avLst/>
          </a:prstGeom>
        </p:spPr>
        <p:txBody>
          <a:bodyPr wrap="none">
            <a:spAutoFit/>
          </a:bodyPr>
          <a:lstStyle/>
          <a:p>
            <a:pPr algn="ctr"/>
            <a:r>
              <a:rPr lang="en-US" sz="2400" dirty="0" smtClean="0">
                <a:solidFill>
                  <a:srgbClr val="FF0000"/>
                </a:solidFill>
                <a:latin typeface="Times New Roman" charset="0"/>
              </a:rPr>
              <a:t>Georgetown</a:t>
            </a:r>
            <a:endParaRPr lang="en-US" sz="2400" dirty="0">
              <a:solidFill>
                <a:srgbClr val="FF0000"/>
              </a:solidFill>
            </a:endParaRPr>
          </a:p>
        </p:txBody>
      </p:sp>
      <p:sp>
        <p:nvSpPr>
          <p:cNvPr id="61" name="Rectangle 60"/>
          <p:cNvSpPr/>
          <p:nvPr/>
        </p:nvSpPr>
        <p:spPr>
          <a:xfrm>
            <a:off x="9066369" y="210866"/>
            <a:ext cx="561372" cy="461665"/>
          </a:xfrm>
          <a:prstGeom prst="rect">
            <a:avLst/>
          </a:prstGeom>
        </p:spPr>
        <p:txBody>
          <a:bodyPr wrap="none">
            <a:spAutoFit/>
          </a:bodyPr>
          <a:lstStyle/>
          <a:p>
            <a:pPr algn="ctr"/>
            <a:r>
              <a:rPr lang="en-US" sz="2400" dirty="0" smtClean="0">
                <a:solidFill>
                  <a:srgbClr val="0432FF"/>
                </a:solidFill>
                <a:latin typeface="Times New Roman" charset="0"/>
              </a:rPr>
              <a:t>ISI</a:t>
            </a:r>
            <a:endParaRPr lang="en-US" sz="2400" dirty="0"/>
          </a:p>
        </p:txBody>
      </p:sp>
      <p:sp>
        <p:nvSpPr>
          <p:cNvPr id="62" name="Right Brace 61"/>
          <p:cNvSpPr/>
          <p:nvPr/>
        </p:nvSpPr>
        <p:spPr>
          <a:xfrm rot="5400000">
            <a:off x="5896875" y="-2767319"/>
            <a:ext cx="416148" cy="7348448"/>
          </a:xfrm>
          <a:prstGeom prst="rightBrace">
            <a:avLst>
              <a:gd name="adj1" fmla="val 59112"/>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ight Brace 62"/>
          <p:cNvSpPr/>
          <p:nvPr/>
        </p:nvSpPr>
        <p:spPr>
          <a:xfrm rot="16200000">
            <a:off x="5855466" y="-3664769"/>
            <a:ext cx="502057" cy="10306956"/>
          </a:xfrm>
          <a:prstGeom prst="rightBrace">
            <a:avLst>
              <a:gd name="adj1" fmla="val 59112"/>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Down Arrow 63"/>
          <p:cNvSpPr/>
          <p:nvPr/>
        </p:nvSpPr>
        <p:spPr>
          <a:xfrm>
            <a:off x="1207832" y="2590797"/>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3543896" y="2590799"/>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5942389" y="2572508"/>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254495" y="2572507"/>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86739" y="2570476"/>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177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08294" cy="523220"/>
          </a:xfrm>
          <a:prstGeom prst="rect">
            <a:avLst/>
          </a:prstGeom>
          <a:noFill/>
        </p:spPr>
        <p:txBody>
          <a:bodyPr wrap="none" rtlCol="0">
            <a:spAutoFit/>
          </a:bodyPr>
          <a:lstStyle/>
          <a:p>
            <a:r>
              <a:rPr lang="en-US" sz="2800" dirty="0" smtClean="0">
                <a:solidFill>
                  <a:srgbClr val="0432FF"/>
                </a:solidFill>
                <a:latin typeface="Times New Roman" charset="0"/>
              </a:rPr>
              <a:t>Cluster Facet: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a:t>
            </a:r>
            <a:r>
              <a:rPr lang="en-US" sz="2000" dirty="0">
                <a:latin typeface="Times New Roman" charset="0"/>
              </a:rPr>
              <a:t>Clusters were generated from team submissions input into a consensus clustering algorithm</a:t>
            </a:r>
          </a:p>
          <a:p>
            <a:r>
              <a:rPr lang="en-US" sz="2000" dirty="0" smtClean="0">
                <a:latin typeface="Times New Roman" charset="0"/>
              </a:rPr>
              <a:t>- Annotators labelled features with the values of each feature contained in the documents</a:t>
            </a:r>
          </a:p>
          <a:p>
            <a:r>
              <a:rPr lang="en-US" sz="2000" dirty="0" smtClean="0">
                <a:latin typeface="Times New Roman" charset="0"/>
              </a:rPr>
              <a:t>- After the QPR, submissions from each team and all </a:t>
            </a:r>
            <a:r>
              <a:rPr lang="en-US" sz="2000" dirty="0">
                <a:latin typeface="Times New Roman" charset="0"/>
              </a:rPr>
              <a:t>annotated </a:t>
            </a:r>
            <a:r>
              <a:rPr lang="en-US" sz="2000" dirty="0" smtClean="0">
                <a:latin typeface="Times New Roman" charset="0"/>
              </a:rPr>
              <a:t>feature values were </a:t>
            </a:r>
            <a:r>
              <a:rPr lang="en-US" sz="2000" i="1" dirty="0" smtClean="0">
                <a:latin typeface="Times New Roman" charset="0"/>
              </a:rPr>
              <a:t>normalized</a:t>
            </a:r>
            <a:r>
              <a:rPr lang="en-US" sz="2000" dirty="0" smtClean="0">
                <a:latin typeface="Times New Roman" charset="0"/>
              </a:rPr>
              <a:t> to generate a dictionary of all feature values that may be considered correct when a given normalized feature value is expected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consensus clustering metadata and the annotated features of the documents comprising a given cluster were used to generate a dictionary providing the list of relevant documents for each Cluster Facet question.</a:t>
            </a:r>
          </a:p>
        </p:txBody>
      </p:sp>
      <p:sp>
        <p:nvSpPr>
          <p:cNvPr id="7" name="TextBox 6"/>
          <p:cNvSpPr txBox="1"/>
          <p:nvPr/>
        </p:nvSpPr>
        <p:spPr>
          <a:xfrm>
            <a:off x="12700" y="55712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60891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1240101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08294"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8159078"/>
              </p:ext>
            </p:extLst>
          </p:nvPr>
        </p:nvGraphicFramePr>
        <p:xfrm>
          <a:off x="2931160" y="1041127"/>
          <a:ext cx="6291580" cy="485648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25359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61514" cy="523220"/>
          </a:xfrm>
          <a:prstGeom prst="rect">
            <a:avLst/>
          </a:prstGeom>
          <a:noFill/>
        </p:spPr>
        <p:txBody>
          <a:bodyPr wrap="none" rtlCol="0">
            <a:spAutoFit/>
          </a:bodyPr>
          <a:lstStyle/>
          <a:p>
            <a:r>
              <a:rPr lang="en-US" sz="2800" dirty="0" smtClean="0">
                <a:solidFill>
                  <a:srgbClr val="0432FF"/>
                </a:solidFill>
                <a:latin typeface="Times New Roman" charset="0"/>
              </a:rPr>
              <a:t>Cluster Facet: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957739066"/>
              </p:ext>
            </p:extLst>
          </p:nvPr>
        </p:nvGraphicFramePr>
        <p:xfrm>
          <a:off x="8325386" y="761505"/>
          <a:ext cx="3491547" cy="22555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a:t>
                      </a:r>
                      <a:r>
                        <a:rPr lang="en-US" sz="1400" dirty="0" smtClean="0">
                          <a:solidFill>
                            <a:srgbClr val="00D615"/>
                          </a:solidFill>
                          <a:latin typeface="Times New Roman" charset="0"/>
                          <a:ea typeface="Times New Roman" charset="0"/>
                          <a:cs typeface="Times New Roman" charset="0"/>
                        </a:rPr>
                        <a:t>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multiple_providers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610284" cy="1938992"/>
          </a:xfrm>
          <a:prstGeom prst="rect">
            <a:avLst/>
          </a:prstGeom>
          <a:noFill/>
        </p:spPr>
        <p:txBody>
          <a:bodyPr wrap="square" rtlCol="0">
            <a:spAutoFit/>
          </a:bodyPr>
          <a:lstStyle/>
          <a:p>
            <a:r>
              <a:rPr lang="en-US" sz="2000" dirty="0" smtClean="0">
                <a:solidFill>
                  <a:srgbClr val="FF0000"/>
                </a:solidFill>
                <a:latin typeface="Times New Roman" charset="0"/>
              </a:rPr>
              <a:t>To be evaluated on Domain Discovery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7</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r>
              <a:rPr lang="en-US" sz="2000" dirty="0" smtClean="0">
                <a:solidFill>
                  <a:srgbClr val="0432FF"/>
                </a:solidFill>
                <a:latin typeface="Times New Roman" charset="0"/>
              </a:rPr>
              <a:t>:</a:t>
            </a:r>
            <a:endParaRPr lang="en-US" sz="2000" dirty="0" smtClean="0">
              <a:solidFill>
                <a:srgbClr val="0432FF"/>
              </a:solidFill>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23526575"/>
              </p:ext>
            </p:extLst>
          </p:nvPr>
        </p:nvGraphicFramePr>
        <p:xfrm>
          <a:off x="4331176" y="761505"/>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82670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61514"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a:latin typeface="Times New Roman" charset="0"/>
              </a:rPr>
              <a:t>1</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The union set of submitted documents was collected up to the pooling depth for each Domain Discovery dataset</a:t>
            </a:r>
          </a:p>
          <a:p>
            <a:r>
              <a:rPr lang="en-US" sz="2000" dirty="0">
                <a:latin typeface="Times New Roman" charset="0"/>
              </a:rPr>
              <a:t>- Annotators reviewed the documents in aggregate using </a:t>
            </a:r>
            <a:r>
              <a:rPr lang="en-US" sz="2000" dirty="0" err="1">
                <a:latin typeface="Times New Roman" charset="0"/>
              </a:rPr>
              <a:t>Uncharted’s</a:t>
            </a:r>
            <a:r>
              <a:rPr lang="en-US" sz="2000" dirty="0">
                <a:latin typeface="Times New Roman" charset="0"/>
              </a:rPr>
              <a:t> modified </a:t>
            </a:r>
            <a:r>
              <a:rPr lang="en-US" sz="2000" dirty="0" err="1">
                <a:latin typeface="Times New Roman" charset="0"/>
              </a:rPr>
              <a:t>TellFinder</a:t>
            </a:r>
            <a:r>
              <a:rPr lang="en-US" sz="2000" dirty="0">
                <a:latin typeface="Times New Roman" charset="0"/>
              </a:rPr>
              <a:t> “annotation tool” and determined which documents belonged in the cluster defined by the seed value</a:t>
            </a:r>
          </a:p>
          <a:p>
            <a:r>
              <a:rPr lang="en-US" sz="2000" dirty="0" smtClean="0">
                <a:latin typeface="Times New Roman" charset="0"/>
              </a:rPr>
              <a:t>- “</a:t>
            </a:r>
            <a:r>
              <a:rPr lang="en-US" sz="2000" dirty="0">
                <a:latin typeface="Times New Roman" charset="0"/>
              </a:rPr>
              <a:t>In cluster” ads were further annotated and determined to be relevant if they matched the filtering </a:t>
            </a:r>
            <a:r>
              <a:rPr lang="en-US" sz="2000" dirty="0" smtClean="0">
                <a:latin typeface="Times New Roman" charset="0"/>
              </a:rPr>
              <a:t>criteria</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a:latin typeface="Times New Roman" charset="0"/>
              </a:rPr>
              <a:t>The </a:t>
            </a:r>
            <a:r>
              <a:rPr lang="en-US" sz="2000" dirty="0" smtClean="0">
                <a:latin typeface="Times New Roman" charset="0"/>
              </a:rPr>
              <a:t>annotation </a:t>
            </a:r>
            <a:r>
              <a:rPr lang="en-US" sz="2000" dirty="0">
                <a:latin typeface="Times New Roman" charset="0"/>
              </a:rPr>
              <a:t>data was used to generate a dictionary providing the list of relevant documents for each Cluster </a:t>
            </a:r>
            <a:r>
              <a:rPr lang="en-US" sz="2000" dirty="0" smtClean="0">
                <a:latin typeface="Times New Roman" charset="0"/>
              </a:rPr>
              <a:t>Facet question</a:t>
            </a:r>
            <a:r>
              <a:rPr lang="en-US" sz="2000" dirty="0">
                <a:latin typeface="Times New Roman" charset="0"/>
              </a:rPr>
              <a:t>.</a:t>
            </a:r>
          </a:p>
        </p:txBody>
      </p:sp>
      <p:sp>
        <p:nvSpPr>
          <p:cNvPr id="7" name="TextBox 6"/>
          <p:cNvSpPr txBox="1"/>
          <p:nvPr/>
        </p:nvSpPr>
        <p:spPr>
          <a:xfrm>
            <a:off x="12700" y="55712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60891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750980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1462087311"/>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1498976006"/>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121433" y="4863465"/>
            <a:ext cx="191103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894 </a:t>
            </a:r>
            <a:r>
              <a:rPr lang="en-US" sz="2000" dirty="0">
                <a:latin typeface="Times New Roman" charset="0"/>
              </a:rPr>
              <a:t>docs*</a:t>
            </a: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1311 </a:t>
            </a:r>
            <a:r>
              <a:rPr lang="en-US" sz="2000" dirty="0">
                <a:latin typeface="Times New Roman" charset="0"/>
              </a:rPr>
              <a:t>docs*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910 </a:t>
            </a:r>
            <a:r>
              <a:rPr lang="en-US" sz="2000" dirty="0">
                <a:latin typeface="Times New Roman" charset="0"/>
              </a:rPr>
              <a:t>docs*</a:t>
            </a:r>
          </a:p>
        </p:txBody>
      </p:sp>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3" name="TextBox 12"/>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sp>
        <p:nvSpPr>
          <p:cNvPr id="12" name="TextBox 11"/>
          <p:cNvSpPr txBox="1"/>
          <p:nvPr/>
        </p:nvSpPr>
        <p:spPr>
          <a:xfrm>
            <a:off x="8221663" y="1696719"/>
            <a:ext cx="3645218"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418749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029584" y="1938537"/>
            <a:ext cx="6271895"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
        <p:nvSpPr>
          <p:cNvPr id="9" name="TextBox 8"/>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spTree>
    <p:extLst>
      <p:ext uri="{BB962C8B-B14F-4D97-AF65-F5344CB8AC3E}">
        <p14:creationId xmlns:p14="http://schemas.microsoft.com/office/powerpoint/2010/main" val="1118101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951695558"/>
              </p:ext>
            </p:extLst>
          </p:nvPr>
        </p:nvGraphicFramePr>
        <p:xfrm>
          <a:off x="3799106" y="1441185"/>
          <a:ext cx="3119854" cy="1341120"/>
        </p:xfrm>
        <a:graphic>
          <a:graphicData uri="http://schemas.openxmlformats.org/drawingml/2006/table">
            <a:tbl>
              <a:tblPr firstRow="1" bandRow="1">
                <a:tableStyleId>{5C22544A-7EE6-4342-B048-85BDC9FD1C3A}</a:tableStyleId>
              </a:tblPr>
              <a:tblGrid>
                <a:gridCol w="1607737"/>
                <a:gridCol w="15121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94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25400" y="572415"/>
            <a:ext cx="3746499" cy="1938992"/>
          </a:xfrm>
          <a:prstGeom prst="rect">
            <a:avLst/>
          </a:prstGeom>
          <a:noFill/>
        </p:spPr>
        <p:txBody>
          <a:bodyPr wrap="square" rtlCol="0">
            <a:spAutoFit/>
          </a:bodyPr>
          <a:lstStyle/>
          <a:p>
            <a:r>
              <a:rPr lang="en-US" sz="2000" dirty="0">
                <a:solidFill>
                  <a:srgbClr val="FF0000"/>
                </a:solidFill>
                <a:latin typeface="Times New Roman" charset="0"/>
              </a:rPr>
              <a:t>To be evaluated on Domain Discovery </a:t>
            </a:r>
            <a:r>
              <a:rPr lang="en-US" sz="2000" dirty="0" smtClean="0">
                <a:solidFill>
                  <a:srgbClr val="FF0000"/>
                </a:solidFill>
                <a:latin typeface="Times New Roman" charset="0"/>
              </a:rPr>
              <a:t>data</a:t>
            </a:r>
          </a:p>
          <a:p>
            <a:endParaRPr lang="en-US" sz="2000" dirty="0">
              <a:solidFill>
                <a:srgbClr val="FF0000"/>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99</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r>
              <a:rPr lang="en-US" sz="2000" dirty="0" smtClean="0">
                <a:solidFill>
                  <a:srgbClr val="0432FF"/>
                </a:solidFill>
                <a:latin typeface="Times New Roman" charset="0"/>
              </a:rPr>
              <a:t>:</a:t>
            </a:r>
            <a:endParaRPr lang="en-US" sz="2000" dirty="0" smtClean="0">
              <a:solidFill>
                <a:srgbClr val="0432FF"/>
              </a:solidFill>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33280588"/>
              </p:ext>
            </p:extLst>
          </p:nvPr>
        </p:nvGraphicFramePr>
        <p:xfrm>
          <a:off x="8003901" y="1441185"/>
          <a:ext cx="3491547" cy="1645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a:t>
                      </a:r>
                      <a:r>
                        <a:rPr lang="en-US" sz="1400" dirty="0" smtClean="0">
                          <a:solidFill>
                            <a:srgbClr val="FF0000"/>
                          </a:solidFill>
                          <a:latin typeface="Times New Roman" charset="0"/>
                          <a:ea typeface="Times New Roman" charset="0"/>
                          <a:cs typeface="Times New Roman" charset="0"/>
                        </a:rPr>
                        <a:t>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2031325"/>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a:solidFill>
                  <a:srgbClr val="7030A0"/>
                </a:solidFill>
                <a:latin typeface="Times New Roman" charset="0"/>
              </a:rPr>
              <a:t>6466423890 </a:t>
            </a:r>
            <a:r>
              <a:rPr lang="en-US" dirty="0">
                <a:latin typeface="Times New Roman" charset="0"/>
              </a:rPr>
              <a:t>that include a </a:t>
            </a:r>
            <a:r>
              <a:rPr lang="en-US" dirty="0">
                <a:solidFill>
                  <a:srgbClr val="FF0000"/>
                </a:solidFill>
                <a:latin typeface="Times New Roman" charset="0"/>
              </a:rPr>
              <a:t>price</a:t>
            </a:r>
            <a:r>
              <a:rPr lang="en-US" dirty="0">
                <a:latin typeface="Times New Roman" charset="0"/>
              </a:rPr>
              <a:t> in the ad text. In the answer field note the price for each ad</a:t>
            </a:r>
            <a:r>
              <a:rPr lang="en-US" dirty="0" smtClean="0">
                <a:latin typeface="Times New Roman" charset="0"/>
              </a:rPr>
              <a:t>... Return </a:t>
            </a:r>
            <a:r>
              <a:rPr lang="en-US" dirty="0">
                <a:latin typeface="Times New Roman" charset="0"/>
              </a:rPr>
              <a:t>the average price as the first element in the payload list.”</a:t>
            </a:r>
            <a:endParaRPr lang="en-US" dirty="0" smtClean="0">
              <a:latin typeface="Times New Roman" charset="0"/>
            </a:endParaRPr>
          </a:p>
          <a:p>
            <a:endParaRPr lang="en-US" dirty="0">
              <a:latin typeface="Times New Roman" charset="0"/>
            </a:endParaRPr>
          </a:p>
          <a:p>
            <a:r>
              <a:rPr lang="en-US" dirty="0" smtClean="0">
                <a:solidFill>
                  <a:srgbClr val="7030A0"/>
                </a:solidFill>
                <a:latin typeface="Times New Roman" charset="0"/>
              </a:rPr>
              <a:t>Seed Feature </a:t>
            </a:r>
            <a:r>
              <a:rPr lang="en-US" dirty="0">
                <a:solidFill>
                  <a:srgbClr val="7030A0"/>
                </a:solidFill>
                <a:latin typeface="Times New Roman" charset="0"/>
                <a:ea typeface="Times New Roman" charset="0"/>
                <a:cs typeface="Times New Roman" charset="0"/>
              </a:rPr>
              <a:t>Type</a:t>
            </a:r>
            <a:r>
              <a:rPr lang="en-US" dirty="0" smtClean="0">
                <a:solidFill>
                  <a:srgbClr val="7030A0"/>
                </a:solidFill>
                <a:latin typeface="Times New Roman" charset="0"/>
              </a:rPr>
              <a:t>: </a:t>
            </a:r>
            <a:r>
              <a:rPr lang="en-US" dirty="0" smtClean="0">
                <a:latin typeface="Times New Roman" charset="0"/>
              </a:rPr>
              <a:t>phone </a:t>
            </a:r>
            <a:r>
              <a:rPr lang="en-US" dirty="0" smtClean="0">
                <a:latin typeface="Times New Roman" charset="0"/>
              </a:rPr>
              <a:t>number</a:t>
            </a:r>
            <a:endParaRPr lang="en-US" dirty="0" smtClean="0">
              <a:latin typeface="Times New Roman" charset="0"/>
            </a:endParaRPr>
          </a:p>
          <a:p>
            <a:r>
              <a:rPr lang="en-US" dirty="0" smtClean="0">
                <a:solidFill>
                  <a:srgbClr val="FF0000"/>
                </a:solidFill>
                <a:latin typeface="Times New Roman" charset="0"/>
              </a:rPr>
              <a:t>Extraction </a:t>
            </a:r>
            <a:r>
              <a:rPr lang="en-US" dirty="0" smtClean="0">
                <a:solidFill>
                  <a:srgbClr val="FF0000"/>
                </a:solidFill>
                <a:latin typeface="Times New Roman" charset="0"/>
              </a:rPr>
              <a:t>Feature </a:t>
            </a:r>
            <a:r>
              <a:rPr lang="en-US" dirty="0">
                <a:solidFill>
                  <a:srgbClr val="FF0000"/>
                </a:solidFill>
                <a:latin typeface="Times New Roman" charset="0"/>
                <a:ea typeface="Times New Roman" charset="0"/>
                <a:cs typeface="Times New Roman" charset="0"/>
              </a:rPr>
              <a:t>Type</a:t>
            </a:r>
            <a:r>
              <a:rPr lang="en-US" dirty="0" smtClean="0">
                <a:solidFill>
                  <a:srgbClr val="FF0000"/>
                </a:solidFill>
                <a:latin typeface="Times New Roman" charset="0"/>
              </a:rPr>
              <a:t>: </a:t>
            </a:r>
            <a:r>
              <a:rPr lang="en-US" dirty="0" smtClean="0">
                <a:latin typeface="Times New Roman" charset="0"/>
              </a:rPr>
              <a:t>price</a:t>
            </a:r>
            <a:endParaRPr lang="en-US" dirty="0">
              <a:latin typeface="Times New Roman" charset="0"/>
            </a:endParaRPr>
          </a:p>
        </p:txBody>
      </p:sp>
    </p:spTree>
    <p:extLst>
      <p:ext uri="{BB962C8B-B14F-4D97-AF65-F5344CB8AC3E}">
        <p14:creationId xmlns:p14="http://schemas.microsoft.com/office/powerpoint/2010/main" val="1881921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a:latin typeface="Times New Roman" charset="0"/>
              </a:rPr>
              <a:t>5</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Clusters were generated from team submissions input into a consensus clustering algorithm</a:t>
            </a:r>
          </a:p>
          <a:p>
            <a:r>
              <a:rPr lang="en-US" sz="2000" dirty="0">
                <a:latin typeface="Times New Roman" charset="0"/>
              </a:rPr>
              <a:t>- Annotators labelled relevant features and gave the values of each feature contained in the documents</a:t>
            </a:r>
          </a:p>
          <a:p>
            <a:r>
              <a:rPr lang="en-US" sz="2000" dirty="0">
                <a:latin typeface="Times New Roman" charset="0"/>
              </a:rPr>
              <a:t>- After the QPR, submissions from each team and all annotated feature values were </a:t>
            </a:r>
            <a:r>
              <a:rPr lang="en-US" sz="2000" i="1" dirty="0">
                <a:latin typeface="Times New Roman" charset="0"/>
              </a:rPr>
              <a:t>normalized</a:t>
            </a:r>
            <a:r>
              <a:rPr lang="en-US" sz="2000" dirty="0">
                <a:latin typeface="Times New Roman" charset="0"/>
              </a:rPr>
              <a:t> to generate a dictionary of all feature values that may be considered correct when a given normalized feature value is expected</a:t>
            </a:r>
          </a:p>
          <a:p>
            <a:r>
              <a:rPr lang="en-US" sz="2000" dirty="0" smtClean="0">
                <a:latin typeface="Times New Roman" charset="0"/>
              </a:rPr>
              <a:t>- </a:t>
            </a:r>
            <a:r>
              <a:rPr lang="en-US" sz="2000" dirty="0">
                <a:latin typeface="Times New Roman" charset="0"/>
              </a:rPr>
              <a:t>Normalized </a:t>
            </a:r>
            <a:r>
              <a:rPr lang="en-US" sz="2000" dirty="0" smtClean="0">
                <a:latin typeface="Times New Roman" charset="0"/>
              </a:rPr>
              <a:t>extraction feature values were </a:t>
            </a:r>
            <a:r>
              <a:rPr lang="en-US" sz="2000" dirty="0">
                <a:latin typeface="Times New Roman" charset="0"/>
              </a:rPr>
              <a:t>used to determine the solution to the aggregate </a:t>
            </a:r>
            <a:r>
              <a:rPr lang="en-US" sz="2000" dirty="0" smtClean="0">
                <a:latin typeface="Times New Roman" charset="0"/>
              </a:rPr>
              <a:t>function</a:t>
            </a:r>
            <a:endParaRPr lang="en-US" sz="2000" dirty="0">
              <a:latin typeface="Times New Roman" charset="0"/>
            </a:endParaRPr>
          </a:p>
        </p:txBody>
      </p:sp>
    </p:spTree>
    <p:extLst>
      <p:ext uri="{BB962C8B-B14F-4D97-AF65-F5344CB8AC3E}">
        <p14:creationId xmlns:p14="http://schemas.microsoft.com/office/powerpoint/2010/main" val="880837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a:t>
            </a:r>
            <a:r>
              <a:rPr lang="en-US" sz="2000" dirty="0">
                <a:latin typeface="Times New Roman" charset="0"/>
              </a:rPr>
              <a:t>annotation process generated a dictionary providing the list of relevant documents for each </a:t>
            </a:r>
            <a:r>
              <a:rPr lang="en-US" sz="2000" dirty="0" smtClean="0">
                <a:latin typeface="Times New Roman" charset="0"/>
              </a:rPr>
              <a:t>Cluster Aggregate </a:t>
            </a:r>
            <a:r>
              <a:rPr lang="en-US" sz="2000" dirty="0">
                <a:latin typeface="Times New Roman" charset="0"/>
              </a:rPr>
              <a:t>question.  In addition, the annotated extraction feature values of each document were used to comprise a list of extraction values to be input into the appropriate aggregate function (i.e., MODE, MIN, MAX, AVG) for each question.  Since the extraction feature values did not conform to a normalized format (“5foot 5” vs “65”), each submitted extraction value was manually normalized.</a:t>
            </a:r>
          </a:p>
          <a:p>
            <a:endParaRPr lang="en-US" sz="2000" dirty="0">
              <a:latin typeface="Times New Roman" charset="0"/>
            </a:endParaRPr>
          </a:p>
          <a:p>
            <a:r>
              <a:rPr lang="en-US" sz="2000" dirty="0" smtClean="0">
                <a:latin typeface="Times New Roman" charset="0"/>
              </a:rPr>
              <a:t>The full list of normalized feature values was used to generate the expected aggregate value for each question.</a:t>
            </a:r>
          </a:p>
        </p:txBody>
      </p:sp>
    </p:spTree>
    <p:extLst>
      <p:ext uri="{BB962C8B-B14F-4D97-AF65-F5344CB8AC3E}">
        <p14:creationId xmlns:p14="http://schemas.microsoft.com/office/powerpoint/2010/main" val="1353402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a:solidFill>
                  <a:srgbClr val="0432FF"/>
                </a:solidFill>
                <a:latin typeface="Times New Roman" charset="0"/>
              </a:rPr>
              <a:t>Cluster Aggregate: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Cluster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An answer is considered correct if it falls within the tolerance parameters which vary by the feature type (i.e., price, height, weight)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014102755"/>
              </p:ext>
            </p:extLst>
          </p:nvPr>
        </p:nvGraphicFramePr>
        <p:xfrm>
          <a:off x="1820067" y="4759845"/>
          <a:ext cx="8539165" cy="147828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40018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smtClean="0">
                <a:solidFill>
                  <a:srgbClr val="0432FF"/>
                </a:solidFill>
                <a:latin typeface="Times New Roman" charset="0"/>
              </a:rPr>
              <a:t>Point Fact: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778398282"/>
              </p:ext>
            </p:extLst>
          </p:nvPr>
        </p:nvGraphicFramePr>
        <p:xfrm>
          <a:off x="3606066" y="761505"/>
          <a:ext cx="3211294" cy="5913120"/>
        </p:xfrm>
        <a:graphic>
          <a:graphicData uri="http://schemas.openxmlformats.org/drawingml/2006/table">
            <a:tbl>
              <a:tblPr firstRow="1" bandRow="1">
                <a:tableStyleId>{5C22544A-7EE6-4342-B048-85BDC9FD1C3A}</a:tableStyleId>
              </a:tblPr>
              <a:tblGrid>
                <a:gridCol w="1738630"/>
                <a:gridCol w="1472664"/>
              </a:tblGrid>
              <a:tr h="340360">
                <a:tc>
                  <a:txBody>
                    <a:bodyPr/>
                    <a:lstStyle/>
                    <a:p>
                      <a:pPr algn="ctr"/>
                      <a:r>
                        <a:rPr lang="en-US" sz="1400" dirty="0" smtClean="0">
                          <a:solidFill>
                            <a:srgbClr val="00D615"/>
                          </a:solidFill>
                          <a:latin typeface="Times New Roman" charset="0"/>
                          <a:ea typeface="Times New Roman" charset="0"/>
                          <a:cs typeface="Times New Roman" charset="0"/>
                        </a:rPr>
                        <a:t>Filter </a:t>
                      </a:r>
                      <a:r>
                        <a:rPr lang="en-US" sz="1400" dirty="0" smtClean="0">
                          <a:solidFill>
                            <a:srgbClr val="00D615"/>
                          </a:solidFill>
                          <a:latin typeface="Times New Roman" charset="0"/>
                          <a:ea typeface="Times New Roman" charset="0"/>
                          <a:cs typeface="Times New Roman" charset="0"/>
                        </a:rPr>
                        <a:t>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69</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30</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title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street_address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7080" cy="5940088"/>
          </a:xfrm>
          <a:prstGeom prst="rect">
            <a:avLst/>
          </a:prstGeom>
          <a:noFill/>
        </p:spPr>
        <p:txBody>
          <a:bodyPr wrap="square" rtlCol="0">
            <a:spAutoFit/>
          </a:bodyPr>
          <a:lstStyle/>
          <a:p>
            <a:r>
              <a:rPr lang="en-US" sz="2000" dirty="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101</a:t>
            </a:r>
          </a:p>
          <a:p>
            <a:endParaRPr lang="en-US" sz="2000" dirty="0" smtClean="0">
              <a:solidFill>
                <a:srgbClr val="0432FF"/>
              </a:solidFill>
              <a:latin typeface="Times New Roman" charset="0"/>
            </a:endParaRPr>
          </a:p>
          <a:p>
            <a:r>
              <a:rPr lang="en-US" sz="2000" dirty="0">
                <a:solidFill>
                  <a:srgbClr val="0432FF"/>
                </a:solidFill>
                <a:latin typeface="Times New Roman" charset="0"/>
              </a:rPr>
              <a:t>Distribution of Features:</a:t>
            </a:r>
            <a:endParaRPr lang="en-US" sz="2000" dirty="0">
              <a:latin typeface="Times New Roman" charset="0"/>
            </a:endParaRPr>
          </a:p>
          <a:p>
            <a:endParaRPr lang="en-US" sz="2000" dirty="0" smtClean="0">
              <a:solidFill>
                <a:srgbClr val="0432FF"/>
              </a:solidFill>
              <a:latin typeface="Times New Roman" charset="0"/>
            </a:endParaRPr>
          </a:p>
          <a:p>
            <a:r>
              <a:rPr lang="en-US" sz="2000" dirty="0">
                <a:solidFill>
                  <a:srgbClr val="0432FF"/>
                </a:solidFill>
                <a:latin typeface="Times New Roman" charset="0"/>
              </a:rPr>
              <a:t>Sample Question: </a:t>
            </a:r>
            <a:endParaRPr lang="en-US" sz="2000" dirty="0" smtClean="0">
              <a:solidFill>
                <a:srgbClr val="0432FF"/>
              </a:solidFill>
              <a:latin typeface="Times New Roman" charset="0"/>
            </a:endParaRPr>
          </a:p>
          <a:p>
            <a:r>
              <a:rPr lang="en-US" sz="2000" dirty="0" smtClean="0">
                <a:latin typeface="Times New Roman" charset="0"/>
              </a:rPr>
              <a:t>“</a:t>
            </a:r>
            <a:r>
              <a:rPr lang="en-US" sz="2000" dirty="0">
                <a:latin typeface="Times New Roman" charset="0"/>
              </a:rPr>
              <a:t>What is the </a:t>
            </a:r>
            <a:r>
              <a:rPr lang="en-US" sz="2000" dirty="0" smtClean="0">
                <a:solidFill>
                  <a:srgbClr val="FF0000"/>
                </a:solidFill>
                <a:latin typeface="Times New Roman" charset="0"/>
              </a:rPr>
              <a:t>city </a:t>
            </a:r>
            <a:r>
              <a:rPr lang="en-US" sz="2000" dirty="0" smtClean="0">
                <a:latin typeface="Times New Roman" charset="0"/>
              </a:rPr>
              <a:t>listed </a:t>
            </a:r>
            <a:r>
              <a:rPr lang="en-US" sz="2000" dirty="0">
                <a:latin typeface="Times New Roman" charset="0"/>
              </a:rPr>
              <a:t>in the ad that contains </a:t>
            </a:r>
            <a:r>
              <a:rPr lang="en-US" sz="2000" dirty="0">
                <a:solidFill>
                  <a:srgbClr val="00D615"/>
                </a:solidFill>
                <a:latin typeface="Times New Roman" charset="0"/>
              </a:rPr>
              <a:t>8106738071</a:t>
            </a:r>
            <a:r>
              <a:rPr lang="en-US" sz="2000" dirty="0">
                <a:latin typeface="Times New Roman" charset="0"/>
              </a:rPr>
              <a:t>, the name </a:t>
            </a:r>
            <a:r>
              <a:rPr lang="en-US" sz="2000" dirty="0" err="1">
                <a:solidFill>
                  <a:srgbClr val="00D615"/>
                </a:solidFill>
                <a:latin typeface="Times New Roman" charset="0"/>
              </a:rPr>
              <a:t>SaritaNikki</a:t>
            </a:r>
            <a:r>
              <a:rPr lang="en-US" sz="2000" dirty="0">
                <a:latin typeface="Times New Roman" charset="0"/>
              </a:rPr>
              <a:t>, with rate listed as </a:t>
            </a:r>
            <a:r>
              <a:rPr lang="en-US" sz="2000" dirty="0">
                <a:solidFill>
                  <a:srgbClr val="00D615"/>
                </a:solidFill>
                <a:latin typeface="Times New Roman" charset="0"/>
              </a:rPr>
              <a:t>$200/</a:t>
            </a:r>
            <a:r>
              <a:rPr lang="en-US" sz="2000" dirty="0" err="1">
                <a:solidFill>
                  <a:srgbClr val="00D615"/>
                </a:solidFill>
                <a:latin typeface="Times New Roman" charset="0"/>
              </a:rPr>
              <a:t>hr</a:t>
            </a:r>
            <a:r>
              <a:rPr lang="en-US" sz="2000" dirty="0" smtClean="0">
                <a:latin typeface="Times New Roman" charset="0"/>
              </a:rPr>
              <a:t>?”</a:t>
            </a:r>
          </a:p>
          <a:p>
            <a:endParaRPr lang="en-US" sz="2000" dirty="0" smtClean="0">
              <a:latin typeface="Times New Roman" charset="0"/>
            </a:endParaRPr>
          </a:p>
          <a:p>
            <a:r>
              <a:rPr lang="en-US" sz="2000" dirty="0" smtClean="0">
                <a:solidFill>
                  <a:srgbClr val="00D615"/>
                </a:solidFill>
                <a:latin typeface="Times New Roman" charset="0"/>
              </a:rPr>
              <a:t>Filter</a:t>
            </a:r>
            <a:r>
              <a:rPr lang="en-US" sz="2000" dirty="0" smtClean="0">
                <a:latin typeface="Times New Roman" charset="0"/>
              </a:rPr>
              <a:t> </a:t>
            </a:r>
            <a:r>
              <a:rPr lang="en-US" sz="2000" dirty="0" smtClean="0">
                <a:solidFill>
                  <a:srgbClr val="00D615"/>
                </a:solidFill>
                <a:latin typeface="Times New Roman" charset="0"/>
              </a:rPr>
              <a:t>F</a:t>
            </a:r>
            <a:r>
              <a:rPr lang="en-US" sz="2000" dirty="0" smtClean="0">
                <a:solidFill>
                  <a:srgbClr val="00D615"/>
                </a:solidFill>
                <a:latin typeface="Times New Roman" charset="0"/>
              </a:rPr>
              <a:t>eature Type:</a:t>
            </a:r>
            <a:r>
              <a:rPr lang="en-US" sz="2000" dirty="0" smtClean="0">
                <a:latin typeface="Times New Roman" charset="0"/>
              </a:rPr>
              <a:t> </a:t>
            </a:r>
          </a:p>
          <a:p>
            <a:r>
              <a:rPr lang="en-US" sz="2000" dirty="0" smtClean="0">
                <a:latin typeface="Times New Roman" charset="0"/>
              </a:rPr>
              <a:t>phone</a:t>
            </a:r>
            <a:r>
              <a:rPr lang="en-US" sz="2000" dirty="0" smtClean="0">
                <a:latin typeface="Times New Roman" charset="0"/>
              </a:rPr>
              <a:t>, name, price</a:t>
            </a:r>
          </a:p>
          <a:p>
            <a:endParaRPr lang="en-US" sz="2000" dirty="0" smtClean="0">
              <a:solidFill>
                <a:srgbClr val="FF0000"/>
              </a:solidFill>
              <a:latin typeface="Times New Roman" charset="0"/>
            </a:endParaRPr>
          </a:p>
          <a:p>
            <a:r>
              <a:rPr lang="en-US" sz="2000" dirty="0" smtClean="0">
                <a:solidFill>
                  <a:srgbClr val="FF0000"/>
                </a:solidFill>
                <a:latin typeface="Times New Roman" charset="0"/>
              </a:rPr>
              <a:t>Extraction</a:t>
            </a:r>
            <a:r>
              <a:rPr lang="en-US" sz="2000" dirty="0" smtClean="0">
                <a:latin typeface="Times New Roman" charset="0"/>
              </a:rPr>
              <a:t> </a:t>
            </a:r>
            <a:r>
              <a:rPr lang="en-US" sz="2000" dirty="0" smtClean="0">
                <a:solidFill>
                  <a:srgbClr val="FF0000"/>
                </a:solidFill>
                <a:latin typeface="Times New Roman" charset="0"/>
              </a:rPr>
              <a:t>F</a:t>
            </a:r>
            <a:r>
              <a:rPr lang="en-US" sz="2000" dirty="0" smtClean="0">
                <a:solidFill>
                  <a:srgbClr val="FF0000"/>
                </a:solidFill>
                <a:latin typeface="Times New Roman" charset="0"/>
              </a:rPr>
              <a:t>eature Type:</a:t>
            </a:r>
            <a:r>
              <a:rPr lang="en-US" sz="2000" dirty="0" smtClean="0">
                <a:latin typeface="Times New Roman" charset="0"/>
              </a:rPr>
              <a:t> </a:t>
            </a:r>
            <a:r>
              <a:rPr lang="en-US" sz="2000" dirty="0" smtClean="0">
                <a:latin typeface="Times New Roman" charset="0"/>
              </a:rPr>
              <a:t>location</a:t>
            </a:r>
            <a:endParaRPr lang="en-US" sz="2000" dirty="0">
              <a:latin typeface="Times New Roman" charset="0"/>
            </a:endParaRPr>
          </a:p>
          <a:p>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84102001"/>
              </p:ext>
            </p:extLst>
          </p:nvPr>
        </p:nvGraphicFramePr>
        <p:xfrm>
          <a:off x="8003901" y="761505"/>
          <a:ext cx="3405779" cy="4998720"/>
        </p:xfrm>
        <a:graphic>
          <a:graphicData uri="http://schemas.openxmlformats.org/drawingml/2006/table">
            <a:tbl>
              <a:tblPr firstRow="1" bandRow="1">
                <a:tableStyleId>{5C22544A-7EE6-4342-B048-85BDC9FD1C3A}</a:tableStyleId>
              </a:tblPr>
              <a:tblGrid>
                <a:gridCol w="1738630"/>
                <a:gridCol w="1667149"/>
              </a:tblGrid>
              <a:tr h="0">
                <a:tc>
                  <a:txBody>
                    <a:bodyPr/>
                    <a:lstStyle/>
                    <a:p>
                      <a:pPr algn="ctr"/>
                      <a:r>
                        <a:rPr lang="en-US" sz="1400" dirty="0" smtClean="0">
                          <a:solidFill>
                            <a:srgbClr val="FF0000"/>
                          </a:solidFill>
                          <a:latin typeface="Times New Roman" charset="0"/>
                          <a:ea typeface="Times New Roman" charset="0"/>
                          <a:cs typeface="Times New Roman" charset="0"/>
                        </a:rPr>
                        <a:t>Extraction</a:t>
                      </a:r>
                      <a:r>
                        <a:rPr lang="en-US" sz="1400" dirty="0" smtClean="0">
                          <a:solidFill>
                            <a:schemeClr val="tx1"/>
                          </a:solidFill>
                          <a:latin typeface="Times New Roman" charset="0"/>
                          <a:ea typeface="Times New Roman" charset="0"/>
                          <a:cs typeface="Times New Roman" charset="0"/>
                        </a:rPr>
                        <a:t> </a:t>
                      </a:r>
                      <a:r>
                        <a:rPr lang="en-US" sz="1400" dirty="0" smtClean="0">
                          <a:solidFill>
                            <a:srgbClr val="FF0000"/>
                          </a:solidFill>
                          <a:latin typeface="Times New Roman" charset="0"/>
                          <a:ea typeface="Times New Roman" charset="0"/>
                          <a:cs typeface="Times New Roman" charset="0"/>
                        </a:rPr>
                        <a:t>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92851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50169598"/>
              </p:ext>
            </p:extLst>
          </p:nvPr>
        </p:nvGraphicFramePr>
        <p:xfrm>
          <a:off x="2203450" y="1023115"/>
          <a:ext cx="8323580" cy="48564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0.35</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593221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06402732"/>
              </p:ext>
            </p:extLst>
          </p:nvPr>
        </p:nvGraphicFramePr>
        <p:xfrm>
          <a:off x="3821967" y="836747"/>
          <a:ext cx="3279873" cy="1036320"/>
        </p:xfrm>
        <a:graphic>
          <a:graphicData uri="http://schemas.openxmlformats.org/drawingml/2006/table">
            <a:tbl>
              <a:tblPr firstRow="1" bandRow="1">
                <a:tableStyleId>{5C22544A-7EE6-4342-B048-85BDC9FD1C3A}</a:tableStyleId>
              </a:tblPr>
              <a:tblGrid>
                <a:gridCol w="1738630"/>
                <a:gridCol w="1541243"/>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12700" y="548620"/>
            <a:ext cx="3746499" cy="2554545"/>
          </a:xfrm>
          <a:prstGeom prst="rect">
            <a:avLst/>
          </a:prstGeom>
          <a:noFill/>
        </p:spPr>
        <p:txBody>
          <a:bodyPr wrap="square" rtlCol="0">
            <a:spAutoFit/>
          </a:bodyPr>
          <a:lstStyle/>
          <a:p>
            <a:r>
              <a:rPr lang="en-US" sz="2000" dirty="0">
                <a:solidFill>
                  <a:srgbClr val="FF0000"/>
                </a:solidFill>
                <a:latin typeface="Times New Roman" charset="0"/>
              </a:rPr>
              <a:t>To be evaluated on Domain Discovery </a:t>
            </a:r>
            <a:r>
              <a:rPr lang="en-US" sz="2000" dirty="0" smtClean="0">
                <a:solidFill>
                  <a:srgbClr val="FF0000"/>
                </a:solidFill>
                <a:latin typeface="Times New Roman" charset="0"/>
              </a:rPr>
              <a:t>data</a:t>
            </a:r>
            <a:endParaRPr lang="en-US" sz="2000" dirty="0" smtClean="0">
              <a:solidFill>
                <a:srgbClr val="0432FF"/>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a:p>
            <a:r>
              <a:rPr lang="en-US" sz="2000" dirty="0" smtClean="0">
                <a:latin typeface="Times New Roman" charset="0"/>
              </a:rPr>
              <a:t>15 questions defined the cluster</a:t>
            </a:r>
          </a:p>
          <a:p>
            <a:r>
              <a:rPr lang="en-US" sz="2000" dirty="0" smtClean="0">
                <a:latin typeface="Times New Roman" charset="0"/>
              </a:rPr>
              <a:t>by a phone number seed value.</a:t>
            </a:r>
          </a:p>
        </p:txBody>
      </p:sp>
      <p:graphicFrame>
        <p:nvGraphicFramePr>
          <p:cNvPr id="11" name="Table 10"/>
          <p:cNvGraphicFramePr>
            <a:graphicFrameLocks noGrp="1"/>
          </p:cNvGraphicFramePr>
          <p:nvPr>
            <p:extLst>
              <p:ext uri="{D42A27DB-BD31-4B8C-83A1-F6EECF244321}">
                <p14:modId xmlns:p14="http://schemas.microsoft.com/office/powerpoint/2010/main" val="1150248904"/>
              </p:ext>
            </p:extLst>
          </p:nvPr>
        </p:nvGraphicFramePr>
        <p:xfrm>
          <a:off x="8016602" y="836747"/>
          <a:ext cx="3491547" cy="1645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a:t>
                      </a:r>
                      <a:r>
                        <a:rPr lang="en-US" sz="1400" dirty="0" smtClean="0">
                          <a:solidFill>
                            <a:srgbClr val="FF0000"/>
                          </a:solidFill>
                          <a:latin typeface="Times New Roman" charset="0"/>
                          <a:ea typeface="Times New Roman" charset="0"/>
                          <a:cs typeface="Times New Roman" charset="0"/>
                        </a:rPr>
                        <a:t>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10</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3342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The union set of submitted documents was collected up to the pooling depth for each Domain Discovery dataset</a:t>
            </a:r>
          </a:p>
          <a:p>
            <a:r>
              <a:rPr lang="en-US" sz="2000" dirty="0">
                <a:latin typeface="Times New Roman" charset="0"/>
              </a:rPr>
              <a:t>- Annotators reviewed the documents in aggregate using </a:t>
            </a:r>
            <a:r>
              <a:rPr lang="en-US" sz="2000" dirty="0" err="1">
                <a:latin typeface="Times New Roman" charset="0"/>
              </a:rPr>
              <a:t>Uncharted’s</a:t>
            </a:r>
            <a:r>
              <a:rPr lang="en-US" sz="2000" dirty="0">
                <a:latin typeface="Times New Roman" charset="0"/>
              </a:rPr>
              <a:t> modified </a:t>
            </a:r>
            <a:r>
              <a:rPr lang="en-US" sz="2000" dirty="0" err="1">
                <a:latin typeface="Times New Roman" charset="0"/>
              </a:rPr>
              <a:t>TellFinder</a:t>
            </a:r>
            <a:r>
              <a:rPr lang="en-US" sz="2000" dirty="0">
                <a:latin typeface="Times New Roman" charset="0"/>
              </a:rPr>
              <a:t> “annotation tool” and determined which documents belonged in the cluster defined by the seed value</a:t>
            </a:r>
          </a:p>
          <a:p>
            <a:r>
              <a:rPr lang="en-US" sz="2000" dirty="0" smtClean="0">
                <a:latin typeface="Times New Roman" charset="0"/>
              </a:rPr>
              <a:t>- “In cluster” ads </a:t>
            </a:r>
            <a:r>
              <a:rPr lang="en-US" sz="2000" dirty="0">
                <a:latin typeface="Times New Roman" charset="0"/>
              </a:rPr>
              <a:t>were </a:t>
            </a:r>
            <a:r>
              <a:rPr lang="en-US" sz="2000" dirty="0" smtClean="0">
                <a:latin typeface="Times New Roman" charset="0"/>
              </a:rPr>
              <a:t>further annotated </a:t>
            </a:r>
            <a:r>
              <a:rPr lang="en-US" sz="2000" dirty="0">
                <a:latin typeface="Times New Roman" charset="0"/>
              </a:rPr>
              <a:t>and determined to be relevant if they matched the filtering criteria and contained the extraction </a:t>
            </a:r>
            <a:r>
              <a:rPr lang="en-US" sz="2000" dirty="0" smtClean="0">
                <a:latin typeface="Times New Roman" charset="0"/>
              </a:rPr>
              <a:t>feature</a:t>
            </a:r>
          </a:p>
          <a:p>
            <a:r>
              <a:rPr lang="en-US" sz="2000" dirty="0" smtClean="0">
                <a:latin typeface="Times New Roman" charset="0"/>
              </a:rPr>
              <a:t>- The extracted feature values of relevant ads were further reviewed and determined to be correct if they matched the feature value found in the ad</a:t>
            </a:r>
            <a:endParaRPr lang="en-US" sz="2000" dirty="0">
              <a:latin typeface="Times New Roman" charset="0"/>
            </a:endParaRPr>
          </a:p>
          <a:p>
            <a:r>
              <a:rPr lang="en-US" sz="2000" dirty="0" smtClean="0">
                <a:latin typeface="Times New Roman" charset="0"/>
              </a:rPr>
              <a:t>- </a:t>
            </a:r>
            <a:r>
              <a:rPr lang="en-US" sz="2000" dirty="0">
                <a:latin typeface="Times New Roman" charset="0"/>
              </a:rPr>
              <a:t>Normalized </a:t>
            </a:r>
            <a:r>
              <a:rPr lang="en-US" sz="2000" dirty="0" smtClean="0">
                <a:latin typeface="Times New Roman" charset="0"/>
              </a:rPr>
              <a:t>extraction feature values were </a:t>
            </a:r>
            <a:r>
              <a:rPr lang="en-US" sz="2000" dirty="0">
                <a:latin typeface="Times New Roman" charset="0"/>
              </a:rPr>
              <a:t>used to determine the solution to the aggregate </a:t>
            </a:r>
            <a:r>
              <a:rPr lang="en-US" sz="2000" dirty="0" smtClean="0">
                <a:latin typeface="Times New Roman" charset="0"/>
              </a:rPr>
              <a:t>function</a:t>
            </a:r>
            <a:endParaRPr lang="en-US" sz="2000" dirty="0">
              <a:latin typeface="Times New Roman" charset="0"/>
            </a:endParaRPr>
          </a:p>
        </p:txBody>
      </p:sp>
    </p:spTree>
    <p:extLst>
      <p:ext uri="{BB962C8B-B14F-4D97-AF65-F5344CB8AC3E}">
        <p14:creationId xmlns:p14="http://schemas.microsoft.com/office/powerpoint/2010/main" val="1937183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a:t>
            </a:r>
            <a:r>
              <a:rPr lang="en-US" sz="2000" dirty="0">
                <a:latin typeface="Times New Roman" charset="0"/>
              </a:rPr>
              <a:t>annotation process generated a dictionary providing the list of relevant documents for each </a:t>
            </a:r>
            <a:r>
              <a:rPr lang="en-US" sz="2000" dirty="0" smtClean="0">
                <a:latin typeface="Times New Roman" charset="0"/>
              </a:rPr>
              <a:t>Cluster Aggregate </a:t>
            </a:r>
            <a:r>
              <a:rPr lang="en-US" sz="2000" dirty="0">
                <a:latin typeface="Times New Roman" charset="0"/>
              </a:rPr>
              <a:t>question.  In addition, the annotated extraction feature values of each document were used to comprise a list of extraction values to be input into the appropriate aggregate function (i.e., MODE, MIN, MAX, AVG) for each question.  Since the extraction feature values did not conform to a normalized format (“5foot 5” vs “65”), each submitted extraction value was manually normalized.</a:t>
            </a:r>
          </a:p>
          <a:p>
            <a:endParaRPr lang="en-US" sz="2000" dirty="0">
              <a:latin typeface="Times New Roman" charset="0"/>
            </a:endParaRPr>
          </a:p>
          <a:p>
            <a:r>
              <a:rPr lang="en-US" sz="2000" dirty="0" smtClean="0">
                <a:latin typeface="Times New Roman" charset="0"/>
              </a:rPr>
              <a:t>The full list of normalized feature values was used to generate the expected aggregate value for each question.</a:t>
            </a:r>
          </a:p>
        </p:txBody>
      </p:sp>
    </p:spTree>
    <p:extLst>
      <p:ext uri="{BB962C8B-B14F-4D97-AF65-F5344CB8AC3E}">
        <p14:creationId xmlns:p14="http://schemas.microsoft.com/office/powerpoint/2010/main" val="1845919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549678" cy="523220"/>
          </a:xfrm>
          <a:prstGeom prst="rect">
            <a:avLst/>
          </a:prstGeom>
          <a:noFill/>
        </p:spPr>
        <p:txBody>
          <a:bodyPr wrap="none" rtlCol="0">
            <a:spAutoFit/>
          </a:bodyPr>
          <a:lstStyle/>
          <a:p>
            <a:r>
              <a:rPr lang="en-US" sz="2800" dirty="0">
                <a:solidFill>
                  <a:srgbClr val="0432FF"/>
                </a:solidFill>
                <a:latin typeface="Times New Roman" charset="0"/>
              </a:rPr>
              <a:t>Cluster Aggregate: </a:t>
            </a:r>
            <a:r>
              <a:rPr lang="en-US" sz="2800" dirty="0" smtClean="0">
                <a:solidFill>
                  <a:srgbClr val="0432FF"/>
                </a:solidFill>
                <a:latin typeface="Times New Roman" charset="0"/>
              </a:rPr>
              <a:t>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Cluster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An answer is considered correct if it falls within the tolerance parameters which vary by the feature type (i.e., price, height, weight)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014102755"/>
              </p:ext>
            </p:extLst>
          </p:nvPr>
        </p:nvGraphicFramePr>
        <p:xfrm>
          <a:off x="1820067" y="4759845"/>
          <a:ext cx="8539165" cy="147828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460130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1461427975"/>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2096489629"/>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060473" y="4863465"/>
            <a:ext cx="203295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1807 </a:t>
            </a:r>
            <a:r>
              <a:rPr lang="en-US" sz="2000" dirty="0">
                <a:latin typeface="Times New Roman" charset="0"/>
              </a:rPr>
              <a:t>docs*</a:t>
            </a: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1549 </a:t>
            </a:r>
            <a:r>
              <a:rPr lang="en-US" sz="2000" dirty="0">
                <a:latin typeface="Times New Roman" charset="0"/>
              </a:rPr>
              <a:t>docs*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2796 </a:t>
            </a:r>
            <a:r>
              <a:rPr lang="en-US" sz="2000" dirty="0">
                <a:latin typeface="Times New Roman" charset="0"/>
              </a:rPr>
              <a:t>docs*</a:t>
            </a:r>
          </a:p>
        </p:txBody>
      </p:sp>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3" name="TextBox 12"/>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sp>
        <p:nvSpPr>
          <p:cNvPr id="12" name="TextBox 11"/>
          <p:cNvSpPr txBox="1"/>
          <p:nvPr/>
        </p:nvSpPr>
        <p:spPr>
          <a:xfrm>
            <a:off x="8079423" y="1814887"/>
            <a:ext cx="3421698" cy="1015663"/>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486079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029584" y="1938537"/>
            <a:ext cx="6271895"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
        <p:nvSpPr>
          <p:cNvPr id="11" name="TextBox 10"/>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spTree>
    <p:extLst>
      <p:ext uri="{BB962C8B-B14F-4D97-AF65-F5344CB8AC3E}">
        <p14:creationId xmlns:p14="http://schemas.microsoft.com/office/powerpoint/2010/main" val="827822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419753" cy="523220"/>
          </a:xfrm>
          <a:prstGeom prst="rect">
            <a:avLst/>
          </a:prstGeom>
          <a:noFill/>
        </p:spPr>
        <p:txBody>
          <a:bodyPr wrap="none" rtlCol="0">
            <a:spAutoFit/>
          </a:bodyPr>
          <a:lstStyle/>
          <a:p>
            <a:r>
              <a:rPr lang="en-US" sz="2800" dirty="0" smtClean="0">
                <a:solidFill>
                  <a:srgbClr val="0432FF"/>
                </a:solidFill>
                <a:latin typeface="Times New Roman" charset="0"/>
              </a:rPr>
              <a:t>Pure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268483064"/>
              </p:ext>
            </p:extLst>
          </p:nvPr>
        </p:nvGraphicFramePr>
        <p:xfrm>
          <a:off x="3606066" y="761505"/>
          <a:ext cx="3491547" cy="22555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a:t>
                      </a:r>
                      <a:r>
                        <a:rPr lang="en-US" sz="1400" dirty="0" smtClean="0">
                          <a:solidFill>
                            <a:srgbClr val="00D615"/>
                          </a:solidFill>
                          <a:latin typeface="Times New Roman" charset="0"/>
                          <a:ea typeface="Times New Roman" charset="0"/>
                          <a:cs typeface="Times New Roman" charset="0"/>
                        </a:rPr>
                        <a:t>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2000" cy="1938992"/>
          </a:xfrm>
          <a:prstGeom prst="rect">
            <a:avLst/>
          </a:prstGeom>
          <a:noFill/>
        </p:spPr>
        <p:txBody>
          <a:bodyPr wrap="square" rtlCol="0">
            <a:spAutoFit/>
          </a:bodyPr>
          <a:lstStyle/>
          <a:p>
            <a:r>
              <a:rPr lang="en-US" sz="200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53089148"/>
              </p:ext>
            </p:extLst>
          </p:nvPr>
        </p:nvGraphicFramePr>
        <p:xfrm>
          <a:off x="8003901" y="761505"/>
          <a:ext cx="3491547" cy="34747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a:t>
                      </a:r>
                      <a:r>
                        <a:rPr lang="en-US" sz="1400" dirty="0" smtClean="0">
                          <a:solidFill>
                            <a:srgbClr val="FF0000"/>
                          </a:solidFill>
                          <a:latin typeface="Times New Roman" charset="0"/>
                          <a:ea typeface="Times New Roman" charset="0"/>
                          <a:cs typeface="Times New Roman" charset="0"/>
                        </a:rPr>
                        <a:t>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“What is the most common </a:t>
            </a:r>
            <a:r>
              <a:rPr lang="en-US" dirty="0">
                <a:solidFill>
                  <a:srgbClr val="FF0000"/>
                </a:solidFill>
                <a:latin typeface="Times New Roman" charset="0"/>
              </a:rPr>
              <a:t>age</a:t>
            </a:r>
            <a:r>
              <a:rPr lang="en-US" dirty="0">
                <a:latin typeface="Times New Roman" charset="0"/>
              </a:rPr>
              <a:t> of escorts found in ads with the phone number </a:t>
            </a:r>
            <a:r>
              <a:rPr lang="en-US" dirty="0">
                <a:solidFill>
                  <a:srgbClr val="00D615"/>
                </a:solidFill>
                <a:latin typeface="Times New Roman" charset="0"/>
              </a:rPr>
              <a:t>6466423890</a:t>
            </a:r>
            <a:r>
              <a:rPr lang="en-US" dirty="0">
                <a:latin typeface="Times New Roman" charset="0"/>
              </a:rPr>
              <a:t> and located in </a:t>
            </a:r>
            <a:r>
              <a:rPr lang="en-US" dirty="0">
                <a:solidFill>
                  <a:srgbClr val="00D615"/>
                </a:solidFill>
                <a:latin typeface="Times New Roman" charset="0"/>
              </a:rPr>
              <a:t>Sayville</a:t>
            </a:r>
            <a:r>
              <a:rPr lang="en-US" dirty="0">
                <a:latin typeface="Times New Roman" charset="0"/>
              </a:rPr>
              <a:t>?”</a:t>
            </a:r>
            <a:endParaRPr lang="en-US" dirty="0" smtClean="0">
              <a:latin typeface="Times New Roman" charset="0"/>
            </a:endParaRPr>
          </a:p>
          <a:p>
            <a:endParaRPr lang="en-US" dirty="0">
              <a:latin typeface="Times New Roman" charset="0"/>
            </a:endParaRPr>
          </a:p>
          <a:p>
            <a:r>
              <a:rPr lang="en-US" dirty="0" smtClean="0">
                <a:solidFill>
                  <a:srgbClr val="00D615"/>
                </a:solidFill>
                <a:latin typeface="Times New Roman" charset="0"/>
              </a:rPr>
              <a:t>Filter </a:t>
            </a:r>
            <a:r>
              <a:rPr lang="en-US" dirty="0" smtClean="0">
                <a:solidFill>
                  <a:srgbClr val="00D615"/>
                </a:solidFill>
                <a:latin typeface="Times New Roman" charset="0"/>
              </a:rPr>
              <a:t>Feature Type: </a:t>
            </a:r>
            <a:r>
              <a:rPr lang="en-US" dirty="0" smtClean="0">
                <a:latin typeface="Times New Roman" charset="0"/>
              </a:rPr>
              <a:t>phone number, location</a:t>
            </a:r>
          </a:p>
          <a:p>
            <a:r>
              <a:rPr lang="en-US" dirty="0" smtClean="0">
                <a:solidFill>
                  <a:srgbClr val="FF0000"/>
                </a:solidFill>
                <a:latin typeface="Times New Roman" charset="0"/>
              </a:rPr>
              <a:t>Extraction </a:t>
            </a:r>
            <a:r>
              <a:rPr lang="en-US" dirty="0" smtClean="0">
                <a:solidFill>
                  <a:srgbClr val="FF0000"/>
                </a:solidFill>
                <a:latin typeface="Times New Roman" charset="0"/>
              </a:rPr>
              <a:t>Feature Type: </a:t>
            </a:r>
            <a:r>
              <a:rPr lang="en-US" dirty="0" smtClean="0">
                <a:latin typeface="Times New Roman" charset="0"/>
              </a:rPr>
              <a:t>age</a:t>
            </a:r>
            <a:endParaRPr lang="en-US" dirty="0">
              <a:latin typeface="Times New Roman" charset="0"/>
            </a:endParaRPr>
          </a:p>
        </p:txBody>
      </p:sp>
    </p:spTree>
    <p:extLst>
      <p:ext uri="{BB962C8B-B14F-4D97-AF65-F5344CB8AC3E}">
        <p14:creationId xmlns:p14="http://schemas.microsoft.com/office/powerpoint/2010/main" val="527225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7" name="TextBox 6"/>
          <p:cNvSpPr txBox="1"/>
          <p:nvPr/>
        </p:nvSpPr>
        <p:spPr>
          <a:xfrm>
            <a:off x="0" y="942067"/>
            <a:ext cx="12179300" cy="5940088"/>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a:latin typeface="Times New Roman" charset="0"/>
              </a:rPr>
              <a:t>5</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Pre-annotated labels were used to generate questions with expected results</a:t>
            </a:r>
          </a:p>
          <a:p>
            <a:r>
              <a:rPr lang="en-US" sz="2000" dirty="0" smtClean="0">
                <a:latin typeface="Times New Roman" charset="0"/>
              </a:rPr>
              <a:t>- Submitted ads from each team were annotated and determined to be relevant if they matched the filtering criteria and contained the extraction feature</a:t>
            </a:r>
            <a:endParaRPr lang="en-US" sz="2000" dirty="0">
              <a:latin typeface="Times New Roman" charset="0"/>
            </a:endParaRPr>
          </a:p>
          <a:p>
            <a:r>
              <a:rPr lang="en-US" sz="2000" dirty="0">
                <a:latin typeface="Times New Roman" charset="0"/>
              </a:rPr>
              <a:t>- </a:t>
            </a:r>
            <a:r>
              <a:rPr lang="en-US" sz="2000" dirty="0" smtClean="0">
                <a:latin typeface="Times New Roman" charset="0"/>
              </a:rPr>
              <a:t>Submitted extraction feature values from relevant ads were </a:t>
            </a:r>
            <a:r>
              <a:rPr lang="en-US" sz="2000" i="1" dirty="0" smtClean="0">
                <a:latin typeface="Times New Roman" charset="0"/>
              </a:rPr>
              <a:t>normalized</a:t>
            </a:r>
            <a:r>
              <a:rPr lang="en-US" sz="2000" dirty="0" smtClean="0">
                <a:latin typeface="Times New Roman" charset="0"/>
              </a:rPr>
              <a:t> </a:t>
            </a:r>
            <a:r>
              <a:rPr lang="en-US" sz="2000" dirty="0">
                <a:latin typeface="Times New Roman" charset="0"/>
              </a:rPr>
              <a:t>to generate a dictionary of all feature values that may be considered correct when a given normalized feature value is expected</a:t>
            </a:r>
          </a:p>
          <a:p>
            <a:r>
              <a:rPr lang="en-US" sz="2000" dirty="0">
                <a:latin typeface="Times New Roman" charset="0"/>
              </a:rPr>
              <a:t>- Normalized extraction feature values were used to determine the solution to the aggregate function</a:t>
            </a:r>
          </a:p>
          <a:p>
            <a:endParaRPr lang="en-US" sz="2000" dirty="0" smtClean="0">
              <a:latin typeface="Times New Roman" charset="0"/>
            </a:endParaRPr>
          </a:p>
          <a:p>
            <a:r>
              <a:rPr lang="en-US" sz="2000" dirty="0" smtClean="0">
                <a:solidFill>
                  <a:srgbClr val="0432FF"/>
                </a:solidFill>
                <a:latin typeface="Times New Roman" charset="0"/>
              </a:rPr>
              <a:t>Answer Key:</a:t>
            </a:r>
          </a:p>
          <a:p>
            <a:r>
              <a:rPr lang="en-US" sz="2000" dirty="0" smtClean="0">
                <a:latin typeface="Times New Roman" charset="0"/>
              </a:rPr>
              <a:t>The </a:t>
            </a:r>
            <a:r>
              <a:rPr lang="en-US" sz="2000" dirty="0">
                <a:latin typeface="Times New Roman" charset="0"/>
              </a:rPr>
              <a:t>annotation process generated a dictionary providing the list of relevant documents for each Pure Aggregate question.  In addition, the annotated extraction feature values of each document were used to comprise a list of </a:t>
            </a:r>
            <a:r>
              <a:rPr lang="en-US" sz="2000" dirty="0" smtClean="0">
                <a:latin typeface="Times New Roman" charset="0"/>
              </a:rPr>
              <a:t>extraction values </a:t>
            </a:r>
            <a:r>
              <a:rPr lang="en-US" sz="2000" dirty="0">
                <a:latin typeface="Times New Roman" charset="0"/>
              </a:rPr>
              <a:t>to be input into the appropriate aggregate function (i.e., MODE, MIN, MAX, AVG) for each question.  Since the extraction </a:t>
            </a:r>
            <a:r>
              <a:rPr lang="en-US" sz="2000" dirty="0" smtClean="0">
                <a:latin typeface="Times New Roman" charset="0"/>
              </a:rPr>
              <a:t>feature </a:t>
            </a:r>
            <a:r>
              <a:rPr lang="en-US" sz="2000" dirty="0">
                <a:latin typeface="Times New Roman" charset="0"/>
              </a:rPr>
              <a:t>values did not conform to a normalized format (“5foot 5” vs “65”), each </a:t>
            </a:r>
            <a:r>
              <a:rPr lang="en-US" sz="2000" dirty="0" smtClean="0">
                <a:latin typeface="Times New Roman" charset="0"/>
              </a:rPr>
              <a:t>submitted </a:t>
            </a:r>
            <a:r>
              <a:rPr lang="en-US" sz="2000" dirty="0">
                <a:latin typeface="Times New Roman" charset="0"/>
              </a:rPr>
              <a:t>extraction </a:t>
            </a:r>
            <a:r>
              <a:rPr lang="en-US" sz="2000" dirty="0" smtClean="0">
                <a:latin typeface="Times New Roman" charset="0"/>
              </a:rPr>
              <a:t>value </a:t>
            </a:r>
            <a:r>
              <a:rPr lang="en-US" sz="2000" dirty="0">
                <a:latin typeface="Times New Roman" charset="0"/>
              </a:rPr>
              <a:t>was manually normalized.</a:t>
            </a:r>
          </a:p>
          <a:p>
            <a:endParaRPr lang="en-US" sz="2000" dirty="0">
              <a:latin typeface="Times New Roman" charset="0"/>
            </a:endParaRPr>
          </a:p>
          <a:p>
            <a:r>
              <a:rPr lang="en-US" sz="2000" dirty="0">
                <a:latin typeface="Times New Roman" charset="0"/>
              </a:rPr>
              <a:t>The full list of normalized extraction </a:t>
            </a:r>
            <a:r>
              <a:rPr lang="en-US" sz="2000" dirty="0" smtClean="0">
                <a:latin typeface="Times New Roman" charset="0"/>
              </a:rPr>
              <a:t>feature </a:t>
            </a:r>
            <a:r>
              <a:rPr lang="en-US" sz="2000" dirty="0">
                <a:latin typeface="Times New Roman" charset="0"/>
              </a:rPr>
              <a:t>values was used to generate the expected aggregate value for each question</a:t>
            </a:r>
            <a:r>
              <a:rPr lang="en-US" sz="2000" dirty="0" smtClean="0">
                <a:latin typeface="Times New Roman" charset="0"/>
              </a:rPr>
              <a:t>.</a:t>
            </a:r>
            <a:endParaRPr lang="en-US" sz="2000" dirty="0">
              <a:latin typeface="Times New Roman" charset="0"/>
            </a:endParaRPr>
          </a:p>
        </p:txBody>
      </p:sp>
    </p:spTree>
    <p:extLst>
      <p:ext uri="{BB962C8B-B14F-4D97-AF65-F5344CB8AC3E}">
        <p14:creationId xmlns:p14="http://schemas.microsoft.com/office/powerpoint/2010/main" val="21346933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86232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Pure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t>
            </a:r>
          </a:p>
        </p:txBody>
      </p:sp>
    </p:spTree>
    <p:extLst>
      <p:ext uri="{BB962C8B-B14F-4D97-AF65-F5344CB8AC3E}">
        <p14:creationId xmlns:p14="http://schemas.microsoft.com/office/powerpoint/2010/main" val="1834621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10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Top 10 unique document IDs were collected from each team</a:t>
            </a:r>
          </a:p>
          <a:p>
            <a:r>
              <a:rPr lang="en-US" sz="2000" dirty="0">
                <a:latin typeface="Times New Roman" charset="0"/>
              </a:rPr>
              <a:t>- </a:t>
            </a:r>
            <a:r>
              <a:rPr lang="en-US" sz="2000" dirty="0" smtClean="0">
                <a:latin typeface="Times New Roman" charset="0"/>
              </a:rPr>
              <a:t>Ads </a:t>
            </a:r>
            <a:r>
              <a:rPr lang="en-US" sz="2000" dirty="0">
                <a:latin typeface="Times New Roman" charset="0"/>
              </a:rPr>
              <a:t>were </a:t>
            </a:r>
            <a:r>
              <a:rPr lang="en-US" sz="2000" dirty="0" smtClean="0">
                <a:latin typeface="Times New Roman" charset="0"/>
              </a:rPr>
              <a:t>annotated </a:t>
            </a:r>
            <a:r>
              <a:rPr lang="en-US" sz="2000" dirty="0">
                <a:latin typeface="Times New Roman" charset="0"/>
              </a:rPr>
              <a:t>and determined to be relevant if they matched the filtering criteria and contained the extraction feature</a:t>
            </a:r>
          </a:p>
          <a:p>
            <a:r>
              <a:rPr lang="en-US" sz="2000" dirty="0">
                <a:latin typeface="Times New Roman" charset="0"/>
              </a:rPr>
              <a:t>- The extracted feature values of relevant ads were further reviewed and determined to be correct if they matched the feature value found in the ad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smtClean="0">
              <a:latin typeface="Times New Roman" charset="0"/>
            </a:endParaRPr>
          </a:p>
          <a:p>
            <a:r>
              <a:rPr lang="en-US" sz="2000" dirty="0" smtClean="0">
                <a:latin typeface="Times New Roman" charset="0"/>
              </a:rPr>
              <a:t>- A dictionary is created providing each relevant document and accepted answer for each Point Fact question</a:t>
            </a:r>
          </a:p>
        </p:txBody>
      </p:sp>
    </p:spTree>
    <p:extLst>
      <p:ext uri="{BB962C8B-B14F-4D97-AF65-F5344CB8AC3E}">
        <p14:creationId xmlns:p14="http://schemas.microsoft.com/office/powerpoint/2010/main" val="17813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24676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When the question response is expected to be a </a:t>
            </a:r>
            <a:r>
              <a:rPr lang="en-US" sz="2000" i="1" dirty="0" smtClean="0">
                <a:latin typeface="Times New Roman" charset="0"/>
              </a:rPr>
              <a:t>numeric</a:t>
            </a:r>
            <a:r>
              <a:rPr lang="en-US" sz="2000" dirty="0" smtClean="0">
                <a:latin typeface="Times New Roman" charset="0"/>
              </a:rPr>
              <a:t> answer, an answer is considered correct if it falls within the tolerance parameters which vary by the feature type (i.e., price, height, weight, age)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722450298"/>
              </p:ext>
            </p:extLst>
          </p:nvPr>
        </p:nvGraphicFramePr>
        <p:xfrm>
          <a:off x="1807367" y="3818503"/>
          <a:ext cx="8539165" cy="184912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age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year) &lt;= submitted &lt;= (accepted + 1 year)</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101512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When the question response is expected to be a </a:t>
            </a:r>
            <a:r>
              <a:rPr lang="en-US" sz="2000" i="1" dirty="0" smtClean="0">
                <a:latin typeface="Times New Roman" charset="0"/>
              </a:rPr>
              <a:t>string </a:t>
            </a:r>
            <a:r>
              <a:rPr lang="en-US" sz="2000" dirty="0" smtClean="0">
                <a:latin typeface="Times New Roman" charset="0"/>
              </a:rPr>
              <a:t>answer, as is the case with questions asking for the most common name, phone number, hair color, location, or ethnicity, an answer is considered to be correct if the expected answer string is contained somewhere in the submitted answer string.  In addition, manually review of all aggregate answer submissions matching a string type was performed to confirm appropriate scoring of each submission.</a:t>
            </a:r>
          </a:p>
        </p:txBody>
      </p:sp>
    </p:spTree>
    <p:extLst>
      <p:ext uri="{BB962C8B-B14F-4D97-AF65-F5344CB8AC3E}">
        <p14:creationId xmlns:p14="http://schemas.microsoft.com/office/powerpoint/2010/main" val="11425969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81094015"/>
              </p:ext>
            </p:extLst>
          </p:nvPr>
        </p:nvGraphicFramePr>
        <p:xfrm>
          <a:off x="1915160" y="2064515"/>
          <a:ext cx="8323580" cy="22910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827693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42241208"/>
              </p:ext>
            </p:extLst>
          </p:nvPr>
        </p:nvGraphicFramePr>
        <p:xfrm>
          <a:off x="3606066" y="761505"/>
          <a:ext cx="3491547" cy="25603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a:t>
                      </a:r>
                      <a:r>
                        <a:rPr lang="en-US" sz="1400" dirty="0" smtClean="0">
                          <a:solidFill>
                            <a:srgbClr val="00D615"/>
                          </a:solidFill>
                          <a:latin typeface="Times New Roman" charset="0"/>
                          <a:ea typeface="Times New Roman" charset="0"/>
                          <a:cs typeface="Times New Roman" charset="0"/>
                        </a:rPr>
                        <a:t>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467100" cy="1938992"/>
          </a:xfrm>
          <a:prstGeom prst="rect">
            <a:avLst/>
          </a:prstGeom>
          <a:noFill/>
        </p:spPr>
        <p:txBody>
          <a:bodyPr wrap="square" rtlCol="0">
            <a:spAutoFit/>
          </a:bodyPr>
          <a:lstStyle/>
          <a:p>
            <a:r>
              <a:rPr lang="en-US" sz="2000" dirty="0">
                <a:solidFill>
                  <a:srgbClr val="FF0000"/>
                </a:solidFill>
                <a:latin typeface="Times New Roman" charset="0"/>
              </a:rPr>
              <a:t>To be evaluated on </a:t>
            </a:r>
            <a:r>
              <a:rPr lang="en-US" sz="2000" dirty="0" smtClean="0">
                <a:solidFill>
                  <a:srgbClr val="FF0000"/>
                </a:solidFill>
                <a:latin typeface="Times New Roman" charset="0"/>
              </a:rPr>
              <a:t>Domain Discovery data</a:t>
            </a:r>
            <a:endParaRPr lang="en-US" sz="2000" dirty="0">
              <a:solidFill>
                <a:srgbClr val="FF0000"/>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8344722"/>
              </p:ext>
            </p:extLst>
          </p:nvPr>
        </p:nvGraphicFramePr>
        <p:xfrm>
          <a:off x="8003901" y="761505"/>
          <a:ext cx="3491547" cy="3169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a:t>
                      </a:r>
                      <a:r>
                        <a:rPr lang="en-US" sz="1400" dirty="0" smtClean="0">
                          <a:solidFill>
                            <a:srgbClr val="FF0000"/>
                          </a:solidFill>
                          <a:latin typeface="Times New Roman" charset="0"/>
                          <a:ea typeface="Times New Roman" charset="0"/>
                          <a:cs typeface="Times New Roman" charset="0"/>
                        </a:rPr>
                        <a:t>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“What is the average </a:t>
            </a:r>
            <a:r>
              <a:rPr lang="en-US" dirty="0">
                <a:solidFill>
                  <a:srgbClr val="FF0000"/>
                </a:solidFill>
                <a:latin typeface="Times New Roman" charset="0"/>
              </a:rPr>
              <a:t>age</a:t>
            </a:r>
            <a:r>
              <a:rPr lang="en-US" dirty="0">
                <a:latin typeface="Times New Roman" charset="0"/>
              </a:rPr>
              <a:t> found in ads where the location is </a:t>
            </a:r>
            <a:r>
              <a:rPr lang="en-US" dirty="0">
                <a:solidFill>
                  <a:srgbClr val="00D615"/>
                </a:solidFill>
                <a:latin typeface="Times New Roman" charset="0"/>
              </a:rPr>
              <a:t>Albany, New York</a:t>
            </a:r>
            <a:r>
              <a:rPr lang="en-US" dirty="0">
                <a:latin typeface="Times New Roman" charset="0"/>
              </a:rPr>
              <a:t>?”</a:t>
            </a:r>
            <a:endParaRPr lang="en-US" dirty="0" smtClean="0">
              <a:latin typeface="Times New Roman" charset="0"/>
            </a:endParaRPr>
          </a:p>
          <a:p>
            <a:endParaRPr lang="en-US" dirty="0">
              <a:latin typeface="Times New Roman" charset="0"/>
            </a:endParaRPr>
          </a:p>
          <a:p>
            <a:r>
              <a:rPr lang="en-US" dirty="0" smtClean="0">
                <a:solidFill>
                  <a:srgbClr val="00D615"/>
                </a:solidFill>
                <a:latin typeface="Times New Roman" charset="0"/>
              </a:rPr>
              <a:t>Filter </a:t>
            </a:r>
            <a:r>
              <a:rPr lang="en-US" dirty="0" smtClean="0">
                <a:solidFill>
                  <a:srgbClr val="00D615"/>
                </a:solidFill>
                <a:latin typeface="Times New Roman" charset="0"/>
              </a:rPr>
              <a:t>Feature Type: </a:t>
            </a:r>
            <a:r>
              <a:rPr lang="en-US" dirty="0" smtClean="0">
                <a:latin typeface="Times New Roman" charset="0"/>
              </a:rPr>
              <a:t>location</a:t>
            </a:r>
            <a:endParaRPr lang="en-US" dirty="0" smtClean="0">
              <a:latin typeface="Times New Roman" charset="0"/>
            </a:endParaRPr>
          </a:p>
          <a:p>
            <a:r>
              <a:rPr lang="en-US" dirty="0" smtClean="0">
                <a:solidFill>
                  <a:srgbClr val="FF0000"/>
                </a:solidFill>
                <a:latin typeface="Times New Roman" charset="0"/>
              </a:rPr>
              <a:t>Extraction </a:t>
            </a:r>
            <a:r>
              <a:rPr lang="en-US" dirty="0" smtClean="0">
                <a:solidFill>
                  <a:srgbClr val="FF0000"/>
                </a:solidFill>
                <a:latin typeface="Times New Roman" charset="0"/>
              </a:rPr>
              <a:t>Feature Type: </a:t>
            </a:r>
            <a:r>
              <a:rPr lang="en-US" dirty="0" smtClean="0">
                <a:latin typeface="Times New Roman" charset="0"/>
              </a:rPr>
              <a:t>age</a:t>
            </a:r>
            <a:endParaRPr lang="en-US" dirty="0">
              <a:latin typeface="Times New Roman" charset="0"/>
            </a:endParaRPr>
          </a:p>
        </p:txBody>
      </p:sp>
    </p:spTree>
    <p:extLst>
      <p:ext uri="{BB962C8B-B14F-4D97-AF65-F5344CB8AC3E}">
        <p14:creationId xmlns:p14="http://schemas.microsoft.com/office/powerpoint/2010/main" val="5551819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942067"/>
            <a:ext cx="12179300" cy="5940088"/>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Pre-extracted labels were used to generate questions with expected results</a:t>
            </a:r>
          </a:p>
          <a:p>
            <a:r>
              <a:rPr lang="en-US" sz="2000" dirty="0" smtClean="0">
                <a:latin typeface="Times New Roman" charset="0"/>
              </a:rPr>
              <a:t>- Submitted ads from each team were annotated and determined to be relevant if they matched the filtering criteria and contained the extraction feature</a:t>
            </a:r>
            <a:endParaRPr lang="en-US" sz="2000" dirty="0">
              <a:latin typeface="Times New Roman" charset="0"/>
            </a:endParaRPr>
          </a:p>
          <a:p>
            <a:r>
              <a:rPr lang="en-US" sz="2000" dirty="0">
                <a:latin typeface="Times New Roman" charset="0"/>
              </a:rPr>
              <a:t>- </a:t>
            </a:r>
            <a:r>
              <a:rPr lang="en-US" sz="2000" dirty="0" smtClean="0">
                <a:latin typeface="Times New Roman" charset="0"/>
              </a:rPr>
              <a:t>Submitted extraction feature values from relevant ads were </a:t>
            </a:r>
            <a:r>
              <a:rPr lang="en-US" sz="2000" i="1" dirty="0" smtClean="0">
                <a:latin typeface="Times New Roman" charset="0"/>
              </a:rPr>
              <a:t>normalized</a:t>
            </a:r>
            <a:r>
              <a:rPr lang="en-US" sz="2000" dirty="0" smtClean="0">
                <a:latin typeface="Times New Roman" charset="0"/>
              </a:rPr>
              <a:t> </a:t>
            </a:r>
            <a:r>
              <a:rPr lang="en-US" sz="2000" dirty="0">
                <a:latin typeface="Times New Roman" charset="0"/>
              </a:rPr>
              <a:t>to generate a dictionary of all feature values that may be considered correct when a given normalized feature value is expected</a:t>
            </a:r>
          </a:p>
          <a:p>
            <a:r>
              <a:rPr lang="en-US" sz="2000" dirty="0">
                <a:latin typeface="Times New Roman" charset="0"/>
              </a:rPr>
              <a:t>- Normalized extraction feature values were used to determine the solution to the aggregate function</a:t>
            </a:r>
          </a:p>
          <a:p>
            <a:endParaRPr lang="en-US" sz="2000" dirty="0" smtClean="0">
              <a:latin typeface="Times New Roman" charset="0"/>
            </a:endParaRPr>
          </a:p>
          <a:p>
            <a:r>
              <a:rPr lang="en-US" sz="2000" dirty="0" smtClean="0">
                <a:solidFill>
                  <a:srgbClr val="0432FF"/>
                </a:solidFill>
                <a:latin typeface="Times New Roman" charset="0"/>
              </a:rPr>
              <a:t>Answer Key:</a:t>
            </a:r>
          </a:p>
          <a:p>
            <a:r>
              <a:rPr lang="en-US" sz="2000" dirty="0" smtClean="0">
                <a:latin typeface="Times New Roman" charset="0"/>
              </a:rPr>
              <a:t>The </a:t>
            </a:r>
            <a:r>
              <a:rPr lang="en-US" sz="2000" dirty="0">
                <a:latin typeface="Times New Roman" charset="0"/>
              </a:rPr>
              <a:t>annotation process generated a dictionary providing the list of relevant documents for each Pure Aggregate question.  In addition, the annotated extraction feature values of each document were used to comprise a list of </a:t>
            </a:r>
            <a:r>
              <a:rPr lang="en-US" sz="2000" dirty="0" smtClean="0">
                <a:latin typeface="Times New Roman" charset="0"/>
              </a:rPr>
              <a:t>extraction values </a:t>
            </a:r>
            <a:r>
              <a:rPr lang="en-US" sz="2000" dirty="0">
                <a:latin typeface="Times New Roman" charset="0"/>
              </a:rPr>
              <a:t>to be input into the appropriate aggregate function (i.e., MODE, MIN, MAX, AVG) for each question.  Since the extraction </a:t>
            </a:r>
            <a:r>
              <a:rPr lang="en-US" sz="2000" dirty="0" smtClean="0">
                <a:latin typeface="Times New Roman" charset="0"/>
              </a:rPr>
              <a:t>feature </a:t>
            </a:r>
            <a:r>
              <a:rPr lang="en-US" sz="2000" dirty="0">
                <a:latin typeface="Times New Roman" charset="0"/>
              </a:rPr>
              <a:t>values did not conform to a normalized format (“5foot 5” vs “65”), each </a:t>
            </a:r>
            <a:r>
              <a:rPr lang="en-US" sz="2000" dirty="0" smtClean="0">
                <a:latin typeface="Times New Roman" charset="0"/>
              </a:rPr>
              <a:t>submitted </a:t>
            </a:r>
            <a:r>
              <a:rPr lang="en-US" sz="2000" dirty="0">
                <a:latin typeface="Times New Roman" charset="0"/>
              </a:rPr>
              <a:t>extraction </a:t>
            </a:r>
            <a:r>
              <a:rPr lang="en-US" sz="2000" dirty="0" smtClean="0">
                <a:latin typeface="Times New Roman" charset="0"/>
              </a:rPr>
              <a:t>value </a:t>
            </a:r>
            <a:r>
              <a:rPr lang="en-US" sz="2000" dirty="0">
                <a:latin typeface="Times New Roman" charset="0"/>
              </a:rPr>
              <a:t>was manually normalized.</a:t>
            </a:r>
          </a:p>
          <a:p>
            <a:endParaRPr lang="en-US" sz="2000" dirty="0">
              <a:latin typeface="Times New Roman" charset="0"/>
            </a:endParaRPr>
          </a:p>
          <a:p>
            <a:r>
              <a:rPr lang="en-US" sz="2000" dirty="0">
                <a:latin typeface="Times New Roman" charset="0"/>
              </a:rPr>
              <a:t>The full list of normalized extraction </a:t>
            </a:r>
            <a:r>
              <a:rPr lang="en-US" sz="2000" dirty="0" smtClean="0">
                <a:latin typeface="Times New Roman" charset="0"/>
              </a:rPr>
              <a:t>feature </a:t>
            </a:r>
            <a:r>
              <a:rPr lang="en-US" sz="2000" dirty="0">
                <a:latin typeface="Times New Roman" charset="0"/>
              </a:rPr>
              <a:t>values was used to generate the expected aggregate value for each question</a:t>
            </a:r>
            <a:r>
              <a:rPr lang="en-US" sz="2000" dirty="0" smtClean="0">
                <a:latin typeface="Times New Roman" charset="0"/>
              </a:rPr>
              <a:t>.</a:t>
            </a:r>
            <a:endParaRPr lang="en-US" sz="2000" dirty="0">
              <a:latin typeface="Times New Roman" charset="0"/>
            </a:endParaRPr>
          </a:p>
        </p:txBody>
      </p:sp>
    </p:spTree>
    <p:extLst>
      <p:ext uri="{BB962C8B-B14F-4D97-AF65-F5344CB8AC3E}">
        <p14:creationId xmlns:p14="http://schemas.microsoft.com/office/powerpoint/2010/main" val="4795692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Pure Aggregate: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1461427975"/>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2096489629"/>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2" name="TextBox 11"/>
          <p:cNvSpPr txBox="1"/>
          <p:nvPr/>
        </p:nvSpPr>
        <p:spPr>
          <a:xfrm>
            <a:off x="6380480" y="1814887"/>
            <a:ext cx="5120641"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Tree>
    <p:extLst>
      <p:ext uri="{BB962C8B-B14F-4D97-AF65-F5344CB8AC3E}">
        <p14:creationId xmlns:p14="http://schemas.microsoft.com/office/powerpoint/2010/main" val="8001961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029584" y="1938537"/>
            <a:ext cx="6271895" cy="707886"/>
          </a:xfrm>
          <a:prstGeom prst="rect">
            <a:avLst/>
          </a:prstGeom>
          <a:noFill/>
        </p:spPr>
        <p:txBody>
          <a:bodyPr wrap="square" rtlCol="0">
            <a:spAutoFit/>
          </a:bodyPr>
          <a:lstStyle/>
          <a:p>
            <a:r>
              <a:rPr lang="en-US" sz="2000" dirty="0" smtClean="0">
                <a:solidFill>
                  <a:srgbClr val="FF0000"/>
                </a:solidFill>
                <a:latin typeface="Times New Roman" charset="0"/>
              </a:rPr>
              <a:t>TBD: Additional annotations needed to perform final analysis</a:t>
            </a:r>
            <a:endParaRPr lang="en-US" sz="2000" dirty="0">
              <a:solidFill>
                <a:srgbClr val="FF0000"/>
              </a:solidFill>
              <a:latin typeface="Times New Roman" charset="0"/>
            </a:endParaRPr>
          </a:p>
        </p:txBody>
      </p:sp>
      <p:sp>
        <p:nvSpPr>
          <p:cNvPr id="9" name="TextBox 8"/>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spTree>
    <p:extLst>
      <p:ext uri="{BB962C8B-B14F-4D97-AF65-F5344CB8AC3E}">
        <p14:creationId xmlns:p14="http://schemas.microsoft.com/office/powerpoint/2010/main" val="1273320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78565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Point Fact Metric: </a:t>
            </a:r>
            <a:r>
              <a:rPr lang="en-US" sz="2000" dirty="0" smtClean="0">
                <a:latin typeface="Times New Roman" charset="0"/>
              </a:rPr>
              <a:t>For all documents determined to be relevant to the question, this metric gives the average accuracy for all answer submissions submitted for each document, where a correct answer submission has an accuracy of 1 and an incorrect answer submission has an </a:t>
            </a:r>
            <a:r>
              <a:rPr lang="en-US" sz="2000" dirty="0">
                <a:latin typeface="Times New Roman" charset="0"/>
              </a:rPr>
              <a:t>accuracy </a:t>
            </a:r>
            <a:r>
              <a:rPr lang="en-US" sz="2000" dirty="0" smtClean="0">
                <a:latin typeface="Times New Roman" charset="0"/>
              </a:rPr>
              <a:t>of 0.</a:t>
            </a:r>
          </a:p>
          <a:p>
            <a:endParaRPr lang="en-US" sz="2000" dirty="0" smtClean="0">
              <a:latin typeface="Times New Roman" charset="0"/>
            </a:endParaRPr>
          </a:p>
          <a:p>
            <a:r>
              <a:rPr lang="en-US" sz="2000" dirty="0" smtClean="0">
                <a:latin typeface="Times New Roman" charset="0"/>
              </a:rPr>
              <a:t>For example, if 2 documents are determined to be relevant, and the answer submission associated with the first document is correct (accuracy = 1) and the answer submission associated with the second document is incorrect (accuracy = 0), the Point Fact Metric for this question if (1 + 0)/2 = 0.5</a:t>
            </a:r>
          </a:p>
          <a:p>
            <a:endParaRPr lang="en-US" sz="2000" dirty="0">
              <a:latin typeface="Times New Roman" charset="0"/>
            </a:endParaRPr>
          </a:p>
          <a:p>
            <a:r>
              <a:rPr lang="en-US" sz="2000" dirty="0" smtClean="0">
                <a:latin typeface="Times New Roman" charset="0"/>
              </a:rPr>
              <a:t>Note, the Point Fact Metric is only computed for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205118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89298253"/>
              </p:ext>
            </p:extLst>
          </p:nvPr>
        </p:nvGraphicFramePr>
        <p:xfrm>
          <a:off x="2203450" y="1023115"/>
          <a:ext cx="8323580" cy="48564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0.71</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0.82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TextBox 6"/>
          <p:cNvSpPr txBox="1"/>
          <p:nvPr/>
        </p:nvSpPr>
        <p:spPr>
          <a:xfrm>
            <a:off x="769436" y="6022167"/>
            <a:ext cx="11409863" cy="707886"/>
          </a:xfrm>
          <a:prstGeom prst="rect">
            <a:avLst/>
          </a:prstGeom>
          <a:noFill/>
        </p:spPr>
        <p:txBody>
          <a:bodyPr wrap="square" rtlCol="0">
            <a:spAutoFit/>
          </a:bodyPr>
          <a:lstStyle/>
          <a:p>
            <a:r>
              <a:rPr lang="en-US" sz="2000" dirty="0" smtClean="0">
                <a:latin typeface="Times New Roman" charset="0"/>
              </a:rPr>
              <a:t>*Note: the Mean Point Fact metric only considers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1778872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a:solidFill>
                  <a:srgbClr val="0432FF"/>
                </a:solidFill>
                <a:latin typeface="Times New Roman" charset="0"/>
              </a:rPr>
              <a:t>Point Fact</a:t>
            </a:r>
            <a:r>
              <a:rPr lang="en-US" sz="2800" dirty="0" smtClean="0">
                <a:solidFill>
                  <a:srgbClr val="0432FF"/>
                </a:solidFill>
                <a:latin typeface="Times New Roman" charset="0"/>
              </a:rPr>
              <a: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082665746"/>
              </p:ext>
            </p:extLst>
          </p:nvPr>
        </p:nvGraphicFramePr>
        <p:xfrm>
          <a:off x="3606066" y="761505"/>
          <a:ext cx="3491547" cy="49987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a:t>
                      </a:r>
                      <a:r>
                        <a:rPr lang="en-US" sz="1400" dirty="0" smtClean="0">
                          <a:solidFill>
                            <a:srgbClr val="00D615"/>
                          </a:solidFill>
                          <a:latin typeface="Times New Roman" charset="0"/>
                          <a:ea typeface="Times New Roman" charset="0"/>
                          <a:cs typeface="Times New Roman" charset="0"/>
                        </a:rPr>
                        <a:t>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content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7080" cy="1938992"/>
          </a:xfrm>
          <a:prstGeom prst="rect">
            <a:avLst/>
          </a:prstGeom>
          <a:noFill/>
        </p:spPr>
        <p:txBody>
          <a:bodyPr wrap="square" rtlCol="0">
            <a:spAutoFit/>
          </a:bodyPr>
          <a:lstStyle/>
          <a:p>
            <a:r>
              <a:rPr lang="en-US" sz="2000" dirty="0">
                <a:solidFill>
                  <a:srgbClr val="FF0000"/>
                </a:solidFill>
                <a:latin typeface="Times New Roman" charset="0"/>
              </a:rPr>
              <a:t>To be evaluated on </a:t>
            </a:r>
            <a:r>
              <a:rPr lang="en-US" sz="2000" dirty="0" smtClean="0">
                <a:solidFill>
                  <a:srgbClr val="FF0000"/>
                </a:solidFill>
                <a:latin typeface="Times New Roman" charset="0"/>
              </a:rPr>
              <a:t>Domain Discovery data</a:t>
            </a:r>
            <a:endParaRPr lang="en-US" sz="2000" dirty="0">
              <a:solidFill>
                <a:srgbClr val="FF0000"/>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38766255"/>
              </p:ext>
            </p:extLst>
          </p:nvPr>
        </p:nvGraphicFramePr>
        <p:xfrm>
          <a:off x="8003901" y="761505"/>
          <a:ext cx="3491547" cy="40843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a:t>
                      </a:r>
                      <a:r>
                        <a:rPr lang="en-US" sz="1400" dirty="0" smtClean="0">
                          <a:solidFill>
                            <a:srgbClr val="FF0000"/>
                          </a:solidFill>
                          <a:latin typeface="Times New Roman" charset="0"/>
                          <a:ea typeface="Times New Roman" charset="0"/>
                          <a:cs typeface="Times New Roman" charset="0"/>
                        </a:rPr>
                        <a:t>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a:t>
                      </a:r>
                      <a:r>
                        <a:rPr lang="en-US" sz="1400" dirty="0" smtClean="0">
                          <a:solidFill>
                            <a:schemeClr val="tx1"/>
                          </a:solidFill>
                          <a:latin typeface="Times New Roman" charset="0"/>
                          <a:ea typeface="Times New Roman" charset="0"/>
                          <a:cs typeface="Times New Roman" charset="0"/>
                        </a:rPr>
                        <a:t>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36593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Top </a:t>
            </a:r>
            <a:r>
              <a:rPr lang="en-US" sz="2000" dirty="0" smtClean="0">
                <a:latin typeface="Times New Roman" charset="0"/>
              </a:rPr>
              <a:t>100 </a:t>
            </a:r>
            <a:r>
              <a:rPr lang="en-US" sz="2000" dirty="0">
                <a:latin typeface="Times New Roman" charset="0"/>
              </a:rPr>
              <a:t>unique document IDs were collected from each team</a:t>
            </a:r>
          </a:p>
          <a:p>
            <a:r>
              <a:rPr lang="en-US" sz="2000" dirty="0">
                <a:latin typeface="Times New Roman" charset="0"/>
              </a:rPr>
              <a:t>- Ads were annotated and determined to be relevant if they matched the filtering criteria and contained the extraction feature</a:t>
            </a:r>
          </a:p>
          <a:p>
            <a:r>
              <a:rPr lang="en-US" sz="2000" dirty="0">
                <a:latin typeface="Times New Roman" charset="0"/>
              </a:rPr>
              <a:t>- The extracted feature values of relevant ads were further reviewed and determined to be correct if they matched the feature value found in the ad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smtClean="0">
              <a:latin typeface="Times New Roman" charset="0"/>
            </a:endParaRPr>
          </a:p>
          <a:p>
            <a:r>
              <a:rPr lang="en-US" sz="2000" dirty="0" smtClean="0">
                <a:latin typeface="Times New Roman" charset="0"/>
              </a:rPr>
              <a:t>- A dictionary is created providing each relevant document and accepted answer for each Point Fact question</a:t>
            </a:r>
          </a:p>
        </p:txBody>
      </p:sp>
      <p:sp>
        <p:nvSpPr>
          <p:cNvPr id="4" name="TextBox 3"/>
          <p:cNvSpPr txBox="1"/>
          <p:nvPr/>
        </p:nvSpPr>
        <p:spPr>
          <a:xfrm>
            <a:off x="0" y="12700"/>
            <a:ext cx="5325497" cy="523220"/>
          </a:xfrm>
          <a:prstGeom prst="rect">
            <a:avLst/>
          </a:prstGeom>
          <a:noFill/>
        </p:spPr>
        <p:txBody>
          <a:bodyPr wrap="none" rtlCol="0">
            <a:spAutoFit/>
          </a:bodyPr>
          <a:lstStyle/>
          <a:p>
            <a:r>
              <a:rPr lang="en-US" sz="2800" dirty="0">
                <a:solidFill>
                  <a:srgbClr val="0432FF"/>
                </a:solidFill>
                <a:latin typeface="Times New Roman" charset="0"/>
              </a:rPr>
              <a:t>Point Fact: 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080553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5497" cy="523220"/>
          </a:xfrm>
          <a:prstGeom prst="rect">
            <a:avLst/>
          </a:prstGeom>
          <a:noFill/>
        </p:spPr>
        <p:txBody>
          <a:bodyPr wrap="none" rtlCol="0">
            <a:spAutoFit/>
          </a:bodyPr>
          <a:lstStyle/>
          <a:p>
            <a:r>
              <a:rPr lang="en-US" sz="2800" dirty="0">
                <a:solidFill>
                  <a:srgbClr val="0432FF"/>
                </a:solidFill>
                <a:latin typeface="Times New Roman" charset="0"/>
              </a:rPr>
              <a:t>Point Fact: 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78565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Point Fact Metric: </a:t>
            </a:r>
            <a:r>
              <a:rPr lang="en-US" sz="2000" dirty="0" smtClean="0">
                <a:latin typeface="Times New Roman" charset="0"/>
              </a:rPr>
              <a:t>For all documents determined to be relevant to the question, this metric gives the average accuracy for all answer submissions submitted for each document, where a correct answer submission has an accuracy of 1 and an incorrect answer submission has an </a:t>
            </a:r>
            <a:r>
              <a:rPr lang="en-US" sz="2000" dirty="0">
                <a:latin typeface="Times New Roman" charset="0"/>
              </a:rPr>
              <a:t>accuracy </a:t>
            </a:r>
            <a:r>
              <a:rPr lang="en-US" sz="2000" dirty="0" smtClean="0">
                <a:latin typeface="Times New Roman" charset="0"/>
              </a:rPr>
              <a:t>of 0.</a:t>
            </a:r>
          </a:p>
          <a:p>
            <a:endParaRPr lang="en-US" sz="2000" dirty="0" smtClean="0">
              <a:latin typeface="Times New Roman" charset="0"/>
            </a:endParaRPr>
          </a:p>
          <a:p>
            <a:r>
              <a:rPr lang="en-US" sz="2000" dirty="0" smtClean="0">
                <a:latin typeface="Times New Roman" charset="0"/>
              </a:rPr>
              <a:t>For example, if 2 documents are determined to be relevant, and the answer submission associated with the first document is correct (accuracy = 1) and the answer submission associated with the second document is incorrect (accuracy = 0), the Point Fact Metric for this question if (1 + 0)/2 = 0.5</a:t>
            </a:r>
          </a:p>
          <a:p>
            <a:endParaRPr lang="en-US" sz="2000" dirty="0">
              <a:latin typeface="Times New Roman" charset="0"/>
            </a:endParaRPr>
          </a:p>
          <a:p>
            <a:r>
              <a:rPr lang="en-US" sz="2000" dirty="0" smtClean="0">
                <a:latin typeface="Times New Roman" charset="0"/>
              </a:rPr>
              <a:t>Note, the Point Fact Metric is only computed for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1063053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3648</TotalTime>
  <Words>5067</Words>
  <Application>Microsoft Macintosh PowerPoint</Application>
  <PresentationFormat>Widescreen</PresentationFormat>
  <Paragraphs>1006</Paragraphs>
  <Slides>46</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Calibri</vt:lpstr>
      <vt:lpstr>Calibri Light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112</cp:revision>
  <dcterms:created xsi:type="dcterms:W3CDTF">2017-01-27T15:55:39Z</dcterms:created>
  <dcterms:modified xsi:type="dcterms:W3CDTF">2017-03-01T20:11:59Z</dcterms:modified>
</cp:coreProperties>
</file>