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31.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7" r:id="rId2"/>
    <p:sldId id="304" r:id="rId3"/>
    <p:sldId id="295" r:id="rId4"/>
    <p:sldId id="265" r:id="rId5"/>
    <p:sldId id="266" r:id="rId6"/>
    <p:sldId id="267" r:id="rId7"/>
    <p:sldId id="264" r:id="rId8"/>
    <p:sldId id="318" r:id="rId9"/>
    <p:sldId id="286" r:id="rId10"/>
    <p:sldId id="287" r:id="rId11"/>
    <p:sldId id="285" r:id="rId12"/>
    <p:sldId id="294" r:id="rId13"/>
    <p:sldId id="308" r:id="rId14"/>
    <p:sldId id="258" r:id="rId15"/>
    <p:sldId id="268" r:id="rId16"/>
    <p:sldId id="269" r:id="rId17"/>
    <p:sldId id="275" r:id="rId18"/>
    <p:sldId id="282" r:id="rId19"/>
    <p:sldId id="293" r:id="rId20"/>
    <p:sldId id="283" r:id="rId21"/>
    <p:sldId id="305" r:id="rId22"/>
    <p:sldId id="259" r:id="rId23"/>
    <p:sldId id="270" r:id="rId24"/>
    <p:sldId id="271" r:id="rId25"/>
    <p:sldId id="263" r:id="rId26"/>
    <p:sldId id="288" r:id="rId27"/>
    <p:sldId id="289" r:id="rId28"/>
    <p:sldId id="297" r:id="rId29"/>
    <p:sldId id="306" r:id="rId30"/>
    <p:sldId id="260" r:id="rId31"/>
    <p:sldId id="301" r:id="rId32"/>
    <p:sldId id="302" r:id="rId33"/>
    <p:sldId id="273" r:id="rId34"/>
    <p:sldId id="276" r:id="rId35"/>
    <p:sldId id="274" r:id="rId36"/>
    <p:sldId id="290" r:id="rId37"/>
    <p:sldId id="300" r:id="rId38"/>
    <p:sldId id="291" r:id="rId39"/>
    <p:sldId id="292" r:id="rId40"/>
    <p:sldId id="298" r:id="rId41"/>
    <p:sldId id="307" r:id="rId42"/>
    <p:sldId id="261" r:id="rId43"/>
    <p:sldId id="277" r:id="rId44"/>
    <p:sldId id="278" r:id="rId45"/>
    <p:sldId id="279" r:id="rId46"/>
    <p:sldId id="280" r:id="rId47"/>
    <p:sldId id="281" r:id="rId48"/>
    <p:sldId id="262" r:id="rId49"/>
    <p:sldId id="296" r:id="rId50"/>
    <p:sldId id="299" r:id="rId51"/>
    <p:sldId id="309" r:id="rId52"/>
    <p:sldId id="310" r:id="rId53"/>
    <p:sldId id="317" r:id="rId54"/>
    <p:sldId id="313" r:id="rId55"/>
    <p:sldId id="314" r:id="rId56"/>
    <p:sldId id="315" r:id="rId57"/>
    <p:sldId id="316" r:id="rId58"/>
    <p:sldId id="319" r:id="rId59"/>
    <p:sldId id="32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11300"/>
    <a:srgbClr val="008F40"/>
    <a:srgbClr val="0432FF"/>
    <a:srgbClr val="00D615"/>
    <a:srgbClr val="860E00"/>
    <a:srgbClr val="007D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3"/>
    <p:restoredTop sz="64286"/>
  </p:normalViewPr>
  <p:slideViewPr>
    <p:cSldViewPr snapToGrid="0" snapToObjects="1">
      <p:cViewPr>
        <p:scale>
          <a:sx n="110" d="100"/>
          <a:sy n="110" d="100"/>
        </p:scale>
        <p:origin x="808"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3.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Dataset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Dataset</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Dataset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Dataset</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Times New Roman" charset="0"/>
                <a:ea typeface="Times New Roman" charset="0"/>
                <a:cs typeface="Times New Roman" charset="0"/>
              </a:defRPr>
            </a:pPr>
            <a:r>
              <a:rPr lang="en-US" sz="1800" b="0" i="0" baseline="0" smtClean="0">
                <a:solidFill>
                  <a:schemeClr val="tx1"/>
                </a:solidFill>
                <a:effectLst/>
              </a:rPr>
              <a:t>Submissions by DD Dataset</a:t>
            </a:r>
            <a:endParaRPr lang="en-US">
              <a:solidFill>
                <a:schemeClr val="tx1"/>
              </a:solidFill>
              <a:effectLst/>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1807.0</c:v>
                </c:pt>
                <c:pt idx="1">
                  <c:v>1549.0</c:v>
                </c:pt>
                <c:pt idx="2">
                  <c:v>2796.0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a:solidFill>
                  <a:schemeClr val="tx1"/>
                </a:solidFill>
                <a:latin typeface="Times New Roman" charset="0"/>
                <a:ea typeface="Times New Roman" charset="0"/>
                <a:cs typeface="Times New Roman" charset="0"/>
              </a:rPr>
              <a:t>Domain Discovery </a:t>
            </a:r>
            <a:r>
              <a:rPr lang="en-US" dirty="0" smtClean="0">
                <a:solidFill>
                  <a:schemeClr val="tx1"/>
                </a:solidFill>
                <a:latin typeface="Times New Roman" charset="0"/>
                <a:ea typeface="Times New Roman" charset="0"/>
                <a:cs typeface="Times New Roman" charset="0"/>
              </a:rPr>
              <a:t>Submissions</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a:solidFill>
                  <a:schemeClr val="tx1"/>
                </a:solidFill>
                <a:latin typeface="Times New Roman" charset="0"/>
                <a:ea typeface="Times New Roman" charset="0"/>
                <a:cs typeface="Times New Roman" charset="0"/>
              </a:rPr>
              <a:t>Domain Discovery </a:t>
            </a:r>
            <a:r>
              <a:rPr lang="en-US" dirty="0" smtClean="0">
                <a:solidFill>
                  <a:schemeClr val="tx1"/>
                </a:solidFill>
                <a:latin typeface="Times New Roman" charset="0"/>
                <a:ea typeface="Times New Roman" charset="0"/>
                <a:cs typeface="Times New Roman" charset="0"/>
              </a:rPr>
              <a:t>Submissions</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Submissions by DD Dataset</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Submissions Distribution</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2"/>
              <c:layout>
                <c:manualLayout>
                  <c:x val="0.182186351706037"/>
                  <c:y val="0.0279956928972015"/>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1825.0</c:v>
                </c:pt>
                <c:pt idx="1">
                  <c:v>3442.0</c:v>
                </c:pt>
                <c:pt idx="2">
                  <c:v>3102.0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Relevant</a:t>
            </a:r>
            <a:r>
              <a:rPr lang="en-US" baseline="0" dirty="0" smtClean="0">
                <a:solidFill>
                  <a:schemeClr val="tx1"/>
                </a:solidFill>
                <a:latin typeface="Times New Roman" charset="0"/>
                <a:ea typeface="Times New Roman" charset="0"/>
                <a:cs typeface="Times New Roman" charset="0"/>
              </a:rPr>
              <a:t> Document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layout>
                <c:manualLayout>
                  <c:x val="-0.121395517867959"/>
                  <c:y val="0.173551836495496"/>
                </c:manualLayout>
              </c:layout>
              <c:spPr>
                <a:noFill/>
                <a:ln>
                  <a:noFill/>
                </a:ln>
                <a:effectLst/>
              </c:spPr>
              <c:txPr>
                <a:bodyPr rot="0" spcFirstLastPara="1" vertOverflow="ellipsis" vert="horz" wrap="square" lIns="38100" tIns="19050" rIns="38100" bIns="19050" anchor="ctr" anchorCtr="1">
                  <a:no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152974358974359"/>
                      <c:h val="0.141836146155369"/>
                    </c:manualLayout>
                  </c15:layout>
                </c:ext>
              </c:extLst>
            </c:dLbl>
            <c:dLbl>
              <c:idx val="2"/>
              <c:layout>
                <c:manualLayout>
                  <c:x val="0.189596002422774"/>
                  <c:y val="-0.0370811512445659"/>
                </c:manualLayout>
              </c:layou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6.0</c:v>
                </c:pt>
                <c:pt idx="1">
                  <c:v>10.0</c:v>
                </c:pt>
                <c:pt idx="2">
                  <c:v>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Dataset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Dataset Distribution</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Submissions by DD Dataset</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Submissions Distribution</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2"/>
              <c:layout>
                <c:manualLayout>
                  <c:x val="0.177058045628912"/>
                  <c:y val="-0.0716019005055451"/>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135.0</c:v>
                </c:pt>
                <c:pt idx="1">
                  <c:v>518.0</c:v>
                </c:pt>
                <c:pt idx="2">
                  <c:v>1192.0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Relevant</a:t>
            </a:r>
            <a:r>
              <a:rPr lang="en-US" baseline="0" dirty="0" smtClean="0">
                <a:solidFill>
                  <a:schemeClr val="tx1"/>
                </a:solidFill>
                <a:latin typeface="Times New Roman" charset="0"/>
                <a:ea typeface="Times New Roman" charset="0"/>
                <a:cs typeface="Times New Roman" charset="0"/>
              </a:rPr>
              <a:t> Document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layout>
                <c:manualLayout>
                  <c:x val="-0.0149852614577025"/>
                  <c:y val="0.0467913818970026"/>
                </c:manualLayout>
              </c:layout>
              <c:spPr>
                <a:noFill/>
                <a:ln>
                  <a:noFill/>
                </a:ln>
                <a:effectLst/>
              </c:spPr>
              <c:txPr>
                <a:bodyPr rot="0" spcFirstLastPara="1" vertOverflow="ellipsis" vert="horz" wrap="square" lIns="38100" tIns="19050" rIns="38100" bIns="19050" anchor="ctr" anchorCtr="1">
                  <a:no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0837435897435897"/>
                      <c:h val="0.141836146155369"/>
                    </c:manualLayout>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33.0</c:v>
                </c:pt>
                <c:pt idx="1">
                  <c:v>273.0</c:v>
                </c:pt>
                <c:pt idx="2">
                  <c:v>450.0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Dataset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Dataset</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Times New Roman" charset="0"/>
                <a:ea typeface="Times New Roman" charset="0"/>
                <a:cs typeface="Times New Roman" charset="0"/>
              </a:defRPr>
            </a:pPr>
            <a:r>
              <a:rPr lang="en-US" sz="1800" b="0" i="0" baseline="0" dirty="0" smtClean="0">
                <a:effectLst/>
              </a:rPr>
              <a:t>Submissions by DD Dataset</a:t>
            </a:r>
            <a:endParaRPr lang="en-US" dirty="0">
              <a:effectLst/>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894.0</c:v>
                </c:pt>
                <c:pt idx="1">
                  <c:v>1311.0</c:v>
                </c:pt>
                <c:pt idx="2">
                  <c:v>910.0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a:solidFill>
                  <a:schemeClr val="tx1"/>
                </a:solidFill>
                <a:latin typeface="Times New Roman" charset="0"/>
                <a:ea typeface="Times New Roman" charset="0"/>
                <a:cs typeface="Times New Roman" charset="0"/>
              </a:rPr>
              <a:t>Domain Discovery </a:t>
            </a:r>
            <a:r>
              <a:rPr lang="en-US" dirty="0" smtClean="0">
                <a:solidFill>
                  <a:schemeClr val="tx1"/>
                </a:solidFill>
                <a:latin typeface="Times New Roman" charset="0"/>
                <a:ea typeface="Times New Roman" charset="0"/>
                <a:cs typeface="Times New Roman" charset="0"/>
              </a:rPr>
              <a:t>Submissions</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03DF7-F1BD-0349-9067-374625416A06}" type="datetimeFigureOut">
              <a:rPr lang="en-US" smtClean="0"/>
              <a:t>3/10/17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E5CAE-0EDE-E641-8398-C2B210B5057C}" type="slidenum">
              <a:rPr lang="en-US" smtClean="0"/>
              <a:t>‹#›</a:t>
            </a:fld>
            <a:endParaRPr lang="en-US"/>
          </a:p>
        </p:txBody>
      </p:sp>
    </p:spTree>
    <p:extLst>
      <p:ext uri="{BB962C8B-B14F-4D97-AF65-F5344CB8AC3E}">
        <p14:creationId xmlns:p14="http://schemas.microsoft.com/office/powerpoint/2010/main" val="192464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lots of slides but they’re repeated</a:t>
            </a:r>
            <a:r>
              <a:rPr lang="en-US" baseline="0" dirty="0" smtClean="0"/>
              <a:t> and you plan to go fast</a:t>
            </a:r>
            <a:endParaRPr lang="en-US" dirty="0" smtClean="0"/>
          </a:p>
          <a:p>
            <a:endParaRPr lang="en-US" dirty="0" smtClean="0"/>
          </a:p>
          <a:p>
            <a:r>
              <a:rPr lang="en-US" dirty="0" smtClean="0"/>
              <a:t>3 teams answered</a:t>
            </a:r>
            <a:r>
              <a:rPr lang="en-US" baseline="0" dirty="0" smtClean="0"/>
              <a:t> 5 question types</a:t>
            </a:r>
          </a:p>
          <a:p>
            <a:r>
              <a:rPr lang="en-US" baseline="0" dirty="0" smtClean="0"/>
              <a:t>Out of those 5 question types came10 sets of questions (however in all but one case, the DD question set was a subset of the Ground Truth set)</a:t>
            </a:r>
          </a:p>
          <a:p>
            <a:r>
              <a:rPr lang="en-US" baseline="0" dirty="0" smtClean="0"/>
              <a:t>Half of those question sets were answered using the Ground Truth Dataset</a:t>
            </a:r>
          </a:p>
          <a:p>
            <a:r>
              <a:rPr lang="en-US" baseline="0" dirty="0" smtClean="0"/>
              <a:t>The other half were answered using the Domain Discovery datasets</a:t>
            </a:r>
          </a:p>
          <a:p>
            <a:r>
              <a:rPr lang="en-US" baseline="0" dirty="0" smtClean="0"/>
              <a:t>In 4 of the 5 of those cases, there were 3 different Domain Discovery datasets used</a:t>
            </a:r>
          </a:p>
          <a:p>
            <a:endParaRPr lang="en-US" baseline="0" dirty="0" smtClean="0"/>
          </a:p>
        </p:txBody>
      </p:sp>
      <p:sp>
        <p:nvSpPr>
          <p:cNvPr id="4" name="Slide Number Placeholder 3"/>
          <p:cNvSpPr>
            <a:spLocks noGrp="1"/>
          </p:cNvSpPr>
          <p:nvPr>
            <p:ph type="sldNum" sz="quarter" idx="10"/>
          </p:nvPr>
        </p:nvSpPr>
        <p:spPr/>
        <p:txBody>
          <a:bodyPr/>
          <a:lstStyle/>
          <a:p>
            <a:fld id="{7F6E5CAE-0EDE-E641-8398-C2B210B5057C}" type="slidenum">
              <a:rPr lang="en-US" smtClean="0"/>
              <a:t>2</a:t>
            </a:fld>
            <a:endParaRPr lang="en-US"/>
          </a:p>
        </p:txBody>
      </p:sp>
    </p:spTree>
    <p:extLst>
      <p:ext uri="{BB962C8B-B14F-4D97-AF65-F5344CB8AC3E}">
        <p14:creationId xmlns:p14="http://schemas.microsoft.com/office/powerpoint/2010/main" val="958514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12</a:t>
            </a:fld>
            <a:endParaRPr lang="en-US"/>
          </a:p>
        </p:txBody>
      </p:sp>
    </p:spTree>
    <p:extLst>
      <p:ext uri="{BB962C8B-B14F-4D97-AF65-F5344CB8AC3E}">
        <p14:creationId xmlns:p14="http://schemas.microsoft.com/office/powerpoint/2010/main" val="842364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13</a:t>
            </a:fld>
            <a:endParaRPr lang="en-US"/>
          </a:p>
        </p:txBody>
      </p:sp>
    </p:spTree>
    <p:extLst>
      <p:ext uri="{BB962C8B-B14F-4D97-AF65-F5344CB8AC3E}">
        <p14:creationId xmlns:p14="http://schemas.microsoft.com/office/powerpoint/2010/main" val="729965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are Cluster Identification</a:t>
            </a:r>
            <a:endParaRPr lang="en-US" baseline="0" dirty="0" smtClean="0"/>
          </a:p>
          <a:p>
            <a:r>
              <a:rPr lang="en-US" baseline="0" dirty="0" smtClean="0"/>
              <a:t>These questions ask the search teams to find and return ads that appear to belong to some network of connected ads.</a:t>
            </a:r>
          </a:p>
          <a:p>
            <a:r>
              <a:rPr lang="en-US" baseline="0" dirty="0" smtClean="0"/>
              <a:t>That network is identified by a seed value </a:t>
            </a:r>
          </a:p>
          <a:p>
            <a:r>
              <a:rPr lang="en-US" baseline="0" dirty="0" smtClean="0"/>
              <a:t>We have this example</a:t>
            </a:r>
          </a:p>
          <a:p>
            <a:r>
              <a:rPr lang="en-US" baseline="0" dirty="0" smtClean="0"/>
              <a:t>The terminology we use: phone number is the seed value</a:t>
            </a:r>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14</a:t>
            </a:fld>
            <a:endParaRPr lang="en-US"/>
          </a:p>
        </p:txBody>
      </p:sp>
    </p:spTree>
    <p:extLst>
      <p:ext uri="{BB962C8B-B14F-4D97-AF65-F5344CB8AC3E}">
        <p14:creationId xmlns:p14="http://schemas.microsoft.com/office/powerpoint/2010/main" val="905206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15</a:t>
            </a:fld>
            <a:endParaRPr lang="en-US"/>
          </a:p>
        </p:txBody>
      </p:sp>
    </p:spTree>
    <p:extLst>
      <p:ext uri="{BB962C8B-B14F-4D97-AF65-F5344CB8AC3E}">
        <p14:creationId xmlns:p14="http://schemas.microsoft.com/office/powerpoint/2010/main" val="284403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subset</a:t>
            </a:r>
            <a:r>
              <a:rPr lang="en-US" baseline="0" dirty="0" smtClean="0"/>
              <a:t> of the Ground Truth questions were chosen to be evaluated on the Domain Discovery datasets</a:t>
            </a:r>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17</a:t>
            </a:fld>
            <a:endParaRPr lang="en-US"/>
          </a:p>
        </p:txBody>
      </p:sp>
    </p:spTree>
    <p:extLst>
      <p:ext uri="{BB962C8B-B14F-4D97-AF65-F5344CB8AC3E}">
        <p14:creationId xmlns:p14="http://schemas.microsoft.com/office/powerpoint/2010/main" val="627623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18</a:t>
            </a:fld>
            <a:endParaRPr lang="en-US"/>
          </a:p>
        </p:txBody>
      </p:sp>
    </p:spTree>
    <p:extLst>
      <p:ext uri="{BB962C8B-B14F-4D97-AF65-F5344CB8AC3E}">
        <p14:creationId xmlns:p14="http://schemas.microsoft.com/office/powerpoint/2010/main" val="146383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Submissions by DD</a:t>
            </a:r>
            <a:r>
              <a:rPr lang="en-US" baseline="0" dirty="0" smtClean="0"/>
              <a:t> Dataset: The percentage of the unique union of team submissions (up to the pool depth) represented by each dataset</a:t>
            </a:r>
            <a:endParaRPr lang="en-US" dirty="0" smtClean="0"/>
          </a:p>
          <a:p>
            <a:endParaRPr lang="en-US" dirty="0" smtClean="0"/>
          </a:p>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r>
              <a:rPr lang="en-US" baseline="0" dirty="0" smtClean="0"/>
              <a:t>Relevant Document Distribution:</a:t>
            </a:r>
          </a:p>
          <a:p>
            <a:r>
              <a:rPr lang="en-US" baseline="0" dirty="0" smtClean="0"/>
              <a:t>https://</a:t>
            </a:r>
            <a:r>
              <a:rPr lang="en-US" baseline="0" dirty="0" err="1" smtClean="0"/>
              <a:t>github.com</a:t>
            </a:r>
            <a:r>
              <a:rPr lang="en-US" baseline="0" dirty="0" smtClean="0"/>
              <a:t>/</a:t>
            </a:r>
            <a:r>
              <a:rPr lang="en-US" baseline="0" dirty="0" err="1" smtClean="0"/>
              <a:t>istresearch</a:t>
            </a:r>
            <a:r>
              <a:rPr lang="en-US" baseline="0" dirty="0" smtClean="0"/>
              <a:t>/qpr-fall-2016-eval/blob/master/evaluation/</a:t>
            </a:r>
            <a:r>
              <a:rPr lang="en-US" baseline="0" dirty="0" err="1" smtClean="0"/>
              <a:t>dd_evaluation</a:t>
            </a:r>
            <a:r>
              <a:rPr lang="en-US" baseline="0" dirty="0" smtClean="0"/>
              <a:t>/</a:t>
            </a:r>
            <a:r>
              <a:rPr lang="en-US" baseline="0" dirty="0" err="1" smtClean="0"/>
              <a:t>cluster_identification</a:t>
            </a:r>
            <a:r>
              <a:rPr lang="en-US" baseline="0" dirty="0" smtClean="0"/>
              <a:t>/</a:t>
            </a:r>
            <a:r>
              <a:rPr lang="en-US" baseline="0" dirty="0" err="1" smtClean="0"/>
              <a:t>Crawl_Teams_CI_Eval.ipynb</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latin typeface="Times New Roman" charset="0"/>
              </a:rPr>
              <a:t>Note: </a:t>
            </a:r>
            <a:r>
              <a:rPr lang="en-US" sz="1200" dirty="0" smtClean="0">
                <a:latin typeface="Times New Roman" charset="0"/>
              </a:rPr>
              <a:t>Question selection procedure (i.e., largest overlap in NYU data) and dataset submission chronology (i.e., NYU submissions preceding others) may have affected submissions distribution.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19</a:t>
            </a:fld>
            <a:endParaRPr lang="en-US"/>
          </a:p>
        </p:txBody>
      </p:sp>
    </p:spTree>
    <p:extLst>
      <p:ext uri="{BB962C8B-B14F-4D97-AF65-F5344CB8AC3E}">
        <p14:creationId xmlns:p14="http://schemas.microsoft.com/office/powerpoint/2010/main" val="1991018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20</a:t>
            </a:fld>
            <a:endParaRPr lang="en-US"/>
          </a:p>
        </p:txBody>
      </p:sp>
    </p:spTree>
    <p:extLst>
      <p:ext uri="{BB962C8B-B14F-4D97-AF65-F5344CB8AC3E}">
        <p14:creationId xmlns:p14="http://schemas.microsoft.com/office/powerpoint/2010/main" val="2029985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21</a:t>
            </a:fld>
            <a:endParaRPr lang="en-US"/>
          </a:p>
        </p:txBody>
      </p:sp>
    </p:spTree>
    <p:extLst>
      <p:ext uri="{BB962C8B-B14F-4D97-AF65-F5344CB8AC3E}">
        <p14:creationId xmlns:p14="http://schemas.microsoft.com/office/powerpoint/2010/main" val="2068948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23</a:t>
            </a:fld>
            <a:endParaRPr lang="en-US"/>
          </a:p>
        </p:txBody>
      </p:sp>
    </p:spTree>
    <p:extLst>
      <p:ext uri="{BB962C8B-B14F-4D97-AF65-F5344CB8AC3E}">
        <p14:creationId xmlns:p14="http://schemas.microsoft.com/office/powerpoint/2010/main" val="106489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F6E5CAE-0EDE-E641-8398-C2B210B5057C}" type="slidenum">
              <a:rPr lang="en-US" smtClean="0"/>
              <a:t>3</a:t>
            </a:fld>
            <a:endParaRPr lang="en-US"/>
          </a:p>
        </p:txBody>
      </p:sp>
    </p:spTree>
    <p:extLst>
      <p:ext uri="{BB962C8B-B14F-4D97-AF65-F5344CB8AC3E}">
        <p14:creationId xmlns:p14="http://schemas.microsoft.com/office/powerpoint/2010/main" val="1603299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subset</a:t>
            </a:r>
            <a:r>
              <a:rPr lang="en-US" baseline="0" dirty="0" smtClean="0"/>
              <a:t> of the Ground Truth questions were chosen to be evaluated on the Domain Discovery datasets</a:t>
            </a:r>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25</a:t>
            </a:fld>
            <a:endParaRPr lang="en-US"/>
          </a:p>
        </p:txBody>
      </p:sp>
    </p:spTree>
    <p:extLst>
      <p:ext uri="{BB962C8B-B14F-4D97-AF65-F5344CB8AC3E}">
        <p14:creationId xmlns:p14="http://schemas.microsoft.com/office/powerpoint/2010/main" val="33145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26</a:t>
            </a:fld>
            <a:endParaRPr lang="en-US"/>
          </a:p>
        </p:txBody>
      </p:sp>
    </p:spTree>
    <p:extLst>
      <p:ext uri="{BB962C8B-B14F-4D97-AF65-F5344CB8AC3E}">
        <p14:creationId xmlns:p14="http://schemas.microsoft.com/office/powerpoint/2010/main" val="967718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27</a:t>
            </a:fld>
            <a:endParaRPr lang="en-US"/>
          </a:p>
        </p:txBody>
      </p:sp>
    </p:spTree>
    <p:extLst>
      <p:ext uri="{BB962C8B-B14F-4D97-AF65-F5344CB8AC3E}">
        <p14:creationId xmlns:p14="http://schemas.microsoft.com/office/powerpoint/2010/main" val="1419477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28</a:t>
            </a:fld>
            <a:endParaRPr lang="en-US"/>
          </a:p>
        </p:txBody>
      </p:sp>
    </p:spTree>
    <p:extLst>
      <p:ext uri="{BB962C8B-B14F-4D97-AF65-F5344CB8AC3E}">
        <p14:creationId xmlns:p14="http://schemas.microsoft.com/office/powerpoint/2010/main" val="145336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29</a:t>
            </a:fld>
            <a:endParaRPr lang="en-US"/>
          </a:p>
        </p:txBody>
      </p:sp>
    </p:spTree>
    <p:extLst>
      <p:ext uri="{BB962C8B-B14F-4D97-AF65-F5344CB8AC3E}">
        <p14:creationId xmlns:p14="http://schemas.microsoft.com/office/powerpoint/2010/main" val="1806631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31</a:t>
            </a:fld>
            <a:endParaRPr lang="en-US"/>
          </a:p>
        </p:txBody>
      </p:sp>
    </p:spTree>
    <p:extLst>
      <p:ext uri="{BB962C8B-B14F-4D97-AF65-F5344CB8AC3E}">
        <p14:creationId xmlns:p14="http://schemas.microsoft.com/office/powerpoint/2010/main" val="1630008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32</a:t>
            </a:fld>
            <a:endParaRPr lang="en-US"/>
          </a:p>
        </p:txBody>
      </p:sp>
    </p:spTree>
    <p:extLst>
      <p:ext uri="{BB962C8B-B14F-4D97-AF65-F5344CB8AC3E}">
        <p14:creationId xmlns:p14="http://schemas.microsoft.com/office/powerpoint/2010/main" val="482137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subset</a:t>
            </a:r>
            <a:r>
              <a:rPr lang="en-US" baseline="0" dirty="0" smtClean="0"/>
              <a:t> of the Ground Truth questions were chosen to be evaluated on the Domain Discovery datasets</a:t>
            </a:r>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35</a:t>
            </a:fld>
            <a:endParaRPr lang="en-US"/>
          </a:p>
        </p:txBody>
      </p:sp>
    </p:spTree>
    <p:extLst>
      <p:ext uri="{BB962C8B-B14F-4D97-AF65-F5344CB8AC3E}">
        <p14:creationId xmlns:p14="http://schemas.microsoft.com/office/powerpoint/2010/main" val="886137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36</a:t>
            </a:fld>
            <a:endParaRPr lang="en-US"/>
          </a:p>
        </p:txBody>
      </p:sp>
    </p:spTree>
    <p:extLst>
      <p:ext uri="{BB962C8B-B14F-4D97-AF65-F5344CB8AC3E}">
        <p14:creationId xmlns:p14="http://schemas.microsoft.com/office/powerpoint/2010/main" val="244150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37</a:t>
            </a:fld>
            <a:endParaRPr lang="en-US"/>
          </a:p>
        </p:txBody>
      </p:sp>
    </p:spTree>
    <p:extLst>
      <p:ext uri="{BB962C8B-B14F-4D97-AF65-F5344CB8AC3E}">
        <p14:creationId xmlns:p14="http://schemas.microsoft.com/office/powerpoint/2010/main" val="1828120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dictionary</a:t>
            </a:r>
            <a:r>
              <a:rPr lang="en-US" dirty="0" smtClean="0"/>
              <a:t>:</a:t>
            </a:r>
            <a:r>
              <a:rPr lang="en-US" baseline="0" dirty="0" smtClean="0"/>
              <a:t> https://</a:t>
            </a:r>
            <a:r>
              <a:rPr lang="en-US" baseline="0" dirty="0" err="1" smtClean="0"/>
              <a:t>github.com</a:t>
            </a:r>
            <a:r>
              <a:rPr lang="en-US" baseline="0" dirty="0" smtClean="0"/>
              <a:t>/</a:t>
            </a:r>
            <a:r>
              <a:rPr lang="en-US" baseline="0" dirty="0" err="1" smtClean="0"/>
              <a:t>istresearch</a:t>
            </a:r>
            <a:r>
              <a:rPr lang="en-US" baseline="0" dirty="0" smtClean="0"/>
              <a:t>/qpr-fall-2016-eval/blob/master/data/</a:t>
            </a:r>
            <a:r>
              <a:rPr lang="en-US" baseline="0" dirty="0" err="1" smtClean="0"/>
              <a:t>posted_GT</a:t>
            </a:r>
            <a:r>
              <a:rPr lang="en-US" baseline="0" dirty="0" smtClean="0"/>
              <a:t>/ground_truth_pf_submissions_relevant_V4.json</a:t>
            </a:r>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a:t>
            </a:fld>
            <a:endParaRPr lang="en-US"/>
          </a:p>
        </p:txBody>
      </p:sp>
    </p:spTree>
    <p:extLst>
      <p:ext uri="{BB962C8B-B14F-4D97-AF65-F5344CB8AC3E}">
        <p14:creationId xmlns:p14="http://schemas.microsoft.com/office/powerpoint/2010/main" val="732234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39</a:t>
            </a:fld>
            <a:endParaRPr lang="en-US"/>
          </a:p>
        </p:txBody>
      </p:sp>
    </p:spTree>
    <p:extLst>
      <p:ext uri="{BB962C8B-B14F-4D97-AF65-F5344CB8AC3E}">
        <p14:creationId xmlns:p14="http://schemas.microsoft.com/office/powerpoint/2010/main" val="1295661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40</a:t>
            </a:fld>
            <a:endParaRPr lang="en-US"/>
          </a:p>
        </p:txBody>
      </p:sp>
    </p:spTree>
    <p:extLst>
      <p:ext uri="{BB962C8B-B14F-4D97-AF65-F5344CB8AC3E}">
        <p14:creationId xmlns:p14="http://schemas.microsoft.com/office/powerpoint/2010/main" val="1817641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41</a:t>
            </a:fld>
            <a:endParaRPr lang="en-US"/>
          </a:p>
        </p:txBody>
      </p:sp>
    </p:spTree>
    <p:extLst>
      <p:ext uri="{BB962C8B-B14F-4D97-AF65-F5344CB8AC3E}">
        <p14:creationId xmlns:p14="http://schemas.microsoft.com/office/powerpoint/2010/main" val="1307349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 questions were generated specifically</a:t>
            </a:r>
            <a:r>
              <a:rPr lang="en-US" baseline="0" dirty="0" smtClean="0"/>
              <a:t> for the GT data</a:t>
            </a:r>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42</a:t>
            </a:fld>
            <a:endParaRPr lang="en-US"/>
          </a:p>
        </p:txBody>
      </p:sp>
    </p:spTree>
    <p:extLst>
      <p:ext uri="{BB962C8B-B14F-4D97-AF65-F5344CB8AC3E}">
        <p14:creationId xmlns:p14="http://schemas.microsoft.com/office/powerpoint/2010/main" val="509702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43</a:t>
            </a:fld>
            <a:endParaRPr lang="en-US"/>
          </a:p>
        </p:txBody>
      </p:sp>
    </p:spTree>
    <p:extLst>
      <p:ext uri="{BB962C8B-B14F-4D97-AF65-F5344CB8AC3E}">
        <p14:creationId xmlns:p14="http://schemas.microsoft.com/office/powerpoint/2010/main" val="1928956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 questions were generated specifically</a:t>
            </a:r>
            <a:r>
              <a:rPr lang="en-US" baseline="0" dirty="0" smtClean="0"/>
              <a:t> for the DD data</a:t>
            </a:r>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48</a:t>
            </a:fld>
            <a:endParaRPr lang="en-US"/>
          </a:p>
        </p:txBody>
      </p:sp>
    </p:spTree>
    <p:extLst>
      <p:ext uri="{BB962C8B-B14F-4D97-AF65-F5344CB8AC3E}">
        <p14:creationId xmlns:p14="http://schemas.microsoft.com/office/powerpoint/2010/main" val="12629497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49</a:t>
            </a:fld>
            <a:endParaRPr lang="en-US"/>
          </a:p>
        </p:txBody>
      </p:sp>
    </p:spTree>
    <p:extLst>
      <p:ext uri="{BB962C8B-B14F-4D97-AF65-F5344CB8AC3E}">
        <p14:creationId xmlns:p14="http://schemas.microsoft.com/office/powerpoint/2010/main" val="6136020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50</a:t>
            </a:fld>
            <a:endParaRPr lang="en-US"/>
          </a:p>
        </p:txBody>
      </p:sp>
    </p:spTree>
    <p:extLst>
      <p:ext uri="{BB962C8B-B14F-4D97-AF65-F5344CB8AC3E}">
        <p14:creationId xmlns:p14="http://schemas.microsoft.com/office/powerpoint/2010/main" val="10297062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51</a:t>
            </a:fld>
            <a:endParaRPr lang="en-US"/>
          </a:p>
        </p:txBody>
      </p:sp>
    </p:spTree>
    <p:extLst>
      <p:ext uri="{BB962C8B-B14F-4D97-AF65-F5344CB8AC3E}">
        <p14:creationId xmlns:p14="http://schemas.microsoft.com/office/powerpoint/2010/main" val="870768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Conclusion: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52</a:t>
            </a:fld>
            <a:endParaRPr lang="en-US"/>
          </a:p>
        </p:txBody>
      </p:sp>
    </p:spTree>
    <p:extLst>
      <p:ext uri="{BB962C8B-B14F-4D97-AF65-F5344CB8AC3E}">
        <p14:creationId xmlns:p14="http://schemas.microsoft.com/office/powerpoint/2010/main" val="813932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a:t>
            </a:fld>
            <a:endParaRPr lang="en-US"/>
          </a:p>
        </p:txBody>
      </p:sp>
    </p:spTree>
    <p:extLst>
      <p:ext uri="{BB962C8B-B14F-4D97-AF65-F5344CB8AC3E}">
        <p14:creationId xmlns:p14="http://schemas.microsoft.com/office/powerpoint/2010/main" val="11703822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Conclusion: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53</a:t>
            </a:fld>
            <a:endParaRPr lang="en-US"/>
          </a:p>
        </p:txBody>
      </p:sp>
    </p:spTree>
    <p:extLst>
      <p:ext uri="{BB962C8B-B14F-4D97-AF65-F5344CB8AC3E}">
        <p14:creationId xmlns:p14="http://schemas.microsoft.com/office/powerpoint/2010/main" val="18284556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Effect</a:t>
            </a:r>
            <a:r>
              <a:rPr lang="en-US" baseline="0" dirty="0" smtClean="0"/>
              <a:t> of Extractions and Clustering</a:t>
            </a:r>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54</a:t>
            </a:fld>
            <a:endParaRPr lang="en-US"/>
          </a:p>
        </p:txBody>
      </p:sp>
    </p:spTree>
    <p:extLst>
      <p:ext uri="{BB962C8B-B14F-4D97-AF65-F5344CB8AC3E}">
        <p14:creationId xmlns:p14="http://schemas.microsoft.com/office/powerpoint/2010/main" val="320167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55</a:t>
            </a:fld>
            <a:endParaRPr lang="en-US"/>
          </a:p>
        </p:txBody>
      </p:sp>
    </p:spTree>
    <p:extLst>
      <p:ext uri="{BB962C8B-B14F-4D97-AF65-F5344CB8AC3E}">
        <p14:creationId xmlns:p14="http://schemas.microsoft.com/office/powerpoint/2010/main" val="4102957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t>
            </a:r>
            <a:r>
              <a:rPr lang="en-US" dirty="0" smtClean="0"/>
              <a:t>that</a:t>
            </a:r>
            <a:r>
              <a:rPr lang="en-US" baseline="0" dirty="0" smtClean="0"/>
              <a:t> the inclusion of Lattice Extractions seemed to improve results for Uncharted but hurt results for ISI.</a:t>
            </a:r>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56</a:t>
            </a:fld>
            <a:endParaRPr lang="en-US"/>
          </a:p>
        </p:txBody>
      </p:sp>
    </p:spTree>
    <p:extLst>
      <p:ext uri="{BB962C8B-B14F-4D97-AF65-F5344CB8AC3E}">
        <p14:creationId xmlns:p14="http://schemas.microsoft.com/office/powerpoint/2010/main" val="8860696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57</a:t>
            </a:fld>
            <a:endParaRPr lang="en-US"/>
          </a:p>
        </p:txBody>
      </p:sp>
    </p:spTree>
    <p:extLst>
      <p:ext uri="{BB962C8B-B14F-4D97-AF65-F5344CB8AC3E}">
        <p14:creationId xmlns:p14="http://schemas.microsoft.com/office/powerpoint/2010/main" val="770262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F6E5CAE-0EDE-E641-8398-C2B210B5057C}" type="slidenum">
              <a:rPr lang="en-US" smtClean="0"/>
              <a:t>58</a:t>
            </a:fld>
            <a:endParaRPr lang="en-US"/>
          </a:p>
        </p:txBody>
      </p:sp>
    </p:spTree>
    <p:extLst>
      <p:ext uri="{BB962C8B-B14F-4D97-AF65-F5344CB8AC3E}">
        <p14:creationId xmlns:p14="http://schemas.microsoft.com/office/powerpoint/2010/main" val="18188575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F6E5CAE-0EDE-E641-8398-C2B210B5057C}" type="slidenum">
              <a:rPr lang="en-US" smtClean="0"/>
              <a:t>59</a:t>
            </a:fld>
            <a:endParaRPr lang="en-US"/>
          </a:p>
        </p:txBody>
      </p:sp>
    </p:spTree>
    <p:extLst>
      <p:ext uri="{BB962C8B-B14F-4D97-AF65-F5344CB8AC3E}">
        <p14:creationId xmlns:p14="http://schemas.microsoft.com/office/powerpoint/2010/main" val="1401793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subset</a:t>
            </a:r>
            <a:r>
              <a:rPr lang="en-US" baseline="0" dirty="0" smtClean="0"/>
              <a:t> of the Ground Truth questions were chosen to be evaluated on the Domain Discovery datasets</a:t>
            </a:r>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7</a:t>
            </a:fld>
            <a:endParaRPr lang="en-US"/>
          </a:p>
        </p:txBody>
      </p:sp>
    </p:spTree>
    <p:extLst>
      <p:ext uri="{BB962C8B-B14F-4D97-AF65-F5344CB8AC3E}">
        <p14:creationId xmlns:p14="http://schemas.microsoft.com/office/powerpoint/2010/main" val="1948451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subset</a:t>
            </a:r>
            <a:r>
              <a:rPr lang="en-US" baseline="0" dirty="0" smtClean="0"/>
              <a:t> of the Ground Truth questions were chosen to be evaluated on the Domain Discovery datasets</a:t>
            </a:r>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8</a:t>
            </a:fld>
            <a:endParaRPr lang="en-US"/>
          </a:p>
        </p:txBody>
      </p:sp>
    </p:spTree>
    <p:extLst>
      <p:ext uri="{BB962C8B-B14F-4D97-AF65-F5344CB8AC3E}">
        <p14:creationId xmlns:p14="http://schemas.microsoft.com/office/powerpoint/2010/main" val="1437556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9</a:t>
            </a:fld>
            <a:endParaRPr lang="en-US"/>
          </a:p>
        </p:txBody>
      </p:sp>
    </p:spTree>
    <p:extLst>
      <p:ext uri="{BB962C8B-B14F-4D97-AF65-F5344CB8AC3E}">
        <p14:creationId xmlns:p14="http://schemas.microsoft.com/office/powerpoint/2010/main" val="1739694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If there were</a:t>
            </a:r>
            <a:r>
              <a:rPr lang="en-US" baseline="0" smtClean="0"/>
              <a:t> two accepted answers for a single ad, and a team returns one for a single ad, they are given full credit for that ad</a:t>
            </a:r>
          </a:p>
        </p:txBody>
      </p:sp>
      <p:sp>
        <p:nvSpPr>
          <p:cNvPr id="4" name="Slide Number Placeholder 3"/>
          <p:cNvSpPr>
            <a:spLocks noGrp="1"/>
          </p:cNvSpPr>
          <p:nvPr>
            <p:ph type="sldNum" sz="quarter" idx="10"/>
          </p:nvPr>
        </p:nvSpPr>
        <p:spPr/>
        <p:txBody>
          <a:bodyPr/>
          <a:lstStyle/>
          <a:p>
            <a:fld id="{7F6E5CAE-0EDE-E641-8398-C2B210B5057C}" type="slidenum">
              <a:rPr lang="en-US" smtClean="0"/>
              <a:t>10</a:t>
            </a:fld>
            <a:endParaRPr lang="en-US"/>
          </a:p>
        </p:txBody>
      </p:sp>
    </p:spTree>
    <p:extLst>
      <p:ext uri="{BB962C8B-B14F-4D97-AF65-F5344CB8AC3E}">
        <p14:creationId xmlns:p14="http://schemas.microsoft.com/office/powerpoint/2010/main" val="2830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latin typeface="Times New Roman" charset="0"/>
              </a:rPr>
              <a:t>Note: </a:t>
            </a:r>
            <a:r>
              <a:rPr lang="en-US" sz="1200" dirty="0" smtClean="0">
                <a:latin typeface="Times New Roman" charset="0"/>
              </a:rPr>
              <a:t>Question selection procedure (i.e., largest overlap in NYU data) and dataset submission chronology (i.e., NYU submissions preceding others) may have affected submissions distribution.</a:t>
            </a:r>
          </a:p>
          <a:p>
            <a:endParaRPr lang="en-US" baseline="0" dirty="0" smtClean="0"/>
          </a:p>
          <a:p>
            <a:r>
              <a:rPr lang="en-US" dirty="0" smtClean="0"/>
              <a:t>https://</a:t>
            </a:r>
            <a:r>
              <a:rPr lang="en-US" dirty="0" err="1" smtClean="0"/>
              <a:t>github.com</a:t>
            </a:r>
            <a:r>
              <a:rPr lang="en-US" dirty="0" smtClean="0"/>
              <a:t>/</a:t>
            </a:r>
            <a:r>
              <a:rPr lang="en-US" dirty="0" err="1" smtClean="0"/>
              <a:t>istresearch</a:t>
            </a:r>
            <a:r>
              <a:rPr lang="en-US" dirty="0" smtClean="0"/>
              <a:t>/qpr-fall-2016-eval/blob/master/reporting/</a:t>
            </a:r>
            <a:r>
              <a:rPr lang="en-US" dirty="0" err="1" smtClean="0"/>
              <a:t>Point_Fact_Submitted_DD_by_Dataset.ipynb</a:t>
            </a:r>
            <a:endParaRPr lang="en-US" dirty="0" smtClean="0"/>
          </a:p>
          <a:p>
            <a:r>
              <a:rPr lang="en-US" dirty="0" smtClean="0"/>
              <a:t>https://</a:t>
            </a:r>
            <a:r>
              <a:rPr lang="en-US" dirty="0" err="1" smtClean="0"/>
              <a:t>github.com</a:t>
            </a:r>
            <a:r>
              <a:rPr lang="en-US" dirty="0" smtClean="0"/>
              <a:t>/</a:t>
            </a:r>
            <a:r>
              <a:rPr lang="en-US" dirty="0" err="1" smtClean="0"/>
              <a:t>istresearch</a:t>
            </a:r>
            <a:r>
              <a:rPr lang="en-US" dirty="0" smtClean="0"/>
              <a:t>/qpr-fall-2016-eval/blob/master/evaluation/</a:t>
            </a:r>
            <a:r>
              <a:rPr lang="en-US" dirty="0" err="1" smtClean="0"/>
              <a:t>dd_evaluation</a:t>
            </a:r>
            <a:r>
              <a:rPr lang="en-US" dirty="0" smtClean="0"/>
              <a:t>/</a:t>
            </a:r>
            <a:r>
              <a:rPr lang="en-US" dirty="0" err="1" smtClean="0"/>
              <a:t>point_fact</a:t>
            </a:r>
            <a:r>
              <a:rPr lang="en-US" dirty="0" smtClean="0"/>
              <a:t>/</a:t>
            </a:r>
            <a:r>
              <a:rPr lang="en-US" dirty="0" err="1" smtClean="0"/>
              <a:t>Crawl_Teams_PF_Eval.ipynb</a:t>
            </a:r>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11</a:t>
            </a:fld>
            <a:endParaRPr lang="en-US"/>
          </a:p>
        </p:txBody>
      </p:sp>
    </p:spTree>
    <p:extLst>
      <p:ext uri="{BB962C8B-B14F-4D97-AF65-F5344CB8AC3E}">
        <p14:creationId xmlns:p14="http://schemas.microsoft.com/office/powerpoint/2010/main" val="95350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3/10/17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06404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3/10/17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94065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3/10/17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201524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3/10/17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316356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2CE53F-477C-7D48-A097-61F3CBE37BD2}" type="datetimeFigureOut">
              <a:rPr lang="en-US" smtClean="0"/>
              <a:t>3/10/17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62408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2CE53F-477C-7D48-A097-61F3CBE37BD2}" type="datetimeFigureOut">
              <a:rPr lang="en-US" smtClean="0"/>
              <a:t>3/10/17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74402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2CE53F-477C-7D48-A097-61F3CBE37BD2}" type="datetimeFigureOut">
              <a:rPr lang="en-US" smtClean="0"/>
              <a:t>3/10/17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64966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2CE53F-477C-7D48-A097-61F3CBE37BD2}" type="datetimeFigureOut">
              <a:rPr lang="en-US" smtClean="0"/>
              <a:t>3/10/17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967045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CE53F-477C-7D48-A097-61F3CBE37BD2}" type="datetimeFigureOut">
              <a:rPr lang="en-US" smtClean="0"/>
              <a:t>3/10/17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983864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CE53F-477C-7D48-A097-61F3CBE37BD2}" type="datetimeFigureOut">
              <a:rPr lang="en-US" smtClean="0"/>
              <a:t>3/10/17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8932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CE53F-477C-7D48-A097-61F3CBE37BD2}" type="datetimeFigureOut">
              <a:rPr lang="en-US" smtClean="0"/>
              <a:t>3/10/17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5779268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CE53F-477C-7D48-A097-61F3CBE37BD2}" type="datetimeFigureOut">
              <a:rPr lang="en-US" smtClean="0"/>
              <a:t>3/10/17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B0614-6725-E242-844B-C8905FF73067}" type="slidenum">
              <a:rPr lang="en-US" smtClean="0"/>
              <a:t>‹#›</a:t>
            </a:fld>
            <a:endParaRPr lang="en-US"/>
          </a:p>
        </p:txBody>
      </p:sp>
    </p:spTree>
    <p:extLst>
      <p:ext uri="{BB962C8B-B14F-4D97-AF65-F5344CB8AC3E}">
        <p14:creationId xmlns:p14="http://schemas.microsoft.com/office/powerpoint/2010/main" val="318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5" Type="http://schemas.openxmlformats.org/officeDocument/2006/relationships/chart" Target="../charts/chart6.xml"/><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chart" Target="../charts/char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chart" Target="../charts/chart10.xml"/><Relationship Id="rId4" Type="http://schemas.openxmlformats.org/officeDocument/2006/relationships/chart" Target="../charts/chart11.xml"/><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chart" Target="../charts/char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chart" Target="../charts/char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665950"/>
            <a:ext cx="12179300" cy="1384995"/>
          </a:xfrm>
          <a:prstGeom prst="rect">
            <a:avLst/>
          </a:prstGeom>
          <a:noFill/>
        </p:spPr>
        <p:txBody>
          <a:bodyPr wrap="square" rtlCol="0">
            <a:spAutoFit/>
          </a:bodyPr>
          <a:lstStyle/>
          <a:p>
            <a:pPr algn="ctr"/>
            <a:r>
              <a:rPr lang="en-US" sz="2800" dirty="0" smtClean="0">
                <a:solidFill>
                  <a:srgbClr val="0432FF"/>
                </a:solidFill>
                <a:latin typeface="Times New Roman" charset="0"/>
              </a:rPr>
              <a:t>December 2016 QPR:</a:t>
            </a:r>
          </a:p>
          <a:p>
            <a:pPr algn="ctr"/>
            <a:r>
              <a:rPr lang="en-US" sz="2800" dirty="0" smtClean="0">
                <a:latin typeface="Times New Roman" charset="0"/>
              </a:rPr>
              <a:t>Post Hoc Evaluation</a:t>
            </a:r>
          </a:p>
          <a:p>
            <a:pPr algn="ctr"/>
            <a:r>
              <a:rPr lang="en-US" sz="2800" dirty="0" smtClean="0">
                <a:latin typeface="Times New Roman" charset="0"/>
              </a:rPr>
              <a:t>(</a:t>
            </a:r>
            <a:r>
              <a:rPr lang="en-US" sz="2800" dirty="0">
                <a:latin typeface="Times New Roman" charset="0"/>
              </a:rPr>
              <a:t>s</a:t>
            </a:r>
            <a:r>
              <a:rPr lang="en-US" sz="2800" dirty="0" smtClean="0">
                <a:latin typeface="Times New Roman" charset="0"/>
              </a:rPr>
              <a:t>ummary to date)</a:t>
            </a:r>
            <a:endParaRPr lang="en-US" sz="2800" dirty="0">
              <a:latin typeface="Times New Roman" charset="0"/>
            </a:endParaRPr>
          </a:p>
        </p:txBody>
      </p:sp>
    </p:spTree>
    <p:extLst>
      <p:ext uri="{BB962C8B-B14F-4D97-AF65-F5344CB8AC3E}">
        <p14:creationId xmlns:p14="http://schemas.microsoft.com/office/powerpoint/2010/main" val="2103924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5497" cy="523220"/>
          </a:xfrm>
          <a:prstGeom prst="rect">
            <a:avLst/>
          </a:prstGeom>
          <a:noFill/>
        </p:spPr>
        <p:txBody>
          <a:bodyPr wrap="none" rtlCol="0">
            <a:spAutoFit/>
          </a:bodyPr>
          <a:lstStyle/>
          <a:p>
            <a:r>
              <a:rPr lang="en-US" sz="2800" dirty="0">
                <a:solidFill>
                  <a:srgbClr val="0432FF"/>
                </a:solidFill>
                <a:latin typeface="Times New Roman" charset="0"/>
              </a:rPr>
              <a:t>Point Fact: Domain Discovery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785652"/>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Point Fact Metric: </a:t>
            </a:r>
            <a:r>
              <a:rPr lang="en-US" sz="2000" dirty="0" smtClean="0">
                <a:latin typeface="Times New Roman" charset="0"/>
              </a:rPr>
              <a:t>For all documents determined to be relevant to the question, this metric gives the average accuracy for all answer submissions submitted for each document, where a correct answer submission has an accuracy of 1 and an incorrect answer submission has an </a:t>
            </a:r>
            <a:r>
              <a:rPr lang="en-US" sz="2000" dirty="0">
                <a:latin typeface="Times New Roman" charset="0"/>
              </a:rPr>
              <a:t>accuracy </a:t>
            </a:r>
            <a:r>
              <a:rPr lang="en-US" sz="2000" dirty="0" smtClean="0">
                <a:latin typeface="Times New Roman" charset="0"/>
              </a:rPr>
              <a:t>of 0.</a:t>
            </a:r>
          </a:p>
          <a:p>
            <a:endParaRPr lang="en-US" sz="2000" dirty="0" smtClean="0">
              <a:latin typeface="Times New Roman" charset="0"/>
            </a:endParaRPr>
          </a:p>
          <a:p>
            <a:r>
              <a:rPr lang="en-US" sz="2000" dirty="0" smtClean="0">
                <a:latin typeface="Times New Roman" charset="0"/>
              </a:rPr>
              <a:t>For example, if 2 documents are determined to be relevant, and the answer submission associated with the first document is correct (accuracy = 1) and the answer submission associated with the second document is incorrect (accuracy = 0), the Point Fact Metric for this question if (1 + 0)/2 = 0.5</a:t>
            </a:r>
          </a:p>
          <a:p>
            <a:endParaRPr lang="en-US" sz="2000" dirty="0">
              <a:latin typeface="Times New Roman" charset="0"/>
            </a:endParaRPr>
          </a:p>
          <a:p>
            <a:r>
              <a:rPr lang="en-US" sz="2000" dirty="0" smtClean="0">
                <a:latin typeface="Times New Roman" charset="0"/>
              </a:rPr>
              <a:t>Note, the Point Fact Metric is only computed for questions for which at least one relevant document was submitted.</a:t>
            </a:r>
            <a:endParaRPr lang="en-US" sz="2000" dirty="0">
              <a:latin typeface="Times New Roman" charset="0"/>
            </a:endParaRPr>
          </a:p>
        </p:txBody>
      </p:sp>
    </p:spTree>
    <p:extLst>
      <p:ext uri="{BB962C8B-B14F-4D97-AF65-F5344CB8AC3E}">
        <p14:creationId xmlns:p14="http://schemas.microsoft.com/office/powerpoint/2010/main" val="1063053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Point Fact: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631361083"/>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864552" y="4863465"/>
            <a:ext cx="195389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docs</a:t>
            </a:r>
          </a:p>
          <a:p>
            <a:r>
              <a:rPr lang="en-US" sz="2000" dirty="0" smtClean="0">
                <a:solidFill>
                  <a:srgbClr val="0432FF"/>
                </a:solidFill>
                <a:latin typeface="Times New Roman" charset="0"/>
              </a:rPr>
              <a:t>HG: </a:t>
            </a:r>
            <a:r>
              <a:rPr lang="en-US" sz="2000" dirty="0" smtClean="0">
                <a:latin typeface="Times New Roman" charset="0"/>
              </a:rPr>
              <a:t>~ 38M docs</a:t>
            </a:r>
            <a:endParaRPr lang="en-US" sz="2000" dirty="0">
              <a:latin typeface="Times New Roman" charset="0"/>
            </a:endParaRPr>
          </a:p>
        </p:txBody>
      </p:sp>
      <p:sp>
        <p:nvSpPr>
          <p:cNvPr id="11" name="TextBox 10"/>
          <p:cNvSpPr txBox="1"/>
          <p:nvPr/>
        </p:nvSpPr>
        <p:spPr>
          <a:xfrm>
            <a:off x="0" y="6158856"/>
            <a:ext cx="11415395" cy="584775"/>
          </a:xfrm>
          <a:prstGeom prst="rect">
            <a:avLst/>
          </a:prstGeom>
          <a:noFill/>
        </p:spPr>
        <p:txBody>
          <a:bodyPr wrap="square" rtlCol="0">
            <a:spAutoFit/>
          </a:bodyPr>
          <a:lstStyle/>
          <a:p>
            <a:r>
              <a:rPr lang="en-US" sz="1600" dirty="0" smtClean="0">
                <a:latin typeface="Times New Roman" charset="0"/>
              </a:rPr>
              <a:t>* Represents the number of unique document IDs found in the union of all three Search Team submissions within the pooling depth</a:t>
            </a:r>
          </a:p>
          <a:p>
            <a:r>
              <a:rPr lang="en-US" sz="1600" dirty="0" smtClean="0">
                <a:latin typeface="Times New Roman" charset="0"/>
              </a:rPr>
              <a:t>+ Represents the percentage of submitted documents from the given dataset found to be relevant </a:t>
            </a:r>
            <a:endParaRPr lang="en-US" sz="1600" dirty="0">
              <a:latin typeface="Times New Roman" charset="0"/>
            </a:endParaRPr>
          </a:p>
        </p:txBody>
      </p:sp>
      <p:graphicFrame>
        <p:nvGraphicFramePr>
          <p:cNvPr id="12" name="Chart 11"/>
          <p:cNvGraphicFramePr/>
          <p:nvPr>
            <p:extLst>
              <p:ext uri="{D42A27DB-BD31-4B8C-83A1-F6EECF244321}">
                <p14:modId xmlns:p14="http://schemas.microsoft.com/office/powerpoint/2010/main" val="1583120463"/>
              </p:ext>
            </p:extLst>
          </p:nvPr>
        </p:nvGraphicFramePr>
        <p:xfrm>
          <a:off x="3600449"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5116352" y="4863465"/>
            <a:ext cx="2198848"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1825</a:t>
            </a:r>
            <a:r>
              <a:rPr lang="en-US" sz="2000" dirty="0" smtClean="0">
                <a:solidFill>
                  <a:srgbClr val="FF0000"/>
                </a:solidFill>
                <a:latin typeface="Times New Roman" charset="0"/>
              </a:rPr>
              <a:t> </a:t>
            </a:r>
            <a:r>
              <a:rPr lang="en-US" sz="2000" dirty="0" smtClean="0">
                <a:latin typeface="Times New Roman" charset="0"/>
              </a:rPr>
              <a:t>docs* </a:t>
            </a:r>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3442</a:t>
            </a:r>
            <a:r>
              <a:rPr lang="en-US" sz="2000" dirty="0" smtClean="0">
                <a:solidFill>
                  <a:srgbClr val="0432FF"/>
                </a:solidFill>
                <a:latin typeface="Times New Roman" charset="0"/>
              </a:rPr>
              <a:t> </a:t>
            </a:r>
            <a:r>
              <a:rPr lang="en-US" sz="2000" dirty="0" smtClean="0">
                <a:latin typeface="Times New Roman" charset="0"/>
              </a:rPr>
              <a:t>docs* </a:t>
            </a:r>
          </a:p>
          <a:p>
            <a:r>
              <a:rPr lang="en-US" sz="2000" dirty="0" smtClean="0">
                <a:solidFill>
                  <a:srgbClr val="0432FF"/>
                </a:solidFill>
                <a:latin typeface="Times New Roman" charset="0"/>
              </a:rPr>
              <a:t>HG: </a:t>
            </a:r>
            <a:r>
              <a:rPr lang="en-US" sz="2000" dirty="0" smtClean="0">
                <a:latin typeface="Times New Roman" charset="0"/>
              </a:rPr>
              <a:t>3102</a:t>
            </a:r>
            <a:r>
              <a:rPr lang="en-US" sz="2000" dirty="0" smtClean="0">
                <a:solidFill>
                  <a:srgbClr val="0432FF"/>
                </a:solidFill>
                <a:latin typeface="Times New Roman" charset="0"/>
              </a:rPr>
              <a:t> </a:t>
            </a:r>
            <a:r>
              <a:rPr lang="en-US" sz="2000" dirty="0" smtClean="0">
                <a:latin typeface="Times New Roman" charset="0"/>
              </a:rPr>
              <a:t>docs*</a:t>
            </a:r>
            <a:endParaRPr lang="en-US" sz="2000" dirty="0">
              <a:latin typeface="Times New Roman" charset="0"/>
            </a:endParaRPr>
          </a:p>
        </p:txBody>
      </p:sp>
      <p:graphicFrame>
        <p:nvGraphicFramePr>
          <p:cNvPr id="14" name="Chart 13"/>
          <p:cNvGraphicFramePr/>
          <p:nvPr>
            <p:extLst>
              <p:ext uri="{D42A27DB-BD31-4B8C-83A1-F6EECF244321}">
                <p14:modId xmlns:p14="http://schemas.microsoft.com/office/powerpoint/2010/main" val="1565187738"/>
              </p:ext>
            </p:extLst>
          </p:nvPr>
        </p:nvGraphicFramePr>
        <p:xfrm>
          <a:off x="7795895" y="637520"/>
          <a:ext cx="4953000" cy="4207933"/>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p:cNvSpPr txBox="1"/>
          <p:nvPr/>
        </p:nvSpPr>
        <p:spPr>
          <a:xfrm>
            <a:off x="8859361" y="4814106"/>
            <a:ext cx="2826068"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6 docs (0.33 %)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10 docs (0.29 %) + </a:t>
            </a:r>
          </a:p>
          <a:p>
            <a:r>
              <a:rPr lang="en-US" sz="2000" dirty="0" smtClean="0">
                <a:solidFill>
                  <a:srgbClr val="0432FF"/>
                </a:solidFill>
                <a:latin typeface="Times New Roman" charset="0"/>
              </a:rPr>
              <a:t>HG: </a:t>
            </a:r>
            <a:r>
              <a:rPr lang="en-US" sz="2000" dirty="0" smtClean="0">
                <a:latin typeface="Times New Roman" charset="0"/>
              </a:rPr>
              <a:t>20 docs (0.64 %) +</a:t>
            </a:r>
            <a:endParaRPr lang="en-US" sz="2000" dirty="0">
              <a:latin typeface="Times New Roman" charset="0"/>
            </a:endParaRPr>
          </a:p>
        </p:txBody>
      </p:sp>
    </p:spTree>
    <p:extLst>
      <p:ext uri="{BB962C8B-B14F-4D97-AF65-F5344CB8AC3E}">
        <p14:creationId xmlns:p14="http://schemas.microsoft.com/office/powerpoint/2010/main" val="1504074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Point Fact: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773772750"/>
              </p:ext>
            </p:extLst>
          </p:nvPr>
        </p:nvGraphicFramePr>
        <p:xfrm>
          <a:off x="3214707" y="1385414"/>
          <a:ext cx="5906143" cy="4251960"/>
        </p:xfrm>
        <a:graphic>
          <a:graphicData uri="http://schemas.openxmlformats.org/drawingml/2006/table">
            <a:tbl>
              <a:tblPr firstRow="1" bandRow="1">
                <a:tableStyleId>{5C22544A-7EE6-4342-B048-85BDC9FD1C3A}</a:tableStyleId>
              </a:tblPr>
              <a:tblGrid>
                <a:gridCol w="1399894"/>
                <a:gridCol w="1091717"/>
                <a:gridCol w="1458411"/>
                <a:gridCol w="1956121"/>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Point Fact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0.75</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0.67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0.20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1.0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0.57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0.33</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0.71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0.14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0.96</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0.31</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1" name="TextBox 10"/>
          <p:cNvSpPr txBox="1"/>
          <p:nvPr/>
        </p:nvSpPr>
        <p:spPr>
          <a:xfrm>
            <a:off x="0" y="6158856"/>
            <a:ext cx="12179300" cy="338554"/>
          </a:xfrm>
          <a:prstGeom prst="rect">
            <a:avLst/>
          </a:prstGeom>
          <a:noFill/>
        </p:spPr>
        <p:txBody>
          <a:bodyPr wrap="square" rtlCol="0">
            <a:spAutoFit/>
          </a:bodyPr>
          <a:lstStyle/>
          <a:p>
            <a:r>
              <a:rPr lang="en-US" sz="1600" dirty="0" smtClean="0">
                <a:latin typeface="Times New Roman" charset="0"/>
              </a:rPr>
              <a:t>* For each dataset, average precision was only considered for those questions for which relevant documents </a:t>
            </a:r>
            <a:r>
              <a:rPr lang="en-US" sz="1600" smtClean="0">
                <a:latin typeface="Times New Roman" charset="0"/>
              </a:rPr>
              <a:t>were returned from the dataset. </a:t>
            </a:r>
            <a:endParaRPr lang="en-US" sz="1600" dirty="0">
              <a:latin typeface="Times New Roman" charset="0"/>
            </a:endParaRPr>
          </a:p>
        </p:txBody>
      </p:sp>
    </p:spTree>
    <p:extLst>
      <p:ext uri="{BB962C8B-B14F-4D97-AF65-F5344CB8AC3E}">
        <p14:creationId xmlns:p14="http://schemas.microsoft.com/office/powerpoint/2010/main" val="1282126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8459367" cy="523220"/>
          </a:xfrm>
          <a:prstGeom prst="rect">
            <a:avLst/>
          </a:prstGeom>
          <a:noFill/>
        </p:spPr>
        <p:txBody>
          <a:bodyPr wrap="none" rtlCol="0">
            <a:spAutoFit/>
          </a:bodyPr>
          <a:lstStyle/>
          <a:p>
            <a:r>
              <a:rPr lang="en-US" sz="2800" dirty="0" smtClean="0">
                <a:solidFill>
                  <a:srgbClr val="0432FF"/>
                </a:solidFill>
                <a:latin typeface="Times New Roman" charset="0"/>
              </a:rPr>
              <a:t>Point Fact: Comparing the same questions across datasets</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759" y="671663"/>
            <a:ext cx="3200400" cy="400110"/>
          </a:xfrm>
          <a:prstGeom prst="rect">
            <a:avLst/>
          </a:prstGeom>
          <a:noFill/>
        </p:spPr>
        <p:txBody>
          <a:bodyPr wrap="square" rtlCol="0">
            <a:spAutoFit/>
          </a:bodyPr>
          <a:lstStyle/>
          <a:p>
            <a:r>
              <a:rPr lang="en-US" sz="2000" dirty="0" smtClean="0">
                <a:latin typeface="Times New Roman" charset="0"/>
              </a:rPr>
              <a:t>Domain Discovery Datasets:</a:t>
            </a:r>
            <a:endParaRPr lang="en-US" sz="2000" dirty="0">
              <a:latin typeface="Times New Roman" charset="0"/>
            </a:endParaRPr>
          </a:p>
        </p:txBody>
      </p:sp>
      <p:sp>
        <p:nvSpPr>
          <p:cNvPr id="2" name="TextBox 1"/>
          <p:cNvSpPr txBox="1"/>
          <p:nvPr/>
        </p:nvSpPr>
        <p:spPr>
          <a:xfrm>
            <a:off x="1209040" y="-264160"/>
            <a:ext cx="184731" cy="369332"/>
          </a:xfrm>
          <a:prstGeom prst="rect">
            <a:avLst/>
          </a:prstGeom>
          <a:noFill/>
        </p:spPr>
        <p:txBody>
          <a:bodyPr wrap="none" rtlCol="0">
            <a:spAutoFit/>
          </a:bodyPr>
          <a:lstStyle/>
          <a:p>
            <a:endParaRPr lang="en-US" dirty="0"/>
          </a:p>
        </p:txBody>
      </p:sp>
      <p:sp>
        <p:nvSpPr>
          <p:cNvPr id="12" name="TextBox 11"/>
          <p:cNvSpPr txBox="1"/>
          <p:nvPr/>
        </p:nvSpPr>
        <p:spPr>
          <a:xfrm>
            <a:off x="5629554" y="472734"/>
            <a:ext cx="6350241" cy="646331"/>
          </a:xfrm>
          <a:prstGeom prst="rect">
            <a:avLst/>
          </a:prstGeom>
          <a:noFill/>
        </p:spPr>
        <p:txBody>
          <a:bodyPr wrap="square" rtlCol="0">
            <a:spAutoFit/>
          </a:bodyPr>
          <a:lstStyle/>
          <a:p>
            <a:r>
              <a:rPr lang="en-US" sz="2000" dirty="0" smtClean="0">
                <a:latin typeface="Times New Roman" charset="0"/>
              </a:rPr>
              <a:t>Ground Truth Datasets:</a:t>
            </a:r>
          </a:p>
          <a:p>
            <a:r>
              <a:rPr lang="en-US" sz="1600" dirty="0" smtClean="0">
                <a:latin typeface="Times New Roman" charset="0"/>
              </a:rPr>
              <a:t>Here all 15 questions yielded relevant documents and were considered</a:t>
            </a:r>
          </a:p>
        </p:txBody>
      </p:sp>
      <p:graphicFrame>
        <p:nvGraphicFramePr>
          <p:cNvPr id="13" name="Table 12"/>
          <p:cNvGraphicFramePr>
            <a:graphicFrameLocks noGrp="1"/>
          </p:cNvGraphicFramePr>
          <p:nvPr>
            <p:extLst>
              <p:ext uri="{D42A27DB-BD31-4B8C-83A1-F6EECF244321}">
                <p14:modId xmlns:p14="http://schemas.microsoft.com/office/powerpoint/2010/main" val="1107082043"/>
              </p:ext>
            </p:extLst>
          </p:nvPr>
        </p:nvGraphicFramePr>
        <p:xfrm>
          <a:off x="5710578" y="1130572"/>
          <a:ext cx="6234495" cy="5674360"/>
        </p:xfrm>
        <a:graphic>
          <a:graphicData uri="http://schemas.openxmlformats.org/drawingml/2006/table">
            <a:tbl>
              <a:tblPr firstRow="1" bandRow="1">
                <a:tableStyleId>{5C22544A-7EE6-4342-B048-85BDC9FD1C3A}</a:tableStyleId>
              </a:tblPr>
              <a:tblGrid>
                <a:gridCol w="1366203"/>
                <a:gridCol w="1592656"/>
                <a:gridCol w="1527859"/>
                <a:gridCol w="1747777"/>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Point Fact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0.67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0.64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0.76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0.84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0.84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89624296"/>
              </p:ext>
            </p:extLst>
          </p:nvPr>
        </p:nvGraphicFramePr>
        <p:xfrm>
          <a:off x="174972" y="1207516"/>
          <a:ext cx="4621353" cy="4251960"/>
        </p:xfrm>
        <a:graphic>
          <a:graphicData uri="http://schemas.openxmlformats.org/drawingml/2006/table">
            <a:tbl>
              <a:tblPr firstRow="1" bandRow="1">
                <a:tableStyleId>{5C22544A-7EE6-4342-B048-85BDC9FD1C3A}</a:tableStyleId>
              </a:tblPr>
              <a:tblGrid>
                <a:gridCol w="1366203"/>
                <a:gridCol w="925830"/>
                <a:gridCol w="1183427"/>
                <a:gridCol w="1145893"/>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Point Fact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0.75</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0.67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0.20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1.0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0.57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0.33</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0.71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0.14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0.96</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0.31</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1" name="TextBox 10"/>
          <p:cNvSpPr txBox="1"/>
          <p:nvPr/>
        </p:nvSpPr>
        <p:spPr>
          <a:xfrm>
            <a:off x="0" y="5818291"/>
            <a:ext cx="5611818" cy="830997"/>
          </a:xfrm>
          <a:prstGeom prst="rect">
            <a:avLst/>
          </a:prstGeom>
          <a:noFill/>
        </p:spPr>
        <p:txBody>
          <a:bodyPr wrap="square" rtlCol="0">
            <a:spAutoFit/>
          </a:bodyPr>
          <a:lstStyle/>
          <a:p>
            <a:r>
              <a:rPr lang="en-US" sz="1600" dirty="0" smtClean="0">
                <a:latin typeface="Times New Roman" charset="0"/>
              </a:rPr>
              <a:t>* For each dataset, average precision was only considered for those questions for which relevant documents were returned from the dataset. </a:t>
            </a:r>
            <a:endParaRPr lang="en-US" sz="1600" dirty="0">
              <a:latin typeface="Times New Roman" charset="0"/>
            </a:endParaRPr>
          </a:p>
        </p:txBody>
      </p:sp>
    </p:spTree>
    <p:extLst>
      <p:ext uri="{BB962C8B-B14F-4D97-AF65-F5344CB8AC3E}">
        <p14:creationId xmlns:p14="http://schemas.microsoft.com/office/powerpoint/2010/main" val="1721786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164060"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594966291"/>
              </p:ext>
            </p:extLst>
          </p:nvPr>
        </p:nvGraphicFramePr>
        <p:xfrm>
          <a:off x="8372114" y="799605"/>
          <a:ext cx="3491547" cy="13411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49</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4766048" y="799605"/>
            <a:ext cx="2699778" cy="1015663"/>
          </a:xfrm>
          <a:prstGeom prst="rect">
            <a:avLst/>
          </a:prstGeom>
          <a:noFill/>
        </p:spPr>
        <p:txBody>
          <a:bodyPr wrap="none" rtlCol="0">
            <a:spAutoFit/>
          </a:bodyPr>
          <a:lstStyle/>
          <a:p>
            <a:r>
              <a:rPr lang="en-US" sz="2000" dirty="0" smtClean="0">
                <a:solidFill>
                  <a:srgbClr val="0432FF"/>
                </a:solidFill>
                <a:latin typeface="Times New Roman" charset="0"/>
              </a:rPr>
              <a:t>Total Questions: </a:t>
            </a:r>
            <a:r>
              <a:rPr lang="en-US" sz="2000" dirty="0" smtClean="0">
                <a:latin typeface="Times New Roman" charset="0"/>
              </a:rPr>
              <a:t>50</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p:txBody>
      </p:sp>
      <p:sp>
        <p:nvSpPr>
          <p:cNvPr id="8" name="TextBox 7"/>
          <p:cNvSpPr txBox="1"/>
          <p:nvPr/>
        </p:nvSpPr>
        <p:spPr>
          <a:xfrm>
            <a:off x="711200" y="1023115"/>
            <a:ext cx="3009900" cy="707886"/>
          </a:xfrm>
          <a:prstGeom prst="rect">
            <a:avLst/>
          </a:prstGeom>
          <a:noFill/>
        </p:spPr>
        <p:txBody>
          <a:bodyPr wrap="square" rtlCol="0">
            <a:spAutoFit/>
          </a:bodyPr>
          <a:lstStyle/>
          <a:p>
            <a:r>
              <a:rPr lang="en-US" sz="2000" dirty="0" smtClean="0">
                <a:solidFill>
                  <a:srgbClr val="FF0000"/>
                </a:solidFill>
                <a:latin typeface="Times New Roman" charset="0"/>
              </a:rPr>
              <a:t>To be evaluated against Ground Truth data:</a:t>
            </a:r>
            <a:endParaRPr lang="en-US" sz="2000" dirty="0">
              <a:solidFill>
                <a:srgbClr val="FF0000"/>
              </a:solidFill>
              <a:latin typeface="Times New Roman" charset="0"/>
            </a:endParaRPr>
          </a:p>
        </p:txBody>
      </p:sp>
      <p:sp>
        <p:nvSpPr>
          <p:cNvPr id="3" name="Rectangle 2"/>
          <p:cNvSpPr/>
          <p:nvPr/>
        </p:nvSpPr>
        <p:spPr>
          <a:xfrm>
            <a:off x="190280" y="3813294"/>
            <a:ext cx="11773339" cy="1477328"/>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“Please find and list all of the ads connected via a shared phone number, email, or street address to the phone number </a:t>
            </a:r>
            <a:r>
              <a:rPr lang="en-US" dirty="0" smtClean="0">
                <a:solidFill>
                  <a:srgbClr val="7030A0"/>
                </a:solidFill>
                <a:latin typeface="Times New Roman" charset="0"/>
              </a:rPr>
              <a:t>4388151357</a:t>
            </a:r>
            <a:r>
              <a:rPr lang="en-US" dirty="0" smtClean="0">
                <a:latin typeface="Times New Roman" charset="0"/>
              </a:rPr>
              <a:t>…”</a:t>
            </a:r>
          </a:p>
          <a:p>
            <a:endParaRPr lang="en-US" dirty="0">
              <a:latin typeface="Times New Roman" charset="0"/>
            </a:endParaRPr>
          </a:p>
          <a:p>
            <a:r>
              <a:rPr lang="en-US" dirty="0" smtClean="0">
                <a:solidFill>
                  <a:srgbClr val="7030A0"/>
                </a:solidFill>
                <a:latin typeface="Times New Roman" charset="0"/>
              </a:rPr>
              <a:t>Seed Feature Type: </a:t>
            </a:r>
            <a:r>
              <a:rPr lang="en-US" dirty="0" smtClean="0">
                <a:latin typeface="Times New Roman" charset="0"/>
              </a:rPr>
              <a:t>phone number</a:t>
            </a:r>
            <a:endParaRPr lang="en-US" dirty="0">
              <a:latin typeface="Times New Roman" charset="0"/>
            </a:endParaRPr>
          </a:p>
        </p:txBody>
      </p:sp>
    </p:spTree>
    <p:extLst>
      <p:ext uri="{BB962C8B-B14F-4D97-AF65-F5344CB8AC3E}">
        <p14:creationId xmlns:p14="http://schemas.microsoft.com/office/powerpoint/2010/main" val="1158780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164060"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smtClean="0">
                <a:solidFill>
                  <a:srgbClr val="0432FF"/>
                </a:solidFill>
                <a:latin typeface="Times New Roman" charset="0"/>
              </a:rPr>
              <a:t>Measurement Depth: </a:t>
            </a:r>
            <a:r>
              <a:rPr lang="en-US" sz="2000" dirty="0" smtClean="0">
                <a:latin typeface="Times New Roman" charset="0"/>
              </a:rPr>
              <a:t>500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Clusters were generated from team submissions input into a consensus clustering algorithm</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consensus clustering metadata was used to generate a dictionary providing the list of relevant documents for each Cluster Identification question.</a:t>
            </a:r>
          </a:p>
        </p:txBody>
      </p:sp>
      <p:sp>
        <p:nvSpPr>
          <p:cNvPr id="7" name="TextBox 6"/>
          <p:cNvSpPr txBox="1"/>
          <p:nvPr/>
        </p:nvSpPr>
        <p:spPr>
          <a:xfrm>
            <a:off x="12700" y="53680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58859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1382905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164060"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41380515"/>
              </p:ext>
            </p:extLst>
          </p:nvPr>
        </p:nvGraphicFramePr>
        <p:xfrm>
          <a:off x="2931160" y="1041127"/>
          <a:ext cx="6291580" cy="4582160"/>
        </p:xfrm>
        <a:graphic>
          <a:graphicData uri="http://schemas.openxmlformats.org/drawingml/2006/table">
            <a:tbl>
              <a:tblPr firstRow="1" bandRow="1">
                <a:tableStyleId>{5C22544A-7EE6-4342-B048-85BDC9FD1C3A}</a:tableStyleId>
              </a:tblPr>
              <a:tblGrid>
                <a:gridCol w="2032000"/>
                <a:gridCol w="2127250"/>
                <a:gridCol w="213233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0.76</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558455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14439103"/>
              </p:ext>
            </p:extLst>
          </p:nvPr>
        </p:nvGraphicFramePr>
        <p:xfrm>
          <a:off x="8372115" y="781593"/>
          <a:ext cx="3342366" cy="1036320"/>
        </p:xfrm>
        <a:graphic>
          <a:graphicData uri="http://schemas.openxmlformats.org/drawingml/2006/table">
            <a:tbl>
              <a:tblPr firstRow="1" bandRow="1">
                <a:tableStyleId>{5C22544A-7EE6-4342-B048-85BDC9FD1C3A}</a:tableStyleId>
              </a:tblPr>
              <a:tblGrid>
                <a:gridCol w="1664345"/>
                <a:gridCol w="1678021"/>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7</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TextBox 9"/>
          <p:cNvSpPr txBox="1"/>
          <p:nvPr/>
        </p:nvSpPr>
        <p:spPr>
          <a:xfrm>
            <a:off x="4766048" y="781593"/>
            <a:ext cx="2699778" cy="1015663"/>
          </a:xfrm>
          <a:prstGeom prst="rect">
            <a:avLst/>
          </a:prstGeom>
          <a:noFill/>
        </p:spPr>
        <p:txBody>
          <a:bodyPr wrap="none" rtlCol="0">
            <a:spAutoFit/>
          </a:bodyPr>
          <a:lstStyle/>
          <a:p>
            <a:r>
              <a:rPr lang="en-US" sz="2000" dirty="0" smtClean="0">
                <a:solidFill>
                  <a:srgbClr val="0432FF"/>
                </a:solidFill>
                <a:latin typeface="Times New Roman" charset="0"/>
              </a:rPr>
              <a:t>Total Questions: </a:t>
            </a:r>
            <a:r>
              <a:rPr lang="en-US" sz="2000" dirty="0">
                <a:latin typeface="Times New Roman" charset="0"/>
              </a:rPr>
              <a:t>7</a:t>
            </a:r>
            <a:endParaRPr lang="en-US" sz="2000" dirty="0" smtClean="0">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p:txBody>
      </p:sp>
      <p:sp>
        <p:nvSpPr>
          <p:cNvPr id="11" name="TextBox 10"/>
          <p:cNvSpPr txBox="1"/>
          <p:nvPr/>
        </p:nvSpPr>
        <p:spPr>
          <a:xfrm>
            <a:off x="711200" y="1005103"/>
            <a:ext cx="3009900" cy="707886"/>
          </a:xfrm>
          <a:prstGeom prst="rect">
            <a:avLst/>
          </a:prstGeom>
          <a:noFill/>
        </p:spPr>
        <p:txBody>
          <a:bodyPr wrap="square" rtlCol="0">
            <a:spAutoFit/>
          </a:bodyPr>
          <a:lstStyle/>
          <a:p>
            <a:r>
              <a:rPr lang="en-US" sz="2000" dirty="0" smtClean="0">
                <a:solidFill>
                  <a:srgbClr val="FF0000"/>
                </a:solidFill>
                <a:latin typeface="Times New Roman" charset="0"/>
              </a:rPr>
              <a:t>To be evaluated against Domain Discovery data:</a:t>
            </a:r>
            <a:endParaRPr lang="en-US" sz="2000" dirty="0">
              <a:solidFill>
                <a:srgbClr val="FF0000"/>
              </a:solidFill>
              <a:latin typeface="Times New Roman" charset="0"/>
            </a:endParaRPr>
          </a:p>
        </p:txBody>
      </p:sp>
      <p:sp>
        <p:nvSpPr>
          <p:cNvPr id="4" name="TextBox 3"/>
          <p:cNvSpPr txBox="1"/>
          <p:nvPr/>
        </p:nvSpPr>
        <p:spPr>
          <a:xfrm>
            <a:off x="0" y="12700"/>
            <a:ext cx="6917278"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887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17278"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a:t>
            </a:r>
            <a:r>
              <a:rPr lang="en-US" sz="2000" dirty="0">
                <a:solidFill>
                  <a:srgbClr val="0432FF"/>
                </a:solidFill>
                <a:latin typeface="Times New Roman" charset="0"/>
              </a:rPr>
              <a:t>and Measurement Depth</a:t>
            </a:r>
            <a:r>
              <a:rPr lang="en-US" sz="2000" dirty="0" smtClean="0">
                <a:solidFill>
                  <a:srgbClr val="0432FF"/>
                </a:solidFill>
                <a:latin typeface="Times New Roman" charset="0"/>
              </a:rPr>
              <a:t>: </a:t>
            </a:r>
            <a:r>
              <a:rPr lang="en-US" sz="2000" dirty="0" smtClean="0">
                <a:latin typeface="Times New Roman" charset="0"/>
              </a:rPr>
              <a:t>100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The union set of submitted documents was collected up to the pooling depth for each Domain Discovery dataset</a:t>
            </a:r>
          </a:p>
          <a:p>
            <a:r>
              <a:rPr lang="en-US" sz="2000" dirty="0" smtClean="0">
                <a:latin typeface="Times New Roman" charset="0"/>
              </a:rPr>
              <a:t>- </a:t>
            </a:r>
            <a:r>
              <a:rPr lang="en-US" sz="2000" dirty="0">
                <a:latin typeface="Times New Roman" charset="0"/>
              </a:rPr>
              <a:t>A</a:t>
            </a:r>
            <a:r>
              <a:rPr lang="en-US" sz="2000" dirty="0" smtClean="0">
                <a:latin typeface="Times New Roman" charset="0"/>
              </a:rPr>
              <a:t>nnotators reviewed the documents in aggregate using </a:t>
            </a:r>
            <a:r>
              <a:rPr lang="en-US" sz="2000" dirty="0" err="1" smtClean="0">
                <a:latin typeface="Times New Roman" charset="0"/>
              </a:rPr>
              <a:t>Uncharted’s</a:t>
            </a:r>
            <a:r>
              <a:rPr lang="en-US" sz="2000" dirty="0" smtClean="0">
                <a:latin typeface="Times New Roman" charset="0"/>
              </a:rPr>
              <a:t> modified </a:t>
            </a:r>
            <a:r>
              <a:rPr lang="en-US" sz="2000" dirty="0" err="1" smtClean="0">
                <a:latin typeface="Times New Roman" charset="0"/>
              </a:rPr>
              <a:t>TellFinder</a:t>
            </a:r>
            <a:r>
              <a:rPr lang="en-US" sz="2000" dirty="0" smtClean="0">
                <a:latin typeface="Times New Roman" charset="0"/>
              </a:rPr>
              <a:t> “annotation tool” and determined which documents belonged in the cluster defined by the seed value</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clustering annotation data was used to generate a dictionary providing the list of relevant documents for each Cluster Identification question.</a:t>
            </a:r>
          </a:p>
          <a:p>
            <a:endParaRPr lang="en-US" sz="2000" dirty="0" smtClean="0">
              <a:latin typeface="Times New Roman" charset="0"/>
            </a:endParaRPr>
          </a:p>
        </p:txBody>
      </p:sp>
      <p:sp>
        <p:nvSpPr>
          <p:cNvPr id="7" name="TextBox 6"/>
          <p:cNvSpPr txBox="1"/>
          <p:nvPr/>
        </p:nvSpPr>
        <p:spPr>
          <a:xfrm>
            <a:off x="12700" y="53807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58859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524262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Identification: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890459872"/>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864552" y="4863465"/>
            <a:ext cx="195389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docs</a:t>
            </a:r>
          </a:p>
          <a:p>
            <a:r>
              <a:rPr lang="en-US" sz="2000" dirty="0" smtClean="0">
                <a:solidFill>
                  <a:srgbClr val="0432FF"/>
                </a:solidFill>
                <a:latin typeface="Times New Roman" charset="0"/>
              </a:rPr>
              <a:t>HG: </a:t>
            </a:r>
            <a:r>
              <a:rPr lang="en-US" sz="2000" dirty="0" smtClean="0">
                <a:latin typeface="Times New Roman" charset="0"/>
              </a:rPr>
              <a:t>~ 38M docs</a:t>
            </a:r>
            <a:endParaRPr lang="en-US" sz="2000" dirty="0">
              <a:latin typeface="Times New Roman" charset="0"/>
            </a:endParaRPr>
          </a:p>
        </p:txBody>
      </p:sp>
      <p:graphicFrame>
        <p:nvGraphicFramePr>
          <p:cNvPr id="8" name="Chart 7"/>
          <p:cNvGraphicFramePr/>
          <p:nvPr>
            <p:extLst>
              <p:ext uri="{D42A27DB-BD31-4B8C-83A1-F6EECF244321}">
                <p14:modId xmlns:p14="http://schemas.microsoft.com/office/powerpoint/2010/main" val="1267982341"/>
              </p:ext>
            </p:extLst>
          </p:nvPr>
        </p:nvGraphicFramePr>
        <p:xfrm>
          <a:off x="3600449"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5116352" y="4863465"/>
            <a:ext cx="1921193"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135 docs* </a:t>
            </a:r>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518 docs* </a:t>
            </a:r>
          </a:p>
          <a:p>
            <a:r>
              <a:rPr lang="en-US" sz="2000" dirty="0" smtClean="0">
                <a:solidFill>
                  <a:srgbClr val="0432FF"/>
                </a:solidFill>
                <a:latin typeface="Times New Roman" charset="0"/>
              </a:rPr>
              <a:t>HG: </a:t>
            </a:r>
            <a:r>
              <a:rPr lang="en-US" sz="2000" dirty="0" smtClean="0">
                <a:latin typeface="Times New Roman" charset="0"/>
              </a:rPr>
              <a:t>1192 docs*</a:t>
            </a:r>
            <a:endParaRPr lang="en-US" sz="2000" dirty="0">
              <a:latin typeface="Times New Roman" charset="0"/>
            </a:endParaRPr>
          </a:p>
        </p:txBody>
      </p:sp>
      <p:sp>
        <p:nvSpPr>
          <p:cNvPr id="12" name="TextBox 11"/>
          <p:cNvSpPr txBox="1"/>
          <p:nvPr/>
        </p:nvSpPr>
        <p:spPr>
          <a:xfrm>
            <a:off x="0" y="6158856"/>
            <a:ext cx="11415395" cy="584775"/>
          </a:xfrm>
          <a:prstGeom prst="rect">
            <a:avLst/>
          </a:prstGeom>
          <a:noFill/>
        </p:spPr>
        <p:txBody>
          <a:bodyPr wrap="square" rtlCol="0">
            <a:spAutoFit/>
          </a:bodyPr>
          <a:lstStyle/>
          <a:p>
            <a:r>
              <a:rPr lang="en-US" sz="1600" dirty="0" smtClean="0">
                <a:solidFill>
                  <a:srgbClr val="FF0000"/>
                </a:solidFill>
                <a:latin typeface="Times New Roman" charset="0"/>
              </a:rPr>
              <a:t>* </a:t>
            </a:r>
            <a:r>
              <a:rPr lang="en-US" sz="1600" dirty="0" smtClean="0">
                <a:latin typeface="Times New Roman" charset="0"/>
              </a:rPr>
              <a:t>Represents the number of unique document IDs found in the union of all three Search Team submissions within the pooling depth</a:t>
            </a:r>
          </a:p>
          <a:p>
            <a:r>
              <a:rPr lang="en-US" sz="1600" dirty="0" smtClean="0">
                <a:solidFill>
                  <a:srgbClr val="FF0000"/>
                </a:solidFill>
                <a:latin typeface="Times New Roman" charset="0"/>
              </a:rPr>
              <a:t>+</a:t>
            </a:r>
            <a:r>
              <a:rPr lang="en-US" sz="1600" dirty="0" smtClean="0">
                <a:latin typeface="Times New Roman" charset="0"/>
              </a:rPr>
              <a:t> Represents the percentage of submitted documents from the given dataset found to be relevant </a:t>
            </a:r>
            <a:endParaRPr lang="en-US" sz="1600" dirty="0">
              <a:latin typeface="Times New Roman" charset="0"/>
            </a:endParaRPr>
          </a:p>
        </p:txBody>
      </p:sp>
      <p:graphicFrame>
        <p:nvGraphicFramePr>
          <p:cNvPr id="10" name="Chart 9"/>
          <p:cNvGraphicFramePr/>
          <p:nvPr>
            <p:extLst>
              <p:ext uri="{D42A27DB-BD31-4B8C-83A1-F6EECF244321}">
                <p14:modId xmlns:p14="http://schemas.microsoft.com/office/powerpoint/2010/main" val="1130784135"/>
              </p:ext>
            </p:extLst>
          </p:nvPr>
        </p:nvGraphicFramePr>
        <p:xfrm>
          <a:off x="7795895" y="637520"/>
          <a:ext cx="4953000" cy="4207933"/>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p:cNvSpPr txBox="1"/>
          <p:nvPr/>
        </p:nvSpPr>
        <p:spPr>
          <a:xfrm>
            <a:off x="8859361" y="4814106"/>
            <a:ext cx="2826068"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33 docs (24.4%)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273 docs (52.7%) + </a:t>
            </a:r>
          </a:p>
          <a:p>
            <a:r>
              <a:rPr lang="en-US" sz="2000" dirty="0" smtClean="0">
                <a:solidFill>
                  <a:srgbClr val="0432FF"/>
                </a:solidFill>
                <a:latin typeface="Times New Roman" charset="0"/>
              </a:rPr>
              <a:t>HG: </a:t>
            </a:r>
            <a:r>
              <a:rPr lang="en-US" sz="2000" dirty="0" smtClean="0">
                <a:latin typeface="Times New Roman" charset="0"/>
              </a:rPr>
              <a:t>450 docs (37.8%) +</a:t>
            </a:r>
            <a:endParaRPr lang="en-US" sz="2000" dirty="0">
              <a:latin typeface="Times New Roman" charset="0"/>
            </a:endParaRPr>
          </a:p>
        </p:txBody>
      </p:sp>
    </p:spTree>
    <p:extLst>
      <p:ext uri="{BB962C8B-B14F-4D97-AF65-F5344CB8AC3E}">
        <p14:creationId xmlns:p14="http://schemas.microsoft.com/office/powerpoint/2010/main" val="680382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4403" y="1898804"/>
            <a:ext cx="671979" cy="646331"/>
          </a:xfrm>
          <a:prstGeom prst="rect">
            <a:avLst/>
          </a:prstGeom>
        </p:spPr>
        <p:txBody>
          <a:bodyPr wrap="none">
            <a:spAutoFit/>
          </a:bodyPr>
          <a:lstStyle/>
          <a:p>
            <a:pPr algn="ctr"/>
            <a:r>
              <a:rPr lang="en-US" dirty="0" smtClean="0">
                <a:solidFill>
                  <a:srgbClr val="002060"/>
                </a:solidFill>
                <a:latin typeface="Times New Roman" charset="0"/>
              </a:rPr>
              <a:t>Point</a:t>
            </a:r>
          </a:p>
          <a:p>
            <a:pPr algn="ctr"/>
            <a:r>
              <a:rPr lang="en-US" dirty="0" smtClean="0">
                <a:solidFill>
                  <a:srgbClr val="002060"/>
                </a:solidFill>
                <a:latin typeface="Times New Roman" charset="0"/>
              </a:rPr>
              <a:t>Fact</a:t>
            </a:r>
            <a:endParaRPr lang="en-US" dirty="0">
              <a:solidFill>
                <a:srgbClr val="002060"/>
              </a:solidFill>
            </a:endParaRPr>
          </a:p>
        </p:txBody>
      </p:sp>
      <p:sp>
        <p:nvSpPr>
          <p:cNvPr id="3" name="Rectangle 2"/>
          <p:cNvSpPr/>
          <p:nvPr/>
        </p:nvSpPr>
        <p:spPr>
          <a:xfrm>
            <a:off x="2992158" y="1879321"/>
            <a:ext cx="1428596" cy="646331"/>
          </a:xfrm>
          <a:prstGeom prst="rect">
            <a:avLst/>
          </a:prstGeom>
        </p:spPr>
        <p:txBody>
          <a:bodyPr wrap="none">
            <a:spAutoFit/>
          </a:bodyPr>
          <a:lstStyle/>
          <a:p>
            <a:pPr algn="ctr"/>
            <a:r>
              <a:rPr lang="en-US" dirty="0" smtClean="0">
                <a:solidFill>
                  <a:srgbClr val="002060"/>
                </a:solidFill>
                <a:latin typeface="Times New Roman" charset="0"/>
              </a:rPr>
              <a:t>Cluster</a:t>
            </a:r>
          </a:p>
          <a:p>
            <a:pPr algn="ctr"/>
            <a:r>
              <a:rPr lang="en-US" dirty="0" smtClean="0">
                <a:solidFill>
                  <a:srgbClr val="002060"/>
                </a:solidFill>
                <a:latin typeface="Times New Roman" charset="0"/>
              </a:rPr>
              <a:t>Identification</a:t>
            </a:r>
            <a:endParaRPr lang="en-US" dirty="0">
              <a:solidFill>
                <a:srgbClr val="002060"/>
              </a:solidFill>
            </a:endParaRPr>
          </a:p>
        </p:txBody>
      </p:sp>
      <p:sp>
        <p:nvSpPr>
          <p:cNvPr id="5" name="Rectangle 4"/>
          <p:cNvSpPr/>
          <p:nvPr/>
        </p:nvSpPr>
        <p:spPr>
          <a:xfrm>
            <a:off x="5706530" y="1868603"/>
            <a:ext cx="851515" cy="646331"/>
          </a:xfrm>
          <a:prstGeom prst="rect">
            <a:avLst/>
          </a:prstGeom>
        </p:spPr>
        <p:txBody>
          <a:bodyPr wrap="none">
            <a:spAutoFit/>
          </a:bodyPr>
          <a:lstStyle/>
          <a:p>
            <a:pPr algn="ctr"/>
            <a:r>
              <a:rPr lang="en-US" smtClean="0">
                <a:solidFill>
                  <a:srgbClr val="002060"/>
                </a:solidFill>
                <a:latin typeface="Times New Roman" charset="0"/>
              </a:rPr>
              <a:t>Cluster</a:t>
            </a:r>
          </a:p>
          <a:p>
            <a:pPr algn="ctr"/>
            <a:r>
              <a:rPr lang="en-US" dirty="0" smtClean="0">
                <a:solidFill>
                  <a:srgbClr val="002060"/>
                </a:solidFill>
                <a:latin typeface="Times New Roman" charset="0"/>
              </a:rPr>
              <a:t>Facet</a:t>
            </a:r>
            <a:endParaRPr lang="en-US" dirty="0">
              <a:solidFill>
                <a:srgbClr val="002060"/>
              </a:solidFill>
            </a:endParaRPr>
          </a:p>
        </p:txBody>
      </p:sp>
      <p:sp>
        <p:nvSpPr>
          <p:cNvPr id="6" name="Rectangle 5"/>
          <p:cNvSpPr/>
          <p:nvPr/>
        </p:nvSpPr>
        <p:spPr>
          <a:xfrm>
            <a:off x="7843821" y="1868602"/>
            <a:ext cx="1146468" cy="646331"/>
          </a:xfrm>
          <a:prstGeom prst="rect">
            <a:avLst/>
          </a:prstGeom>
        </p:spPr>
        <p:txBody>
          <a:bodyPr wrap="none">
            <a:spAutoFit/>
          </a:bodyPr>
          <a:lstStyle/>
          <a:p>
            <a:pPr algn="ctr"/>
            <a:r>
              <a:rPr lang="en-US" dirty="0" smtClean="0">
                <a:solidFill>
                  <a:srgbClr val="002060"/>
                </a:solidFill>
                <a:latin typeface="Times New Roman" charset="0"/>
              </a:rPr>
              <a:t>Cluster</a:t>
            </a:r>
          </a:p>
          <a:p>
            <a:pPr algn="ctr"/>
            <a:r>
              <a:rPr lang="en-US" dirty="0">
                <a:solidFill>
                  <a:srgbClr val="002060"/>
                </a:solidFill>
                <a:latin typeface="Times New Roman" charset="0"/>
              </a:rPr>
              <a:t>A</a:t>
            </a:r>
            <a:r>
              <a:rPr lang="en-US" dirty="0" smtClean="0">
                <a:solidFill>
                  <a:srgbClr val="002060"/>
                </a:solidFill>
                <a:latin typeface="Times New Roman" charset="0"/>
              </a:rPr>
              <a:t>ggregate</a:t>
            </a:r>
            <a:endParaRPr lang="en-US" dirty="0">
              <a:solidFill>
                <a:srgbClr val="002060"/>
              </a:solidFill>
            </a:endParaRPr>
          </a:p>
        </p:txBody>
      </p:sp>
      <p:sp>
        <p:nvSpPr>
          <p:cNvPr id="7" name="Rectangle 6"/>
          <p:cNvSpPr/>
          <p:nvPr/>
        </p:nvSpPr>
        <p:spPr>
          <a:xfrm>
            <a:off x="10276065" y="1867486"/>
            <a:ext cx="1146468" cy="646331"/>
          </a:xfrm>
          <a:prstGeom prst="rect">
            <a:avLst/>
          </a:prstGeom>
        </p:spPr>
        <p:txBody>
          <a:bodyPr wrap="none">
            <a:spAutoFit/>
          </a:bodyPr>
          <a:lstStyle/>
          <a:p>
            <a:pPr algn="ctr"/>
            <a:r>
              <a:rPr lang="en-US" smtClean="0">
                <a:solidFill>
                  <a:srgbClr val="002060"/>
                </a:solidFill>
                <a:latin typeface="Times New Roman" charset="0"/>
              </a:rPr>
              <a:t>Pure</a:t>
            </a:r>
          </a:p>
          <a:p>
            <a:pPr algn="ctr"/>
            <a:r>
              <a:rPr lang="en-US" dirty="0" smtClean="0">
                <a:solidFill>
                  <a:srgbClr val="002060"/>
                </a:solidFill>
                <a:latin typeface="Times New Roman" charset="0"/>
              </a:rPr>
              <a:t>Aggregate</a:t>
            </a:r>
            <a:endParaRPr lang="en-US" dirty="0">
              <a:solidFill>
                <a:srgbClr val="002060"/>
              </a:solidFill>
              <a:latin typeface="Times New Roman" charset="0"/>
            </a:endParaRPr>
          </a:p>
        </p:txBody>
      </p:sp>
      <p:sp>
        <p:nvSpPr>
          <p:cNvPr id="8" name="TextBox 7"/>
          <p:cNvSpPr txBox="1"/>
          <p:nvPr/>
        </p:nvSpPr>
        <p:spPr>
          <a:xfrm>
            <a:off x="286953" y="296672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101</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9" name="TextBox 8"/>
          <p:cNvSpPr txBox="1"/>
          <p:nvPr/>
        </p:nvSpPr>
        <p:spPr>
          <a:xfrm>
            <a:off x="1370392" y="295656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15</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0" name="TextBox 9"/>
          <p:cNvSpPr txBox="1"/>
          <p:nvPr/>
        </p:nvSpPr>
        <p:spPr>
          <a:xfrm>
            <a:off x="2674553" y="296672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50</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11" name="TextBox 10"/>
          <p:cNvSpPr txBox="1"/>
          <p:nvPr/>
        </p:nvSpPr>
        <p:spPr>
          <a:xfrm>
            <a:off x="3757992" y="295656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7</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2" name="TextBox 11"/>
          <p:cNvSpPr txBox="1"/>
          <p:nvPr/>
        </p:nvSpPr>
        <p:spPr>
          <a:xfrm>
            <a:off x="5062153" y="295656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50</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13" name="TextBox 12"/>
          <p:cNvSpPr txBox="1"/>
          <p:nvPr/>
        </p:nvSpPr>
        <p:spPr>
          <a:xfrm>
            <a:off x="6145592" y="294640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7</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4" name="TextBox 13"/>
          <p:cNvSpPr txBox="1"/>
          <p:nvPr/>
        </p:nvSpPr>
        <p:spPr>
          <a:xfrm>
            <a:off x="7449753" y="294640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99</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15" name="TextBox 14"/>
          <p:cNvSpPr txBox="1"/>
          <p:nvPr/>
        </p:nvSpPr>
        <p:spPr>
          <a:xfrm>
            <a:off x="8533192" y="293624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15</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6" name="TextBox 15"/>
          <p:cNvSpPr txBox="1"/>
          <p:nvPr/>
        </p:nvSpPr>
        <p:spPr>
          <a:xfrm>
            <a:off x="9835590" y="293624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15</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17" name="TextBox 16"/>
          <p:cNvSpPr txBox="1"/>
          <p:nvPr/>
        </p:nvSpPr>
        <p:spPr>
          <a:xfrm>
            <a:off x="10919029" y="292608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15</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8" name="TextBox 17"/>
          <p:cNvSpPr txBox="1"/>
          <p:nvPr/>
        </p:nvSpPr>
        <p:spPr>
          <a:xfrm>
            <a:off x="233023" y="4043678"/>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19" name="TextBox 18"/>
          <p:cNvSpPr txBox="1"/>
          <p:nvPr/>
        </p:nvSpPr>
        <p:spPr>
          <a:xfrm>
            <a:off x="1438835"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0" name="TextBox 19"/>
          <p:cNvSpPr txBox="1"/>
          <p:nvPr/>
        </p:nvSpPr>
        <p:spPr>
          <a:xfrm>
            <a:off x="1438835" y="5130798"/>
            <a:ext cx="870120" cy="584775"/>
          </a:xfrm>
          <a:prstGeom prst="rect">
            <a:avLst/>
          </a:prstGeom>
          <a:noFill/>
        </p:spPr>
        <p:txBody>
          <a:bodyPr wrap="square" rtlCol="0">
            <a:spAutoFit/>
          </a:bodyPr>
          <a:lstStyle/>
          <a:p>
            <a:pPr algn="ctr"/>
            <a:r>
              <a:rPr lang="en-US" sz="1600" smtClean="0">
                <a:solidFill>
                  <a:srgbClr val="A11300"/>
                </a:solidFill>
                <a:latin typeface="Times New Roman" charset="0"/>
                <a:ea typeface="Times New Roman" charset="0"/>
                <a:cs typeface="Times New Roman" charset="0"/>
              </a:rPr>
              <a:t>JPL</a:t>
            </a:r>
            <a:endParaRPr lang="en-US" sz="1600" dirty="0" smtClean="0">
              <a:solidFill>
                <a:srgbClr val="A11300"/>
              </a:solidFill>
              <a:latin typeface="Times New Roman" charset="0"/>
              <a:ea typeface="Times New Roman" charset="0"/>
              <a:cs typeface="Times New Roman" charset="0"/>
            </a:endParaRP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1" name="TextBox 20"/>
          <p:cNvSpPr txBox="1"/>
          <p:nvPr/>
        </p:nvSpPr>
        <p:spPr>
          <a:xfrm>
            <a:off x="1247193" y="6106158"/>
            <a:ext cx="1253403"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HG</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2" name="TextBox 21"/>
          <p:cNvSpPr txBox="1"/>
          <p:nvPr/>
        </p:nvSpPr>
        <p:spPr>
          <a:xfrm>
            <a:off x="2618136" y="4032326"/>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23" name="TextBox 22"/>
          <p:cNvSpPr txBox="1"/>
          <p:nvPr/>
        </p:nvSpPr>
        <p:spPr>
          <a:xfrm>
            <a:off x="5049506" y="4043678"/>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24" name="TextBox 23"/>
          <p:cNvSpPr txBox="1"/>
          <p:nvPr/>
        </p:nvSpPr>
        <p:spPr>
          <a:xfrm>
            <a:off x="7422787" y="4012004"/>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25" name="TextBox 24"/>
          <p:cNvSpPr txBox="1"/>
          <p:nvPr/>
        </p:nvSpPr>
        <p:spPr>
          <a:xfrm>
            <a:off x="9779173" y="3981522"/>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26" name="TextBox 25"/>
          <p:cNvSpPr txBox="1"/>
          <p:nvPr/>
        </p:nvSpPr>
        <p:spPr>
          <a:xfrm>
            <a:off x="3812940"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7" name="TextBox 26"/>
          <p:cNvSpPr txBox="1"/>
          <p:nvPr/>
        </p:nvSpPr>
        <p:spPr>
          <a:xfrm>
            <a:off x="3812940" y="5130798"/>
            <a:ext cx="870120" cy="584775"/>
          </a:xfrm>
          <a:prstGeom prst="rect">
            <a:avLst/>
          </a:prstGeom>
          <a:noFill/>
        </p:spPr>
        <p:txBody>
          <a:bodyPr wrap="square" rtlCol="0">
            <a:spAutoFit/>
          </a:bodyPr>
          <a:lstStyle/>
          <a:p>
            <a:pPr algn="ctr"/>
            <a:r>
              <a:rPr lang="en-US" sz="1600" smtClean="0">
                <a:solidFill>
                  <a:srgbClr val="A11300"/>
                </a:solidFill>
                <a:latin typeface="Times New Roman" charset="0"/>
                <a:ea typeface="Times New Roman" charset="0"/>
                <a:cs typeface="Times New Roman" charset="0"/>
              </a:rPr>
              <a:t>JPL</a:t>
            </a:r>
            <a:endParaRPr lang="en-US" sz="1600" dirty="0" smtClean="0">
              <a:solidFill>
                <a:srgbClr val="A11300"/>
              </a:solidFill>
              <a:latin typeface="Times New Roman" charset="0"/>
              <a:ea typeface="Times New Roman" charset="0"/>
              <a:cs typeface="Times New Roman" charset="0"/>
            </a:endParaRP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8" name="TextBox 27"/>
          <p:cNvSpPr txBox="1"/>
          <p:nvPr/>
        </p:nvSpPr>
        <p:spPr>
          <a:xfrm>
            <a:off x="3621298" y="6106158"/>
            <a:ext cx="1253403"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HG</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9" name="TextBox 28"/>
          <p:cNvSpPr txBox="1"/>
          <p:nvPr/>
        </p:nvSpPr>
        <p:spPr>
          <a:xfrm>
            <a:off x="6187045"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0" name="TextBox 29"/>
          <p:cNvSpPr txBox="1"/>
          <p:nvPr/>
        </p:nvSpPr>
        <p:spPr>
          <a:xfrm>
            <a:off x="6187045" y="5130798"/>
            <a:ext cx="870120" cy="584775"/>
          </a:xfrm>
          <a:prstGeom prst="rect">
            <a:avLst/>
          </a:prstGeom>
          <a:noFill/>
        </p:spPr>
        <p:txBody>
          <a:bodyPr wrap="square" rtlCol="0">
            <a:spAutoFit/>
          </a:bodyPr>
          <a:lstStyle/>
          <a:p>
            <a:pPr algn="ctr"/>
            <a:r>
              <a:rPr lang="en-US" sz="1600" smtClean="0">
                <a:solidFill>
                  <a:srgbClr val="A11300"/>
                </a:solidFill>
                <a:latin typeface="Times New Roman" charset="0"/>
                <a:ea typeface="Times New Roman" charset="0"/>
                <a:cs typeface="Times New Roman" charset="0"/>
              </a:rPr>
              <a:t>JPL</a:t>
            </a:r>
            <a:endParaRPr lang="en-US" sz="1600" dirty="0" smtClean="0">
              <a:solidFill>
                <a:srgbClr val="A11300"/>
              </a:solidFill>
              <a:latin typeface="Times New Roman" charset="0"/>
              <a:ea typeface="Times New Roman" charset="0"/>
              <a:cs typeface="Times New Roman" charset="0"/>
            </a:endParaRP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1" name="TextBox 30"/>
          <p:cNvSpPr txBox="1"/>
          <p:nvPr/>
        </p:nvSpPr>
        <p:spPr>
          <a:xfrm>
            <a:off x="5995403" y="6106158"/>
            <a:ext cx="1253403"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HG</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2" name="TextBox 31"/>
          <p:cNvSpPr txBox="1"/>
          <p:nvPr/>
        </p:nvSpPr>
        <p:spPr>
          <a:xfrm>
            <a:off x="8618415"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3" name="TextBox 32"/>
          <p:cNvSpPr txBox="1"/>
          <p:nvPr/>
        </p:nvSpPr>
        <p:spPr>
          <a:xfrm>
            <a:off x="8618415" y="5130798"/>
            <a:ext cx="870120" cy="584775"/>
          </a:xfrm>
          <a:prstGeom prst="rect">
            <a:avLst/>
          </a:prstGeom>
          <a:noFill/>
        </p:spPr>
        <p:txBody>
          <a:bodyPr wrap="square" rtlCol="0">
            <a:spAutoFit/>
          </a:bodyPr>
          <a:lstStyle/>
          <a:p>
            <a:pPr algn="ctr"/>
            <a:r>
              <a:rPr lang="en-US" sz="1600" smtClean="0">
                <a:solidFill>
                  <a:srgbClr val="A11300"/>
                </a:solidFill>
                <a:latin typeface="Times New Roman" charset="0"/>
                <a:ea typeface="Times New Roman" charset="0"/>
                <a:cs typeface="Times New Roman" charset="0"/>
              </a:rPr>
              <a:t>JPL</a:t>
            </a:r>
            <a:endParaRPr lang="en-US" sz="1600" dirty="0" smtClean="0">
              <a:solidFill>
                <a:srgbClr val="A11300"/>
              </a:solidFill>
              <a:latin typeface="Times New Roman" charset="0"/>
              <a:ea typeface="Times New Roman" charset="0"/>
              <a:cs typeface="Times New Roman" charset="0"/>
            </a:endParaRP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4" name="TextBox 33"/>
          <p:cNvSpPr txBox="1"/>
          <p:nvPr/>
        </p:nvSpPr>
        <p:spPr>
          <a:xfrm>
            <a:off x="8426773" y="6106158"/>
            <a:ext cx="1253403"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HG</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5" name="TextBox 34"/>
          <p:cNvSpPr txBox="1"/>
          <p:nvPr/>
        </p:nvSpPr>
        <p:spPr>
          <a:xfrm>
            <a:off x="10975625"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8" name="Down Arrow 37"/>
          <p:cNvSpPr/>
          <p:nvPr/>
        </p:nvSpPr>
        <p:spPr>
          <a:xfrm>
            <a:off x="627896" y="3627119"/>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p:cNvSpPr/>
          <p:nvPr/>
        </p:nvSpPr>
        <p:spPr>
          <a:xfrm>
            <a:off x="3015496" y="3627119"/>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a:off x="7833470" y="3625346"/>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a:off x="10216895" y="3625346"/>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a:xfrm>
            <a:off x="5417414" y="3625346"/>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a:off x="1697136" y="3627118"/>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4061074" y="3627117"/>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6462258" y="3627116"/>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8876716" y="3625346"/>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a:off x="11259972" y="3619785"/>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a:off x="1693056" y="4775196"/>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a:off x="4087890" y="4760533"/>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a:off x="6459544" y="4780278"/>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a:off x="8874135" y="4760532"/>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p:cNvSpPr/>
          <p:nvPr/>
        </p:nvSpPr>
        <p:spPr>
          <a:xfrm>
            <a:off x="1693056" y="5740400"/>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a:off x="4061074" y="5740400"/>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p:cNvSpPr/>
          <p:nvPr/>
        </p:nvSpPr>
        <p:spPr>
          <a:xfrm>
            <a:off x="6459544" y="5735318"/>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own Arrow 56"/>
          <p:cNvSpPr/>
          <p:nvPr/>
        </p:nvSpPr>
        <p:spPr>
          <a:xfrm>
            <a:off x="8874135" y="5744862"/>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426163" y="210866"/>
            <a:ext cx="1465466" cy="461665"/>
          </a:xfrm>
          <a:prstGeom prst="rect">
            <a:avLst/>
          </a:prstGeom>
        </p:spPr>
        <p:txBody>
          <a:bodyPr wrap="none">
            <a:spAutoFit/>
          </a:bodyPr>
          <a:lstStyle/>
          <a:p>
            <a:pPr algn="ctr"/>
            <a:r>
              <a:rPr lang="en-US" sz="2400" dirty="0" smtClean="0">
                <a:solidFill>
                  <a:schemeClr val="accent2"/>
                </a:solidFill>
                <a:latin typeface="Times New Roman" charset="0"/>
              </a:rPr>
              <a:t>Uncharted</a:t>
            </a:r>
            <a:endParaRPr lang="en-US" sz="2400" dirty="0">
              <a:solidFill>
                <a:schemeClr val="accent2"/>
              </a:solidFill>
            </a:endParaRPr>
          </a:p>
        </p:txBody>
      </p:sp>
      <p:sp>
        <p:nvSpPr>
          <p:cNvPr id="60" name="Rectangle 59"/>
          <p:cNvSpPr/>
          <p:nvPr/>
        </p:nvSpPr>
        <p:spPr>
          <a:xfrm>
            <a:off x="2490415" y="199354"/>
            <a:ext cx="1700402" cy="461665"/>
          </a:xfrm>
          <a:prstGeom prst="rect">
            <a:avLst/>
          </a:prstGeom>
        </p:spPr>
        <p:txBody>
          <a:bodyPr wrap="none">
            <a:spAutoFit/>
          </a:bodyPr>
          <a:lstStyle/>
          <a:p>
            <a:pPr algn="ctr"/>
            <a:r>
              <a:rPr lang="en-US" sz="2400" dirty="0" smtClean="0">
                <a:solidFill>
                  <a:srgbClr val="FF0000"/>
                </a:solidFill>
                <a:latin typeface="Times New Roman" charset="0"/>
              </a:rPr>
              <a:t>Georgetown</a:t>
            </a:r>
            <a:endParaRPr lang="en-US" sz="2400" dirty="0">
              <a:solidFill>
                <a:srgbClr val="FF0000"/>
              </a:solidFill>
            </a:endParaRPr>
          </a:p>
        </p:txBody>
      </p:sp>
      <p:sp>
        <p:nvSpPr>
          <p:cNvPr id="61" name="Rectangle 60"/>
          <p:cNvSpPr/>
          <p:nvPr/>
        </p:nvSpPr>
        <p:spPr>
          <a:xfrm>
            <a:off x="9066369" y="210866"/>
            <a:ext cx="561372" cy="461665"/>
          </a:xfrm>
          <a:prstGeom prst="rect">
            <a:avLst/>
          </a:prstGeom>
        </p:spPr>
        <p:txBody>
          <a:bodyPr wrap="none">
            <a:spAutoFit/>
          </a:bodyPr>
          <a:lstStyle/>
          <a:p>
            <a:pPr algn="ctr"/>
            <a:r>
              <a:rPr lang="en-US" sz="2400" dirty="0" smtClean="0">
                <a:solidFill>
                  <a:srgbClr val="0432FF"/>
                </a:solidFill>
                <a:latin typeface="Times New Roman" charset="0"/>
              </a:rPr>
              <a:t>ISI</a:t>
            </a:r>
            <a:endParaRPr lang="en-US" sz="2400" dirty="0"/>
          </a:p>
        </p:txBody>
      </p:sp>
      <p:sp>
        <p:nvSpPr>
          <p:cNvPr id="62" name="Right Brace 61"/>
          <p:cNvSpPr/>
          <p:nvPr/>
        </p:nvSpPr>
        <p:spPr>
          <a:xfrm rot="5400000">
            <a:off x="5896875" y="-2767319"/>
            <a:ext cx="416148" cy="7348448"/>
          </a:xfrm>
          <a:prstGeom prst="rightBrace">
            <a:avLst>
              <a:gd name="adj1" fmla="val 59112"/>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Right Brace 62"/>
          <p:cNvSpPr/>
          <p:nvPr/>
        </p:nvSpPr>
        <p:spPr>
          <a:xfrm rot="16200000">
            <a:off x="5855466" y="-3664769"/>
            <a:ext cx="502057" cy="10306956"/>
          </a:xfrm>
          <a:prstGeom prst="rightBrace">
            <a:avLst>
              <a:gd name="adj1" fmla="val 59112"/>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Down Arrow 63"/>
          <p:cNvSpPr/>
          <p:nvPr/>
        </p:nvSpPr>
        <p:spPr>
          <a:xfrm>
            <a:off x="1207832" y="2590797"/>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a:off x="3543896" y="2590799"/>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5942389" y="2572508"/>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8254495" y="2572507"/>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10686739" y="2570476"/>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177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17278"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22606066"/>
              </p:ext>
            </p:extLst>
          </p:nvPr>
        </p:nvGraphicFramePr>
        <p:xfrm>
          <a:off x="2931160" y="1041127"/>
          <a:ext cx="6291580" cy="3977640"/>
        </p:xfrm>
        <a:graphic>
          <a:graphicData uri="http://schemas.openxmlformats.org/drawingml/2006/table">
            <a:tbl>
              <a:tblPr firstRow="1" bandRow="1">
                <a:tableStyleId>{5C22544A-7EE6-4342-B048-85BDC9FD1C3A}</a:tableStyleId>
              </a:tblPr>
              <a:tblGrid>
                <a:gridCol w="2032000"/>
                <a:gridCol w="2127250"/>
                <a:gridCol w="213233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0.45</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7" name="TextBox 6"/>
          <p:cNvSpPr txBox="1"/>
          <p:nvPr/>
        </p:nvSpPr>
        <p:spPr>
          <a:xfrm>
            <a:off x="0" y="5541986"/>
            <a:ext cx="11442700" cy="584775"/>
          </a:xfrm>
          <a:prstGeom prst="rect">
            <a:avLst/>
          </a:prstGeom>
          <a:noFill/>
        </p:spPr>
        <p:txBody>
          <a:bodyPr wrap="square" rtlCol="0">
            <a:spAutoFit/>
          </a:bodyPr>
          <a:lstStyle/>
          <a:p>
            <a:r>
              <a:rPr lang="en-US" sz="1600" dirty="0" smtClean="0">
                <a:latin typeface="Times New Roman" charset="0"/>
              </a:rPr>
              <a:t>Note: Questions for which there were no relevant documents found in the dataset were </a:t>
            </a:r>
            <a:r>
              <a:rPr lang="en-US" sz="1600" smtClean="0">
                <a:latin typeface="Times New Roman" charset="0"/>
              </a:rPr>
              <a:t>not considered </a:t>
            </a:r>
            <a:r>
              <a:rPr lang="en-US" sz="1600" dirty="0" smtClean="0">
                <a:latin typeface="Times New Roman" charset="0"/>
              </a:rPr>
              <a:t>for the Mean Average </a:t>
            </a:r>
            <a:r>
              <a:rPr lang="en-US" sz="1600" smtClean="0">
                <a:latin typeface="Times New Roman" charset="0"/>
              </a:rPr>
              <a:t>Precision calculation</a:t>
            </a:r>
            <a:endParaRPr lang="en-US" sz="1600" dirty="0">
              <a:latin typeface="Times New Roman" charset="0"/>
            </a:endParaRPr>
          </a:p>
        </p:txBody>
      </p:sp>
    </p:spTree>
    <p:extLst>
      <p:ext uri="{BB962C8B-B14F-4D97-AF65-F5344CB8AC3E}">
        <p14:creationId xmlns:p14="http://schemas.microsoft.com/office/powerpoint/2010/main" val="753566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10051149"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Comparing the same questions across datasets</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130853454"/>
              </p:ext>
            </p:extLst>
          </p:nvPr>
        </p:nvGraphicFramePr>
        <p:xfrm>
          <a:off x="6791960" y="1727200"/>
          <a:ext cx="5034280" cy="4582160"/>
        </p:xfrm>
        <a:graphic>
          <a:graphicData uri="http://schemas.openxmlformats.org/drawingml/2006/table">
            <a:tbl>
              <a:tblPr firstRow="1" bandRow="1">
                <a:tableStyleId>{5C22544A-7EE6-4342-B048-85BDC9FD1C3A}</a:tableStyleId>
              </a:tblPr>
              <a:tblGrid>
                <a:gridCol w="1366203"/>
                <a:gridCol w="2127250"/>
                <a:gridCol w="1540827"/>
              </a:tblGrid>
              <a:tr h="3985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0.26</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0.12</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0" name="TextBox 9"/>
          <p:cNvSpPr txBox="1"/>
          <p:nvPr/>
        </p:nvSpPr>
        <p:spPr>
          <a:xfrm>
            <a:off x="1179383" y="1868602"/>
            <a:ext cx="3200400" cy="400110"/>
          </a:xfrm>
          <a:prstGeom prst="rect">
            <a:avLst/>
          </a:prstGeom>
          <a:noFill/>
        </p:spPr>
        <p:txBody>
          <a:bodyPr wrap="square" rtlCol="0">
            <a:spAutoFit/>
          </a:bodyPr>
          <a:lstStyle/>
          <a:p>
            <a:r>
              <a:rPr lang="en-US" sz="2000" dirty="0" smtClean="0">
                <a:latin typeface="Times New Roman" charset="0"/>
              </a:rPr>
              <a:t>Domain Discovery Datasets</a:t>
            </a:r>
            <a:endParaRPr lang="en-US" sz="2000" dirty="0">
              <a:latin typeface="Times New Roman" charset="0"/>
            </a:endParaRPr>
          </a:p>
        </p:txBody>
      </p:sp>
      <p:sp>
        <p:nvSpPr>
          <p:cNvPr id="11" name="TextBox 10"/>
          <p:cNvSpPr txBox="1"/>
          <p:nvPr/>
        </p:nvSpPr>
        <p:spPr>
          <a:xfrm>
            <a:off x="6791960" y="730468"/>
            <a:ext cx="5034280" cy="892552"/>
          </a:xfrm>
          <a:prstGeom prst="rect">
            <a:avLst/>
          </a:prstGeom>
          <a:noFill/>
        </p:spPr>
        <p:txBody>
          <a:bodyPr wrap="square" rtlCol="0">
            <a:spAutoFit/>
          </a:bodyPr>
          <a:lstStyle/>
          <a:p>
            <a:r>
              <a:rPr lang="en-US" sz="2000" dirty="0" smtClean="0">
                <a:latin typeface="Times New Roman" charset="0"/>
              </a:rPr>
              <a:t>Ground Truth Datasets:</a:t>
            </a:r>
          </a:p>
          <a:p>
            <a:r>
              <a:rPr lang="en-US" sz="1600" dirty="0" smtClean="0">
                <a:latin typeface="Times New Roman" charset="0"/>
              </a:rPr>
              <a:t>Evaluating the same questions that were evaluated in DD datasets</a:t>
            </a:r>
            <a:endParaRPr lang="en-US" sz="1600" dirty="0">
              <a:latin typeface="Times New Roman" charset="0"/>
            </a:endParaRPr>
          </a:p>
        </p:txBody>
      </p:sp>
      <p:graphicFrame>
        <p:nvGraphicFramePr>
          <p:cNvPr id="9" name="Table 8"/>
          <p:cNvGraphicFramePr>
            <a:graphicFrameLocks noGrp="1"/>
          </p:cNvGraphicFramePr>
          <p:nvPr>
            <p:extLst>
              <p:ext uri="{D42A27DB-BD31-4B8C-83A1-F6EECF244321}">
                <p14:modId xmlns:p14="http://schemas.microsoft.com/office/powerpoint/2010/main" val="847775950"/>
              </p:ext>
            </p:extLst>
          </p:nvPr>
        </p:nvGraphicFramePr>
        <p:xfrm>
          <a:off x="1179383" y="2268712"/>
          <a:ext cx="3990501" cy="3977640"/>
        </p:xfrm>
        <a:graphic>
          <a:graphicData uri="http://schemas.openxmlformats.org/drawingml/2006/table">
            <a:tbl>
              <a:tblPr firstRow="1" bandRow="1">
                <a:tableStyleId>{5C22544A-7EE6-4342-B048-85BDC9FD1C3A}</a:tableStyleId>
              </a:tblPr>
              <a:tblGrid>
                <a:gridCol w="1366203"/>
                <a:gridCol w="925830"/>
                <a:gridCol w="1698468"/>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0.45</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874683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098062" cy="523220"/>
          </a:xfrm>
          <a:prstGeom prst="rect">
            <a:avLst/>
          </a:prstGeom>
          <a:noFill/>
        </p:spPr>
        <p:txBody>
          <a:bodyPr wrap="non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621385176"/>
              </p:ext>
            </p:extLst>
          </p:nvPr>
        </p:nvGraphicFramePr>
        <p:xfrm>
          <a:off x="8203466" y="761505"/>
          <a:ext cx="3491547" cy="40843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multiple_providers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eye_color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tattoos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610284" cy="1938992"/>
          </a:xfrm>
          <a:prstGeom prst="rect">
            <a:avLst/>
          </a:prstGeom>
          <a:noFill/>
        </p:spPr>
        <p:txBody>
          <a:bodyPr wrap="square" rtlCol="0">
            <a:spAutoFit/>
          </a:bodyPr>
          <a:lstStyle/>
          <a:p>
            <a:r>
              <a:rPr lang="en-US" sz="2000" dirty="0" smtClean="0">
                <a:solidFill>
                  <a:srgbClr val="FF0000"/>
                </a:solidFill>
                <a:latin typeface="Times New Roman" charset="0"/>
              </a:rPr>
              <a:t>To be evaluated on Ground Truth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50</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p:txBody>
      </p:sp>
      <p:sp>
        <p:nvSpPr>
          <p:cNvPr id="8" name="Rectangle 7"/>
          <p:cNvSpPr/>
          <p:nvPr/>
        </p:nvSpPr>
        <p:spPr>
          <a:xfrm>
            <a:off x="190280" y="4703585"/>
            <a:ext cx="11773339" cy="1754326"/>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“Please find and list all of the ads connected via a shared phone number, email, or street address to the phone number </a:t>
            </a:r>
            <a:r>
              <a:rPr lang="en-US" dirty="0">
                <a:solidFill>
                  <a:srgbClr val="7030A0"/>
                </a:solidFill>
                <a:latin typeface="Times New Roman" charset="0"/>
              </a:rPr>
              <a:t>2892756108 </a:t>
            </a:r>
            <a:r>
              <a:rPr lang="en-US" dirty="0">
                <a:latin typeface="Times New Roman" charset="0"/>
              </a:rPr>
              <a:t>that also indicate the provider's ethnicity is </a:t>
            </a:r>
            <a:r>
              <a:rPr lang="en-US" dirty="0">
                <a:solidFill>
                  <a:srgbClr val="00D615"/>
                </a:solidFill>
                <a:latin typeface="Times New Roman" charset="0"/>
              </a:rPr>
              <a:t>white</a:t>
            </a:r>
            <a:r>
              <a:rPr lang="en-US" dirty="0">
                <a:latin typeface="Times New Roman" charset="0"/>
              </a:rPr>
              <a:t>.…”</a:t>
            </a:r>
            <a:endParaRPr lang="en-US" dirty="0" smtClean="0">
              <a:latin typeface="Times New Roman" charset="0"/>
            </a:endParaRPr>
          </a:p>
          <a:p>
            <a:endParaRPr lang="en-US" dirty="0" smtClean="0">
              <a:latin typeface="Times New Roman" charset="0"/>
            </a:endParaRPr>
          </a:p>
          <a:p>
            <a:r>
              <a:rPr lang="en-US" dirty="0" smtClean="0">
                <a:solidFill>
                  <a:srgbClr val="7030A0"/>
                </a:solidFill>
                <a:latin typeface="Times New Roman" charset="0"/>
              </a:rPr>
              <a:t>Seed Feature Type: </a:t>
            </a:r>
            <a:r>
              <a:rPr lang="en-US" dirty="0" smtClean="0">
                <a:latin typeface="Times New Roman" charset="0"/>
              </a:rPr>
              <a:t>phone number</a:t>
            </a:r>
            <a:endParaRPr lang="en-US" dirty="0">
              <a:latin typeface="Times New Roman" charset="0"/>
            </a:endParaRPr>
          </a:p>
          <a:p>
            <a:r>
              <a:rPr lang="en-US" dirty="0" smtClean="0">
                <a:solidFill>
                  <a:srgbClr val="00D615"/>
                </a:solidFill>
                <a:latin typeface="Times New Roman" charset="0"/>
              </a:rPr>
              <a:t>Filter Feature Type: </a:t>
            </a:r>
            <a:r>
              <a:rPr lang="en-US" dirty="0" smtClean="0">
                <a:latin typeface="Times New Roman" charset="0"/>
              </a:rPr>
              <a:t>ethnicity</a:t>
            </a:r>
            <a:endParaRPr lang="en-US" dirty="0">
              <a:latin typeface="Times New Roman"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718764938"/>
              </p:ext>
            </p:extLst>
          </p:nvPr>
        </p:nvGraphicFramePr>
        <p:xfrm>
          <a:off x="4161101" y="761010"/>
          <a:ext cx="3491547" cy="13411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5761214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008294" cy="523220"/>
          </a:xfrm>
          <a:prstGeom prst="rect">
            <a:avLst/>
          </a:prstGeom>
          <a:noFill/>
        </p:spPr>
        <p:txBody>
          <a:bodyPr wrap="none" rtlCol="0">
            <a:spAutoFit/>
          </a:bodyPr>
          <a:lstStyle/>
          <a:p>
            <a:r>
              <a:rPr lang="en-US" sz="2800" dirty="0" smtClean="0">
                <a:solidFill>
                  <a:srgbClr val="0432FF"/>
                </a:solidFill>
                <a:latin typeface="Times New Roman" charset="0"/>
              </a:rPr>
              <a:t>Cluster Facet: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a:solidFill>
                  <a:srgbClr val="0432FF"/>
                </a:solidFill>
                <a:latin typeface="Times New Roman" charset="0"/>
              </a:rPr>
              <a:t>Measurement Depth</a:t>
            </a:r>
            <a:r>
              <a:rPr lang="en-US" sz="2000" dirty="0" smtClean="0">
                <a:solidFill>
                  <a:srgbClr val="0432FF"/>
                </a:solidFill>
                <a:latin typeface="Times New Roman" charset="0"/>
              </a:rPr>
              <a:t>: </a:t>
            </a:r>
            <a:r>
              <a:rPr lang="en-US" sz="2000" dirty="0" smtClean="0">
                <a:latin typeface="Times New Roman" charset="0"/>
              </a:rPr>
              <a:t>500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a:t>
            </a:r>
            <a:r>
              <a:rPr lang="en-US" sz="2000" dirty="0">
                <a:latin typeface="Times New Roman" charset="0"/>
              </a:rPr>
              <a:t>Clusters were generated from team submissions input into a consensus clustering algorithm</a:t>
            </a:r>
          </a:p>
          <a:p>
            <a:r>
              <a:rPr lang="en-US" sz="2000" dirty="0" smtClean="0">
                <a:latin typeface="Times New Roman" charset="0"/>
              </a:rPr>
              <a:t>- Annotators labelled features with the values of each feature contained in the documents</a:t>
            </a:r>
          </a:p>
          <a:p>
            <a:r>
              <a:rPr lang="en-US" sz="2000" dirty="0" smtClean="0">
                <a:latin typeface="Times New Roman" charset="0"/>
              </a:rPr>
              <a:t>- After the QPR, submissions from each team and all </a:t>
            </a:r>
            <a:r>
              <a:rPr lang="en-US" sz="2000" dirty="0">
                <a:latin typeface="Times New Roman" charset="0"/>
              </a:rPr>
              <a:t>annotated </a:t>
            </a:r>
            <a:r>
              <a:rPr lang="en-US" sz="2000" dirty="0" smtClean="0">
                <a:latin typeface="Times New Roman" charset="0"/>
              </a:rPr>
              <a:t>feature values were </a:t>
            </a:r>
            <a:r>
              <a:rPr lang="en-US" sz="2000" i="1" dirty="0" smtClean="0">
                <a:latin typeface="Times New Roman" charset="0"/>
              </a:rPr>
              <a:t>normalized</a:t>
            </a:r>
            <a:r>
              <a:rPr lang="en-US" sz="2000" dirty="0" smtClean="0">
                <a:latin typeface="Times New Roman" charset="0"/>
              </a:rPr>
              <a:t> to generate a dictionary of all feature values that may be considered correct when a given normalized feature value is expected</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consensus clustering metadata and the annotated features of the documents comprising a given cluster were used to generate a dictionary providing the list of relevant documents for each Cluster Facet question.</a:t>
            </a:r>
          </a:p>
        </p:txBody>
      </p:sp>
      <p:sp>
        <p:nvSpPr>
          <p:cNvPr id="7" name="TextBox 6"/>
          <p:cNvSpPr txBox="1"/>
          <p:nvPr/>
        </p:nvSpPr>
        <p:spPr>
          <a:xfrm>
            <a:off x="12700" y="55712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60891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12401019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008294" cy="523220"/>
          </a:xfrm>
          <a:prstGeom prst="rect">
            <a:avLst/>
          </a:prstGeom>
          <a:noFill/>
        </p:spPr>
        <p:txBody>
          <a:bodyPr wrap="non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82666200"/>
              </p:ext>
            </p:extLst>
          </p:nvPr>
        </p:nvGraphicFramePr>
        <p:xfrm>
          <a:off x="2931160" y="1041127"/>
          <a:ext cx="6291580" cy="4582160"/>
        </p:xfrm>
        <a:graphic>
          <a:graphicData uri="http://schemas.openxmlformats.org/drawingml/2006/table">
            <a:tbl>
              <a:tblPr firstRow="1" bandRow="1">
                <a:tableStyleId>{5C22544A-7EE6-4342-B048-85BDC9FD1C3A}</a:tableStyleId>
              </a:tblPr>
              <a:tblGrid>
                <a:gridCol w="2032000"/>
                <a:gridCol w="2127250"/>
                <a:gridCol w="213233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0.62</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25359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61514" cy="523220"/>
          </a:xfrm>
          <a:prstGeom prst="rect">
            <a:avLst/>
          </a:prstGeom>
          <a:noFill/>
        </p:spPr>
        <p:txBody>
          <a:bodyPr wrap="none" rtlCol="0">
            <a:spAutoFit/>
          </a:bodyPr>
          <a:lstStyle/>
          <a:p>
            <a:r>
              <a:rPr lang="en-US" sz="2800" dirty="0" smtClean="0">
                <a:solidFill>
                  <a:srgbClr val="0432FF"/>
                </a:solidFill>
                <a:latin typeface="Times New Roman" charset="0"/>
              </a:rPr>
              <a:t>Cluster Facet: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957739066"/>
              </p:ext>
            </p:extLst>
          </p:nvPr>
        </p:nvGraphicFramePr>
        <p:xfrm>
          <a:off x="8325386" y="761505"/>
          <a:ext cx="3491547" cy="22555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multiple_providers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610284" cy="1938992"/>
          </a:xfrm>
          <a:prstGeom prst="rect">
            <a:avLst/>
          </a:prstGeom>
          <a:noFill/>
        </p:spPr>
        <p:txBody>
          <a:bodyPr wrap="square" rtlCol="0">
            <a:spAutoFit/>
          </a:bodyPr>
          <a:lstStyle/>
          <a:p>
            <a:r>
              <a:rPr lang="en-US" sz="2000" dirty="0" smtClean="0">
                <a:solidFill>
                  <a:srgbClr val="FF0000"/>
                </a:solidFill>
                <a:latin typeface="Times New Roman" charset="0"/>
              </a:rPr>
              <a:t>To be evaluated on Domain Discovery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7</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p:txBody>
      </p:sp>
      <p:graphicFrame>
        <p:nvGraphicFramePr>
          <p:cNvPr id="8" name="Table 7"/>
          <p:cNvGraphicFramePr>
            <a:graphicFrameLocks noGrp="1"/>
          </p:cNvGraphicFramePr>
          <p:nvPr>
            <p:extLst>
              <p:ext uri="{D42A27DB-BD31-4B8C-83A1-F6EECF244321}">
                <p14:modId xmlns:p14="http://schemas.microsoft.com/office/powerpoint/2010/main" val="2123526575"/>
              </p:ext>
            </p:extLst>
          </p:nvPr>
        </p:nvGraphicFramePr>
        <p:xfrm>
          <a:off x="4331176" y="761505"/>
          <a:ext cx="3491547" cy="13411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82670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61514" cy="523220"/>
          </a:xfrm>
          <a:prstGeom prst="rect">
            <a:avLst/>
          </a:prstGeom>
          <a:noFill/>
        </p:spPr>
        <p:txBody>
          <a:bodyPr wrap="non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Domain Discovery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a:t>
            </a:r>
            <a:r>
              <a:rPr lang="en-US" sz="2000" dirty="0">
                <a:solidFill>
                  <a:srgbClr val="0432FF"/>
                </a:solidFill>
                <a:latin typeface="Times New Roman" charset="0"/>
              </a:rPr>
              <a:t>and Measurement Depth</a:t>
            </a:r>
            <a:r>
              <a:rPr lang="en-US" sz="2000" dirty="0" smtClean="0">
                <a:solidFill>
                  <a:srgbClr val="0432FF"/>
                </a:solidFill>
                <a:latin typeface="Times New Roman" charset="0"/>
              </a:rPr>
              <a:t>: </a:t>
            </a:r>
            <a:r>
              <a:rPr lang="en-US" sz="2000" dirty="0">
                <a:latin typeface="Times New Roman" charset="0"/>
              </a:rPr>
              <a:t>1</a:t>
            </a:r>
            <a:r>
              <a:rPr lang="en-US" sz="2000" dirty="0" smtClean="0">
                <a:latin typeface="Times New Roman" charset="0"/>
              </a:rPr>
              <a:t>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The union set of submitted documents was collected up to the pooling depth for each Domain Discovery dataset</a:t>
            </a:r>
          </a:p>
          <a:p>
            <a:r>
              <a:rPr lang="en-US" sz="2000" dirty="0">
                <a:latin typeface="Times New Roman" charset="0"/>
              </a:rPr>
              <a:t>- Annotators reviewed the documents in aggregate using </a:t>
            </a:r>
            <a:r>
              <a:rPr lang="en-US" sz="2000" dirty="0" err="1">
                <a:latin typeface="Times New Roman" charset="0"/>
              </a:rPr>
              <a:t>Uncharted’s</a:t>
            </a:r>
            <a:r>
              <a:rPr lang="en-US" sz="2000" dirty="0">
                <a:latin typeface="Times New Roman" charset="0"/>
              </a:rPr>
              <a:t> modified </a:t>
            </a:r>
            <a:r>
              <a:rPr lang="en-US" sz="2000" dirty="0" err="1">
                <a:latin typeface="Times New Roman" charset="0"/>
              </a:rPr>
              <a:t>TellFinder</a:t>
            </a:r>
            <a:r>
              <a:rPr lang="en-US" sz="2000" dirty="0">
                <a:latin typeface="Times New Roman" charset="0"/>
              </a:rPr>
              <a:t> “annotation tool” and determined which documents belonged in the cluster defined by the seed value</a:t>
            </a:r>
          </a:p>
          <a:p>
            <a:r>
              <a:rPr lang="en-US" sz="2000" dirty="0" smtClean="0">
                <a:latin typeface="Times New Roman" charset="0"/>
              </a:rPr>
              <a:t>- “</a:t>
            </a:r>
            <a:r>
              <a:rPr lang="en-US" sz="2000" dirty="0">
                <a:latin typeface="Times New Roman" charset="0"/>
              </a:rPr>
              <a:t>In cluster” ads were further annotated and determined to be relevant if they matched the filtering </a:t>
            </a:r>
            <a:r>
              <a:rPr lang="en-US" sz="2000" dirty="0" smtClean="0">
                <a:latin typeface="Times New Roman" charset="0"/>
              </a:rPr>
              <a:t>criteria</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a:latin typeface="Times New Roman" charset="0"/>
              </a:rPr>
              <a:t>The </a:t>
            </a:r>
            <a:r>
              <a:rPr lang="en-US" sz="2000" dirty="0" smtClean="0">
                <a:latin typeface="Times New Roman" charset="0"/>
              </a:rPr>
              <a:t>annotation </a:t>
            </a:r>
            <a:r>
              <a:rPr lang="en-US" sz="2000" dirty="0">
                <a:latin typeface="Times New Roman" charset="0"/>
              </a:rPr>
              <a:t>data was used to generate a dictionary providing the list of relevant documents for each Cluster </a:t>
            </a:r>
            <a:r>
              <a:rPr lang="en-US" sz="2000" dirty="0" smtClean="0">
                <a:latin typeface="Times New Roman" charset="0"/>
              </a:rPr>
              <a:t>Facet question</a:t>
            </a:r>
            <a:r>
              <a:rPr lang="en-US" sz="2000" dirty="0">
                <a:latin typeface="Times New Roman" charset="0"/>
              </a:rPr>
              <a:t>.</a:t>
            </a:r>
          </a:p>
        </p:txBody>
      </p:sp>
      <p:sp>
        <p:nvSpPr>
          <p:cNvPr id="7" name="TextBox 6"/>
          <p:cNvSpPr txBox="1"/>
          <p:nvPr/>
        </p:nvSpPr>
        <p:spPr>
          <a:xfrm>
            <a:off x="12700" y="55712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60891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750980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1462087311"/>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1498976006"/>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5121433" y="4863465"/>
            <a:ext cx="1911033"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894 </a:t>
            </a:r>
            <a:r>
              <a:rPr lang="en-US" sz="2000" dirty="0">
                <a:latin typeface="Times New Roman" charset="0"/>
              </a:rPr>
              <a:t>docs*</a:t>
            </a: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1311 </a:t>
            </a:r>
            <a:r>
              <a:rPr lang="en-US" sz="2000" dirty="0">
                <a:latin typeface="Times New Roman" charset="0"/>
              </a:rPr>
              <a:t>docs*</a:t>
            </a:r>
            <a:endParaRPr lang="en-US" sz="2000" dirty="0" smtClean="0">
              <a:latin typeface="Times New Roman" charset="0"/>
            </a:endParaRPr>
          </a:p>
          <a:p>
            <a:r>
              <a:rPr lang="en-US" sz="2000" dirty="0" smtClean="0">
                <a:solidFill>
                  <a:srgbClr val="0432FF"/>
                </a:solidFill>
                <a:latin typeface="Times New Roman" charset="0"/>
              </a:rPr>
              <a:t>HG: </a:t>
            </a:r>
            <a:r>
              <a:rPr lang="en-US" sz="2000" dirty="0" smtClean="0">
                <a:latin typeface="Times New Roman" charset="0"/>
              </a:rPr>
              <a:t>910 </a:t>
            </a:r>
            <a:r>
              <a:rPr lang="en-US" sz="2000" dirty="0">
                <a:latin typeface="Times New Roman" charset="0"/>
              </a:rPr>
              <a:t>docs*</a:t>
            </a:r>
          </a:p>
        </p:txBody>
      </p:sp>
      <p:sp>
        <p:nvSpPr>
          <p:cNvPr id="10" name="TextBox 9"/>
          <p:cNvSpPr txBox="1"/>
          <p:nvPr/>
        </p:nvSpPr>
        <p:spPr>
          <a:xfrm>
            <a:off x="864552" y="4863465"/>
            <a:ext cx="195389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docs</a:t>
            </a:r>
          </a:p>
          <a:p>
            <a:r>
              <a:rPr lang="en-US" sz="2000" dirty="0" smtClean="0">
                <a:solidFill>
                  <a:srgbClr val="0432FF"/>
                </a:solidFill>
                <a:latin typeface="Times New Roman" charset="0"/>
              </a:rPr>
              <a:t>HG: </a:t>
            </a:r>
            <a:r>
              <a:rPr lang="en-US" sz="2000" dirty="0" smtClean="0">
                <a:latin typeface="Times New Roman" charset="0"/>
              </a:rPr>
              <a:t>~ 38M docs</a:t>
            </a:r>
            <a:endParaRPr lang="en-US" sz="2000" dirty="0">
              <a:latin typeface="Times New Roman" charset="0"/>
            </a:endParaRPr>
          </a:p>
        </p:txBody>
      </p:sp>
      <p:sp>
        <p:nvSpPr>
          <p:cNvPr id="13" name="TextBox 12"/>
          <p:cNvSpPr txBox="1"/>
          <p:nvPr/>
        </p:nvSpPr>
        <p:spPr>
          <a:xfrm>
            <a:off x="0" y="6158856"/>
            <a:ext cx="11415395" cy="584775"/>
          </a:xfrm>
          <a:prstGeom prst="rect">
            <a:avLst/>
          </a:prstGeom>
          <a:noFill/>
        </p:spPr>
        <p:txBody>
          <a:bodyPr wrap="square" rtlCol="0">
            <a:spAutoFit/>
          </a:bodyPr>
          <a:lstStyle/>
          <a:p>
            <a:r>
              <a:rPr lang="en-US" sz="1600" dirty="0" smtClean="0">
                <a:solidFill>
                  <a:srgbClr val="FF0000"/>
                </a:solidFill>
                <a:latin typeface="Times New Roman" charset="0"/>
              </a:rPr>
              <a:t>* </a:t>
            </a:r>
            <a:r>
              <a:rPr lang="en-US" sz="1600" dirty="0" smtClean="0">
                <a:latin typeface="Times New Roman" charset="0"/>
              </a:rPr>
              <a:t>Represents the number of unique document IDs found in the union of all three Search Team submissions within the pooling depth</a:t>
            </a:r>
          </a:p>
          <a:p>
            <a:r>
              <a:rPr lang="en-US" sz="1600" dirty="0" smtClean="0">
                <a:solidFill>
                  <a:srgbClr val="FF0000"/>
                </a:solidFill>
                <a:latin typeface="Times New Roman" charset="0"/>
              </a:rPr>
              <a:t>+</a:t>
            </a:r>
            <a:r>
              <a:rPr lang="en-US" sz="1600" dirty="0" smtClean="0">
                <a:latin typeface="Times New Roman" charset="0"/>
              </a:rPr>
              <a:t> Represents the percentage of submitted documents from the given dataset found to be relevant </a:t>
            </a:r>
            <a:endParaRPr lang="en-US" sz="1600" dirty="0">
              <a:latin typeface="Times New Roman" charset="0"/>
            </a:endParaRPr>
          </a:p>
        </p:txBody>
      </p:sp>
      <p:sp>
        <p:nvSpPr>
          <p:cNvPr id="12" name="TextBox 11"/>
          <p:cNvSpPr txBox="1"/>
          <p:nvPr/>
        </p:nvSpPr>
        <p:spPr>
          <a:xfrm>
            <a:off x="8221663" y="1696719"/>
            <a:ext cx="3645218" cy="707886"/>
          </a:xfrm>
          <a:prstGeom prst="rect">
            <a:avLst/>
          </a:prstGeom>
          <a:noFill/>
        </p:spPr>
        <p:txBody>
          <a:bodyPr wrap="square" rtlCol="0">
            <a:spAutoFit/>
          </a:bodyPr>
          <a:lstStyle/>
          <a:p>
            <a:r>
              <a:rPr lang="en-US" sz="2000" dirty="0" smtClean="0">
                <a:solidFill>
                  <a:srgbClr val="FF0000"/>
                </a:solidFill>
                <a:latin typeface="Times New Roman" charset="0"/>
              </a:rPr>
              <a:t>TBD: Additional annotations needed to perform final analysis</a:t>
            </a:r>
            <a:endParaRPr lang="en-US" sz="2000" dirty="0">
              <a:solidFill>
                <a:srgbClr val="FF0000"/>
              </a:solidFill>
              <a:latin typeface="Times New Roman" charset="0"/>
            </a:endParaRPr>
          </a:p>
        </p:txBody>
      </p:sp>
    </p:spTree>
    <p:extLst>
      <p:ext uri="{BB962C8B-B14F-4D97-AF65-F5344CB8AC3E}">
        <p14:creationId xmlns:p14="http://schemas.microsoft.com/office/powerpoint/2010/main" val="1418749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8" name="Chart 7"/>
          <p:cNvGraphicFramePr/>
          <p:nvPr>
            <p:extLst>
              <p:ext uri="{D42A27DB-BD31-4B8C-83A1-F6EECF244321}">
                <p14:modId xmlns:p14="http://schemas.microsoft.com/office/powerpoint/2010/main" val="1752074423"/>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3029584" y="1938537"/>
            <a:ext cx="6271895" cy="707886"/>
          </a:xfrm>
          <a:prstGeom prst="rect">
            <a:avLst/>
          </a:prstGeom>
          <a:noFill/>
        </p:spPr>
        <p:txBody>
          <a:bodyPr wrap="square" rtlCol="0">
            <a:spAutoFit/>
          </a:bodyPr>
          <a:lstStyle/>
          <a:p>
            <a:r>
              <a:rPr lang="en-US" sz="2000" dirty="0" smtClean="0">
                <a:solidFill>
                  <a:srgbClr val="FF0000"/>
                </a:solidFill>
                <a:latin typeface="Times New Roman" charset="0"/>
              </a:rPr>
              <a:t>TBD: Additional annotations needed to perform final analysis</a:t>
            </a:r>
            <a:endParaRPr lang="en-US" sz="2000" dirty="0">
              <a:solidFill>
                <a:srgbClr val="FF0000"/>
              </a:solidFill>
              <a:latin typeface="Times New Roman" charset="0"/>
            </a:endParaRPr>
          </a:p>
        </p:txBody>
      </p:sp>
      <p:sp>
        <p:nvSpPr>
          <p:cNvPr id="9" name="TextBox 8"/>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spTree>
    <p:extLst>
      <p:ext uri="{BB962C8B-B14F-4D97-AF65-F5344CB8AC3E}">
        <p14:creationId xmlns:p14="http://schemas.microsoft.com/office/powerpoint/2010/main" val="111810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8895384" cy="523220"/>
          </a:xfrm>
          <a:prstGeom prst="rect">
            <a:avLst/>
          </a:prstGeom>
          <a:noFill/>
        </p:spPr>
        <p:txBody>
          <a:bodyPr wrap="none" rtlCol="0">
            <a:spAutoFit/>
          </a:bodyPr>
          <a:lstStyle/>
          <a:p>
            <a:r>
              <a:rPr lang="en-US" sz="2800" dirty="0" smtClean="0">
                <a:solidFill>
                  <a:srgbClr val="0432FF"/>
                </a:solidFill>
                <a:latin typeface="Times New Roman" charset="0"/>
              </a:rPr>
              <a:t>Cluster Facet: Comparing the same questions across datasets</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091285296"/>
              </p:ext>
            </p:extLst>
          </p:nvPr>
        </p:nvGraphicFramePr>
        <p:xfrm>
          <a:off x="6791960" y="1727200"/>
          <a:ext cx="5034280" cy="4582160"/>
        </p:xfrm>
        <a:graphic>
          <a:graphicData uri="http://schemas.openxmlformats.org/drawingml/2006/table">
            <a:tbl>
              <a:tblPr firstRow="1" bandRow="1">
                <a:tableStyleId>{5C22544A-7EE6-4342-B048-85BDC9FD1C3A}</a:tableStyleId>
              </a:tblPr>
              <a:tblGrid>
                <a:gridCol w="1366203"/>
                <a:gridCol w="2127250"/>
                <a:gridCol w="1540827"/>
              </a:tblGrid>
              <a:tr h="3985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0.18</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0.42</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0.51</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0" name="TextBox 9"/>
          <p:cNvSpPr txBox="1"/>
          <p:nvPr/>
        </p:nvSpPr>
        <p:spPr>
          <a:xfrm>
            <a:off x="1179383" y="1868602"/>
            <a:ext cx="3200400" cy="400110"/>
          </a:xfrm>
          <a:prstGeom prst="rect">
            <a:avLst/>
          </a:prstGeom>
          <a:noFill/>
        </p:spPr>
        <p:txBody>
          <a:bodyPr wrap="square" rtlCol="0">
            <a:spAutoFit/>
          </a:bodyPr>
          <a:lstStyle/>
          <a:p>
            <a:r>
              <a:rPr lang="en-US" sz="2000" dirty="0" smtClean="0">
                <a:latin typeface="Times New Roman" charset="0"/>
              </a:rPr>
              <a:t>Domain Discovery Datasets</a:t>
            </a:r>
            <a:endParaRPr lang="en-US" sz="2000" dirty="0">
              <a:latin typeface="Times New Roman" charset="0"/>
            </a:endParaRPr>
          </a:p>
        </p:txBody>
      </p:sp>
      <p:sp>
        <p:nvSpPr>
          <p:cNvPr id="11" name="TextBox 10"/>
          <p:cNvSpPr txBox="1"/>
          <p:nvPr/>
        </p:nvSpPr>
        <p:spPr>
          <a:xfrm>
            <a:off x="6791960" y="730468"/>
            <a:ext cx="5034280" cy="892552"/>
          </a:xfrm>
          <a:prstGeom prst="rect">
            <a:avLst/>
          </a:prstGeom>
          <a:noFill/>
        </p:spPr>
        <p:txBody>
          <a:bodyPr wrap="square" rtlCol="0">
            <a:spAutoFit/>
          </a:bodyPr>
          <a:lstStyle/>
          <a:p>
            <a:r>
              <a:rPr lang="en-US" sz="2000" dirty="0" smtClean="0">
                <a:latin typeface="Times New Roman" charset="0"/>
              </a:rPr>
              <a:t>Ground Truth Datasets:</a:t>
            </a:r>
          </a:p>
          <a:p>
            <a:r>
              <a:rPr lang="en-US" sz="1600" dirty="0" smtClean="0">
                <a:latin typeface="Times New Roman" charset="0"/>
              </a:rPr>
              <a:t>Evaluating the same questions that were evaluated in DD datasets</a:t>
            </a:r>
            <a:endParaRPr lang="en-US" sz="1600" dirty="0">
              <a:latin typeface="Times New Roman" charset="0"/>
            </a:endParaRPr>
          </a:p>
        </p:txBody>
      </p:sp>
      <p:sp>
        <p:nvSpPr>
          <p:cNvPr id="9" name="TextBox 8"/>
          <p:cNvSpPr txBox="1"/>
          <p:nvPr/>
        </p:nvSpPr>
        <p:spPr>
          <a:xfrm>
            <a:off x="610476" y="2442935"/>
            <a:ext cx="4308765" cy="707886"/>
          </a:xfrm>
          <a:prstGeom prst="rect">
            <a:avLst/>
          </a:prstGeom>
          <a:noFill/>
        </p:spPr>
        <p:txBody>
          <a:bodyPr wrap="square" rtlCol="0">
            <a:spAutoFit/>
          </a:bodyPr>
          <a:lstStyle/>
          <a:p>
            <a:r>
              <a:rPr lang="en-US" sz="2000" dirty="0" smtClean="0">
                <a:solidFill>
                  <a:srgbClr val="FF0000"/>
                </a:solidFill>
                <a:latin typeface="Times New Roman" charset="0"/>
              </a:rPr>
              <a:t>TBD: Additional annotations needed to perform final analysis</a:t>
            </a:r>
            <a:endParaRPr lang="en-US" sz="2000" dirty="0">
              <a:solidFill>
                <a:srgbClr val="FF0000"/>
              </a:solidFill>
              <a:latin typeface="Times New Roman" charset="0"/>
            </a:endParaRPr>
          </a:p>
        </p:txBody>
      </p:sp>
    </p:spTree>
    <p:extLst>
      <p:ext uri="{BB962C8B-B14F-4D97-AF65-F5344CB8AC3E}">
        <p14:creationId xmlns:p14="http://schemas.microsoft.com/office/powerpoint/2010/main" val="721898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smtClean="0">
                <a:solidFill>
                  <a:srgbClr val="0432FF"/>
                </a:solidFill>
                <a:latin typeface="Times New Roman" charset="0"/>
              </a:rPr>
              <a:t>Point Fact: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778398282"/>
              </p:ext>
            </p:extLst>
          </p:nvPr>
        </p:nvGraphicFramePr>
        <p:xfrm>
          <a:off x="3606066" y="761505"/>
          <a:ext cx="3211294" cy="5913120"/>
        </p:xfrm>
        <a:graphic>
          <a:graphicData uri="http://schemas.openxmlformats.org/drawingml/2006/table">
            <a:tbl>
              <a:tblPr firstRow="1" bandRow="1">
                <a:tableStyleId>{5C22544A-7EE6-4342-B048-85BDC9FD1C3A}</a:tableStyleId>
              </a:tblPr>
              <a:tblGrid>
                <a:gridCol w="1738630"/>
                <a:gridCol w="1472664"/>
              </a:tblGrid>
              <a:tr h="340360">
                <a:tc>
                  <a:txBody>
                    <a:bodyPr/>
                    <a:lstStyle/>
                    <a:p>
                      <a:pPr algn="ctr"/>
                      <a:r>
                        <a:rPr lang="en-US" sz="1400" dirty="0" smtClean="0">
                          <a:solidFill>
                            <a:srgbClr val="00D615"/>
                          </a:solidFill>
                          <a:latin typeface="Times New Roman" charset="0"/>
                          <a:ea typeface="Times New Roman" charset="0"/>
                          <a:cs typeface="Times New Roman" charset="0"/>
                        </a:rPr>
                        <a:t>Filter 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69</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content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30</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title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post_date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street_address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307080" cy="5940088"/>
          </a:xfrm>
          <a:prstGeom prst="rect">
            <a:avLst/>
          </a:prstGeom>
          <a:noFill/>
        </p:spPr>
        <p:txBody>
          <a:bodyPr wrap="square" rtlCol="0">
            <a:spAutoFit/>
          </a:bodyPr>
          <a:lstStyle/>
          <a:p>
            <a:r>
              <a:rPr lang="en-US" sz="2000" dirty="0">
                <a:solidFill>
                  <a:srgbClr val="FF0000"/>
                </a:solidFill>
                <a:latin typeface="Times New Roman" charset="0"/>
              </a:rPr>
              <a:t>To be evaluated on Ground Truth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101</a:t>
            </a:r>
          </a:p>
          <a:p>
            <a:endParaRPr lang="en-US" sz="2000" dirty="0" smtClean="0">
              <a:solidFill>
                <a:srgbClr val="0432FF"/>
              </a:solidFill>
              <a:latin typeface="Times New Roman" charset="0"/>
            </a:endParaRPr>
          </a:p>
          <a:p>
            <a:r>
              <a:rPr lang="en-US" sz="2000" dirty="0">
                <a:solidFill>
                  <a:srgbClr val="0432FF"/>
                </a:solidFill>
                <a:latin typeface="Times New Roman" charset="0"/>
              </a:rPr>
              <a:t>Distribution of Features:</a:t>
            </a:r>
            <a:endParaRPr lang="en-US" sz="2000" dirty="0">
              <a:latin typeface="Times New Roman" charset="0"/>
            </a:endParaRPr>
          </a:p>
          <a:p>
            <a:endParaRPr lang="en-US" sz="2000" dirty="0" smtClean="0">
              <a:solidFill>
                <a:srgbClr val="0432FF"/>
              </a:solidFill>
              <a:latin typeface="Times New Roman" charset="0"/>
            </a:endParaRPr>
          </a:p>
          <a:p>
            <a:r>
              <a:rPr lang="en-US" sz="2000" dirty="0">
                <a:solidFill>
                  <a:srgbClr val="0432FF"/>
                </a:solidFill>
                <a:latin typeface="Times New Roman" charset="0"/>
              </a:rPr>
              <a:t>Sample Question: </a:t>
            </a:r>
            <a:endParaRPr lang="en-US" sz="2000" dirty="0" smtClean="0">
              <a:solidFill>
                <a:srgbClr val="0432FF"/>
              </a:solidFill>
              <a:latin typeface="Times New Roman" charset="0"/>
            </a:endParaRPr>
          </a:p>
          <a:p>
            <a:r>
              <a:rPr lang="en-US" sz="2000" dirty="0" smtClean="0">
                <a:latin typeface="Times New Roman" charset="0"/>
              </a:rPr>
              <a:t>“</a:t>
            </a:r>
            <a:r>
              <a:rPr lang="en-US" sz="2000" dirty="0">
                <a:latin typeface="Times New Roman" charset="0"/>
              </a:rPr>
              <a:t>What is the </a:t>
            </a:r>
            <a:r>
              <a:rPr lang="en-US" sz="2000" dirty="0" smtClean="0">
                <a:solidFill>
                  <a:srgbClr val="FF0000"/>
                </a:solidFill>
                <a:latin typeface="Times New Roman" charset="0"/>
              </a:rPr>
              <a:t>city </a:t>
            </a:r>
            <a:r>
              <a:rPr lang="en-US" sz="2000" dirty="0" smtClean="0">
                <a:latin typeface="Times New Roman" charset="0"/>
              </a:rPr>
              <a:t>listed </a:t>
            </a:r>
            <a:r>
              <a:rPr lang="en-US" sz="2000" dirty="0">
                <a:latin typeface="Times New Roman" charset="0"/>
              </a:rPr>
              <a:t>in the ad that contains </a:t>
            </a:r>
            <a:r>
              <a:rPr lang="en-US" sz="2000" dirty="0">
                <a:solidFill>
                  <a:srgbClr val="00D615"/>
                </a:solidFill>
                <a:latin typeface="Times New Roman" charset="0"/>
              </a:rPr>
              <a:t>8106738071</a:t>
            </a:r>
            <a:r>
              <a:rPr lang="en-US" sz="2000" dirty="0">
                <a:latin typeface="Times New Roman" charset="0"/>
              </a:rPr>
              <a:t>, the name </a:t>
            </a:r>
            <a:r>
              <a:rPr lang="en-US" sz="2000" dirty="0" err="1">
                <a:solidFill>
                  <a:srgbClr val="00D615"/>
                </a:solidFill>
                <a:latin typeface="Times New Roman" charset="0"/>
              </a:rPr>
              <a:t>SaritaNikki</a:t>
            </a:r>
            <a:r>
              <a:rPr lang="en-US" sz="2000" dirty="0">
                <a:latin typeface="Times New Roman" charset="0"/>
              </a:rPr>
              <a:t>, with rate listed as </a:t>
            </a:r>
            <a:r>
              <a:rPr lang="en-US" sz="2000" dirty="0">
                <a:solidFill>
                  <a:srgbClr val="00D615"/>
                </a:solidFill>
                <a:latin typeface="Times New Roman" charset="0"/>
              </a:rPr>
              <a:t>$200/</a:t>
            </a:r>
            <a:r>
              <a:rPr lang="en-US" sz="2000" dirty="0" err="1">
                <a:solidFill>
                  <a:srgbClr val="00D615"/>
                </a:solidFill>
                <a:latin typeface="Times New Roman" charset="0"/>
              </a:rPr>
              <a:t>hr</a:t>
            </a:r>
            <a:r>
              <a:rPr lang="en-US" sz="2000" dirty="0" smtClean="0">
                <a:latin typeface="Times New Roman" charset="0"/>
              </a:rPr>
              <a:t>?”</a:t>
            </a:r>
          </a:p>
          <a:p>
            <a:endParaRPr lang="en-US" sz="2000" dirty="0" smtClean="0">
              <a:latin typeface="Times New Roman" charset="0"/>
            </a:endParaRPr>
          </a:p>
          <a:p>
            <a:r>
              <a:rPr lang="en-US" sz="2000" dirty="0" smtClean="0">
                <a:solidFill>
                  <a:srgbClr val="00D615"/>
                </a:solidFill>
                <a:latin typeface="Times New Roman" charset="0"/>
              </a:rPr>
              <a:t>Filter</a:t>
            </a:r>
            <a:r>
              <a:rPr lang="en-US" sz="2000" dirty="0" smtClean="0">
                <a:latin typeface="Times New Roman" charset="0"/>
              </a:rPr>
              <a:t> </a:t>
            </a:r>
            <a:r>
              <a:rPr lang="en-US" sz="2000" dirty="0" smtClean="0">
                <a:solidFill>
                  <a:srgbClr val="00D615"/>
                </a:solidFill>
                <a:latin typeface="Times New Roman" charset="0"/>
              </a:rPr>
              <a:t>Feature Type:</a:t>
            </a:r>
            <a:r>
              <a:rPr lang="en-US" sz="2000" dirty="0" smtClean="0">
                <a:latin typeface="Times New Roman" charset="0"/>
              </a:rPr>
              <a:t> </a:t>
            </a:r>
          </a:p>
          <a:p>
            <a:r>
              <a:rPr lang="en-US" sz="2000" dirty="0" smtClean="0">
                <a:latin typeface="Times New Roman" charset="0"/>
              </a:rPr>
              <a:t>phone, name, price</a:t>
            </a:r>
          </a:p>
          <a:p>
            <a:endParaRPr lang="en-US" sz="2000" dirty="0" smtClean="0">
              <a:solidFill>
                <a:srgbClr val="FF0000"/>
              </a:solidFill>
              <a:latin typeface="Times New Roman" charset="0"/>
            </a:endParaRPr>
          </a:p>
          <a:p>
            <a:r>
              <a:rPr lang="en-US" sz="2000" dirty="0" smtClean="0">
                <a:solidFill>
                  <a:srgbClr val="FF0000"/>
                </a:solidFill>
                <a:latin typeface="Times New Roman" charset="0"/>
              </a:rPr>
              <a:t>Extraction</a:t>
            </a:r>
            <a:r>
              <a:rPr lang="en-US" sz="2000" dirty="0" smtClean="0">
                <a:latin typeface="Times New Roman" charset="0"/>
              </a:rPr>
              <a:t> </a:t>
            </a:r>
            <a:r>
              <a:rPr lang="en-US" sz="2000" dirty="0" smtClean="0">
                <a:solidFill>
                  <a:srgbClr val="FF0000"/>
                </a:solidFill>
                <a:latin typeface="Times New Roman" charset="0"/>
              </a:rPr>
              <a:t>Feature Type:</a:t>
            </a:r>
            <a:r>
              <a:rPr lang="en-US" sz="2000" dirty="0" smtClean="0">
                <a:latin typeface="Times New Roman" charset="0"/>
              </a:rPr>
              <a:t> location</a:t>
            </a:r>
            <a:endParaRPr lang="en-US" sz="2000" dirty="0">
              <a:latin typeface="Times New Roman" charset="0"/>
            </a:endParaRPr>
          </a:p>
          <a:p>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84102001"/>
              </p:ext>
            </p:extLst>
          </p:nvPr>
        </p:nvGraphicFramePr>
        <p:xfrm>
          <a:off x="8003901" y="761505"/>
          <a:ext cx="3405779" cy="4998720"/>
        </p:xfrm>
        <a:graphic>
          <a:graphicData uri="http://schemas.openxmlformats.org/drawingml/2006/table">
            <a:tbl>
              <a:tblPr firstRow="1" bandRow="1">
                <a:tableStyleId>{5C22544A-7EE6-4342-B048-85BDC9FD1C3A}</a:tableStyleId>
              </a:tblPr>
              <a:tblGrid>
                <a:gridCol w="1738630"/>
                <a:gridCol w="1667149"/>
              </a:tblGrid>
              <a:tr h="0">
                <a:tc>
                  <a:txBody>
                    <a:bodyPr/>
                    <a:lstStyle/>
                    <a:p>
                      <a:pPr algn="ctr"/>
                      <a:r>
                        <a:rPr lang="en-US" sz="1400" dirty="0" smtClean="0">
                          <a:solidFill>
                            <a:srgbClr val="FF0000"/>
                          </a:solidFill>
                          <a:latin typeface="Times New Roman" charset="0"/>
                          <a:ea typeface="Times New Roman" charset="0"/>
                          <a:cs typeface="Times New Roman" charset="0"/>
                        </a:rPr>
                        <a:t>Extraction</a:t>
                      </a:r>
                      <a:r>
                        <a:rPr lang="en-US" sz="1400" dirty="0" smtClean="0">
                          <a:solidFill>
                            <a:schemeClr val="tx1"/>
                          </a:solidFill>
                          <a:latin typeface="Times New Roman" charset="0"/>
                          <a:ea typeface="Times New Roman" charset="0"/>
                          <a:cs typeface="Times New Roman" charset="0"/>
                        </a:rPr>
                        <a:t> </a:t>
                      </a:r>
                      <a:r>
                        <a:rPr lang="en-US" sz="1400" dirty="0" smtClean="0">
                          <a:solidFill>
                            <a:srgbClr val="FF0000"/>
                          </a:solidFill>
                          <a:latin typeface="Times New Roman" charset="0"/>
                          <a:ea typeface="Times New Roman" charset="0"/>
                          <a:cs typeface="Times New Roman" charset="0"/>
                        </a:rPr>
                        <a:t>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post_date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928513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951695558"/>
              </p:ext>
            </p:extLst>
          </p:nvPr>
        </p:nvGraphicFramePr>
        <p:xfrm>
          <a:off x="3799106" y="1441185"/>
          <a:ext cx="3119854" cy="1341120"/>
        </p:xfrm>
        <a:graphic>
          <a:graphicData uri="http://schemas.openxmlformats.org/drawingml/2006/table">
            <a:tbl>
              <a:tblPr firstRow="1" bandRow="1">
                <a:tableStyleId>{5C22544A-7EE6-4342-B048-85BDC9FD1C3A}</a:tableStyleId>
              </a:tblPr>
              <a:tblGrid>
                <a:gridCol w="1607737"/>
                <a:gridCol w="1512117"/>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94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25400" y="572415"/>
            <a:ext cx="3746499" cy="1938992"/>
          </a:xfrm>
          <a:prstGeom prst="rect">
            <a:avLst/>
          </a:prstGeom>
          <a:noFill/>
        </p:spPr>
        <p:txBody>
          <a:bodyPr wrap="square" rtlCol="0">
            <a:spAutoFit/>
          </a:bodyPr>
          <a:lstStyle/>
          <a:p>
            <a:r>
              <a:rPr lang="en-US" sz="2000" dirty="0">
                <a:solidFill>
                  <a:srgbClr val="FF0000"/>
                </a:solidFill>
                <a:latin typeface="Times New Roman" charset="0"/>
              </a:rPr>
              <a:t>To be evaluated on Domain Discovery </a:t>
            </a:r>
            <a:r>
              <a:rPr lang="en-US" sz="2000" dirty="0" smtClean="0">
                <a:solidFill>
                  <a:srgbClr val="FF0000"/>
                </a:solidFill>
                <a:latin typeface="Times New Roman" charset="0"/>
              </a:rPr>
              <a:t>data</a:t>
            </a:r>
          </a:p>
          <a:p>
            <a:endParaRPr lang="en-US" sz="2000" dirty="0">
              <a:solidFill>
                <a:srgbClr val="FF0000"/>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99</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p:txBody>
      </p:sp>
      <p:graphicFrame>
        <p:nvGraphicFramePr>
          <p:cNvPr id="8" name="Table 7"/>
          <p:cNvGraphicFramePr>
            <a:graphicFrameLocks noGrp="1"/>
          </p:cNvGraphicFramePr>
          <p:nvPr>
            <p:extLst>
              <p:ext uri="{D42A27DB-BD31-4B8C-83A1-F6EECF244321}">
                <p14:modId xmlns:p14="http://schemas.microsoft.com/office/powerpoint/2010/main" val="2133280588"/>
              </p:ext>
            </p:extLst>
          </p:nvPr>
        </p:nvGraphicFramePr>
        <p:xfrm>
          <a:off x="8003901" y="1441185"/>
          <a:ext cx="3491547" cy="16459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8"/>
          <p:cNvSpPr/>
          <p:nvPr/>
        </p:nvSpPr>
        <p:spPr>
          <a:xfrm>
            <a:off x="190280" y="4536019"/>
            <a:ext cx="11773339" cy="2031325"/>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“Please find and list all of the ads connected via a shared phone number, email, or street address to the phone number </a:t>
            </a:r>
            <a:r>
              <a:rPr lang="en-US" dirty="0">
                <a:solidFill>
                  <a:srgbClr val="7030A0"/>
                </a:solidFill>
                <a:latin typeface="Times New Roman" charset="0"/>
              </a:rPr>
              <a:t>6466423890 </a:t>
            </a:r>
            <a:r>
              <a:rPr lang="en-US" dirty="0">
                <a:latin typeface="Times New Roman" charset="0"/>
              </a:rPr>
              <a:t>that include a </a:t>
            </a:r>
            <a:r>
              <a:rPr lang="en-US" dirty="0">
                <a:solidFill>
                  <a:srgbClr val="FF0000"/>
                </a:solidFill>
                <a:latin typeface="Times New Roman" charset="0"/>
              </a:rPr>
              <a:t>price</a:t>
            </a:r>
            <a:r>
              <a:rPr lang="en-US" dirty="0">
                <a:latin typeface="Times New Roman" charset="0"/>
              </a:rPr>
              <a:t> in the ad text. In the answer field note the price for each ad</a:t>
            </a:r>
            <a:r>
              <a:rPr lang="en-US" dirty="0" smtClean="0">
                <a:latin typeface="Times New Roman" charset="0"/>
              </a:rPr>
              <a:t>... Return </a:t>
            </a:r>
            <a:r>
              <a:rPr lang="en-US" dirty="0">
                <a:latin typeface="Times New Roman" charset="0"/>
              </a:rPr>
              <a:t>the average price as the first element in the payload list.”</a:t>
            </a:r>
            <a:endParaRPr lang="en-US" dirty="0" smtClean="0">
              <a:latin typeface="Times New Roman" charset="0"/>
            </a:endParaRPr>
          </a:p>
          <a:p>
            <a:endParaRPr lang="en-US" dirty="0">
              <a:latin typeface="Times New Roman" charset="0"/>
            </a:endParaRPr>
          </a:p>
          <a:p>
            <a:r>
              <a:rPr lang="en-US" dirty="0" smtClean="0">
                <a:solidFill>
                  <a:srgbClr val="7030A0"/>
                </a:solidFill>
                <a:latin typeface="Times New Roman" charset="0"/>
              </a:rPr>
              <a:t>Seed Feature </a:t>
            </a:r>
            <a:r>
              <a:rPr lang="en-US" dirty="0">
                <a:solidFill>
                  <a:srgbClr val="7030A0"/>
                </a:solidFill>
                <a:latin typeface="Times New Roman" charset="0"/>
                <a:ea typeface="Times New Roman" charset="0"/>
                <a:cs typeface="Times New Roman" charset="0"/>
              </a:rPr>
              <a:t>Type</a:t>
            </a:r>
            <a:r>
              <a:rPr lang="en-US" dirty="0" smtClean="0">
                <a:solidFill>
                  <a:srgbClr val="7030A0"/>
                </a:solidFill>
                <a:latin typeface="Times New Roman" charset="0"/>
              </a:rPr>
              <a:t>: </a:t>
            </a:r>
            <a:r>
              <a:rPr lang="en-US" dirty="0" smtClean="0">
                <a:latin typeface="Times New Roman" charset="0"/>
              </a:rPr>
              <a:t>phone number</a:t>
            </a:r>
          </a:p>
          <a:p>
            <a:r>
              <a:rPr lang="en-US" dirty="0" smtClean="0">
                <a:solidFill>
                  <a:srgbClr val="FF0000"/>
                </a:solidFill>
                <a:latin typeface="Times New Roman" charset="0"/>
              </a:rPr>
              <a:t>Extraction Feature </a:t>
            </a:r>
            <a:r>
              <a:rPr lang="en-US" dirty="0">
                <a:solidFill>
                  <a:srgbClr val="FF0000"/>
                </a:solidFill>
                <a:latin typeface="Times New Roman" charset="0"/>
                <a:ea typeface="Times New Roman" charset="0"/>
                <a:cs typeface="Times New Roman" charset="0"/>
              </a:rPr>
              <a:t>Type</a:t>
            </a:r>
            <a:r>
              <a:rPr lang="en-US" dirty="0" smtClean="0">
                <a:solidFill>
                  <a:srgbClr val="FF0000"/>
                </a:solidFill>
                <a:latin typeface="Times New Roman" charset="0"/>
              </a:rPr>
              <a:t>: </a:t>
            </a:r>
            <a:r>
              <a:rPr lang="en-US" dirty="0" smtClean="0">
                <a:latin typeface="Times New Roman" charset="0"/>
              </a:rPr>
              <a:t>price</a:t>
            </a:r>
            <a:endParaRPr lang="en-US" dirty="0">
              <a:latin typeface="Times New Roman" charset="0"/>
            </a:endParaRPr>
          </a:p>
        </p:txBody>
      </p:sp>
    </p:spTree>
    <p:extLst>
      <p:ext uri="{BB962C8B-B14F-4D97-AF65-F5344CB8AC3E}">
        <p14:creationId xmlns:p14="http://schemas.microsoft.com/office/powerpoint/2010/main" val="18819217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a:solidFill>
                  <a:srgbClr val="0432FF"/>
                </a:solidFill>
                <a:latin typeface="Times New Roman" charset="0"/>
              </a:rPr>
              <a:t>Measurement Depth</a:t>
            </a:r>
            <a:r>
              <a:rPr lang="en-US" sz="2000" dirty="0" smtClean="0">
                <a:solidFill>
                  <a:srgbClr val="0432FF"/>
                </a:solidFill>
                <a:latin typeface="Times New Roman" charset="0"/>
              </a:rPr>
              <a:t>: </a:t>
            </a:r>
            <a:r>
              <a:rPr lang="en-US" sz="2000" dirty="0">
                <a:latin typeface="Times New Roman" charset="0"/>
              </a:rPr>
              <a:t>5</a:t>
            </a:r>
            <a:r>
              <a:rPr lang="en-US" sz="2000" dirty="0" smtClean="0">
                <a:latin typeface="Times New Roman" charset="0"/>
              </a:rPr>
              <a:t>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Clusters were generated from team submissions input into a consensus clustering algorithm</a:t>
            </a:r>
          </a:p>
          <a:p>
            <a:r>
              <a:rPr lang="en-US" sz="2000" dirty="0">
                <a:latin typeface="Times New Roman" charset="0"/>
              </a:rPr>
              <a:t>- Annotators labelled relevant features and gave the values of each feature contained in the documents</a:t>
            </a:r>
          </a:p>
          <a:p>
            <a:r>
              <a:rPr lang="en-US" sz="2000" dirty="0">
                <a:latin typeface="Times New Roman" charset="0"/>
              </a:rPr>
              <a:t>- After the QPR, submissions from each team and all annotated feature values were </a:t>
            </a:r>
            <a:r>
              <a:rPr lang="en-US" sz="2000" i="1" dirty="0">
                <a:latin typeface="Times New Roman" charset="0"/>
              </a:rPr>
              <a:t>normalized</a:t>
            </a:r>
            <a:r>
              <a:rPr lang="en-US" sz="2000" dirty="0">
                <a:latin typeface="Times New Roman" charset="0"/>
              </a:rPr>
              <a:t> to generate a dictionary of all feature values that may be considered correct when a given normalized feature value is expected</a:t>
            </a:r>
          </a:p>
          <a:p>
            <a:r>
              <a:rPr lang="en-US" sz="2000" dirty="0" smtClean="0">
                <a:latin typeface="Times New Roman" charset="0"/>
              </a:rPr>
              <a:t>- </a:t>
            </a:r>
            <a:r>
              <a:rPr lang="en-US" sz="2000" dirty="0">
                <a:latin typeface="Times New Roman" charset="0"/>
              </a:rPr>
              <a:t>Normalized </a:t>
            </a:r>
            <a:r>
              <a:rPr lang="en-US" sz="2000" dirty="0" smtClean="0">
                <a:latin typeface="Times New Roman" charset="0"/>
              </a:rPr>
              <a:t>extraction feature values were </a:t>
            </a:r>
            <a:r>
              <a:rPr lang="en-US" sz="2000" dirty="0">
                <a:latin typeface="Times New Roman" charset="0"/>
              </a:rPr>
              <a:t>used to determine the solution to the aggregate </a:t>
            </a:r>
            <a:r>
              <a:rPr lang="en-US" sz="2000" dirty="0" smtClean="0">
                <a:latin typeface="Times New Roman" charset="0"/>
              </a:rPr>
              <a:t>function</a:t>
            </a:r>
            <a:endParaRPr lang="en-US" sz="2000" dirty="0">
              <a:latin typeface="Times New Roman" charset="0"/>
            </a:endParaRPr>
          </a:p>
        </p:txBody>
      </p:sp>
    </p:spTree>
    <p:extLst>
      <p:ext uri="{BB962C8B-B14F-4D97-AF65-F5344CB8AC3E}">
        <p14:creationId xmlns:p14="http://schemas.microsoft.com/office/powerpoint/2010/main" val="8808374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a:t>
            </a:r>
            <a:r>
              <a:rPr lang="en-US" sz="2000" dirty="0">
                <a:latin typeface="Times New Roman" charset="0"/>
              </a:rPr>
              <a:t>annotation process generated a dictionary providing the list of relevant documents for each </a:t>
            </a:r>
            <a:r>
              <a:rPr lang="en-US" sz="2000" dirty="0" smtClean="0">
                <a:latin typeface="Times New Roman" charset="0"/>
              </a:rPr>
              <a:t>Cluster Aggregate </a:t>
            </a:r>
            <a:r>
              <a:rPr lang="en-US" sz="2000" dirty="0">
                <a:latin typeface="Times New Roman" charset="0"/>
              </a:rPr>
              <a:t>question.  In addition, the annotated extraction feature values of each document were used to comprise a list of extraction values to be input into the appropriate aggregate function (i.e., MODE, MIN, MAX, AVG) for each question.  Since the extraction feature values did not conform to a normalized format (“5foot 5” vs “65”), each submitted extraction value was manually normalized.</a:t>
            </a:r>
          </a:p>
          <a:p>
            <a:endParaRPr lang="en-US" sz="2000" dirty="0">
              <a:latin typeface="Times New Roman" charset="0"/>
            </a:endParaRPr>
          </a:p>
          <a:p>
            <a:r>
              <a:rPr lang="en-US" sz="2000" dirty="0" smtClean="0">
                <a:latin typeface="Times New Roman" charset="0"/>
              </a:rPr>
              <a:t>The full list of normalized feature values was used to generate the expected aggregate value for each question.</a:t>
            </a:r>
          </a:p>
        </p:txBody>
      </p:sp>
    </p:spTree>
    <p:extLst>
      <p:ext uri="{BB962C8B-B14F-4D97-AF65-F5344CB8AC3E}">
        <p14:creationId xmlns:p14="http://schemas.microsoft.com/office/powerpoint/2010/main" val="13534020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a:solidFill>
                  <a:srgbClr val="0432FF"/>
                </a:solidFill>
                <a:latin typeface="Times New Roman" charset="0"/>
              </a:rPr>
              <a:t>Cluster Aggregate: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170099"/>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The Aggregate Metric provides a measure of accuracy for the overall aggregate answer submission (e.g., average price found in a all relevant documents) for each Cluster Aggregate question.  Each team’s submitted aggregate answer is compared to the expected aggregate answer provided in the answer key.  The Aggregate Metric takes a value of 1 if the submitted aggregate answer is determined to be correct and takes a value of 0 if the </a:t>
            </a:r>
            <a:r>
              <a:rPr lang="en-US" sz="2000" dirty="0">
                <a:latin typeface="Times New Roman" charset="0"/>
              </a:rPr>
              <a:t>submitted aggregate answer is determined to be </a:t>
            </a:r>
            <a:r>
              <a:rPr lang="en-US" sz="2000" dirty="0" smtClean="0">
                <a:latin typeface="Times New Roman" charset="0"/>
              </a:rPr>
              <a:t>incorrect.  An answer is considered correct if it falls within the tolerance parameters which vary by the feature type (i.e., price, height, weight) expected from the Aggregate Question:</a:t>
            </a:r>
          </a:p>
        </p:txBody>
      </p:sp>
      <p:graphicFrame>
        <p:nvGraphicFramePr>
          <p:cNvPr id="2" name="Table 1"/>
          <p:cNvGraphicFramePr>
            <a:graphicFrameLocks noGrp="1"/>
          </p:cNvGraphicFramePr>
          <p:nvPr>
            <p:extLst>
              <p:ext uri="{D42A27DB-BD31-4B8C-83A1-F6EECF244321}">
                <p14:modId xmlns:p14="http://schemas.microsoft.com/office/powerpoint/2010/main" val="1014102755"/>
              </p:ext>
            </p:extLst>
          </p:nvPr>
        </p:nvGraphicFramePr>
        <p:xfrm>
          <a:off x="1820067" y="4759845"/>
          <a:ext cx="8539165" cy="1478280"/>
        </p:xfrm>
        <a:graphic>
          <a:graphicData uri="http://schemas.openxmlformats.org/drawingml/2006/table">
            <a:tbl>
              <a:tblPr firstRow="1" bandRow="1">
                <a:tableStyleId>{5C22544A-7EE6-4342-B048-85BDC9FD1C3A}</a:tableStyleId>
              </a:tblPr>
              <a:tblGrid>
                <a:gridCol w="1990459"/>
                <a:gridCol w="6548706"/>
              </a:tblGrid>
              <a:tr h="355485">
                <a:tc>
                  <a:txBody>
                    <a:bodyPr/>
                    <a:lstStyle/>
                    <a:p>
                      <a:pPr algn="ctr"/>
                      <a:r>
                        <a:rPr lang="en-US" dirty="0" smtClean="0">
                          <a:solidFill>
                            <a:schemeClr val="tx1"/>
                          </a:solidFill>
                          <a:latin typeface="Times New Roman" charset="0"/>
                          <a:ea typeface="Times New Roman" charset="0"/>
                          <a:cs typeface="Times New Roman" charset="0"/>
                        </a:rPr>
                        <a:t>Feature Type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Tolerance Parameters</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(0.9</a:t>
                      </a:r>
                      <a:r>
                        <a:rPr lang="en-US" baseline="0" dirty="0" smtClean="0">
                          <a:solidFill>
                            <a:schemeClr val="tx1"/>
                          </a:solidFill>
                          <a:latin typeface="Times New Roman" charset="0"/>
                          <a:ea typeface="Times New Roman" charset="0"/>
                          <a:cs typeface="Times New Roman" charset="0"/>
                        </a:rPr>
                        <a:t> * accepted) &lt;= submitted &lt;= (1.1 * accepted)</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height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inch) &lt;= submitted &lt;= (accepted + 1 inch)</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weight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5 pounds) &lt;= submitted &lt;= (accepted + 5 pounds)</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400184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5892713"/>
              </p:ext>
            </p:extLst>
          </p:nvPr>
        </p:nvGraphicFramePr>
        <p:xfrm>
          <a:off x="2203450" y="1023115"/>
          <a:ext cx="8323580" cy="4582160"/>
        </p:xfrm>
        <a:graphic>
          <a:graphicData uri="http://schemas.openxmlformats.org/drawingml/2006/table">
            <a:tbl>
              <a:tblPr firstRow="1" bandRow="1">
                <a:tableStyleId>{5C22544A-7EE6-4342-B048-85BDC9FD1C3A}</a:tableStyleId>
              </a:tblPr>
              <a:tblGrid>
                <a:gridCol w="2032000"/>
                <a:gridCol w="2127250"/>
                <a:gridCol w="2132330"/>
                <a:gridCol w="203200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0.24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0.35</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5932212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459910" cy="523220"/>
          </a:xfrm>
          <a:prstGeom prst="rect">
            <a:avLst/>
          </a:prstGeom>
          <a:noFill/>
        </p:spPr>
        <p:txBody>
          <a:bodyPr wrap="none" rtlCol="0">
            <a:spAutoFit/>
          </a:bodyPr>
          <a:lstStyle/>
          <a:p>
            <a:r>
              <a:rPr lang="en-US" sz="2800" dirty="0" smtClean="0">
                <a:solidFill>
                  <a:srgbClr val="0432FF"/>
                </a:solidFill>
                <a:latin typeface="Times New Roman" charset="0"/>
              </a:rPr>
              <a:t>Cluster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106402732"/>
              </p:ext>
            </p:extLst>
          </p:nvPr>
        </p:nvGraphicFramePr>
        <p:xfrm>
          <a:off x="3821967" y="836747"/>
          <a:ext cx="3279873" cy="1036320"/>
        </p:xfrm>
        <a:graphic>
          <a:graphicData uri="http://schemas.openxmlformats.org/drawingml/2006/table">
            <a:tbl>
              <a:tblPr firstRow="1" bandRow="1">
                <a:tableStyleId>{5C22544A-7EE6-4342-B048-85BDC9FD1C3A}</a:tableStyleId>
              </a:tblPr>
              <a:tblGrid>
                <a:gridCol w="1738630"/>
                <a:gridCol w="1541243"/>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TextBox 9"/>
          <p:cNvSpPr txBox="1"/>
          <p:nvPr/>
        </p:nvSpPr>
        <p:spPr>
          <a:xfrm>
            <a:off x="-12700" y="548620"/>
            <a:ext cx="3746499" cy="2554545"/>
          </a:xfrm>
          <a:prstGeom prst="rect">
            <a:avLst/>
          </a:prstGeom>
          <a:noFill/>
        </p:spPr>
        <p:txBody>
          <a:bodyPr wrap="square" rtlCol="0">
            <a:spAutoFit/>
          </a:bodyPr>
          <a:lstStyle/>
          <a:p>
            <a:r>
              <a:rPr lang="en-US" sz="2000" dirty="0">
                <a:solidFill>
                  <a:srgbClr val="FF0000"/>
                </a:solidFill>
                <a:latin typeface="Times New Roman" charset="0"/>
              </a:rPr>
              <a:t>To be evaluated on Domain Discovery </a:t>
            </a:r>
            <a:r>
              <a:rPr lang="en-US" sz="2000" dirty="0" smtClean="0">
                <a:solidFill>
                  <a:srgbClr val="FF0000"/>
                </a:solidFill>
                <a:latin typeface="Times New Roman" charset="0"/>
              </a:rPr>
              <a:t>data</a:t>
            </a:r>
            <a:endParaRPr lang="en-US" sz="2000" dirty="0" smtClean="0">
              <a:solidFill>
                <a:srgbClr val="0432FF"/>
              </a:solidFill>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a:p>
            <a:r>
              <a:rPr lang="en-US" sz="2000" dirty="0" smtClean="0">
                <a:latin typeface="Times New Roman" charset="0"/>
              </a:rPr>
              <a:t>15 questions defined the cluster</a:t>
            </a:r>
          </a:p>
          <a:p>
            <a:r>
              <a:rPr lang="en-US" sz="2000" dirty="0" smtClean="0">
                <a:latin typeface="Times New Roman" charset="0"/>
              </a:rPr>
              <a:t>by a phone number seed value.</a:t>
            </a:r>
          </a:p>
        </p:txBody>
      </p:sp>
      <p:graphicFrame>
        <p:nvGraphicFramePr>
          <p:cNvPr id="11" name="Table 10"/>
          <p:cNvGraphicFramePr>
            <a:graphicFrameLocks noGrp="1"/>
          </p:cNvGraphicFramePr>
          <p:nvPr>
            <p:extLst>
              <p:ext uri="{D42A27DB-BD31-4B8C-83A1-F6EECF244321}">
                <p14:modId xmlns:p14="http://schemas.microsoft.com/office/powerpoint/2010/main" val="1150248904"/>
              </p:ext>
            </p:extLst>
          </p:nvPr>
        </p:nvGraphicFramePr>
        <p:xfrm>
          <a:off x="8016602" y="836747"/>
          <a:ext cx="3491547" cy="16459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10</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233420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459910" cy="523220"/>
          </a:xfrm>
          <a:prstGeom prst="rect">
            <a:avLst/>
          </a:prstGeom>
          <a:noFill/>
        </p:spPr>
        <p:txBody>
          <a:bodyPr wrap="none" rtlCol="0">
            <a:spAutoFit/>
          </a:bodyPr>
          <a:lstStyle/>
          <a:p>
            <a:r>
              <a:rPr lang="en-US" sz="2800" dirty="0" smtClean="0">
                <a:solidFill>
                  <a:srgbClr val="0432FF"/>
                </a:solidFill>
                <a:latin typeface="Times New Roman" charset="0"/>
              </a:rPr>
              <a:t>Cluster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a:t>
            </a:r>
            <a:r>
              <a:rPr lang="en-US" sz="2000" dirty="0">
                <a:solidFill>
                  <a:srgbClr val="0432FF"/>
                </a:solidFill>
                <a:latin typeface="Times New Roman" charset="0"/>
              </a:rPr>
              <a:t>and Measurement Depth</a:t>
            </a:r>
            <a:r>
              <a:rPr lang="en-US" sz="2000" dirty="0" smtClean="0">
                <a:solidFill>
                  <a:srgbClr val="0432FF"/>
                </a:solidFill>
                <a:latin typeface="Times New Roman" charset="0"/>
              </a:rPr>
              <a:t>: </a:t>
            </a:r>
            <a:r>
              <a:rPr lang="en-US" sz="2000" dirty="0" smtClean="0">
                <a:latin typeface="Times New Roman" charset="0"/>
              </a:rPr>
              <a:t>100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The union set of submitted documents was collected up to the pooling depth for each Domain Discovery dataset</a:t>
            </a:r>
          </a:p>
          <a:p>
            <a:r>
              <a:rPr lang="en-US" sz="2000" dirty="0">
                <a:latin typeface="Times New Roman" charset="0"/>
              </a:rPr>
              <a:t>- Annotators reviewed the documents in aggregate using </a:t>
            </a:r>
            <a:r>
              <a:rPr lang="en-US" sz="2000" dirty="0" err="1">
                <a:latin typeface="Times New Roman" charset="0"/>
              </a:rPr>
              <a:t>Uncharted’s</a:t>
            </a:r>
            <a:r>
              <a:rPr lang="en-US" sz="2000" dirty="0">
                <a:latin typeface="Times New Roman" charset="0"/>
              </a:rPr>
              <a:t> modified </a:t>
            </a:r>
            <a:r>
              <a:rPr lang="en-US" sz="2000" dirty="0" err="1">
                <a:latin typeface="Times New Roman" charset="0"/>
              </a:rPr>
              <a:t>TellFinder</a:t>
            </a:r>
            <a:r>
              <a:rPr lang="en-US" sz="2000" dirty="0">
                <a:latin typeface="Times New Roman" charset="0"/>
              </a:rPr>
              <a:t> “annotation tool” and determined which documents belonged in the cluster defined by the seed value</a:t>
            </a:r>
          </a:p>
          <a:p>
            <a:r>
              <a:rPr lang="en-US" sz="2000" dirty="0" smtClean="0">
                <a:latin typeface="Times New Roman" charset="0"/>
              </a:rPr>
              <a:t>- “In cluster” ads </a:t>
            </a:r>
            <a:r>
              <a:rPr lang="en-US" sz="2000" dirty="0">
                <a:latin typeface="Times New Roman" charset="0"/>
              </a:rPr>
              <a:t>were </a:t>
            </a:r>
            <a:r>
              <a:rPr lang="en-US" sz="2000" dirty="0" smtClean="0">
                <a:latin typeface="Times New Roman" charset="0"/>
              </a:rPr>
              <a:t>further annotated </a:t>
            </a:r>
            <a:r>
              <a:rPr lang="en-US" sz="2000" dirty="0">
                <a:latin typeface="Times New Roman" charset="0"/>
              </a:rPr>
              <a:t>and determined to be relevant if they matched the filtering criteria and contained the extraction </a:t>
            </a:r>
            <a:r>
              <a:rPr lang="en-US" sz="2000" dirty="0" smtClean="0">
                <a:latin typeface="Times New Roman" charset="0"/>
              </a:rPr>
              <a:t>feature</a:t>
            </a:r>
          </a:p>
          <a:p>
            <a:r>
              <a:rPr lang="en-US" sz="2000" dirty="0" smtClean="0">
                <a:latin typeface="Times New Roman" charset="0"/>
              </a:rPr>
              <a:t>- The extracted feature values of relevant ads were further reviewed and determined to be correct if they matched the feature value found in the ad</a:t>
            </a:r>
            <a:endParaRPr lang="en-US" sz="2000" dirty="0">
              <a:latin typeface="Times New Roman" charset="0"/>
            </a:endParaRPr>
          </a:p>
          <a:p>
            <a:r>
              <a:rPr lang="en-US" sz="2000" dirty="0" smtClean="0">
                <a:latin typeface="Times New Roman" charset="0"/>
              </a:rPr>
              <a:t>- </a:t>
            </a:r>
            <a:r>
              <a:rPr lang="en-US" sz="2000" dirty="0">
                <a:latin typeface="Times New Roman" charset="0"/>
              </a:rPr>
              <a:t>Normalized </a:t>
            </a:r>
            <a:r>
              <a:rPr lang="en-US" sz="2000" dirty="0" smtClean="0">
                <a:latin typeface="Times New Roman" charset="0"/>
              </a:rPr>
              <a:t>extraction feature values were </a:t>
            </a:r>
            <a:r>
              <a:rPr lang="en-US" sz="2000" dirty="0">
                <a:latin typeface="Times New Roman" charset="0"/>
              </a:rPr>
              <a:t>used to determine the solution to the aggregate </a:t>
            </a:r>
            <a:r>
              <a:rPr lang="en-US" sz="2000" dirty="0" smtClean="0">
                <a:latin typeface="Times New Roman" charset="0"/>
              </a:rPr>
              <a:t>function</a:t>
            </a:r>
            <a:endParaRPr lang="en-US" sz="2000" dirty="0">
              <a:latin typeface="Times New Roman" charset="0"/>
            </a:endParaRPr>
          </a:p>
        </p:txBody>
      </p:sp>
    </p:spTree>
    <p:extLst>
      <p:ext uri="{BB962C8B-B14F-4D97-AF65-F5344CB8AC3E}">
        <p14:creationId xmlns:p14="http://schemas.microsoft.com/office/powerpoint/2010/main" val="19371835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459910" cy="523220"/>
          </a:xfrm>
          <a:prstGeom prst="rect">
            <a:avLst/>
          </a:prstGeom>
          <a:noFill/>
        </p:spPr>
        <p:txBody>
          <a:bodyPr wrap="none" rtlCol="0">
            <a:spAutoFit/>
          </a:bodyPr>
          <a:lstStyle/>
          <a:p>
            <a:r>
              <a:rPr lang="en-US" sz="2800" dirty="0" smtClean="0">
                <a:solidFill>
                  <a:srgbClr val="0432FF"/>
                </a:solidFill>
                <a:latin typeface="Times New Roman" charset="0"/>
              </a:rPr>
              <a:t>Cluster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a:t>
            </a:r>
            <a:r>
              <a:rPr lang="en-US" sz="2000" dirty="0">
                <a:latin typeface="Times New Roman" charset="0"/>
              </a:rPr>
              <a:t>annotation process generated a dictionary providing the list of relevant documents for each </a:t>
            </a:r>
            <a:r>
              <a:rPr lang="en-US" sz="2000" dirty="0" smtClean="0">
                <a:latin typeface="Times New Roman" charset="0"/>
              </a:rPr>
              <a:t>Cluster Aggregate </a:t>
            </a:r>
            <a:r>
              <a:rPr lang="en-US" sz="2000" dirty="0">
                <a:latin typeface="Times New Roman" charset="0"/>
              </a:rPr>
              <a:t>question.  In addition, the annotated extraction feature values of each document were used to comprise a list of extraction values to be input into the appropriate aggregate function (i.e., MODE, MIN, MAX, AVG) for each question.  Since the extraction feature values did not conform to a normalized format (“5foot 5” vs “65”), each submitted extraction value was manually normalized.</a:t>
            </a:r>
          </a:p>
          <a:p>
            <a:endParaRPr lang="en-US" sz="2000" dirty="0">
              <a:latin typeface="Times New Roman" charset="0"/>
            </a:endParaRPr>
          </a:p>
          <a:p>
            <a:r>
              <a:rPr lang="en-US" sz="2000" dirty="0" smtClean="0">
                <a:latin typeface="Times New Roman" charset="0"/>
              </a:rPr>
              <a:t>The full list of normalized feature values was used to generate the expected aggregate value for each question.</a:t>
            </a:r>
          </a:p>
        </p:txBody>
      </p:sp>
    </p:spTree>
    <p:extLst>
      <p:ext uri="{BB962C8B-B14F-4D97-AF65-F5344CB8AC3E}">
        <p14:creationId xmlns:p14="http://schemas.microsoft.com/office/powerpoint/2010/main" val="18459199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549678" cy="523220"/>
          </a:xfrm>
          <a:prstGeom prst="rect">
            <a:avLst/>
          </a:prstGeom>
          <a:noFill/>
        </p:spPr>
        <p:txBody>
          <a:bodyPr wrap="none" rtlCol="0">
            <a:spAutoFit/>
          </a:bodyPr>
          <a:lstStyle/>
          <a:p>
            <a:r>
              <a:rPr lang="en-US" sz="2800" dirty="0">
                <a:solidFill>
                  <a:srgbClr val="0432FF"/>
                </a:solidFill>
                <a:latin typeface="Times New Roman" charset="0"/>
              </a:rPr>
              <a:t>Cluster Aggregate: </a:t>
            </a:r>
            <a:r>
              <a:rPr lang="en-US" sz="2800" dirty="0" smtClean="0">
                <a:solidFill>
                  <a:srgbClr val="0432FF"/>
                </a:solidFill>
                <a:latin typeface="Times New Roman" charset="0"/>
              </a:rPr>
              <a:t>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170099"/>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The Aggregate Metric provides a measure of accuracy for the overall aggregate answer submission (e.g., average price found in a all relevant documents) for each Cluster Aggregate question.  Each team’s submitted aggregate answer is compared to the expected aggregate answer provided in the answer key.  The Aggregate Metric takes a value of 1 if the submitted aggregate answer is determined to be correct and takes a value of 0 if the </a:t>
            </a:r>
            <a:r>
              <a:rPr lang="en-US" sz="2000" dirty="0">
                <a:latin typeface="Times New Roman" charset="0"/>
              </a:rPr>
              <a:t>submitted aggregate answer is determined to be </a:t>
            </a:r>
            <a:r>
              <a:rPr lang="en-US" sz="2000" dirty="0" smtClean="0">
                <a:latin typeface="Times New Roman" charset="0"/>
              </a:rPr>
              <a:t>incorrect.  An answer is considered correct if it falls within the tolerance parameters which vary by the feature type (i.e., price, height, weight) expected from the Aggregate Question:</a:t>
            </a:r>
          </a:p>
        </p:txBody>
      </p:sp>
      <p:graphicFrame>
        <p:nvGraphicFramePr>
          <p:cNvPr id="2" name="Table 1"/>
          <p:cNvGraphicFramePr>
            <a:graphicFrameLocks noGrp="1"/>
          </p:cNvGraphicFramePr>
          <p:nvPr>
            <p:extLst>
              <p:ext uri="{D42A27DB-BD31-4B8C-83A1-F6EECF244321}">
                <p14:modId xmlns:p14="http://schemas.microsoft.com/office/powerpoint/2010/main" val="1014102755"/>
              </p:ext>
            </p:extLst>
          </p:nvPr>
        </p:nvGraphicFramePr>
        <p:xfrm>
          <a:off x="1820067" y="4759845"/>
          <a:ext cx="8539165" cy="1478280"/>
        </p:xfrm>
        <a:graphic>
          <a:graphicData uri="http://schemas.openxmlformats.org/drawingml/2006/table">
            <a:tbl>
              <a:tblPr firstRow="1" bandRow="1">
                <a:tableStyleId>{5C22544A-7EE6-4342-B048-85BDC9FD1C3A}</a:tableStyleId>
              </a:tblPr>
              <a:tblGrid>
                <a:gridCol w="1990459"/>
                <a:gridCol w="6548706"/>
              </a:tblGrid>
              <a:tr h="355485">
                <a:tc>
                  <a:txBody>
                    <a:bodyPr/>
                    <a:lstStyle/>
                    <a:p>
                      <a:pPr algn="ctr"/>
                      <a:r>
                        <a:rPr lang="en-US" dirty="0" smtClean="0">
                          <a:solidFill>
                            <a:schemeClr val="tx1"/>
                          </a:solidFill>
                          <a:latin typeface="Times New Roman" charset="0"/>
                          <a:ea typeface="Times New Roman" charset="0"/>
                          <a:cs typeface="Times New Roman" charset="0"/>
                        </a:rPr>
                        <a:t>Feature Type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Tolerance Parameters</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(0.9</a:t>
                      </a:r>
                      <a:r>
                        <a:rPr lang="en-US" baseline="0" dirty="0" smtClean="0">
                          <a:solidFill>
                            <a:schemeClr val="tx1"/>
                          </a:solidFill>
                          <a:latin typeface="Times New Roman" charset="0"/>
                          <a:ea typeface="Times New Roman" charset="0"/>
                          <a:cs typeface="Times New Roman" charset="0"/>
                        </a:rPr>
                        <a:t> * accepted) &lt;= submitted &lt;= (1.1 * accepted)</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height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inch) &lt;= submitted &lt;= (accepted + 1 inch)</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weight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5 pounds) &lt;= submitted &lt;= (accepted + 5 pounds)</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4601303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Aggregate: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1461427975"/>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2096489629"/>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5060473" y="4863465"/>
            <a:ext cx="2032953"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1807 </a:t>
            </a:r>
            <a:r>
              <a:rPr lang="en-US" sz="2000" dirty="0">
                <a:latin typeface="Times New Roman" charset="0"/>
              </a:rPr>
              <a:t>docs*</a:t>
            </a: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1549 </a:t>
            </a:r>
            <a:r>
              <a:rPr lang="en-US" sz="2000" dirty="0">
                <a:latin typeface="Times New Roman" charset="0"/>
              </a:rPr>
              <a:t>docs*</a:t>
            </a:r>
            <a:endParaRPr lang="en-US" sz="2000" dirty="0" smtClean="0">
              <a:latin typeface="Times New Roman" charset="0"/>
            </a:endParaRPr>
          </a:p>
          <a:p>
            <a:r>
              <a:rPr lang="en-US" sz="2000" dirty="0" smtClean="0">
                <a:solidFill>
                  <a:srgbClr val="0432FF"/>
                </a:solidFill>
                <a:latin typeface="Times New Roman" charset="0"/>
              </a:rPr>
              <a:t>HG: </a:t>
            </a:r>
            <a:r>
              <a:rPr lang="en-US" sz="2000" dirty="0" smtClean="0">
                <a:latin typeface="Times New Roman" charset="0"/>
              </a:rPr>
              <a:t>2796 </a:t>
            </a:r>
            <a:r>
              <a:rPr lang="en-US" sz="2000" dirty="0">
                <a:latin typeface="Times New Roman" charset="0"/>
              </a:rPr>
              <a:t>docs*</a:t>
            </a:r>
          </a:p>
        </p:txBody>
      </p:sp>
      <p:sp>
        <p:nvSpPr>
          <p:cNvPr id="10" name="TextBox 9"/>
          <p:cNvSpPr txBox="1"/>
          <p:nvPr/>
        </p:nvSpPr>
        <p:spPr>
          <a:xfrm>
            <a:off x="864552" y="4863465"/>
            <a:ext cx="195389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docs</a:t>
            </a:r>
          </a:p>
          <a:p>
            <a:r>
              <a:rPr lang="en-US" sz="2000" dirty="0" smtClean="0">
                <a:solidFill>
                  <a:srgbClr val="0432FF"/>
                </a:solidFill>
                <a:latin typeface="Times New Roman" charset="0"/>
              </a:rPr>
              <a:t>HG: </a:t>
            </a:r>
            <a:r>
              <a:rPr lang="en-US" sz="2000" dirty="0" smtClean="0">
                <a:latin typeface="Times New Roman" charset="0"/>
              </a:rPr>
              <a:t>~ 38M docs</a:t>
            </a:r>
            <a:endParaRPr lang="en-US" sz="2000" dirty="0">
              <a:latin typeface="Times New Roman" charset="0"/>
            </a:endParaRPr>
          </a:p>
        </p:txBody>
      </p:sp>
      <p:sp>
        <p:nvSpPr>
          <p:cNvPr id="13" name="TextBox 12"/>
          <p:cNvSpPr txBox="1"/>
          <p:nvPr/>
        </p:nvSpPr>
        <p:spPr>
          <a:xfrm>
            <a:off x="0" y="6158856"/>
            <a:ext cx="11415395" cy="584775"/>
          </a:xfrm>
          <a:prstGeom prst="rect">
            <a:avLst/>
          </a:prstGeom>
          <a:noFill/>
        </p:spPr>
        <p:txBody>
          <a:bodyPr wrap="square" rtlCol="0">
            <a:spAutoFit/>
          </a:bodyPr>
          <a:lstStyle/>
          <a:p>
            <a:r>
              <a:rPr lang="en-US" sz="1600" dirty="0" smtClean="0">
                <a:solidFill>
                  <a:srgbClr val="FF0000"/>
                </a:solidFill>
                <a:latin typeface="Times New Roman" charset="0"/>
              </a:rPr>
              <a:t>* </a:t>
            </a:r>
            <a:r>
              <a:rPr lang="en-US" sz="1600" dirty="0" smtClean="0">
                <a:latin typeface="Times New Roman" charset="0"/>
              </a:rPr>
              <a:t>Represents the number of unique document IDs found in the union of all three Search Team submissions within the pooling depth</a:t>
            </a:r>
          </a:p>
          <a:p>
            <a:r>
              <a:rPr lang="en-US" sz="1600" dirty="0" smtClean="0">
                <a:solidFill>
                  <a:srgbClr val="FF0000"/>
                </a:solidFill>
                <a:latin typeface="Times New Roman" charset="0"/>
              </a:rPr>
              <a:t>+</a:t>
            </a:r>
            <a:r>
              <a:rPr lang="en-US" sz="1600" dirty="0" smtClean="0">
                <a:latin typeface="Times New Roman" charset="0"/>
              </a:rPr>
              <a:t> Represents the percentage of submitted documents from the given dataset found to be relevant </a:t>
            </a:r>
            <a:endParaRPr lang="en-US" sz="1600" dirty="0">
              <a:latin typeface="Times New Roman" charset="0"/>
            </a:endParaRPr>
          </a:p>
        </p:txBody>
      </p:sp>
      <p:sp>
        <p:nvSpPr>
          <p:cNvPr id="12" name="TextBox 11"/>
          <p:cNvSpPr txBox="1"/>
          <p:nvPr/>
        </p:nvSpPr>
        <p:spPr>
          <a:xfrm>
            <a:off x="8079423" y="1814887"/>
            <a:ext cx="3421698" cy="1015663"/>
          </a:xfrm>
          <a:prstGeom prst="rect">
            <a:avLst/>
          </a:prstGeom>
          <a:noFill/>
        </p:spPr>
        <p:txBody>
          <a:bodyPr wrap="square" rtlCol="0">
            <a:spAutoFit/>
          </a:bodyPr>
          <a:lstStyle/>
          <a:p>
            <a:r>
              <a:rPr lang="en-US" sz="2000" dirty="0" smtClean="0">
                <a:solidFill>
                  <a:srgbClr val="FF0000"/>
                </a:solidFill>
                <a:latin typeface="Times New Roman" charset="0"/>
              </a:rPr>
              <a:t>TBD: Additional annotations needed to perform final analysis</a:t>
            </a:r>
            <a:endParaRPr lang="en-US" sz="2000" dirty="0">
              <a:solidFill>
                <a:srgbClr val="FF0000"/>
              </a:solidFill>
              <a:latin typeface="Times New Roman" charset="0"/>
            </a:endParaRPr>
          </a:p>
        </p:txBody>
      </p:sp>
    </p:spTree>
    <p:extLst>
      <p:ext uri="{BB962C8B-B14F-4D97-AF65-F5344CB8AC3E}">
        <p14:creationId xmlns:p14="http://schemas.microsoft.com/office/powerpoint/2010/main" val="1486079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a:solidFill>
                  <a:srgbClr val="0432FF"/>
                </a:solidFill>
                <a:latin typeface="Times New Roman" charset="0"/>
              </a:rPr>
              <a:t>Point Fact: 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and Measurement Depth: </a:t>
            </a:r>
            <a:r>
              <a:rPr lang="en-US" sz="2000" dirty="0" smtClean="0">
                <a:latin typeface="Times New Roman" charset="0"/>
              </a:rPr>
              <a:t>10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Top 10 unique document IDs were collected from each team</a:t>
            </a:r>
          </a:p>
          <a:p>
            <a:r>
              <a:rPr lang="en-US" sz="2000" dirty="0">
                <a:latin typeface="Times New Roman" charset="0"/>
              </a:rPr>
              <a:t>- </a:t>
            </a:r>
            <a:r>
              <a:rPr lang="en-US" sz="2000" dirty="0" smtClean="0">
                <a:latin typeface="Times New Roman" charset="0"/>
              </a:rPr>
              <a:t>Ads </a:t>
            </a:r>
            <a:r>
              <a:rPr lang="en-US" sz="2000" dirty="0">
                <a:latin typeface="Times New Roman" charset="0"/>
              </a:rPr>
              <a:t>were </a:t>
            </a:r>
            <a:r>
              <a:rPr lang="en-US" sz="2000" dirty="0" smtClean="0">
                <a:latin typeface="Times New Roman" charset="0"/>
              </a:rPr>
              <a:t>annotated </a:t>
            </a:r>
            <a:r>
              <a:rPr lang="en-US" sz="2000" dirty="0">
                <a:latin typeface="Times New Roman" charset="0"/>
              </a:rPr>
              <a:t>and determined to be relevant if they matched the filtering criteria and contained the extraction feature</a:t>
            </a:r>
          </a:p>
          <a:p>
            <a:r>
              <a:rPr lang="en-US" sz="2000" dirty="0">
                <a:latin typeface="Times New Roman" charset="0"/>
              </a:rPr>
              <a:t>- The extracted feature values of relevant ads were further reviewed and determined to be correct if they matched the feature value found in the ad</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smtClean="0">
              <a:latin typeface="Times New Roman" charset="0"/>
            </a:endParaRPr>
          </a:p>
          <a:p>
            <a:r>
              <a:rPr lang="en-US" sz="2000" dirty="0" smtClean="0">
                <a:latin typeface="Times New Roman" charset="0"/>
              </a:rPr>
              <a:t>- A dictionary is created providing each relevant document and accepted answer for each Point Fact question</a:t>
            </a:r>
          </a:p>
        </p:txBody>
      </p:sp>
    </p:spTree>
    <p:extLst>
      <p:ext uri="{BB962C8B-B14F-4D97-AF65-F5344CB8AC3E}">
        <p14:creationId xmlns:p14="http://schemas.microsoft.com/office/powerpoint/2010/main" val="17813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8" name="Chart 7"/>
          <p:cNvGraphicFramePr/>
          <p:nvPr>
            <p:extLst>
              <p:ext uri="{D42A27DB-BD31-4B8C-83A1-F6EECF244321}">
                <p14:modId xmlns:p14="http://schemas.microsoft.com/office/powerpoint/2010/main" val="1752074423"/>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3029584" y="1938537"/>
            <a:ext cx="6271895" cy="707886"/>
          </a:xfrm>
          <a:prstGeom prst="rect">
            <a:avLst/>
          </a:prstGeom>
          <a:noFill/>
        </p:spPr>
        <p:txBody>
          <a:bodyPr wrap="square" rtlCol="0">
            <a:spAutoFit/>
          </a:bodyPr>
          <a:lstStyle/>
          <a:p>
            <a:r>
              <a:rPr lang="en-US" sz="2000" dirty="0" smtClean="0">
                <a:solidFill>
                  <a:srgbClr val="FF0000"/>
                </a:solidFill>
                <a:latin typeface="Times New Roman" charset="0"/>
              </a:rPr>
              <a:t>TBD: Additional annotations needed to perform final analysis</a:t>
            </a:r>
            <a:endParaRPr lang="en-US" sz="2000" dirty="0">
              <a:solidFill>
                <a:srgbClr val="FF0000"/>
              </a:solidFill>
              <a:latin typeface="Times New Roman" charset="0"/>
            </a:endParaRPr>
          </a:p>
        </p:txBody>
      </p:sp>
      <p:sp>
        <p:nvSpPr>
          <p:cNvPr id="11" name="TextBox 10"/>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Aggregate: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spTree>
    <p:extLst>
      <p:ext uri="{BB962C8B-B14F-4D97-AF65-F5344CB8AC3E}">
        <p14:creationId xmlns:p14="http://schemas.microsoft.com/office/powerpoint/2010/main" val="8278227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9593780" cy="523220"/>
          </a:xfrm>
          <a:prstGeom prst="rect">
            <a:avLst/>
          </a:prstGeom>
          <a:noFill/>
        </p:spPr>
        <p:txBody>
          <a:bodyPr wrap="none" rtlCol="0">
            <a:spAutoFit/>
          </a:bodyPr>
          <a:lstStyle/>
          <a:p>
            <a:r>
              <a:rPr lang="en-US" sz="2800" dirty="0" smtClean="0">
                <a:solidFill>
                  <a:srgbClr val="0432FF"/>
                </a:solidFill>
                <a:latin typeface="Times New Roman" charset="0"/>
              </a:rPr>
              <a:t>Cluster Aggregate: Comparing the same questions across datasets</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79383" y="1868602"/>
            <a:ext cx="3200400" cy="400110"/>
          </a:xfrm>
          <a:prstGeom prst="rect">
            <a:avLst/>
          </a:prstGeom>
          <a:noFill/>
        </p:spPr>
        <p:txBody>
          <a:bodyPr wrap="square" rtlCol="0">
            <a:spAutoFit/>
          </a:bodyPr>
          <a:lstStyle/>
          <a:p>
            <a:r>
              <a:rPr lang="en-US" sz="2000" dirty="0" smtClean="0">
                <a:latin typeface="Times New Roman" charset="0"/>
              </a:rPr>
              <a:t>Domain Discovery Datasets</a:t>
            </a:r>
            <a:endParaRPr lang="en-US" sz="2000" dirty="0">
              <a:latin typeface="Times New Roman" charset="0"/>
            </a:endParaRPr>
          </a:p>
        </p:txBody>
      </p:sp>
      <p:sp>
        <p:nvSpPr>
          <p:cNvPr id="11" name="TextBox 10"/>
          <p:cNvSpPr txBox="1"/>
          <p:nvPr/>
        </p:nvSpPr>
        <p:spPr>
          <a:xfrm>
            <a:off x="5710579" y="484241"/>
            <a:ext cx="6350241" cy="646331"/>
          </a:xfrm>
          <a:prstGeom prst="rect">
            <a:avLst/>
          </a:prstGeom>
          <a:noFill/>
        </p:spPr>
        <p:txBody>
          <a:bodyPr wrap="square" rtlCol="0">
            <a:spAutoFit/>
          </a:bodyPr>
          <a:lstStyle/>
          <a:p>
            <a:r>
              <a:rPr lang="en-US" sz="2000" dirty="0" smtClean="0">
                <a:latin typeface="Times New Roman" charset="0"/>
              </a:rPr>
              <a:t>Ground Truth Datasets:</a:t>
            </a:r>
          </a:p>
          <a:p>
            <a:r>
              <a:rPr lang="en-US" sz="1600" dirty="0" smtClean="0">
                <a:latin typeface="Times New Roman" charset="0"/>
              </a:rPr>
              <a:t>Evaluating the same questions that were evaluated in DD datasets</a:t>
            </a:r>
            <a:endParaRPr lang="en-US" sz="1600" dirty="0">
              <a:latin typeface="Times New Roman"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919700640"/>
              </p:ext>
            </p:extLst>
          </p:nvPr>
        </p:nvGraphicFramePr>
        <p:xfrm>
          <a:off x="5710578" y="1130572"/>
          <a:ext cx="6234495" cy="5674360"/>
        </p:xfrm>
        <a:graphic>
          <a:graphicData uri="http://schemas.openxmlformats.org/drawingml/2006/table">
            <a:tbl>
              <a:tblPr firstRow="1" bandRow="1">
                <a:tableStyleId>{5C22544A-7EE6-4342-B048-85BDC9FD1C3A}</a:tableStyleId>
              </a:tblPr>
              <a:tblGrid>
                <a:gridCol w="1366203"/>
                <a:gridCol w="1592656"/>
                <a:gridCol w="1527859"/>
                <a:gridCol w="1747777"/>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0.57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0.20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2" name="TextBox 11"/>
          <p:cNvSpPr txBox="1"/>
          <p:nvPr/>
        </p:nvSpPr>
        <p:spPr>
          <a:xfrm>
            <a:off x="610476" y="2442935"/>
            <a:ext cx="4308765" cy="707886"/>
          </a:xfrm>
          <a:prstGeom prst="rect">
            <a:avLst/>
          </a:prstGeom>
          <a:noFill/>
        </p:spPr>
        <p:txBody>
          <a:bodyPr wrap="square" rtlCol="0">
            <a:spAutoFit/>
          </a:bodyPr>
          <a:lstStyle/>
          <a:p>
            <a:r>
              <a:rPr lang="en-US" sz="2000" dirty="0" smtClean="0">
                <a:solidFill>
                  <a:srgbClr val="FF0000"/>
                </a:solidFill>
                <a:latin typeface="Times New Roman" charset="0"/>
              </a:rPr>
              <a:t>TBD: Additional annotations needed to perform final analysis</a:t>
            </a:r>
            <a:endParaRPr lang="en-US" sz="2000" dirty="0">
              <a:solidFill>
                <a:srgbClr val="FF0000"/>
              </a:solidFill>
              <a:latin typeface="Times New Roman" charset="0"/>
            </a:endParaRPr>
          </a:p>
        </p:txBody>
      </p:sp>
    </p:spTree>
    <p:extLst>
      <p:ext uri="{BB962C8B-B14F-4D97-AF65-F5344CB8AC3E}">
        <p14:creationId xmlns:p14="http://schemas.microsoft.com/office/powerpoint/2010/main" val="3786696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419753" cy="523220"/>
          </a:xfrm>
          <a:prstGeom prst="rect">
            <a:avLst/>
          </a:prstGeom>
          <a:noFill/>
        </p:spPr>
        <p:txBody>
          <a:bodyPr wrap="none" rtlCol="0">
            <a:spAutoFit/>
          </a:bodyPr>
          <a:lstStyle/>
          <a:p>
            <a:r>
              <a:rPr lang="en-US" sz="2800" dirty="0" smtClean="0">
                <a:solidFill>
                  <a:srgbClr val="0432FF"/>
                </a:solidFill>
                <a:latin typeface="Times New Roman" charset="0"/>
              </a:rPr>
              <a:t>Pure Aggregate: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268483064"/>
              </p:ext>
            </p:extLst>
          </p:nvPr>
        </p:nvGraphicFramePr>
        <p:xfrm>
          <a:off x="3606066" y="761505"/>
          <a:ext cx="3491547" cy="22555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302000" cy="1938992"/>
          </a:xfrm>
          <a:prstGeom prst="rect">
            <a:avLst/>
          </a:prstGeom>
          <a:noFill/>
        </p:spPr>
        <p:txBody>
          <a:bodyPr wrap="square" rtlCol="0">
            <a:spAutoFit/>
          </a:bodyPr>
          <a:lstStyle/>
          <a:p>
            <a:r>
              <a:rPr lang="en-US" sz="2000">
                <a:solidFill>
                  <a:srgbClr val="FF0000"/>
                </a:solidFill>
                <a:latin typeface="Times New Roman" charset="0"/>
              </a:rPr>
              <a:t>To be evaluated on Ground Truth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853089148"/>
              </p:ext>
            </p:extLst>
          </p:nvPr>
        </p:nvGraphicFramePr>
        <p:xfrm>
          <a:off x="8003901" y="761505"/>
          <a:ext cx="3491547" cy="34747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8"/>
          <p:cNvSpPr/>
          <p:nvPr/>
        </p:nvSpPr>
        <p:spPr>
          <a:xfrm>
            <a:off x="190280" y="4536019"/>
            <a:ext cx="11773339" cy="1477328"/>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“What is the most common </a:t>
            </a:r>
            <a:r>
              <a:rPr lang="en-US" dirty="0">
                <a:solidFill>
                  <a:srgbClr val="FF0000"/>
                </a:solidFill>
                <a:latin typeface="Times New Roman" charset="0"/>
              </a:rPr>
              <a:t>age</a:t>
            </a:r>
            <a:r>
              <a:rPr lang="en-US" dirty="0">
                <a:latin typeface="Times New Roman" charset="0"/>
              </a:rPr>
              <a:t> of escorts found in ads with the phone number </a:t>
            </a:r>
            <a:r>
              <a:rPr lang="en-US" dirty="0">
                <a:solidFill>
                  <a:srgbClr val="00D615"/>
                </a:solidFill>
                <a:latin typeface="Times New Roman" charset="0"/>
              </a:rPr>
              <a:t>6466423890</a:t>
            </a:r>
            <a:r>
              <a:rPr lang="en-US" dirty="0">
                <a:latin typeface="Times New Roman" charset="0"/>
              </a:rPr>
              <a:t> and located in </a:t>
            </a:r>
            <a:r>
              <a:rPr lang="en-US" dirty="0">
                <a:solidFill>
                  <a:srgbClr val="00D615"/>
                </a:solidFill>
                <a:latin typeface="Times New Roman" charset="0"/>
              </a:rPr>
              <a:t>Sayville</a:t>
            </a:r>
            <a:r>
              <a:rPr lang="en-US" dirty="0">
                <a:latin typeface="Times New Roman" charset="0"/>
              </a:rPr>
              <a:t>?”</a:t>
            </a:r>
            <a:endParaRPr lang="en-US" dirty="0" smtClean="0">
              <a:latin typeface="Times New Roman" charset="0"/>
            </a:endParaRPr>
          </a:p>
          <a:p>
            <a:endParaRPr lang="en-US" dirty="0">
              <a:latin typeface="Times New Roman" charset="0"/>
            </a:endParaRPr>
          </a:p>
          <a:p>
            <a:r>
              <a:rPr lang="en-US" dirty="0" smtClean="0">
                <a:solidFill>
                  <a:srgbClr val="00D615"/>
                </a:solidFill>
                <a:latin typeface="Times New Roman" charset="0"/>
              </a:rPr>
              <a:t>Filter Feature Type: </a:t>
            </a:r>
            <a:r>
              <a:rPr lang="en-US" dirty="0" smtClean="0">
                <a:latin typeface="Times New Roman" charset="0"/>
              </a:rPr>
              <a:t>phone number, location</a:t>
            </a:r>
          </a:p>
          <a:p>
            <a:r>
              <a:rPr lang="en-US" dirty="0" smtClean="0">
                <a:solidFill>
                  <a:srgbClr val="FF0000"/>
                </a:solidFill>
                <a:latin typeface="Times New Roman" charset="0"/>
              </a:rPr>
              <a:t>Extraction Feature Type: </a:t>
            </a:r>
            <a:r>
              <a:rPr lang="en-US" dirty="0" smtClean="0">
                <a:latin typeface="Times New Roman" charset="0"/>
              </a:rPr>
              <a:t>age</a:t>
            </a:r>
            <a:endParaRPr lang="en-US" dirty="0">
              <a:latin typeface="Times New Roman" charset="0"/>
            </a:endParaRPr>
          </a:p>
        </p:txBody>
      </p:sp>
    </p:spTree>
    <p:extLst>
      <p:ext uri="{BB962C8B-B14F-4D97-AF65-F5344CB8AC3E}">
        <p14:creationId xmlns:p14="http://schemas.microsoft.com/office/powerpoint/2010/main" val="5272251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7" name="TextBox 6"/>
          <p:cNvSpPr txBox="1"/>
          <p:nvPr/>
        </p:nvSpPr>
        <p:spPr>
          <a:xfrm>
            <a:off x="0" y="942067"/>
            <a:ext cx="12179300" cy="5940088"/>
          </a:xfrm>
          <a:prstGeom prst="rect">
            <a:avLst/>
          </a:prstGeom>
          <a:noFill/>
        </p:spPr>
        <p:txBody>
          <a:bodyPr wrap="square" rtlCol="0">
            <a:spAutoFit/>
          </a:bodyPr>
          <a:lstStyle/>
          <a:p>
            <a:r>
              <a:rPr lang="en-US" sz="2000" dirty="0">
                <a:solidFill>
                  <a:srgbClr val="0432FF"/>
                </a:solidFill>
                <a:latin typeface="Times New Roman" charset="0"/>
              </a:rPr>
              <a:t>Measurement Depth</a:t>
            </a:r>
            <a:r>
              <a:rPr lang="en-US" sz="2000" dirty="0" smtClean="0">
                <a:solidFill>
                  <a:srgbClr val="0432FF"/>
                </a:solidFill>
                <a:latin typeface="Times New Roman" charset="0"/>
              </a:rPr>
              <a:t>: </a:t>
            </a:r>
            <a:r>
              <a:rPr lang="en-US" sz="2000" dirty="0">
                <a:latin typeface="Times New Roman" charset="0"/>
              </a:rPr>
              <a:t>5</a:t>
            </a:r>
            <a:r>
              <a:rPr lang="en-US" sz="2000" dirty="0" smtClean="0">
                <a:latin typeface="Times New Roman" charset="0"/>
              </a:rPr>
              <a:t>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Pre-annotated labels were used to generate questions with expected results</a:t>
            </a:r>
          </a:p>
          <a:p>
            <a:r>
              <a:rPr lang="en-US" sz="2000" dirty="0" smtClean="0">
                <a:latin typeface="Times New Roman" charset="0"/>
              </a:rPr>
              <a:t>- Submitted ads from each team were annotated and determined to be relevant if they matched the filtering criteria and contained the extraction feature</a:t>
            </a:r>
            <a:endParaRPr lang="en-US" sz="2000" dirty="0">
              <a:latin typeface="Times New Roman" charset="0"/>
            </a:endParaRPr>
          </a:p>
          <a:p>
            <a:r>
              <a:rPr lang="en-US" sz="2000" dirty="0">
                <a:latin typeface="Times New Roman" charset="0"/>
              </a:rPr>
              <a:t>- </a:t>
            </a:r>
            <a:r>
              <a:rPr lang="en-US" sz="2000" dirty="0" smtClean="0">
                <a:latin typeface="Times New Roman" charset="0"/>
              </a:rPr>
              <a:t>Submitted extraction feature values from relevant ads were </a:t>
            </a:r>
            <a:r>
              <a:rPr lang="en-US" sz="2000" i="1" dirty="0" smtClean="0">
                <a:latin typeface="Times New Roman" charset="0"/>
              </a:rPr>
              <a:t>normalized</a:t>
            </a:r>
            <a:r>
              <a:rPr lang="en-US" sz="2000" dirty="0" smtClean="0">
                <a:latin typeface="Times New Roman" charset="0"/>
              </a:rPr>
              <a:t> </a:t>
            </a:r>
            <a:r>
              <a:rPr lang="en-US" sz="2000" dirty="0">
                <a:latin typeface="Times New Roman" charset="0"/>
              </a:rPr>
              <a:t>to generate a dictionary of all feature values that may be considered correct when a given normalized feature value is expected</a:t>
            </a:r>
          </a:p>
          <a:p>
            <a:r>
              <a:rPr lang="en-US" sz="2000" dirty="0">
                <a:latin typeface="Times New Roman" charset="0"/>
              </a:rPr>
              <a:t>- Normalized extraction feature values were used to determine the solution to the aggregate function</a:t>
            </a:r>
          </a:p>
          <a:p>
            <a:endParaRPr lang="en-US" sz="2000" dirty="0" smtClean="0">
              <a:latin typeface="Times New Roman" charset="0"/>
            </a:endParaRPr>
          </a:p>
          <a:p>
            <a:r>
              <a:rPr lang="en-US" sz="2000" dirty="0" smtClean="0">
                <a:solidFill>
                  <a:srgbClr val="0432FF"/>
                </a:solidFill>
                <a:latin typeface="Times New Roman" charset="0"/>
              </a:rPr>
              <a:t>Answer Key:</a:t>
            </a:r>
          </a:p>
          <a:p>
            <a:r>
              <a:rPr lang="en-US" sz="2000" dirty="0" smtClean="0">
                <a:latin typeface="Times New Roman" charset="0"/>
              </a:rPr>
              <a:t>The </a:t>
            </a:r>
            <a:r>
              <a:rPr lang="en-US" sz="2000" dirty="0">
                <a:latin typeface="Times New Roman" charset="0"/>
              </a:rPr>
              <a:t>annotation process generated a dictionary providing the list of relevant documents for each Pure Aggregate question.  In addition, the annotated extraction feature values of each document were used to comprise a list of </a:t>
            </a:r>
            <a:r>
              <a:rPr lang="en-US" sz="2000" dirty="0" smtClean="0">
                <a:latin typeface="Times New Roman" charset="0"/>
              </a:rPr>
              <a:t>extraction values </a:t>
            </a:r>
            <a:r>
              <a:rPr lang="en-US" sz="2000" dirty="0">
                <a:latin typeface="Times New Roman" charset="0"/>
              </a:rPr>
              <a:t>to be input into the appropriate aggregate function (i.e., MODE, MIN, MAX, AVG) for each question.  Since the extraction </a:t>
            </a:r>
            <a:r>
              <a:rPr lang="en-US" sz="2000" dirty="0" smtClean="0">
                <a:latin typeface="Times New Roman" charset="0"/>
              </a:rPr>
              <a:t>feature </a:t>
            </a:r>
            <a:r>
              <a:rPr lang="en-US" sz="2000" dirty="0">
                <a:latin typeface="Times New Roman" charset="0"/>
              </a:rPr>
              <a:t>values did not conform to a normalized format (“5foot 5” vs “65”), each </a:t>
            </a:r>
            <a:r>
              <a:rPr lang="en-US" sz="2000" dirty="0" smtClean="0">
                <a:latin typeface="Times New Roman" charset="0"/>
              </a:rPr>
              <a:t>submitted </a:t>
            </a:r>
            <a:r>
              <a:rPr lang="en-US" sz="2000" dirty="0">
                <a:latin typeface="Times New Roman" charset="0"/>
              </a:rPr>
              <a:t>extraction </a:t>
            </a:r>
            <a:r>
              <a:rPr lang="en-US" sz="2000" dirty="0" smtClean="0">
                <a:latin typeface="Times New Roman" charset="0"/>
              </a:rPr>
              <a:t>value </a:t>
            </a:r>
            <a:r>
              <a:rPr lang="en-US" sz="2000" dirty="0">
                <a:latin typeface="Times New Roman" charset="0"/>
              </a:rPr>
              <a:t>was manually normalized.</a:t>
            </a:r>
          </a:p>
          <a:p>
            <a:endParaRPr lang="en-US" sz="2000" dirty="0">
              <a:latin typeface="Times New Roman" charset="0"/>
            </a:endParaRPr>
          </a:p>
          <a:p>
            <a:r>
              <a:rPr lang="en-US" sz="2000" dirty="0">
                <a:latin typeface="Times New Roman" charset="0"/>
              </a:rPr>
              <a:t>The full list of normalized extraction </a:t>
            </a:r>
            <a:r>
              <a:rPr lang="en-US" sz="2000" dirty="0" smtClean="0">
                <a:latin typeface="Times New Roman" charset="0"/>
              </a:rPr>
              <a:t>feature </a:t>
            </a:r>
            <a:r>
              <a:rPr lang="en-US" sz="2000" dirty="0">
                <a:latin typeface="Times New Roman" charset="0"/>
              </a:rPr>
              <a:t>values was used to generate the expected aggregate value for each question</a:t>
            </a:r>
            <a:r>
              <a:rPr lang="en-US" sz="2000" dirty="0" smtClean="0">
                <a:latin typeface="Times New Roman" charset="0"/>
              </a:rPr>
              <a:t>.</a:t>
            </a:r>
            <a:endParaRPr lang="en-US" sz="2000" dirty="0">
              <a:latin typeface="Times New Roman" charset="0"/>
            </a:endParaRPr>
          </a:p>
        </p:txBody>
      </p:sp>
    </p:spTree>
    <p:extLst>
      <p:ext uri="{BB962C8B-B14F-4D97-AF65-F5344CB8AC3E}">
        <p14:creationId xmlns:p14="http://schemas.microsoft.com/office/powerpoint/2010/main" val="21346933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a:t>
            </a:r>
            <a:r>
              <a:rPr lang="en-US" sz="2800" dirty="0">
                <a:solidFill>
                  <a:srgbClr val="0432FF"/>
                </a:solidFill>
                <a:latin typeface="Times New Roman" charset="0"/>
              </a:rPr>
              <a:t>: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2862322"/>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The Aggregate Metric provides a measure of accuracy for the overall aggregate answer submission (e.g., average price found in a all relevant documents) for each Pure Aggregate question.  Each team’s submitted aggregate answer is compared to the expected aggregate answer provided in the answer key.  The Aggregate Metric takes a value of 1 if the submitted aggregate answer is determined to be correct and takes a value of 0 if the </a:t>
            </a:r>
            <a:r>
              <a:rPr lang="en-US" sz="2000" dirty="0">
                <a:latin typeface="Times New Roman" charset="0"/>
              </a:rPr>
              <a:t>submitted aggregate answer is determined to be </a:t>
            </a:r>
            <a:r>
              <a:rPr lang="en-US" sz="2000" dirty="0" smtClean="0">
                <a:latin typeface="Times New Roman" charset="0"/>
              </a:rPr>
              <a:t>incorrect.  </a:t>
            </a:r>
          </a:p>
        </p:txBody>
      </p:sp>
    </p:spTree>
    <p:extLst>
      <p:ext uri="{BB962C8B-B14F-4D97-AF65-F5344CB8AC3E}">
        <p14:creationId xmlns:p14="http://schemas.microsoft.com/office/powerpoint/2010/main" val="18346212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a:t>
            </a:r>
            <a:r>
              <a:rPr lang="en-US" sz="2800" dirty="0">
                <a:solidFill>
                  <a:srgbClr val="0432FF"/>
                </a:solidFill>
                <a:latin typeface="Times New Roman" charset="0"/>
              </a:rPr>
              <a:t>: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2246769"/>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When the question response is expected to be a </a:t>
            </a:r>
            <a:r>
              <a:rPr lang="en-US" sz="2000" i="1" dirty="0" smtClean="0">
                <a:latin typeface="Times New Roman" charset="0"/>
              </a:rPr>
              <a:t>numeric</a:t>
            </a:r>
            <a:r>
              <a:rPr lang="en-US" sz="2000" dirty="0" smtClean="0">
                <a:latin typeface="Times New Roman" charset="0"/>
              </a:rPr>
              <a:t> answer, an answer is considered correct if it falls within the tolerance parameters which vary by the feature type (i.e., price, height, weight, age) expected from the Aggregate Question:</a:t>
            </a:r>
          </a:p>
        </p:txBody>
      </p:sp>
      <p:graphicFrame>
        <p:nvGraphicFramePr>
          <p:cNvPr id="2" name="Table 1"/>
          <p:cNvGraphicFramePr>
            <a:graphicFrameLocks noGrp="1"/>
          </p:cNvGraphicFramePr>
          <p:nvPr>
            <p:extLst>
              <p:ext uri="{D42A27DB-BD31-4B8C-83A1-F6EECF244321}">
                <p14:modId xmlns:p14="http://schemas.microsoft.com/office/powerpoint/2010/main" val="1722450298"/>
              </p:ext>
            </p:extLst>
          </p:nvPr>
        </p:nvGraphicFramePr>
        <p:xfrm>
          <a:off x="1807367" y="3818503"/>
          <a:ext cx="8539165" cy="1849120"/>
        </p:xfrm>
        <a:graphic>
          <a:graphicData uri="http://schemas.openxmlformats.org/drawingml/2006/table">
            <a:tbl>
              <a:tblPr firstRow="1" bandRow="1">
                <a:tableStyleId>{5C22544A-7EE6-4342-B048-85BDC9FD1C3A}</a:tableStyleId>
              </a:tblPr>
              <a:tblGrid>
                <a:gridCol w="1990459"/>
                <a:gridCol w="6548706"/>
              </a:tblGrid>
              <a:tr h="355485">
                <a:tc>
                  <a:txBody>
                    <a:bodyPr/>
                    <a:lstStyle/>
                    <a:p>
                      <a:pPr algn="ctr"/>
                      <a:r>
                        <a:rPr lang="en-US" dirty="0" smtClean="0">
                          <a:solidFill>
                            <a:schemeClr val="tx1"/>
                          </a:solidFill>
                          <a:latin typeface="Times New Roman" charset="0"/>
                          <a:ea typeface="Times New Roman" charset="0"/>
                          <a:cs typeface="Times New Roman" charset="0"/>
                        </a:rPr>
                        <a:t>Feature Type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Tolerance Parameters</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(0.9</a:t>
                      </a:r>
                      <a:r>
                        <a:rPr lang="en-US" baseline="0" dirty="0" smtClean="0">
                          <a:solidFill>
                            <a:schemeClr val="tx1"/>
                          </a:solidFill>
                          <a:latin typeface="Times New Roman" charset="0"/>
                          <a:ea typeface="Times New Roman" charset="0"/>
                          <a:cs typeface="Times New Roman" charset="0"/>
                        </a:rPr>
                        <a:t> * accepted) &lt;= submitted &lt;= (1.1 * accepted)</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height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inch) &lt;= submitted &lt;= (accepted + 1 inch)</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weight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5 pounds) &lt;= submitted &lt;= (accepted + 5 pounds)</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age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year) &lt;= submitted &lt;= (accepted + 1 year)</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101512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a:t>
            </a:r>
            <a:r>
              <a:rPr lang="en-US" sz="2800" dirty="0">
                <a:solidFill>
                  <a:srgbClr val="0432FF"/>
                </a:solidFill>
                <a:latin typeface="Times New Roman" charset="0"/>
              </a:rPr>
              <a:t>: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When the question response is expected to be a </a:t>
            </a:r>
            <a:r>
              <a:rPr lang="en-US" sz="2000" i="1" dirty="0" smtClean="0">
                <a:latin typeface="Times New Roman" charset="0"/>
              </a:rPr>
              <a:t>string </a:t>
            </a:r>
            <a:r>
              <a:rPr lang="en-US" sz="2000" dirty="0" smtClean="0">
                <a:latin typeface="Times New Roman" charset="0"/>
              </a:rPr>
              <a:t>answer, as is the case with questions asking for the most common name, phone number, hair color, location, or ethnicity, an answer is considered to be correct if the expected answer string is contained somewhere in the submitted answer string.  In addition, manually review of all aggregate answer submissions matching a string type was performed to confirm appropriate scoring of each submission.</a:t>
            </a:r>
          </a:p>
        </p:txBody>
      </p:sp>
    </p:spTree>
    <p:extLst>
      <p:ext uri="{BB962C8B-B14F-4D97-AF65-F5344CB8AC3E}">
        <p14:creationId xmlns:p14="http://schemas.microsoft.com/office/powerpoint/2010/main" val="11425969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81094015"/>
              </p:ext>
            </p:extLst>
          </p:nvPr>
        </p:nvGraphicFramePr>
        <p:xfrm>
          <a:off x="1915160" y="2064515"/>
          <a:ext cx="8323580" cy="2291080"/>
        </p:xfrm>
        <a:graphic>
          <a:graphicData uri="http://schemas.openxmlformats.org/drawingml/2006/table">
            <a:tbl>
              <a:tblPr firstRow="1" bandRow="1">
                <a:tableStyleId>{5C22544A-7EE6-4342-B048-85BDC9FD1C3A}</a:tableStyleId>
              </a:tblPr>
              <a:tblGrid>
                <a:gridCol w="2032000"/>
                <a:gridCol w="2127250"/>
                <a:gridCol w="2132330"/>
                <a:gridCol w="203200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0.48</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8276932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083204" cy="523220"/>
          </a:xfrm>
          <a:prstGeom prst="rect">
            <a:avLst/>
          </a:prstGeom>
          <a:noFill/>
        </p:spPr>
        <p:txBody>
          <a:bodyPr wrap="none" rtlCol="0">
            <a:spAutoFit/>
          </a:bodyPr>
          <a:lstStyle/>
          <a:p>
            <a:r>
              <a:rPr lang="en-US" sz="2800" dirty="0" smtClean="0">
                <a:solidFill>
                  <a:srgbClr val="0432FF"/>
                </a:solidFill>
                <a:latin typeface="Times New Roman" charset="0"/>
              </a:rPr>
              <a:t>Pure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42241208"/>
              </p:ext>
            </p:extLst>
          </p:nvPr>
        </p:nvGraphicFramePr>
        <p:xfrm>
          <a:off x="3606066" y="761505"/>
          <a:ext cx="3491547" cy="25603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467100" cy="1938992"/>
          </a:xfrm>
          <a:prstGeom prst="rect">
            <a:avLst/>
          </a:prstGeom>
          <a:noFill/>
        </p:spPr>
        <p:txBody>
          <a:bodyPr wrap="square" rtlCol="0">
            <a:spAutoFit/>
          </a:bodyPr>
          <a:lstStyle/>
          <a:p>
            <a:r>
              <a:rPr lang="en-US" sz="2000" dirty="0">
                <a:solidFill>
                  <a:srgbClr val="FF0000"/>
                </a:solidFill>
                <a:latin typeface="Times New Roman" charset="0"/>
              </a:rPr>
              <a:t>To be evaluated on </a:t>
            </a:r>
            <a:r>
              <a:rPr lang="en-US" sz="2000" dirty="0" smtClean="0">
                <a:solidFill>
                  <a:srgbClr val="FF0000"/>
                </a:solidFill>
                <a:latin typeface="Times New Roman" charset="0"/>
              </a:rPr>
              <a:t>Domain Discovery data</a:t>
            </a:r>
            <a:endParaRPr lang="en-US" sz="2000" dirty="0">
              <a:solidFill>
                <a:srgbClr val="FF0000"/>
              </a:solidFill>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48344722"/>
              </p:ext>
            </p:extLst>
          </p:nvPr>
        </p:nvGraphicFramePr>
        <p:xfrm>
          <a:off x="8003901" y="761505"/>
          <a:ext cx="3491547" cy="31699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8"/>
          <p:cNvSpPr/>
          <p:nvPr/>
        </p:nvSpPr>
        <p:spPr>
          <a:xfrm>
            <a:off x="190280" y="4536019"/>
            <a:ext cx="11773339" cy="1477328"/>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“What is the average </a:t>
            </a:r>
            <a:r>
              <a:rPr lang="en-US" dirty="0">
                <a:solidFill>
                  <a:srgbClr val="FF0000"/>
                </a:solidFill>
                <a:latin typeface="Times New Roman" charset="0"/>
              </a:rPr>
              <a:t>age</a:t>
            </a:r>
            <a:r>
              <a:rPr lang="en-US" dirty="0">
                <a:latin typeface="Times New Roman" charset="0"/>
              </a:rPr>
              <a:t> found in ads where the location is </a:t>
            </a:r>
            <a:r>
              <a:rPr lang="en-US" dirty="0">
                <a:solidFill>
                  <a:srgbClr val="00D615"/>
                </a:solidFill>
                <a:latin typeface="Times New Roman" charset="0"/>
              </a:rPr>
              <a:t>Albany, New York</a:t>
            </a:r>
            <a:r>
              <a:rPr lang="en-US" dirty="0">
                <a:latin typeface="Times New Roman" charset="0"/>
              </a:rPr>
              <a:t>?”</a:t>
            </a:r>
            <a:endParaRPr lang="en-US" dirty="0" smtClean="0">
              <a:latin typeface="Times New Roman" charset="0"/>
            </a:endParaRPr>
          </a:p>
          <a:p>
            <a:endParaRPr lang="en-US" dirty="0">
              <a:latin typeface="Times New Roman" charset="0"/>
            </a:endParaRPr>
          </a:p>
          <a:p>
            <a:r>
              <a:rPr lang="en-US" dirty="0" smtClean="0">
                <a:solidFill>
                  <a:srgbClr val="00D615"/>
                </a:solidFill>
                <a:latin typeface="Times New Roman" charset="0"/>
              </a:rPr>
              <a:t>Filter Feature Type: </a:t>
            </a:r>
            <a:r>
              <a:rPr lang="en-US" dirty="0" smtClean="0">
                <a:latin typeface="Times New Roman" charset="0"/>
              </a:rPr>
              <a:t>location</a:t>
            </a:r>
          </a:p>
          <a:p>
            <a:r>
              <a:rPr lang="en-US" dirty="0" smtClean="0">
                <a:solidFill>
                  <a:srgbClr val="FF0000"/>
                </a:solidFill>
                <a:latin typeface="Times New Roman" charset="0"/>
              </a:rPr>
              <a:t>Extraction Feature Type: </a:t>
            </a:r>
            <a:r>
              <a:rPr lang="en-US" dirty="0" smtClean="0">
                <a:latin typeface="Times New Roman" charset="0"/>
              </a:rPr>
              <a:t>age</a:t>
            </a:r>
            <a:endParaRPr lang="en-US" dirty="0">
              <a:latin typeface="Times New Roman" charset="0"/>
            </a:endParaRPr>
          </a:p>
        </p:txBody>
      </p:sp>
    </p:spTree>
    <p:extLst>
      <p:ext uri="{BB962C8B-B14F-4D97-AF65-F5344CB8AC3E}">
        <p14:creationId xmlns:p14="http://schemas.microsoft.com/office/powerpoint/2010/main" val="5551819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083204" cy="523220"/>
          </a:xfrm>
          <a:prstGeom prst="rect">
            <a:avLst/>
          </a:prstGeom>
          <a:noFill/>
        </p:spPr>
        <p:txBody>
          <a:bodyPr wrap="none" rtlCol="0">
            <a:spAutoFit/>
          </a:bodyPr>
          <a:lstStyle/>
          <a:p>
            <a:r>
              <a:rPr lang="en-US" sz="2800" dirty="0" smtClean="0">
                <a:solidFill>
                  <a:srgbClr val="0432FF"/>
                </a:solidFill>
                <a:latin typeface="Times New Roman" charset="0"/>
              </a:rPr>
              <a:t>Pure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942067"/>
            <a:ext cx="12179300" cy="5940088"/>
          </a:xfrm>
          <a:prstGeom prst="rect">
            <a:avLst/>
          </a:prstGeom>
          <a:noFill/>
        </p:spPr>
        <p:txBody>
          <a:bodyPr wrap="square" rtlCol="0">
            <a:spAutoFit/>
          </a:bodyPr>
          <a:lstStyle/>
          <a:p>
            <a:r>
              <a:rPr lang="en-US" sz="2000" dirty="0" smtClean="0">
                <a:solidFill>
                  <a:srgbClr val="0432FF"/>
                </a:solidFill>
                <a:latin typeface="Times New Roman" charset="0"/>
              </a:rPr>
              <a:t>Pool </a:t>
            </a:r>
            <a:r>
              <a:rPr lang="en-US" sz="2000" dirty="0">
                <a:solidFill>
                  <a:srgbClr val="0432FF"/>
                </a:solidFill>
                <a:latin typeface="Times New Roman" charset="0"/>
              </a:rPr>
              <a:t>and Measurement Depth</a:t>
            </a:r>
            <a:r>
              <a:rPr lang="en-US" sz="2000" dirty="0" smtClean="0">
                <a:solidFill>
                  <a:srgbClr val="0432FF"/>
                </a:solidFill>
                <a:latin typeface="Times New Roman" charset="0"/>
              </a:rPr>
              <a:t>: </a:t>
            </a:r>
            <a:r>
              <a:rPr lang="en-US" sz="2000" dirty="0" smtClean="0">
                <a:latin typeface="Times New Roman" charset="0"/>
              </a:rPr>
              <a:t>100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Pre-extracted labels were used to generate questions with expected results</a:t>
            </a:r>
          </a:p>
          <a:p>
            <a:r>
              <a:rPr lang="en-US" sz="2000" dirty="0" smtClean="0">
                <a:latin typeface="Times New Roman" charset="0"/>
              </a:rPr>
              <a:t>- Submitted ads from each team were annotated and determined to be relevant if they matched the filtering criteria and contained the extraction feature</a:t>
            </a:r>
            <a:endParaRPr lang="en-US" sz="2000" dirty="0">
              <a:latin typeface="Times New Roman" charset="0"/>
            </a:endParaRPr>
          </a:p>
          <a:p>
            <a:r>
              <a:rPr lang="en-US" sz="2000" dirty="0">
                <a:latin typeface="Times New Roman" charset="0"/>
              </a:rPr>
              <a:t>- </a:t>
            </a:r>
            <a:r>
              <a:rPr lang="en-US" sz="2000" dirty="0" smtClean="0">
                <a:latin typeface="Times New Roman" charset="0"/>
              </a:rPr>
              <a:t>Submitted extraction feature values from relevant ads were </a:t>
            </a:r>
            <a:r>
              <a:rPr lang="en-US" sz="2000" i="1" dirty="0" smtClean="0">
                <a:latin typeface="Times New Roman" charset="0"/>
              </a:rPr>
              <a:t>normalized</a:t>
            </a:r>
            <a:r>
              <a:rPr lang="en-US" sz="2000" dirty="0" smtClean="0">
                <a:latin typeface="Times New Roman" charset="0"/>
              </a:rPr>
              <a:t> </a:t>
            </a:r>
            <a:r>
              <a:rPr lang="en-US" sz="2000" dirty="0">
                <a:latin typeface="Times New Roman" charset="0"/>
              </a:rPr>
              <a:t>to generate a dictionary of all feature values that may be considered correct when a given normalized feature value is expected</a:t>
            </a:r>
          </a:p>
          <a:p>
            <a:r>
              <a:rPr lang="en-US" sz="2000" dirty="0">
                <a:latin typeface="Times New Roman" charset="0"/>
              </a:rPr>
              <a:t>- Normalized extraction feature values were used to determine the solution to the aggregate function</a:t>
            </a:r>
          </a:p>
          <a:p>
            <a:endParaRPr lang="en-US" sz="2000" dirty="0" smtClean="0">
              <a:latin typeface="Times New Roman" charset="0"/>
            </a:endParaRPr>
          </a:p>
          <a:p>
            <a:r>
              <a:rPr lang="en-US" sz="2000" dirty="0" smtClean="0">
                <a:solidFill>
                  <a:srgbClr val="0432FF"/>
                </a:solidFill>
                <a:latin typeface="Times New Roman" charset="0"/>
              </a:rPr>
              <a:t>Answer Key:</a:t>
            </a:r>
          </a:p>
          <a:p>
            <a:r>
              <a:rPr lang="en-US" sz="2000" dirty="0" smtClean="0">
                <a:latin typeface="Times New Roman" charset="0"/>
              </a:rPr>
              <a:t>The </a:t>
            </a:r>
            <a:r>
              <a:rPr lang="en-US" sz="2000" dirty="0">
                <a:latin typeface="Times New Roman" charset="0"/>
              </a:rPr>
              <a:t>annotation process generated a dictionary providing the list of relevant documents for each Pure Aggregate question.  In addition, the annotated extraction feature values of each document were used to comprise a list of </a:t>
            </a:r>
            <a:r>
              <a:rPr lang="en-US" sz="2000" dirty="0" smtClean="0">
                <a:latin typeface="Times New Roman" charset="0"/>
              </a:rPr>
              <a:t>extraction values </a:t>
            </a:r>
            <a:r>
              <a:rPr lang="en-US" sz="2000" dirty="0">
                <a:latin typeface="Times New Roman" charset="0"/>
              </a:rPr>
              <a:t>to be input into the appropriate aggregate function (i.e., MODE, MIN, MAX, AVG) for each question.  Since the extraction </a:t>
            </a:r>
            <a:r>
              <a:rPr lang="en-US" sz="2000" dirty="0" smtClean="0">
                <a:latin typeface="Times New Roman" charset="0"/>
              </a:rPr>
              <a:t>feature </a:t>
            </a:r>
            <a:r>
              <a:rPr lang="en-US" sz="2000" dirty="0">
                <a:latin typeface="Times New Roman" charset="0"/>
              </a:rPr>
              <a:t>values did not conform to a normalized format (“5foot 5” vs “65”), each </a:t>
            </a:r>
            <a:r>
              <a:rPr lang="en-US" sz="2000" dirty="0" smtClean="0">
                <a:latin typeface="Times New Roman" charset="0"/>
              </a:rPr>
              <a:t>submitted </a:t>
            </a:r>
            <a:r>
              <a:rPr lang="en-US" sz="2000" dirty="0">
                <a:latin typeface="Times New Roman" charset="0"/>
              </a:rPr>
              <a:t>extraction </a:t>
            </a:r>
            <a:r>
              <a:rPr lang="en-US" sz="2000" dirty="0" smtClean="0">
                <a:latin typeface="Times New Roman" charset="0"/>
              </a:rPr>
              <a:t>value </a:t>
            </a:r>
            <a:r>
              <a:rPr lang="en-US" sz="2000" dirty="0">
                <a:latin typeface="Times New Roman" charset="0"/>
              </a:rPr>
              <a:t>was manually normalized.</a:t>
            </a:r>
          </a:p>
          <a:p>
            <a:endParaRPr lang="en-US" sz="2000" dirty="0">
              <a:latin typeface="Times New Roman" charset="0"/>
            </a:endParaRPr>
          </a:p>
          <a:p>
            <a:r>
              <a:rPr lang="en-US" sz="2000" dirty="0">
                <a:latin typeface="Times New Roman" charset="0"/>
              </a:rPr>
              <a:t>The full list of normalized extraction </a:t>
            </a:r>
            <a:r>
              <a:rPr lang="en-US" sz="2000" dirty="0" smtClean="0">
                <a:latin typeface="Times New Roman" charset="0"/>
              </a:rPr>
              <a:t>feature </a:t>
            </a:r>
            <a:r>
              <a:rPr lang="en-US" sz="2000" dirty="0">
                <a:latin typeface="Times New Roman" charset="0"/>
              </a:rPr>
              <a:t>values was used to generate the expected aggregate value for each question</a:t>
            </a:r>
            <a:r>
              <a:rPr lang="en-US" sz="2000" dirty="0" smtClean="0">
                <a:latin typeface="Times New Roman" charset="0"/>
              </a:rPr>
              <a:t>.</a:t>
            </a:r>
            <a:endParaRPr lang="en-US" sz="2000" dirty="0">
              <a:latin typeface="Times New Roman" charset="0"/>
            </a:endParaRPr>
          </a:p>
        </p:txBody>
      </p:sp>
    </p:spTree>
    <p:extLst>
      <p:ext uri="{BB962C8B-B14F-4D97-AF65-F5344CB8AC3E}">
        <p14:creationId xmlns:p14="http://schemas.microsoft.com/office/powerpoint/2010/main" val="479569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a:solidFill>
                  <a:srgbClr val="0432FF"/>
                </a:solidFill>
                <a:latin typeface="Times New Roman" charset="0"/>
              </a:rPr>
              <a:t>Point Fact: 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785652"/>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Point Fact Metric: </a:t>
            </a:r>
            <a:r>
              <a:rPr lang="en-US" sz="2000" dirty="0" smtClean="0">
                <a:latin typeface="Times New Roman" charset="0"/>
              </a:rPr>
              <a:t>For all documents determined to be relevant to the question, this metric gives the average accuracy for all answer submissions submitted for each document, where a correct answer submission has an accuracy of 1 and an incorrect answer submission has an </a:t>
            </a:r>
            <a:r>
              <a:rPr lang="en-US" sz="2000" dirty="0">
                <a:latin typeface="Times New Roman" charset="0"/>
              </a:rPr>
              <a:t>accuracy </a:t>
            </a:r>
            <a:r>
              <a:rPr lang="en-US" sz="2000" dirty="0" smtClean="0">
                <a:latin typeface="Times New Roman" charset="0"/>
              </a:rPr>
              <a:t>of 0.</a:t>
            </a:r>
          </a:p>
          <a:p>
            <a:endParaRPr lang="en-US" sz="2000" dirty="0" smtClean="0">
              <a:latin typeface="Times New Roman" charset="0"/>
            </a:endParaRPr>
          </a:p>
          <a:p>
            <a:r>
              <a:rPr lang="en-US" sz="2000" dirty="0" smtClean="0">
                <a:latin typeface="Times New Roman" charset="0"/>
              </a:rPr>
              <a:t>For example, if 2 documents are determined to be relevant, and the answer submission associated with the first document is correct (accuracy = 1) and the answer submission associated with the second document is incorrect (accuracy = 0), the Point Fact Metric for this question if (1 + 0)/2 = 0.5</a:t>
            </a:r>
          </a:p>
          <a:p>
            <a:endParaRPr lang="en-US" sz="2000" dirty="0">
              <a:latin typeface="Times New Roman" charset="0"/>
            </a:endParaRPr>
          </a:p>
          <a:p>
            <a:r>
              <a:rPr lang="en-US" sz="2000" dirty="0" smtClean="0">
                <a:latin typeface="Times New Roman" charset="0"/>
              </a:rPr>
              <a:t>Note, the Point Fact Metric is only computed for questions for which at least one relevant document was submitted.</a:t>
            </a:r>
            <a:endParaRPr lang="en-US" sz="2000" dirty="0">
              <a:latin typeface="Times New Roman" charset="0"/>
            </a:endParaRPr>
          </a:p>
        </p:txBody>
      </p:sp>
    </p:spTree>
    <p:extLst>
      <p:ext uri="{BB962C8B-B14F-4D97-AF65-F5344CB8AC3E}">
        <p14:creationId xmlns:p14="http://schemas.microsoft.com/office/powerpoint/2010/main" val="20511862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8" name="Chart 7"/>
          <p:cNvGraphicFramePr/>
          <p:nvPr>
            <p:extLst>
              <p:ext uri="{D42A27DB-BD31-4B8C-83A1-F6EECF244321}">
                <p14:modId xmlns:p14="http://schemas.microsoft.com/office/powerpoint/2010/main" val="1752074423"/>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0" y="12700"/>
            <a:ext cx="6083204" cy="523220"/>
          </a:xfrm>
          <a:prstGeom prst="rect">
            <a:avLst/>
          </a:prstGeom>
          <a:noFill/>
        </p:spPr>
        <p:txBody>
          <a:bodyPr wrap="none" rtlCol="0">
            <a:spAutoFit/>
          </a:bodyPr>
          <a:lstStyle/>
          <a:p>
            <a:r>
              <a:rPr lang="en-US" sz="2800" dirty="0" smtClean="0">
                <a:solidFill>
                  <a:srgbClr val="0432FF"/>
                </a:solidFill>
                <a:latin typeface="Times New Roman" charset="0"/>
              </a:rPr>
              <a:t>Pure Aggregate: Domain Discovery Data</a:t>
            </a:r>
            <a:endParaRPr lang="en-US" sz="2800" dirty="0">
              <a:solidFill>
                <a:srgbClr val="0432FF"/>
              </a:solidFill>
              <a:latin typeface="Times New Roman" charset="0"/>
            </a:endParaRPr>
          </a:p>
        </p:txBody>
      </p:sp>
      <p:sp>
        <p:nvSpPr>
          <p:cNvPr id="11" name="TextBox 10"/>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545869432"/>
              </p:ext>
            </p:extLst>
          </p:nvPr>
        </p:nvGraphicFramePr>
        <p:xfrm>
          <a:off x="1915160" y="2064515"/>
          <a:ext cx="8323580" cy="2291080"/>
        </p:xfrm>
        <a:graphic>
          <a:graphicData uri="http://schemas.openxmlformats.org/drawingml/2006/table">
            <a:tbl>
              <a:tblPr firstRow="1" bandRow="1">
                <a:tableStyleId>{5C22544A-7EE6-4342-B048-85BDC9FD1C3A}</a:tableStyleId>
              </a:tblPr>
              <a:tblGrid>
                <a:gridCol w="2032000"/>
                <a:gridCol w="2127250"/>
                <a:gridCol w="2132330"/>
                <a:gridCol w="203200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0.12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0.08</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0.20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0.46</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2733208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1575"/>
            <a:ext cx="7466339" cy="523220"/>
          </a:xfrm>
          <a:prstGeom prst="rect">
            <a:avLst/>
          </a:prstGeom>
          <a:noFill/>
        </p:spPr>
        <p:txBody>
          <a:bodyPr wrap="none" rtlCol="0">
            <a:spAutoFit/>
          </a:bodyPr>
          <a:lstStyle/>
          <a:p>
            <a:r>
              <a:rPr lang="en-US" sz="2800" dirty="0" smtClean="0">
                <a:solidFill>
                  <a:srgbClr val="0432FF"/>
                </a:solidFill>
                <a:latin typeface="Times New Roman" charset="0"/>
              </a:rPr>
              <a:t>Comparison of Configurations: Best of Each Team</a:t>
            </a:r>
            <a:endParaRPr lang="en-US" sz="2800" dirty="0">
              <a:solidFill>
                <a:srgbClr val="0432FF"/>
              </a:solidFill>
              <a:latin typeface="Times New Roman"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2379935"/>
              </p:ext>
            </p:extLst>
          </p:nvPr>
        </p:nvGraphicFramePr>
        <p:xfrm>
          <a:off x="201029" y="1479298"/>
          <a:ext cx="5632612" cy="3754120"/>
        </p:xfrm>
        <a:graphic>
          <a:graphicData uri="http://schemas.openxmlformats.org/drawingml/2006/table">
            <a:tbl>
              <a:tblPr firstRow="1" bandRow="1">
                <a:tableStyleId>{5C22544A-7EE6-4342-B048-85BDC9FD1C3A}</a:tableStyleId>
              </a:tblPr>
              <a:tblGrid>
                <a:gridCol w="1366203"/>
                <a:gridCol w="1754702"/>
                <a:gridCol w="1203767"/>
                <a:gridCol w="1307940"/>
              </a:tblGrid>
              <a:tr h="50572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Point Fact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0.71</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0.82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2" name="Rectangle 1"/>
          <p:cNvSpPr/>
          <p:nvPr/>
        </p:nvSpPr>
        <p:spPr>
          <a:xfrm>
            <a:off x="201029" y="1024694"/>
            <a:ext cx="1127232" cy="369332"/>
          </a:xfrm>
          <a:prstGeom prst="rect">
            <a:avLst/>
          </a:prstGeom>
        </p:spPr>
        <p:txBody>
          <a:bodyPr wrap="none">
            <a:spAutoFit/>
          </a:bodyPr>
          <a:lstStyle/>
          <a:p>
            <a:r>
              <a:rPr lang="en-US" dirty="0" smtClean="0">
                <a:solidFill>
                  <a:srgbClr val="0432FF"/>
                </a:solidFill>
                <a:latin typeface="Times New Roman" charset="0"/>
              </a:rPr>
              <a:t>Point Fact</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07979038"/>
              </p:ext>
            </p:extLst>
          </p:nvPr>
        </p:nvGraphicFramePr>
        <p:xfrm>
          <a:off x="6929333" y="1479298"/>
          <a:ext cx="4719705" cy="2565400"/>
        </p:xfrm>
        <a:graphic>
          <a:graphicData uri="http://schemas.openxmlformats.org/drawingml/2006/table">
            <a:tbl>
              <a:tblPr firstRow="1" bandRow="1">
                <a:tableStyleId>{5C22544A-7EE6-4342-B048-85BDC9FD1C3A}</a:tableStyleId>
              </a:tblPr>
              <a:tblGrid>
                <a:gridCol w="1366203"/>
                <a:gridCol w="1675173"/>
                <a:gridCol w="1678329"/>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0.76</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3" name="Rectangle 12"/>
          <p:cNvSpPr/>
          <p:nvPr/>
        </p:nvSpPr>
        <p:spPr>
          <a:xfrm>
            <a:off x="6929333" y="1041127"/>
            <a:ext cx="2153154" cy="369332"/>
          </a:xfrm>
          <a:prstGeom prst="rect">
            <a:avLst/>
          </a:prstGeom>
        </p:spPr>
        <p:txBody>
          <a:bodyPr wrap="none">
            <a:spAutoFit/>
          </a:bodyPr>
          <a:lstStyle/>
          <a:p>
            <a:r>
              <a:rPr lang="en-US" dirty="0" smtClean="0">
                <a:solidFill>
                  <a:srgbClr val="0432FF"/>
                </a:solidFill>
                <a:latin typeface="Times New Roman" charset="0"/>
              </a:rPr>
              <a:t>Cluster Identification</a:t>
            </a:r>
            <a:endParaRPr lang="en-US" dirty="0"/>
          </a:p>
        </p:txBody>
      </p:sp>
    </p:spTree>
    <p:extLst>
      <p:ext uri="{BB962C8B-B14F-4D97-AF65-F5344CB8AC3E}">
        <p14:creationId xmlns:p14="http://schemas.microsoft.com/office/powerpoint/2010/main" val="13858795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2700"/>
            <a:ext cx="7492949" cy="523220"/>
          </a:xfrm>
          <a:prstGeom prst="rect">
            <a:avLst/>
          </a:prstGeom>
          <a:noFill/>
        </p:spPr>
        <p:txBody>
          <a:bodyPr wrap="none" rtlCol="0">
            <a:spAutoFit/>
          </a:bodyPr>
          <a:lstStyle/>
          <a:p>
            <a:r>
              <a:rPr lang="en-US" sz="2800" dirty="0" smtClean="0">
                <a:solidFill>
                  <a:srgbClr val="0432FF"/>
                </a:solidFill>
                <a:latin typeface="Times New Roman" charset="0"/>
              </a:rPr>
              <a:t>Comparison of Configurations</a:t>
            </a:r>
            <a:r>
              <a:rPr lang="en-US" sz="2800" dirty="0">
                <a:solidFill>
                  <a:srgbClr val="0432FF"/>
                </a:solidFill>
                <a:latin typeface="Times New Roman" charset="0"/>
              </a:rPr>
              <a:t>: Best of Each Team</a:t>
            </a:r>
          </a:p>
        </p:txBody>
      </p:sp>
      <p:sp>
        <p:nvSpPr>
          <p:cNvPr id="2" name="Rectangle 1"/>
          <p:cNvSpPr/>
          <p:nvPr/>
        </p:nvSpPr>
        <p:spPr>
          <a:xfrm>
            <a:off x="177880" y="620150"/>
            <a:ext cx="1409360" cy="369332"/>
          </a:xfrm>
          <a:prstGeom prst="rect">
            <a:avLst/>
          </a:prstGeom>
        </p:spPr>
        <p:txBody>
          <a:bodyPr wrap="none">
            <a:spAutoFit/>
          </a:bodyPr>
          <a:lstStyle/>
          <a:p>
            <a:r>
              <a:rPr lang="en-US" dirty="0" smtClean="0">
                <a:solidFill>
                  <a:srgbClr val="0432FF"/>
                </a:solidFill>
                <a:latin typeface="Times New Roman" charset="0"/>
              </a:rPr>
              <a:t>Cluster Facet</a:t>
            </a:r>
            <a:endParaRPr lang="en-US" dirty="0"/>
          </a:p>
        </p:txBody>
      </p:sp>
      <p:sp>
        <p:nvSpPr>
          <p:cNvPr id="13" name="Rectangle 12"/>
          <p:cNvSpPr/>
          <p:nvPr/>
        </p:nvSpPr>
        <p:spPr>
          <a:xfrm>
            <a:off x="6929333" y="624438"/>
            <a:ext cx="1858329" cy="369332"/>
          </a:xfrm>
          <a:prstGeom prst="rect">
            <a:avLst/>
          </a:prstGeom>
        </p:spPr>
        <p:txBody>
          <a:bodyPr wrap="none">
            <a:spAutoFit/>
          </a:bodyPr>
          <a:lstStyle/>
          <a:p>
            <a:r>
              <a:rPr lang="en-US" dirty="0" smtClean="0">
                <a:solidFill>
                  <a:srgbClr val="0432FF"/>
                </a:solidFill>
                <a:latin typeface="Times New Roman" charset="0"/>
              </a:rPr>
              <a:t>Cluster Aggregate</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924850520"/>
              </p:ext>
            </p:extLst>
          </p:nvPr>
        </p:nvGraphicFramePr>
        <p:xfrm>
          <a:off x="6929333" y="974091"/>
          <a:ext cx="5127344" cy="3114040"/>
        </p:xfrm>
        <a:graphic>
          <a:graphicData uri="http://schemas.openxmlformats.org/drawingml/2006/table">
            <a:tbl>
              <a:tblPr firstRow="1" bandRow="1">
                <a:tableStyleId>{5C22544A-7EE6-4342-B048-85BDC9FD1C3A}</a:tableStyleId>
              </a:tblPr>
              <a:tblGrid>
                <a:gridCol w="1366203"/>
                <a:gridCol w="1578207"/>
                <a:gridCol w="1037040"/>
                <a:gridCol w="1145894"/>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216738503"/>
              </p:ext>
            </p:extLst>
          </p:nvPr>
        </p:nvGraphicFramePr>
        <p:xfrm>
          <a:off x="177880" y="974091"/>
          <a:ext cx="4394120" cy="3383280"/>
        </p:xfrm>
        <a:graphic>
          <a:graphicData uri="http://schemas.openxmlformats.org/drawingml/2006/table">
            <a:tbl>
              <a:tblPr firstRow="1" bandRow="1">
                <a:tableStyleId>{5C22544A-7EE6-4342-B048-85BDC9FD1C3A}</a:tableStyleId>
              </a:tblPr>
              <a:tblGrid>
                <a:gridCol w="1338404"/>
                <a:gridCol w="1597306"/>
                <a:gridCol w="1458410"/>
              </a:tblGrid>
              <a:tr h="881328">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122485213"/>
              </p:ext>
            </p:extLst>
          </p:nvPr>
        </p:nvGraphicFramePr>
        <p:xfrm>
          <a:off x="4858417" y="4620335"/>
          <a:ext cx="7198260" cy="2026920"/>
        </p:xfrm>
        <a:graphic>
          <a:graphicData uri="http://schemas.openxmlformats.org/drawingml/2006/table">
            <a:tbl>
              <a:tblPr firstRow="1" bandRow="1">
                <a:tableStyleId>{5C22544A-7EE6-4342-B048-85BDC9FD1C3A}</a:tableStyleId>
              </a:tblPr>
              <a:tblGrid>
                <a:gridCol w="1353044"/>
                <a:gridCol w="2662178"/>
                <a:gridCol w="1539432"/>
                <a:gridCol w="1643606"/>
              </a:tblGrid>
              <a:tr h="520260">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0.48</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0.64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4" name="Rectangle 3"/>
          <p:cNvSpPr/>
          <p:nvPr/>
        </p:nvSpPr>
        <p:spPr>
          <a:xfrm>
            <a:off x="4749880" y="4226127"/>
            <a:ext cx="1614673" cy="369332"/>
          </a:xfrm>
          <a:prstGeom prst="rect">
            <a:avLst/>
          </a:prstGeom>
        </p:spPr>
        <p:txBody>
          <a:bodyPr wrap="none">
            <a:spAutoFit/>
          </a:bodyPr>
          <a:lstStyle/>
          <a:p>
            <a:r>
              <a:rPr lang="en-US" smtClean="0">
                <a:solidFill>
                  <a:srgbClr val="0432FF"/>
                </a:solidFill>
                <a:latin typeface="Times New Roman" charset="0"/>
              </a:rPr>
              <a:t>Pure Aggregate</a:t>
            </a:r>
            <a:endParaRPr lang="en-US" dirty="0"/>
          </a:p>
        </p:txBody>
      </p:sp>
    </p:spTree>
    <p:extLst>
      <p:ext uri="{BB962C8B-B14F-4D97-AF65-F5344CB8AC3E}">
        <p14:creationId xmlns:p14="http://schemas.microsoft.com/office/powerpoint/2010/main" val="542062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2700"/>
            <a:ext cx="7492949" cy="523220"/>
          </a:xfrm>
          <a:prstGeom prst="rect">
            <a:avLst/>
          </a:prstGeom>
          <a:noFill/>
        </p:spPr>
        <p:txBody>
          <a:bodyPr wrap="none" rtlCol="0">
            <a:spAutoFit/>
          </a:bodyPr>
          <a:lstStyle/>
          <a:p>
            <a:r>
              <a:rPr lang="en-US" sz="2800" dirty="0" smtClean="0">
                <a:solidFill>
                  <a:srgbClr val="0432FF"/>
                </a:solidFill>
                <a:latin typeface="Times New Roman" charset="0"/>
              </a:rPr>
              <a:t>Comparison of Configurations</a:t>
            </a:r>
            <a:r>
              <a:rPr lang="en-US" sz="2800" dirty="0">
                <a:solidFill>
                  <a:srgbClr val="0432FF"/>
                </a:solidFill>
                <a:latin typeface="Times New Roman" charset="0"/>
              </a:rPr>
              <a:t>: Best of Each Team</a:t>
            </a:r>
          </a:p>
        </p:txBody>
      </p:sp>
      <p:sp>
        <p:nvSpPr>
          <p:cNvPr id="2" name="Rectangle 1"/>
          <p:cNvSpPr/>
          <p:nvPr/>
        </p:nvSpPr>
        <p:spPr>
          <a:xfrm>
            <a:off x="177880" y="620150"/>
            <a:ext cx="1409360" cy="369332"/>
          </a:xfrm>
          <a:prstGeom prst="rect">
            <a:avLst/>
          </a:prstGeom>
        </p:spPr>
        <p:txBody>
          <a:bodyPr wrap="none">
            <a:spAutoFit/>
          </a:bodyPr>
          <a:lstStyle/>
          <a:p>
            <a:r>
              <a:rPr lang="en-US" dirty="0" smtClean="0">
                <a:solidFill>
                  <a:srgbClr val="0432FF"/>
                </a:solidFill>
                <a:latin typeface="Times New Roman" charset="0"/>
              </a:rPr>
              <a:t>Cluster Facet</a:t>
            </a:r>
            <a:endParaRPr lang="en-US" dirty="0"/>
          </a:p>
        </p:txBody>
      </p:sp>
      <p:sp>
        <p:nvSpPr>
          <p:cNvPr id="13" name="Rectangle 12"/>
          <p:cNvSpPr/>
          <p:nvPr/>
        </p:nvSpPr>
        <p:spPr>
          <a:xfrm>
            <a:off x="6929333" y="624438"/>
            <a:ext cx="1858329" cy="369332"/>
          </a:xfrm>
          <a:prstGeom prst="rect">
            <a:avLst/>
          </a:prstGeom>
        </p:spPr>
        <p:txBody>
          <a:bodyPr wrap="none">
            <a:spAutoFit/>
          </a:bodyPr>
          <a:lstStyle/>
          <a:p>
            <a:r>
              <a:rPr lang="en-US" dirty="0" smtClean="0">
                <a:solidFill>
                  <a:srgbClr val="0432FF"/>
                </a:solidFill>
                <a:latin typeface="Times New Roman" charset="0"/>
              </a:rPr>
              <a:t>Cluster Aggregate</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644345124"/>
              </p:ext>
            </p:extLst>
          </p:nvPr>
        </p:nvGraphicFramePr>
        <p:xfrm>
          <a:off x="6929333" y="974091"/>
          <a:ext cx="5127344" cy="3114040"/>
        </p:xfrm>
        <a:graphic>
          <a:graphicData uri="http://schemas.openxmlformats.org/drawingml/2006/table">
            <a:tbl>
              <a:tblPr firstRow="1" bandRow="1">
                <a:tableStyleId>{5C22544A-7EE6-4342-B048-85BDC9FD1C3A}</a:tableStyleId>
              </a:tblPr>
              <a:tblGrid>
                <a:gridCol w="1366203"/>
                <a:gridCol w="1578207"/>
                <a:gridCol w="1037040"/>
                <a:gridCol w="1145894"/>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877972415"/>
              </p:ext>
            </p:extLst>
          </p:nvPr>
        </p:nvGraphicFramePr>
        <p:xfrm>
          <a:off x="177880" y="974091"/>
          <a:ext cx="4394120" cy="3383280"/>
        </p:xfrm>
        <a:graphic>
          <a:graphicData uri="http://schemas.openxmlformats.org/drawingml/2006/table">
            <a:tbl>
              <a:tblPr firstRow="1" bandRow="1">
                <a:tableStyleId>{5C22544A-7EE6-4342-B048-85BDC9FD1C3A}</a:tableStyleId>
              </a:tblPr>
              <a:tblGrid>
                <a:gridCol w="1338404"/>
                <a:gridCol w="1597306"/>
                <a:gridCol w="1458410"/>
              </a:tblGrid>
              <a:tr h="881328">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112619643"/>
              </p:ext>
            </p:extLst>
          </p:nvPr>
        </p:nvGraphicFramePr>
        <p:xfrm>
          <a:off x="4858417" y="4620335"/>
          <a:ext cx="7198260" cy="2026920"/>
        </p:xfrm>
        <a:graphic>
          <a:graphicData uri="http://schemas.openxmlformats.org/drawingml/2006/table">
            <a:tbl>
              <a:tblPr firstRow="1" bandRow="1">
                <a:tableStyleId>{5C22544A-7EE6-4342-B048-85BDC9FD1C3A}</a:tableStyleId>
              </a:tblPr>
              <a:tblGrid>
                <a:gridCol w="1353044"/>
                <a:gridCol w="2662178"/>
                <a:gridCol w="1539432"/>
                <a:gridCol w="1643606"/>
              </a:tblGrid>
              <a:tr h="520260">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0.48</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0.64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7" name="Rectangle 16"/>
          <p:cNvSpPr/>
          <p:nvPr/>
        </p:nvSpPr>
        <p:spPr>
          <a:xfrm>
            <a:off x="-1" y="5033630"/>
            <a:ext cx="4858417" cy="1200329"/>
          </a:xfrm>
          <a:prstGeom prst="rect">
            <a:avLst/>
          </a:prstGeom>
        </p:spPr>
        <p:txBody>
          <a:bodyPr wrap="square">
            <a:spAutoFit/>
          </a:bodyPr>
          <a:lstStyle/>
          <a:p>
            <a:r>
              <a:rPr lang="en-US" dirty="0" smtClean="0">
                <a:solidFill>
                  <a:srgbClr val="0432FF"/>
                </a:solidFill>
                <a:latin typeface="Times New Roman" charset="0"/>
              </a:rPr>
              <a:t>Conclusion: </a:t>
            </a:r>
            <a:r>
              <a:rPr lang="en-US" dirty="0" smtClean="0">
                <a:latin typeface="Times New Roman" charset="0"/>
              </a:rPr>
              <a:t>The union of Uncharted and Lattice Extractions, in combination with CMU Clusters where applicable, performed the best of all configurations for all question types. </a:t>
            </a:r>
            <a:endParaRPr lang="en-US" dirty="0"/>
          </a:p>
        </p:txBody>
      </p:sp>
      <p:sp>
        <p:nvSpPr>
          <p:cNvPr id="4" name="Rectangle 3"/>
          <p:cNvSpPr/>
          <p:nvPr/>
        </p:nvSpPr>
        <p:spPr>
          <a:xfrm>
            <a:off x="4749880" y="4226127"/>
            <a:ext cx="1614673" cy="369332"/>
          </a:xfrm>
          <a:prstGeom prst="rect">
            <a:avLst/>
          </a:prstGeom>
        </p:spPr>
        <p:txBody>
          <a:bodyPr wrap="none">
            <a:spAutoFit/>
          </a:bodyPr>
          <a:lstStyle/>
          <a:p>
            <a:r>
              <a:rPr lang="en-US" smtClean="0">
                <a:solidFill>
                  <a:srgbClr val="0432FF"/>
                </a:solidFill>
                <a:latin typeface="Times New Roman" charset="0"/>
              </a:rPr>
              <a:t>Pure Aggregate</a:t>
            </a:r>
            <a:endParaRPr lang="en-US" dirty="0"/>
          </a:p>
        </p:txBody>
      </p:sp>
    </p:spTree>
    <p:extLst>
      <p:ext uri="{BB962C8B-B14F-4D97-AF65-F5344CB8AC3E}">
        <p14:creationId xmlns:p14="http://schemas.microsoft.com/office/powerpoint/2010/main" val="13265220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2700"/>
            <a:ext cx="6750887" cy="523220"/>
          </a:xfrm>
          <a:prstGeom prst="rect">
            <a:avLst/>
          </a:prstGeom>
          <a:noFill/>
        </p:spPr>
        <p:txBody>
          <a:bodyPr wrap="none" rtlCol="0">
            <a:spAutoFit/>
          </a:bodyPr>
          <a:lstStyle/>
          <a:p>
            <a:r>
              <a:rPr lang="en-US" sz="2800" dirty="0" smtClean="0">
                <a:solidFill>
                  <a:srgbClr val="0432FF"/>
                </a:solidFill>
                <a:latin typeface="Times New Roman" charset="0"/>
              </a:rPr>
              <a:t>Comparison of Configurations: Across Teams</a:t>
            </a:r>
            <a:endParaRPr lang="en-US" sz="2800" dirty="0">
              <a:solidFill>
                <a:srgbClr val="0432FF"/>
              </a:solidFill>
              <a:latin typeface="Times New Roman"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38956919"/>
              </p:ext>
            </p:extLst>
          </p:nvPr>
        </p:nvGraphicFramePr>
        <p:xfrm>
          <a:off x="197761" y="1112156"/>
          <a:ext cx="5381236" cy="3307080"/>
        </p:xfrm>
        <a:graphic>
          <a:graphicData uri="http://schemas.openxmlformats.org/drawingml/2006/table">
            <a:tbl>
              <a:tblPr firstRow="1" bandRow="1">
                <a:tableStyleId>{5C22544A-7EE6-4342-B048-85BDC9FD1C3A}</a:tableStyleId>
              </a:tblPr>
              <a:tblGrid>
                <a:gridCol w="1550016"/>
                <a:gridCol w="1261641"/>
                <a:gridCol w="1226916"/>
                <a:gridCol w="1342663"/>
              </a:tblGrid>
              <a:tr h="370840">
                <a:tc rowSpan="2">
                  <a:txBody>
                    <a:bodyPr/>
                    <a:lstStyle/>
                    <a:p>
                      <a:pPr algn="ctr"/>
                      <a:r>
                        <a:rPr lang="en-US" b="0" dirty="0" smtClean="0">
                          <a:solidFill>
                            <a:srgbClr val="7030A0"/>
                          </a:solidFill>
                          <a:latin typeface="Times New Roman" charset="0"/>
                          <a:ea typeface="Times New Roman" charset="0"/>
                          <a:cs typeface="Times New Roman" charset="0"/>
                        </a:rPr>
                        <a:t>Question Type</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b="0" dirty="0" smtClean="0">
                          <a:solidFill>
                            <a:srgbClr val="7030A0"/>
                          </a:solidFill>
                          <a:latin typeface="Times New Roman" charset="0"/>
                          <a:ea typeface="Times New Roman" charset="0"/>
                          <a:cs typeface="Times New Roman" charset="0"/>
                        </a:rPr>
                        <a:t>Mean</a:t>
                      </a:r>
                      <a:r>
                        <a:rPr lang="en-US" b="0" baseline="0" dirty="0" smtClean="0">
                          <a:solidFill>
                            <a:srgbClr val="7030A0"/>
                          </a:solidFill>
                          <a:latin typeface="Times New Roman" charset="0"/>
                          <a:ea typeface="Times New Roman" charset="0"/>
                          <a:cs typeface="Times New Roman" charset="0"/>
                        </a:rPr>
                        <a:t> Average Precision</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accent1">
                              <a:lumMod val="75000"/>
                            </a:schemeClr>
                          </a:solidFill>
                          <a:latin typeface="Times New Roman" charset="0"/>
                          <a:ea typeface="Times New Roman" charset="0"/>
                          <a:cs typeface="Times New Roman" charset="0"/>
                        </a:rPr>
                        <a:t>ISI</a:t>
                      </a:r>
                      <a:r>
                        <a:rPr lang="en-US" b="0" baseline="0" dirty="0" smtClean="0">
                          <a:solidFill>
                            <a:schemeClr val="accent1">
                              <a:lumMod val="75000"/>
                            </a:schemeClr>
                          </a:solidFill>
                          <a:latin typeface="Times New Roman" charset="0"/>
                          <a:ea typeface="Times New Roman" charset="0"/>
                          <a:cs typeface="Times New Roman" charset="0"/>
                        </a:rPr>
                        <a:t> Extractions</a:t>
                      </a:r>
                      <a:endParaRPr lang="en-US" b="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75000"/>
                            </a:schemeClr>
                          </a:solidFill>
                          <a:latin typeface="Times New Roman" charset="0"/>
                          <a:ea typeface="Times New Roman" charset="0"/>
                          <a:cs typeface="Times New Roman" charset="0"/>
                        </a:rPr>
                        <a:t>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lumMod val="75000"/>
                            </a:schemeClr>
                          </a:solidFill>
                          <a:latin typeface="Times New Roman" charset="0"/>
                          <a:ea typeface="Times New Roman" charset="0"/>
                          <a:cs typeface="Times New Roman" charset="0"/>
                        </a:rPr>
                        <a:t>ISI and </a:t>
                      </a:r>
                      <a:r>
                        <a:rPr lang="en-US" b="0" i="0" dirty="0" smtClean="0">
                          <a:solidFill>
                            <a:schemeClr val="accent1">
                              <a:lumMod val="75000"/>
                            </a:schemeClr>
                          </a:solidFill>
                          <a:latin typeface="Times New Roman" charset="0"/>
                          <a:ea typeface="Times New Roman" charset="0"/>
                          <a:cs typeface="Times New Roman" charset="0"/>
                        </a:rPr>
                        <a:t>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Point</a:t>
                      </a:r>
                      <a:r>
                        <a:rPr lang="en-US" b="0" baseline="0" dirty="0" smtClean="0">
                          <a:solidFill>
                            <a:schemeClr val="tx1"/>
                          </a:solidFill>
                          <a:latin typeface="Times New Roman" charset="0"/>
                          <a:ea typeface="Times New Roman" charset="0"/>
                          <a:cs typeface="Times New Roman" charset="0"/>
                        </a:rPr>
                        <a:t> Fact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0.38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0.43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Identification</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0.66</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0.23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Facet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0.59</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0.62</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Aggregate</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0.35</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0.09</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0.31</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a:xfrm>
            <a:off x="197761" y="620654"/>
            <a:ext cx="466794" cy="369332"/>
          </a:xfrm>
          <a:prstGeom prst="rect">
            <a:avLst/>
          </a:prstGeom>
        </p:spPr>
        <p:txBody>
          <a:bodyPr wrap="none">
            <a:spAutoFit/>
          </a:bodyPr>
          <a:lstStyle/>
          <a:p>
            <a:r>
              <a:rPr lang="en-US" dirty="0" smtClean="0">
                <a:solidFill>
                  <a:srgbClr val="FF0000"/>
                </a:solidFill>
                <a:latin typeface="Times New Roman" charset="0"/>
              </a:rPr>
              <a:t>ISI</a:t>
            </a:r>
            <a:endParaRPr lang="en-US" dirty="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2086876029"/>
              </p:ext>
            </p:extLst>
          </p:nvPr>
        </p:nvGraphicFramePr>
        <p:xfrm>
          <a:off x="6426870" y="1112156"/>
          <a:ext cx="5381236" cy="3581400"/>
        </p:xfrm>
        <a:graphic>
          <a:graphicData uri="http://schemas.openxmlformats.org/drawingml/2006/table">
            <a:tbl>
              <a:tblPr firstRow="1" bandRow="1">
                <a:tableStyleId>{5C22544A-7EE6-4342-B048-85BDC9FD1C3A}</a:tableStyleId>
              </a:tblPr>
              <a:tblGrid>
                <a:gridCol w="1550016"/>
                <a:gridCol w="1261641"/>
                <a:gridCol w="1226916"/>
                <a:gridCol w="1342663"/>
              </a:tblGrid>
              <a:tr h="370840">
                <a:tc rowSpan="2">
                  <a:txBody>
                    <a:bodyPr/>
                    <a:lstStyle/>
                    <a:p>
                      <a:pPr algn="ctr"/>
                      <a:r>
                        <a:rPr lang="en-US" b="0" dirty="0" smtClean="0">
                          <a:solidFill>
                            <a:srgbClr val="7030A0"/>
                          </a:solidFill>
                          <a:latin typeface="Times New Roman" charset="0"/>
                          <a:ea typeface="Times New Roman" charset="0"/>
                          <a:cs typeface="Times New Roman" charset="0"/>
                        </a:rPr>
                        <a:t>Question Type</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b="0" dirty="0" smtClean="0">
                          <a:solidFill>
                            <a:srgbClr val="7030A0"/>
                          </a:solidFill>
                          <a:latin typeface="Times New Roman" charset="0"/>
                          <a:ea typeface="Times New Roman" charset="0"/>
                          <a:cs typeface="Times New Roman" charset="0"/>
                        </a:rPr>
                        <a:t>Mean</a:t>
                      </a:r>
                      <a:r>
                        <a:rPr lang="en-US" b="0" baseline="0" dirty="0" smtClean="0">
                          <a:solidFill>
                            <a:srgbClr val="7030A0"/>
                          </a:solidFill>
                          <a:latin typeface="Times New Roman" charset="0"/>
                          <a:ea typeface="Times New Roman" charset="0"/>
                          <a:cs typeface="Times New Roman" charset="0"/>
                        </a:rPr>
                        <a:t> Average Precision</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C00000"/>
                          </a:solidFill>
                          <a:latin typeface="Times New Roman" charset="0"/>
                          <a:ea typeface="Times New Roman" charset="0"/>
                          <a:cs typeface="Times New Roman" charset="0"/>
                        </a:rPr>
                        <a:t>Uncharted Extractions</a:t>
                      </a:r>
                      <a:endParaRPr lang="en-US" b="0" dirty="0">
                        <a:solidFill>
                          <a:srgbClr val="C0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rgbClr val="C00000"/>
                          </a:solidFill>
                          <a:latin typeface="Times New Roman" charset="0"/>
                          <a:ea typeface="Times New Roman" charset="0"/>
                          <a:cs typeface="Times New Roman" charset="0"/>
                        </a:rPr>
                        <a:t>Uncharted and 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C00000"/>
                          </a:solidFill>
                          <a:latin typeface="Times New Roman" charset="0"/>
                          <a:ea typeface="Times New Roman" charset="0"/>
                          <a:cs typeface="Times New Roman" charset="0"/>
                        </a:rPr>
                        <a:t>Both </a:t>
                      </a:r>
                      <a:r>
                        <a:rPr lang="en-US" b="0" i="0" dirty="0" smtClean="0">
                          <a:solidFill>
                            <a:srgbClr val="C00000"/>
                          </a:solidFill>
                          <a:latin typeface="Times New Roman" charset="0"/>
                          <a:ea typeface="Times New Roman" charset="0"/>
                          <a:cs typeface="Times New Roman" charset="0"/>
                        </a:rPr>
                        <a:t>Extractions and CMU</a:t>
                      </a:r>
                      <a:r>
                        <a:rPr lang="en-US" b="0" i="0" baseline="0" dirty="0" smtClean="0">
                          <a:solidFill>
                            <a:srgbClr val="C00000"/>
                          </a:solidFill>
                          <a:latin typeface="Times New Roman" charset="0"/>
                          <a:ea typeface="Times New Roman" charset="0"/>
                          <a:cs typeface="Times New Roman" charset="0"/>
                        </a:rPr>
                        <a:t> Clustering</a:t>
                      </a:r>
                      <a:endParaRPr lang="en-US" b="0" i="0" dirty="0" smtClean="0">
                        <a:solidFill>
                          <a:srgbClr val="C0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Point</a:t>
                      </a:r>
                      <a:r>
                        <a:rPr lang="en-US" b="0" baseline="0" dirty="0" smtClean="0">
                          <a:solidFill>
                            <a:schemeClr val="tx1"/>
                          </a:solidFill>
                          <a:latin typeface="Times New Roman" charset="0"/>
                          <a:ea typeface="Times New Roman" charset="0"/>
                          <a:cs typeface="Times New Roman" charset="0"/>
                        </a:rPr>
                        <a:t> Fact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0.74</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0.78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Identification</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0.76</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Facet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0.70</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0.72</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Aggregate</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0.64</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15" name="Rectangle 14"/>
          <p:cNvSpPr/>
          <p:nvPr/>
        </p:nvSpPr>
        <p:spPr>
          <a:xfrm>
            <a:off x="6373795" y="620654"/>
            <a:ext cx="1146468" cy="369332"/>
          </a:xfrm>
          <a:prstGeom prst="rect">
            <a:avLst/>
          </a:prstGeom>
        </p:spPr>
        <p:txBody>
          <a:bodyPr wrap="none">
            <a:spAutoFit/>
          </a:bodyPr>
          <a:lstStyle/>
          <a:p>
            <a:r>
              <a:rPr lang="en-US" dirty="0" smtClean="0">
                <a:solidFill>
                  <a:srgbClr val="FF0000"/>
                </a:solidFill>
                <a:latin typeface="Times New Roman" charset="0"/>
              </a:rPr>
              <a:t>Uncharted</a:t>
            </a:r>
            <a:endParaRPr lang="en-US" dirty="0">
              <a:solidFill>
                <a:srgbClr val="FF0000"/>
              </a:solidFill>
            </a:endParaRPr>
          </a:p>
        </p:txBody>
      </p:sp>
    </p:spTree>
    <p:extLst>
      <p:ext uri="{BB962C8B-B14F-4D97-AF65-F5344CB8AC3E}">
        <p14:creationId xmlns:p14="http://schemas.microsoft.com/office/powerpoint/2010/main" val="15942448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2700"/>
            <a:ext cx="6750887" cy="523220"/>
          </a:xfrm>
          <a:prstGeom prst="rect">
            <a:avLst/>
          </a:prstGeom>
          <a:noFill/>
        </p:spPr>
        <p:txBody>
          <a:bodyPr wrap="none" rtlCol="0">
            <a:spAutoFit/>
          </a:bodyPr>
          <a:lstStyle/>
          <a:p>
            <a:r>
              <a:rPr lang="en-US" sz="2800" dirty="0" smtClean="0">
                <a:solidFill>
                  <a:srgbClr val="0432FF"/>
                </a:solidFill>
                <a:latin typeface="Times New Roman" charset="0"/>
              </a:rPr>
              <a:t>Comparison of Configurations: Across Teams</a:t>
            </a:r>
            <a:endParaRPr lang="en-US" sz="2800" dirty="0">
              <a:solidFill>
                <a:srgbClr val="0432FF"/>
              </a:solidFill>
              <a:latin typeface="Times New Roman"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38956919"/>
              </p:ext>
            </p:extLst>
          </p:nvPr>
        </p:nvGraphicFramePr>
        <p:xfrm>
          <a:off x="197761" y="1112156"/>
          <a:ext cx="5381236" cy="3307080"/>
        </p:xfrm>
        <a:graphic>
          <a:graphicData uri="http://schemas.openxmlformats.org/drawingml/2006/table">
            <a:tbl>
              <a:tblPr firstRow="1" bandRow="1">
                <a:tableStyleId>{5C22544A-7EE6-4342-B048-85BDC9FD1C3A}</a:tableStyleId>
              </a:tblPr>
              <a:tblGrid>
                <a:gridCol w="1550016"/>
                <a:gridCol w="1261641"/>
                <a:gridCol w="1226916"/>
                <a:gridCol w="1342663"/>
              </a:tblGrid>
              <a:tr h="370840">
                <a:tc rowSpan="2">
                  <a:txBody>
                    <a:bodyPr/>
                    <a:lstStyle/>
                    <a:p>
                      <a:pPr algn="ctr"/>
                      <a:r>
                        <a:rPr lang="en-US" b="0" dirty="0" smtClean="0">
                          <a:solidFill>
                            <a:srgbClr val="7030A0"/>
                          </a:solidFill>
                          <a:latin typeface="Times New Roman" charset="0"/>
                          <a:ea typeface="Times New Roman" charset="0"/>
                          <a:cs typeface="Times New Roman" charset="0"/>
                        </a:rPr>
                        <a:t>Question Type</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b="0" dirty="0" smtClean="0">
                          <a:solidFill>
                            <a:srgbClr val="7030A0"/>
                          </a:solidFill>
                          <a:latin typeface="Times New Roman" charset="0"/>
                          <a:ea typeface="Times New Roman" charset="0"/>
                          <a:cs typeface="Times New Roman" charset="0"/>
                        </a:rPr>
                        <a:t>Mean</a:t>
                      </a:r>
                      <a:r>
                        <a:rPr lang="en-US" b="0" baseline="0" dirty="0" smtClean="0">
                          <a:solidFill>
                            <a:srgbClr val="7030A0"/>
                          </a:solidFill>
                          <a:latin typeface="Times New Roman" charset="0"/>
                          <a:ea typeface="Times New Roman" charset="0"/>
                          <a:cs typeface="Times New Roman" charset="0"/>
                        </a:rPr>
                        <a:t> Average Precision</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accent1">
                              <a:lumMod val="75000"/>
                            </a:schemeClr>
                          </a:solidFill>
                          <a:latin typeface="Times New Roman" charset="0"/>
                          <a:ea typeface="Times New Roman" charset="0"/>
                          <a:cs typeface="Times New Roman" charset="0"/>
                        </a:rPr>
                        <a:t>ISI</a:t>
                      </a:r>
                      <a:r>
                        <a:rPr lang="en-US" b="0" baseline="0" dirty="0" smtClean="0">
                          <a:solidFill>
                            <a:schemeClr val="accent1">
                              <a:lumMod val="75000"/>
                            </a:schemeClr>
                          </a:solidFill>
                          <a:latin typeface="Times New Roman" charset="0"/>
                          <a:ea typeface="Times New Roman" charset="0"/>
                          <a:cs typeface="Times New Roman" charset="0"/>
                        </a:rPr>
                        <a:t> Extractions</a:t>
                      </a:r>
                      <a:endParaRPr lang="en-US" b="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75000"/>
                            </a:schemeClr>
                          </a:solidFill>
                          <a:latin typeface="Times New Roman" charset="0"/>
                          <a:ea typeface="Times New Roman" charset="0"/>
                          <a:cs typeface="Times New Roman" charset="0"/>
                        </a:rPr>
                        <a:t>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lumMod val="75000"/>
                            </a:schemeClr>
                          </a:solidFill>
                          <a:latin typeface="Times New Roman" charset="0"/>
                          <a:ea typeface="Times New Roman" charset="0"/>
                          <a:cs typeface="Times New Roman" charset="0"/>
                        </a:rPr>
                        <a:t>ISI and </a:t>
                      </a:r>
                      <a:r>
                        <a:rPr lang="en-US" b="0" i="0" dirty="0" smtClean="0">
                          <a:solidFill>
                            <a:schemeClr val="accent1">
                              <a:lumMod val="75000"/>
                            </a:schemeClr>
                          </a:solidFill>
                          <a:latin typeface="Times New Roman" charset="0"/>
                          <a:ea typeface="Times New Roman" charset="0"/>
                          <a:cs typeface="Times New Roman" charset="0"/>
                        </a:rPr>
                        <a:t>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Point</a:t>
                      </a:r>
                      <a:r>
                        <a:rPr lang="en-US" b="0" baseline="0" dirty="0" smtClean="0">
                          <a:solidFill>
                            <a:schemeClr val="tx1"/>
                          </a:solidFill>
                          <a:latin typeface="Times New Roman" charset="0"/>
                          <a:ea typeface="Times New Roman" charset="0"/>
                          <a:cs typeface="Times New Roman" charset="0"/>
                        </a:rPr>
                        <a:t> Fact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0.38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0.43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Identification</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0.66</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0.23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Facet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0.59</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0.62</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Aggregate</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0.35</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0.09</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0.31</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a:xfrm>
            <a:off x="197761" y="620654"/>
            <a:ext cx="466794" cy="369332"/>
          </a:xfrm>
          <a:prstGeom prst="rect">
            <a:avLst/>
          </a:prstGeom>
        </p:spPr>
        <p:txBody>
          <a:bodyPr wrap="none">
            <a:spAutoFit/>
          </a:bodyPr>
          <a:lstStyle/>
          <a:p>
            <a:r>
              <a:rPr lang="en-US" dirty="0" smtClean="0">
                <a:solidFill>
                  <a:srgbClr val="FF0000"/>
                </a:solidFill>
                <a:latin typeface="Times New Roman" charset="0"/>
              </a:rPr>
              <a:t>ISI</a:t>
            </a:r>
            <a:endParaRPr lang="en-US" dirty="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700824098"/>
              </p:ext>
            </p:extLst>
          </p:nvPr>
        </p:nvGraphicFramePr>
        <p:xfrm>
          <a:off x="6426870" y="1112156"/>
          <a:ext cx="5381236" cy="3581400"/>
        </p:xfrm>
        <a:graphic>
          <a:graphicData uri="http://schemas.openxmlformats.org/drawingml/2006/table">
            <a:tbl>
              <a:tblPr firstRow="1" bandRow="1">
                <a:tableStyleId>{5C22544A-7EE6-4342-B048-85BDC9FD1C3A}</a:tableStyleId>
              </a:tblPr>
              <a:tblGrid>
                <a:gridCol w="1550016"/>
                <a:gridCol w="1261641"/>
                <a:gridCol w="1226916"/>
                <a:gridCol w="1342663"/>
              </a:tblGrid>
              <a:tr h="370840">
                <a:tc rowSpan="2">
                  <a:txBody>
                    <a:bodyPr/>
                    <a:lstStyle/>
                    <a:p>
                      <a:pPr algn="ctr"/>
                      <a:r>
                        <a:rPr lang="en-US" b="0" dirty="0" smtClean="0">
                          <a:solidFill>
                            <a:srgbClr val="7030A0"/>
                          </a:solidFill>
                          <a:latin typeface="Times New Roman" charset="0"/>
                          <a:ea typeface="Times New Roman" charset="0"/>
                          <a:cs typeface="Times New Roman" charset="0"/>
                        </a:rPr>
                        <a:t>Question Type</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b="0" dirty="0" smtClean="0">
                          <a:solidFill>
                            <a:srgbClr val="7030A0"/>
                          </a:solidFill>
                          <a:latin typeface="Times New Roman" charset="0"/>
                          <a:ea typeface="Times New Roman" charset="0"/>
                          <a:cs typeface="Times New Roman" charset="0"/>
                        </a:rPr>
                        <a:t>Mean</a:t>
                      </a:r>
                      <a:r>
                        <a:rPr lang="en-US" b="0" baseline="0" dirty="0" smtClean="0">
                          <a:solidFill>
                            <a:srgbClr val="7030A0"/>
                          </a:solidFill>
                          <a:latin typeface="Times New Roman" charset="0"/>
                          <a:ea typeface="Times New Roman" charset="0"/>
                          <a:cs typeface="Times New Roman" charset="0"/>
                        </a:rPr>
                        <a:t> Average Precision</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C00000"/>
                          </a:solidFill>
                          <a:latin typeface="Times New Roman" charset="0"/>
                          <a:ea typeface="Times New Roman" charset="0"/>
                          <a:cs typeface="Times New Roman" charset="0"/>
                        </a:rPr>
                        <a:t>Uncharted Extractions</a:t>
                      </a:r>
                      <a:endParaRPr lang="en-US" b="0" dirty="0">
                        <a:solidFill>
                          <a:srgbClr val="C0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rgbClr val="C00000"/>
                          </a:solidFill>
                          <a:latin typeface="Times New Roman" charset="0"/>
                          <a:ea typeface="Times New Roman" charset="0"/>
                          <a:cs typeface="Times New Roman" charset="0"/>
                        </a:rPr>
                        <a:t>Uncharted and 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C00000"/>
                          </a:solidFill>
                          <a:latin typeface="Times New Roman" charset="0"/>
                          <a:ea typeface="Times New Roman" charset="0"/>
                          <a:cs typeface="Times New Roman" charset="0"/>
                        </a:rPr>
                        <a:t>Both </a:t>
                      </a:r>
                      <a:r>
                        <a:rPr lang="en-US" b="0" i="0" dirty="0" smtClean="0">
                          <a:solidFill>
                            <a:srgbClr val="C00000"/>
                          </a:solidFill>
                          <a:latin typeface="Times New Roman" charset="0"/>
                          <a:ea typeface="Times New Roman" charset="0"/>
                          <a:cs typeface="Times New Roman" charset="0"/>
                        </a:rPr>
                        <a:t>Extractions and CMU</a:t>
                      </a:r>
                      <a:r>
                        <a:rPr lang="en-US" b="0" i="0" baseline="0" dirty="0" smtClean="0">
                          <a:solidFill>
                            <a:srgbClr val="C00000"/>
                          </a:solidFill>
                          <a:latin typeface="Times New Roman" charset="0"/>
                          <a:ea typeface="Times New Roman" charset="0"/>
                          <a:cs typeface="Times New Roman" charset="0"/>
                        </a:rPr>
                        <a:t> Clustering</a:t>
                      </a:r>
                      <a:endParaRPr lang="en-US" b="0" i="0" dirty="0" smtClean="0">
                        <a:solidFill>
                          <a:srgbClr val="C0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Point</a:t>
                      </a:r>
                      <a:r>
                        <a:rPr lang="en-US" b="0" baseline="0" dirty="0" smtClean="0">
                          <a:solidFill>
                            <a:schemeClr val="tx1"/>
                          </a:solidFill>
                          <a:latin typeface="Times New Roman" charset="0"/>
                          <a:ea typeface="Times New Roman" charset="0"/>
                          <a:cs typeface="Times New Roman" charset="0"/>
                        </a:rPr>
                        <a:t> Fact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0.74</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0.78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Identification</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0.76</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Facet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0.70</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0.72</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Aggregate</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0.64</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15" name="Rectangle 14"/>
          <p:cNvSpPr/>
          <p:nvPr/>
        </p:nvSpPr>
        <p:spPr>
          <a:xfrm>
            <a:off x="6373795" y="620654"/>
            <a:ext cx="1146468" cy="369332"/>
          </a:xfrm>
          <a:prstGeom prst="rect">
            <a:avLst/>
          </a:prstGeom>
        </p:spPr>
        <p:txBody>
          <a:bodyPr wrap="none">
            <a:spAutoFit/>
          </a:bodyPr>
          <a:lstStyle/>
          <a:p>
            <a:r>
              <a:rPr lang="en-US" dirty="0" smtClean="0">
                <a:solidFill>
                  <a:srgbClr val="FF0000"/>
                </a:solidFill>
                <a:latin typeface="Times New Roman" charset="0"/>
              </a:rPr>
              <a:t>Uncharted</a:t>
            </a:r>
            <a:endParaRPr lang="en-US" dirty="0">
              <a:solidFill>
                <a:srgbClr val="FF0000"/>
              </a:solidFill>
            </a:endParaRPr>
          </a:p>
        </p:txBody>
      </p:sp>
      <p:sp>
        <p:nvSpPr>
          <p:cNvPr id="10" name="Rectangle 9"/>
          <p:cNvSpPr/>
          <p:nvPr/>
        </p:nvSpPr>
        <p:spPr>
          <a:xfrm>
            <a:off x="0" y="4557301"/>
            <a:ext cx="5855798" cy="923330"/>
          </a:xfrm>
          <a:prstGeom prst="rect">
            <a:avLst/>
          </a:prstGeom>
        </p:spPr>
        <p:txBody>
          <a:bodyPr wrap="square">
            <a:spAutoFit/>
          </a:bodyPr>
          <a:lstStyle/>
          <a:p>
            <a:r>
              <a:rPr lang="en-US" dirty="0" smtClean="0">
                <a:solidFill>
                  <a:srgbClr val="0432FF"/>
                </a:solidFill>
                <a:latin typeface="Times New Roman" charset="0"/>
              </a:rPr>
              <a:t>Conclusion:</a:t>
            </a:r>
            <a:r>
              <a:rPr lang="en-US" dirty="0">
                <a:latin typeface="Times New Roman" charset="0"/>
              </a:rPr>
              <a:t> </a:t>
            </a:r>
            <a:r>
              <a:rPr lang="en-US" dirty="0" smtClean="0">
                <a:latin typeface="Times New Roman" charset="0"/>
              </a:rPr>
              <a:t>ISI Extractions performed the best for all questions types except Cluster Facet.</a:t>
            </a:r>
          </a:p>
          <a:p>
            <a:r>
              <a:rPr lang="en-US" dirty="0" smtClean="0">
                <a:latin typeface="Times New Roman" charset="0"/>
              </a:rPr>
              <a:t> </a:t>
            </a:r>
            <a:endParaRPr lang="en-US" dirty="0"/>
          </a:p>
        </p:txBody>
      </p:sp>
      <p:sp>
        <p:nvSpPr>
          <p:cNvPr id="11" name="Rectangle 10"/>
          <p:cNvSpPr/>
          <p:nvPr/>
        </p:nvSpPr>
        <p:spPr>
          <a:xfrm>
            <a:off x="6373795" y="4775236"/>
            <a:ext cx="5855798" cy="923330"/>
          </a:xfrm>
          <a:prstGeom prst="rect">
            <a:avLst/>
          </a:prstGeom>
        </p:spPr>
        <p:txBody>
          <a:bodyPr wrap="square">
            <a:spAutoFit/>
          </a:bodyPr>
          <a:lstStyle/>
          <a:p>
            <a:r>
              <a:rPr lang="en-US" dirty="0" smtClean="0">
                <a:solidFill>
                  <a:srgbClr val="0432FF"/>
                </a:solidFill>
                <a:latin typeface="Times New Roman" charset="0"/>
              </a:rPr>
              <a:t>Conclusion:</a:t>
            </a:r>
            <a:r>
              <a:rPr lang="en-US" dirty="0">
                <a:latin typeface="Times New Roman" charset="0"/>
              </a:rPr>
              <a:t> </a:t>
            </a:r>
            <a:r>
              <a:rPr lang="en-US" dirty="0" smtClean="0">
                <a:latin typeface="Times New Roman" charset="0"/>
              </a:rPr>
              <a:t>Uncharted Extractions and CMU Clustering performed the best for all questions types (where applicable).</a:t>
            </a:r>
          </a:p>
          <a:p>
            <a:endParaRPr lang="en-US" dirty="0">
              <a:latin typeface="Times New Roman" charset="0"/>
            </a:endParaRPr>
          </a:p>
        </p:txBody>
      </p:sp>
    </p:spTree>
    <p:extLst>
      <p:ext uri="{BB962C8B-B14F-4D97-AF65-F5344CB8AC3E}">
        <p14:creationId xmlns:p14="http://schemas.microsoft.com/office/powerpoint/2010/main" val="14984203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2700"/>
            <a:ext cx="6750887" cy="523220"/>
          </a:xfrm>
          <a:prstGeom prst="rect">
            <a:avLst/>
          </a:prstGeom>
          <a:noFill/>
        </p:spPr>
        <p:txBody>
          <a:bodyPr wrap="none" rtlCol="0">
            <a:spAutoFit/>
          </a:bodyPr>
          <a:lstStyle/>
          <a:p>
            <a:r>
              <a:rPr lang="en-US" sz="2800" dirty="0" smtClean="0">
                <a:solidFill>
                  <a:srgbClr val="0432FF"/>
                </a:solidFill>
                <a:latin typeface="Times New Roman" charset="0"/>
              </a:rPr>
              <a:t>Comparison of Configurations: Across Teams</a:t>
            </a:r>
            <a:endParaRPr lang="en-US" sz="2800" dirty="0">
              <a:solidFill>
                <a:srgbClr val="0432FF"/>
              </a:solidFill>
              <a:latin typeface="Times New Roman"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38956919"/>
              </p:ext>
            </p:extLst>
          </p:nvPr>
        </p:nvGraphicFramePr>
        <p:xfrm>
          <a:off x="197761" y="1112156"/>
          <a:ext cx="5381236" cy="3307080"/>
        </p:xfrm>
        <a:graphic>
          <a:graphicData uri="http://schemas.openxmlformats.org/drawingml/2006/table">
            <a:tbl>
              <a:tblPr firstRow="1" bandRow="1">
                <a:tableStyleId>{5C22544A-7EE6-4342-B048-85BDC9FD1C3A}</a:tableStyleId>
              </a:tblPr>
              <a:tblGrid>
                <a:gridCol w="1550016"/>
                <a:gridCol w="1261641"/>
                <a:gridCol w="1226916"/>
                <a:gridCol w="1342663"/>
              </a:tblGrid>
              <a:tr h="370840">
                <a:tc rowSpan="2">
                  <a:txBody>
                    <a:bodyPr/>
                    <a:lstStyle/>
                    <a:p>
                      <a:pPr algn="ctr"/>
                      <a:r>
                        <a:rPr lang="en-US" b="0" dirty="0" smtClean="0">
                          <a:solidFill>
                            <a:srgbClr val="7030A0"/>
                          </a:solidFill>
                          <a:latin typeface="Times New Roman" charset="0"/>
                          <a:ea typeface="Times New Roman" charset="0"/>
                          <a:cs typeface="Times New Roman" charset="0"/>
                        </a:rPr>
                        <a:t>Question Type</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b="0" dirty="0" smtClean="0">
                          <a:solidFill>
                            <a:srgbClr val="7030A0"/>
                          </a:solidFill>
                          <a:latin typeface="Times New Roman" charset="0"/>
                          <a:ea typeface="Times New Roman" charset="0"/>
                          <a:cs typeface="Times New Roman" charset="0"/>
                        </a:rPr>
                        <a:t>Mean</a:t>
                      </a:r>
                      <a:r>
                        <a:rPr lang="en-US" b="0" baseline="0" dirty="0" smtClean="0">
                          <a:solidFill>
                            <a:srgbClr val="7030A0"/>
                          </a:solidFill>
                          <a:latin typeface="Times New Roman" charset="0"/>
                          <a:ea typeface="Times New Roman" charset="0"/>
                          <a:cs typeface="Times New Roman" charset="0"/>
                        </a:rPr>
                        <a:t> Average Precision</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accent1">
                              <a:lumMod val="75000"/>
                            </a:schemeClr>
                          </a:solidFill>
                          <a:latin typeface="Times New Roman" charset="0"/>
                          <a:ea typeface="Times New Roman" charset="0"/>
                          <a:cs typeface="Times New Roman" charset="0"/>
                        </a:rPr>
                        <a:t>ISI</a:t>
                      </a:r>
                      <a:r>
                        <a:rPr lang="en-US" b="0" baseline="0" dirty="0" smtClean="0">
                          <a:solidFill>
                            <a:schemeClr val="accent1">
                              <a:lumMod val="75000"/>
                            </a:schemeClr>
                          </a:solidFill>
                          <a:latin typeface="Times New Roman" charset="0"/>
                          <a:ea typeface="Times New Roman" charset="0"/>
                          <a:cs typeface="Times New Roman" charset="0"/>
                        </a:rPr>
                        <a:t> Extractions</a:t>
                      </a:r>
                      <a:endParaRPr lang="en-US" b="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75000"/>
                            </a:schemeClr>
                          </a:solidFill>
                          <a:latin typeface="Times New Roman" charset="0"/>
                          <a:ea typeface="Times New Roman" charset="0"/>
                          <a:cs typeface="Times New Roman" charset="0"/>
                        </a:rPr>
                        <a:t>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lumMod val="75000"/>
                            </a:schemeClr>
                          </a:solidFill>
                          <a:latin typeface="Times New Roman" charset="0"/>
                          <a:ea typeface="Times New Roman" charset="0"/>
                          <a:cs typeface="Times New Roman" charset="0"/>
                        </a:rPr>
                        <a:t>ISI and </a:t>
                      </a:r>
                      <a:r>
                        <a:rPr lang="en-US" b="0" i="0" dirty="0" smtClean="0">
                          <a:solidFill>
                            <a:schemeClr val="accent1">
                              <a:lumMod val="75000"/>
                            </a:schemeClr>
                          </a:solidFill>
                          <a:latin typeface="Times New Roman" charset="0"/>
                          <a:ea typeface="Times New Roman" charset="0"/>
                          <a:cs typeface="Times New Roman" charset="0"/>
                        </a:rPr>
                        <a:t>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Point</a:t>
                      </a:r>
                      <a:r>
                        <a:rPr lang="en-US" b="0" baseline="0" dirty="0" smtClean="0">
                          <a:solidFill>
                            <a:schemeClr val="tx1"/>
                          </a:solidFill>
                          <a:latin typeface="Times New Roman" charset="0"/>
                          <a:ea typeface="Times New Roman" charset="0"/>
                          <a:cs typeface="Times New Roman" charset="0"/>
                        </a:rPr>
                        <a:t> Fact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0.38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0.43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Identification</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0.66</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0.23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Facet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0.59</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0.62</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Aggregate</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0.35</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0.09</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0.31</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a:xfrm>
            <a:off x="197761" y="620654"/>
            <a:ext cx="466794" cy="369332"/>
          </a:xfrm>
          <a:prstGeom prst="rect">
            <a:avLst/>
          </a:prstGeom>
        </p:spPr>
        <p:txBody>
          <a:bodyPr wrap="none">
            <a:spAutoFit/>
          </a:bodyPr>
          <a:lstStyle/>
          <a:p>
            <a:r>
              <a:rPr lang="en-US" dirty="0" smtClean="0">
                <a:solidFill>
                  <a:srgbClr val="FF0000"/>
                </a:solidFill>
                <a:latin typeface="Times New Roman" charset="0"/>
              </a:rPr>
              <a:t>ISI</a:t>
            </a:r>
            <a:endParaRPr lang="en-US" dirty="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40449198"/>
              </p:ext>
            </p:extLst>
          </p:nvPr>
        </p:nvGraphicFramePr>
        <p:xfrm>
          <a:off x="6426870" y="1112156"/>
          <a:ext cx="5381236" cy="3581400"/>
        </p:xfrm>
        <a:graphic>
          <a:graphicData uri="http://schemas.openxmlformats.org/drawingml/2006/table">
            <a:tbl>
              <a:tblPr firstRow="1" bandRow="1">
                <a:tableStyleId>{5C22544A-7EE6-4342-B048-85BDC9FD1C3A}</a:tableStyleId>
              </a:tblPr>
              <a:tblGrid>
                <a:gridCol w="1550016"/>
                <a:gridCol w="1261641"/>
                <a:gridCol w="1226916"/>
                <a:gridCol w="1342663"/>
              </a:tblGrid>
              <a:tr h="370840">
                <a:tc rowSpan="2">
                  <a:txBody>
                    <a:bodyPr/>
                    <a:lstStyle/>
                    <a:p>
                      <a:pPr algn="ctr"/>
                      <a:r>
                        <a:rPr lang="en-US" b="0" dirty="0" smtClean="0">
                          <a:solidFill>
                            <a:srgbClr val="7030A0"/>
                          </a:solidFill>
                          <a:latin typeface="Times New Roman" charset="0"/>
                          <a:ea typeface="Times New Roman" charset="0"/>
                          <a:cs typeface="Times New Roman" charset="0"/>
                        </a:rPr>
                        <a:t>Question Type</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b="0" dirty="0" smtClean="0">
                          <a:solidFill>
                            <a:srgbClr val="7030A0"/>
                          </a:solidFill>
                          <a:latin typeface="Times New Roman" charset="0"/>
                          <a:ea typeface="Times New Roman" charset="0"/>
                          <a:cs typeface="Times New Roman" charset="0"/>
                        </a:rPr>
                        <a:t>Mean</a:t>
                      </a:r>
                      <a:r>
                        <a:rPr lang="en-US" b="0" baseline="0" dirty="0" smtClean="0">
                          <a:solidFill>
                            <a:srgbClr val="7030A0"/>
                          </a:solidFill>
                          <a:latin typeface="Times New Roman" charset="0"/>
                          <a:ea typeface="Times New Roman" charset="0"/>
                          <a:cs typeface="Times New Roman" charset="0"/>
                        </a:rPr>
                        <a:t> Average Precision</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C00000"/>
                          </a:solidFill>
                          <a:latin typeface="Times New Roman" charset="0"/>
                          <a:ea typeface="Times New Roman" charset="0"/>
                          <a:cs typeface="Times New Roman" charset="0"/>
                        </a:rPr>
                        <a:t>Uncharted Extractions</a:t>
                      </a:r>
                      <a:endParaRPr lang="en-US" b="0" dirty="0">
                        <a:solidFill>
                          <a:srgbClr val="C0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rgbClr val="C00000"/>
                          </a:solidFill>
                          <a:latin typeface="Times New Roman" charset="0"/>
                          <a:ea typeface="Times New Roman" charset="0"/>
                          <a:cs typeface="Times New Roman" charset="0"/>
                        </a:rPr>
                        <a:t>Uncharted and 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C00000"/>
                          </a:solidFill>
                          <a:latin typeface="Times New Roman" charset="0"/>
                          <a:ea typeface="Times New Roman" charset="0"/>
                          <a:cs typeface="Times New Roman" charset="0"/>
                        </a:rPr>
                        <a:t>Both </a:t>
                      </a:r>
                      <a:r>
                        <a:rPr lang="en-US" b="0" i="0" dirty="0" smtClean="0">
                          <a:solidFill>
                            <a:srgbClr val="C00000"/>
                          </a:solidFill>
                          <a:latin typeface="Times New Roman" charset="0"/>
                          <a:ea typeface="Times New Roman" charset="0"/>
                          <a:cs typeface="Times New Roman" charset="0"/>
                        </a:rPr>
                        <a:t>Extractions and CMU</a:t>
                      </a:r>
                      <a:r>
                        <a:rPr lang="en-US" b="0" i="0" baseline="0" dirty="0" smtClean="0">
                          <a:solidFill>
                            <a:srgbClr val="C00000"/>
                          </a:solidFill>
                          <a:latin typeface="Times New Roman" charset="0"/>
                          <a:ea typeface="Times New Roman" charset="0"/>
                          <a:cs typeface="Times New Roman" charset="0"/>
                        </a:rPr>
                        <a:t> Clustering</a:t>
                      </a:r>
                      <a:endParaRPr lang="en-US" b="0" i="0" dirty="0" smtClean="0">
                        <a:solidFill>
                          <a:srgbClr val="C0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Point</a:t>
                      </a:r>
                      <a:r>
                        <a:rPr lang="en-US" b="0" baseline="0" dirty="0" smtClean="0">
                          <a:solidFill>
                            <a:schemeClr val="tx1"/>
                          </a:solidFill>
                          <a:latin typeface="Times New Roman" charset="0"/>
                          <a:ea typeface="Times New Roman" charset="0"/>
                          <a:cs typeface="Times New Roman" charset="0"/>
                        </a:rPr>
                        <a:t> Fact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0.74</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0.78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Identification</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0.76</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Facet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0.70</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0.72</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Aggregate</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0.64</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15" name="Rectangle 14"/>
          <p:cNvSpPr/>
          <p:nvPr/>
        </p:nvSpPr>
        <p:spPr>
          <a:xfrm>
            <a:off x="6373795" y="620654"/>
            <a:ext cx="1146468" cy="369332"/>
          </a:xfrm>
          <a:prstGeom prst="rect">
            <a:avLst/>
          </a:prstGeom>
        </p:spPr>
        <p:txBody>
          <a:bodyPr wrap="none">
            <a:spAutoFit/>
          </a:bodyPr>
          <a:lstStyle/>
          <a:p>
            <a:r>
              <a:rPr lang="en-US" dirty="0" smtClean="0">
                <a:solidFill>
                  <a:srgbClr val="FF0000"/>
                </a:solidFill>
                <a:latin typeface="Times New Roman" charset="0"/>
              </a:rPr>
              <a:t>Uncharted</a:t>
            </a:r>
            <a:endParaRPr lang="en-US" dirty="0">
              <a:solidFill>
                <a:srgbClr val="FF0000"/>
              </a:solidFill>
            </a:endParaRPr>
          </a:p>
        </p:txBody>
      </p:sp>
      <p:sp>
        <p:nvSpPr>
          <p:cNvPr id="10" name="Rectangle 9"/>
          <p:cNvSpPr/>
          <p:nvPr/>
        </p:nvSpPr>
        <p:spPr>
          <a:xfrm>
            <a:off x="0" y="4557301"/>
            <a:ext cx="5855798" cy="2585323"/>
          </a:xfrm>
          <a:prstGeom prst="rect">
            <a:avLst/>
          </a:prstGeom>
        </p:spPr>
        <p:txBody>
          <a:bodyPr wrap="square">
            <a:spAutoFit/>
          </a:bodyPr>
          <a:lstStyle/>
          <a:p>
            <a:r>
              <a:rPr lang="en-US" dirty="0" smtClean="0">
                <a:solidFill>
                  <a:srgbClr val="0432FF"/>
                </a:solidFill>
                <a:latin typeface="Times New Roman" charset="0"/>
              </a:rPr>
              <a:t>Conclusion:</a:t>
            </a:r>
            <a:r>
              <a:rPr lang="en-US" dirty="0">
                <a:latin typeface="Times New Roman" charset="0"/>
              </a:rPr>
              <a:t> </a:t>
            </a:r>
            <a:r>
              <a:rPr lang="en-US" dirty="0" smtClean="0">
                <a:latin typeface="Times New Roman" charset="0"/>
              </a:rPr>
              <a:t>ISI Extractions performed the best for all questions types except Cluster Facet.</a:t>
            </a:r>
          </a:p>
          <a:p>
            <a:endParaRPr lang="en-US" dirty="0">
              <a:latin typeface="Times New Roman" charset="0"/>
            </a:endParaRPr>
          </a:p>
          <a:p>
            <a:r>
              <a:rPr lang="en-US" dirty="0" smtClean="0">
                <a:solidFill>
                  <a:srgbClr val="FF0000"/>
                </a:solidFill>
                <a:latin typeface="Times New Roman" charset="0"/>
              </a:rPr>
              <a:t>Discussion: </a:t>
            </a:r>
            <a:r>
              <a:rPr lang="en-US" dirty="0" smtClean="0">
                <a:latin typeface="Times New Roman" charset="0"/>
              </a:rPr>
              <a:t>Why did </a:t>
            </a:r>
            <a:r>
              <a:rPr lang="en-US" dirty="0" smtClean="0">
                <a:solidFill>
                  <a:schemeClr val="accent1">
                    <a:lumMod val="75000"/>
                  </a:schemeClr>
                </a:solidFill>
                <a:latin typeface="Times New Roman" charset="0"/>
              </a:rPr>
              <a:t>ISI Extractions </a:t>
            </a:r>
            <a:r>
              <a:rPr lang="en-US" dirty="0" smtClean="0">
                <a:latin typeface="Times New Roman" charset="0"/>
              </a:rPr>
              <a:t>perform better than </a:t>
            </a:r>
            <a:r>
              <a:rPr lang="en-US" dirty="0" smtClean="0">
                <a:solidFill>
                  <a:schemeClr val="accent1">
                    <a:lumMod val="75000"/>
                  </a:schemeClr>
                </a:solidFill>
                <a:latin typeface="Times New Roman" charset="0"/>
              </a:rPr>
              <a:t>ISI </a:t>
            </a:r>
            <a:r>
              <a:rPr lang="en-US" i="1" dirty="0" smtClean="0">
                <a:solidFill>
                  <a:schemeClr val="accent1">
                    <a:lumMod val="75000"/>
                  </a:schemeClr>
                </a:solidFill>
                <a:latin typeface="Times New Roman" charset="0"/>
              </a:rPr>
              <a:t>and</a:t>
            </a:r>
            <a:r>
              <a:rPr lang="en-US" dirty="0" smtClean="0">
                <a:solidFill>
                  <a:schemeClr val="accent1">
                    <a:lumMod val="75000"/>
                  </a:schemeClr>
                </a:solidFill>
                <a:latin typeface="Times New Roman" charset="0"/>
              </a:rPr>
              <a:t> Lattice Extractions</a:t>
            </a:r>
            <a:r>
              <a:rPr lang="en-US" dirty="0" smtClean="0">
                <a:latin typeface="Times New Roman" charset="0"/>
              </a:rPr>
              <a:t>? This behavior contradicts the behavior seen in Uncharted results. Was the weighting of the two extraction values different, such that irrelevant ads were erroneously brought to the top of the submission list?</a:t>
            </a:r>
          </a:p>
          <a:p>
            <a:r>
              <a:rPr lang="en-US" dirty="0" smtClean="0">
                <a:latin typeface="Times New Roman" charset="0"/>
              </a:rPr>
              <a:t> </a:t>
            </a:r>
            <a:endParaRPr lang="en-US" dirty="0"/>
          </a:p>
        </p:txBody>
      </p:sp>
      <p:sp>
        <p:nvSpPr>
          <p:cNvPr id="11" name="Rectangle 10"/>
          <p:cNvSpPr/>
          <p:nvPr/>
        </p:nvSpPr>
        <p:spPr>
          <a:xfrm>
            <a:off x="6373795" y="4775236"/>
            <a:ext cx="5855798" cy="2031325"/>
          </a:xfrm>
          <a:prstGeom prst="rect">
            <a:avLst/>
          </a:prstGeom>
        </p:spPr>
        <p:txBody>
          <a:bodyPr wrap="square">
            <a:spAutoFit/>
          </a:bodyPr>
          <a:lstStyle/>
          <a:p>
            <a:r>
              <a:rPr lang="en-US" dirty="0" smtClean="0">
                <a:solidFill>
                  <a:srgbClr val="0432FF"/>
                </a:solidFill>
                <a:latin typeface="Times New Roman" charset="0"/>
              </a:rPr>
              <a:t>Conclusion:</a:t>
            </a:r>
            <a:r>
              <a:rPr lang="en-US" dirty="0">
                <a:latin typeface="Times New Roman" charset="0"/>
              </a:rPr>
              <a:t> </a:t>
            </a:r>
            <a:r>
              <a:rPr lang="en-US" dirty="0" smtClean="0">
                <a:latin typeface="Times New Roman" charset="0"/>
              </a:rPr>
              <a:t>Uncharted Extractions and CMU Clustering performed the best for all questions types (where applicable).</a:t>
            </a:r>
          </a:p>
          <a:p>
            <a:endParaRPr lang="en-US" dirty="0">
              <a:latin typeface="Times New Roman" charset="0"/>
            </a:endParaRPr>
          </a:p>
          <a:p>
            <a:r>
              <a:rPr lang="en-US" dirty="0" smtClean="0">
                <a:solidFill>
                  <a:srgbClr val="FF0000"/>
                </a:solidFill>
                <a:latin typeface="Times New Roman" charset="0"/>
              </a:rPr>
              <a:t>Discussion: </a:t>
            </a:r>
            <a:r>
              <a:rPr lang="en-US" dirty="0" smtClean="0">
                <a:latin typeface="Times New Roman" charset="0"/>
              </a:rPr>
              <a:t>What does it mean to include CMU Clusters? Is this simply the inclusion of the union of submitted clusters by all three teams?</a:t>
            </a:r>
          </a:p>
          <a:p>
            <a:r>
              <a:rPr lang="en-US" dirty="0" smtClean="0">
                <a:latin typeface="Times New Roman" charset="0"/>
              </a:rPr>
              <a:t> </a:t>
            </a:r>
            <a:endParaRPr lang="en-US" dirty="0"/>
          </a:p>
        </p:txBody>
      </p:sp>
    </p:spTree>
    <p:extLst>
      <p:ext uri="{BB962C8B-B14F-4D97-AF65-F5344CB8AC3E}">
        <p14:creationId xmlns:p14="http://schemas.microsoft.com/office/powerpoint/2010/main" val="2709318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052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0"/>
            <a:ext cx="6526980" cy="523220"/>
          </a:xfrm>
          <a:prstGeom prst="rect">
            <a:avLst/>
          </a:prstGeom>
          <a:noFill/>
        </p:spPr>
        <p:txBody>
          <a:bodyPr wrap="none" rtlCol="0">
            <a:spAutoFit/>
          </a:bodyPr>
          <a:lstStyle/>
          <a:p>
            <a:r>
              <a:rPr lang="en-US" sz="2800" dirty="0" smtClean="0">
                <a:solidFill>
                  <a:srgbClr val="0432FF"/>
                </a:solidFill>
                <a:latin typeface="Times New Roman" charset="0"/>
              </a:rPr>
              <a:t>Comparison of Datasets: Best of Each Team</a:t>
            </a:r>
            <a:endParaRPr lang="en-US" sz="2800" dirty="0">
              <a:solidFill>
                <a:srgbClr val="0432FF"/>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4014492"/>
              </p:ext>
            </p:extLst>
          </p:nvPr>
        </p:nvGraphicFramePr>
        <p:xfrm>
          <a:off x="3597463" y="699035"/>
          <a:ext cx="8382334" cy="6106160"/>
        </p:xfrm>
        <a:graphic>
          <a:graphicData uri="http://schemas.openxmlformats.org/drawingml/2006/table">
            <a:tbl>
              <a:tblPr firstRow="1" bandRow="1">
                <a:tableStyleId>{5C22544A-7EE6-4342-B048-85BDC9FD1C3A}</a:tableStyleId>
              </a:tblPr>
              <a:tblGrid>
                <a:gridCol w="1942618"/>
                <a:gridCol w="1937164"/>
                <a:gridCol w="1655180"/>
                <a:gridCol w="949124"/>
                <a:gridCol w="914400"/>
                <a:gridCol w="983848"/>
              </a:tblGrid>
              <a:tr h="370840">
                <a:tc>
                  <a:txBody>
                    <a:bodyPr/>
                    <a:lstStyle/>
                    <a:p>
                      <a:pPr algn="ctr"/>
                      <a:r>
                        <a:rPr lang="en-US" sz="1600" b="0" dirty="0" smtClean="0">
                          <a:solidFill>
                            <a:schemeClr val="tx1"/>
                          </a:solidFill>
                          <a:latin typeface="Times New Roman" charset="0"/>
                          <a:ea typeface="Times New Roman" charset="0"/>
                          <a:cs typeface="Times New Roman" charset="0"/>
                        </a:rPr>
                        <a:t>Team</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Question Type</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Best GT Extractions</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Mean Average</a:t>
                      </a:r>
                      <a:r>
                        <a:rPr lang="en-US" sz="1600" b="0" baseline="0" dirty="0" smtClean="0">
                          <a:solidFill>
                            <a:schemeClr val="tx1"/>
                          </a:solidFill>
                          <a:latin typeface="Times New Roman" charset="0"/>
                          <a:ea typeface="Times New Roman" charset="0"/>
                          <a:cs typeface="Times New Roman" charset="0"/>
                        </a:rPr>
                        <a:t> Precision</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Best DD Dataset</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Mean Average 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0.74</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0.26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0.18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0.86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Lattice</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0.29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Uncharted + Lattice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0.85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0.96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0.63</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0.70</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Rectangle 2"/>
          <p:cNvSpPr/>
          <p:nvPr/>
        </p:nvSpPr>
        <p:spPr>
          <a:xfrm>
            <a:off x="156579" y="670669"/>
            <a:ext cx="3440884" cy="2862322"/>
          </a:xfrm>
          <a:prstGeom prst="rect">
            <a:avLst/>
          </a:prstGeom>
        </p:spPr>
        <p:txBody>
          <a:bodyPr wrap="square">
            <a:spAutoFit/>
          </a:bodyPr>
          <a:lstStyle/>
          <a:p>
            <a:r>
              <a:rPr lang="en-US" dirty="0" smtClean="0">
                <a:latin typeface="Times New Roman" charset="0"/>
              </a:rPr>
              <a:t>Evaluation of DD questions are only compared to the evaluation of the same questions against the Ground Truth dataset.</a:t>
            </a:r>
          </a:p>
          <a:p>
            <a:endParaRPr lang="en-US" dirty="0">
              <a:latin typeface="Times New Roman" charset="0"/>
            </a:endParaRPr>
          </a:p>
          <a:p>
            <a:r>
              <a:rPr lang="en-US" dirty="0" smtClean="0">
                <a:latin typeface="Times New Roman" charset="0"/>
              </a:rPr>
              <a:t>Note for Point Fact questions, only the 4 questions for which there were relevant documents in the NYU dataset were considered for Ground Truth comparison.</a:t>
            </a:r>
            <a:endParaRPr lang="en-US" dirty="0"/>
          </a:p>
        </p:txBody>
      </p:sp>
    </p:spTree>
    <p:extLst>
      <p:ext uri="{BB962C8B-B14F-4D97-AF65-F5344CB8AC3E}">
        <p14:creationId xmlns:p14="http://schemas.microsoft.com/office/powerpoint/2010/main" val="18992662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052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0"/>
            <a:ext cx="6526980" cy="523220"/>
          </a:xfrm>
          <a:prstGeom prst="rect">
            <a:avLst/>
          </a:prstGeom>
          <a:noFill/>
        </p:spPr>
        <p:txBody>
          <a:bodyPr wrap="none" rtlCol="0">
            <a:spAutoFit/>
          </a:bodyPr>
          <a:lstStyle/>
          <a:p>
            <a:r>
              <a:rPr lang="en-US" sz="2800" dirty="0" smtClean="0">
                <a:solidFill>
                  <a:srgbClr val="0432FF"/>
                </a:solidFill>
                <a:latin typeface="Times New Roman" charset="0"/>
              </a:rPr>
              <a:t>Comparison of Datasets: Best of Each Team</a:t>
            </a:r>
            <a:endParaRPr lang="en-US" sz="2800" dirty="0">
              <a:solidFill>
                <a:srgbClr val="0432FF"/>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47373944"/>
              </p:ext>
            </p:extLst>
          </p:nvPr>
        </p:nvGraphicFramePr>
        <p:xfrm>
          <a:off x="3597463" y="699035"/>
          <a:ext cx="8382334" cy="6106160"/>
        </p:xfrm>
        <a:graphic>
          <a:graphicData uri="http://schemas.openxmlformats.org/drawingml/2006/table">
            <a:tbl>
              <a:tblPr firstRow="1" bandRow="1">
                <a:tableStyleId>{5C22544A-7EE6-4342-B048-85BDC9FD1C3A}</a:tableStyleId>
              </a:tblPr>
              <a:tblGrid>
                <a:gridCol w="1942618"/>
                <a:gridCol w="1937164"/>
                <a:gridCol w="1655180"/>
                <a:gridCol w="949124"/>
                <a:gridCol w="914400"/>
                <a:gridCol w="983848"/>
              </a:tblGrid>
              <a:tr h="370840">
                <a:tc>
                  <a:txBody>
                    <a:bodyPr/>
                    <a:lstStyle/>
                    <a:p>
                      <a:pPr algn="ctr"/>
                      <a:r>
                        <a:rPr lang="en-US" sz="1600" b="0" dirty="0" smtClean="0">
                          <a:solidFill>
                            <a:schemeClr val="tx1"/>
                          </a:solidFill>
                          <a:latin typeface="Times New Roman" charset="0"/>
                          <a:ea typeface="Times New Roman" charset="0"/>
                          <a:cs typeface="Times New Roman" charset="0"/>
                        </a:rPr>
                        <a:t>Team</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Question Type</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Best GT Extractions</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Mean Average</a:t>
                      </a:r>
                      <a:r>
                        <a:rPr lang="en-US" sz="1600" b="0" baseline="0" dirty="0" smtClean="0">
                          <a:solidFill>
                            <a:schemeClr val="tx1"/>
                          </a:solidFill>
                          <a:latin typeface="Times New Roman" charset="0"/>
                          <a:ea typeface="Times New Roman" charset="0"/>
                          <a:cs typeface="Times New Roman" charset="0"/>
                        </a:rPr>
                        <a:t> Precision</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Best DD Dataset</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Mean Average 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0.74</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0.26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0.18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0.86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Lattice</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0.29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Uncharted + Lattice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0.85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0.96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0.63</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0.70</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Rectangle 3"/>
          <p:cNvSpPr/>
          <p:nvPr/>
        </p:nvSpPr>
        <p:spPr>
          <a:xfrm>
            <a:off x="108017" y="632964"/>
            <a:ext cx="3352814" cy="2031325"/>
          </a:xfrm>
          <a:prstGeom prst="rect">
            <a:avLst/>
          </a:prstGeom>
        </p:spPr>
        <p:txBody>
          <a:bodyPr wrap="square">
            <a:spAutoFit/>
          </a:bodyPr>
          <a:lstStyle/>
          <a:p>
            <a:r>
              <a:rPr lang="en-US" dirty="0" smtClean="0">
                <a:solidFill>
                  <a:srgbClr val="0432FF"/>
                </a:solidFill>
                <a:latin typeface="Times New Roman" charset="0"/>
              </a:rPr>
              <a:t>Preliminary Conclusion: </a:t>
            </a:r>
            <a:r>
              <a:rPr lang="en-US" dirty="0" smtClean="0">
                <a:latin typeface="Times New Roman" charset="0"/>
              </a:rPr>
              <a:t>Results suggest the Mean Average Precision improved in Domain Discovery dataset for </a:t>
            </a:r>
            <a:r>
              <a:rPr lang="en-US" dirty="0" smtClean="0">
                <a:solidFill>
                  <a:srgbClr val="008F40"/>
                </a:solidFill>
                <a:latin typeface="Times New Roman" charset="0"/>
              </a:rPr>
              <a:t>Georgetown</a:t>
            </a:r>
            <a:r>
              <a:rPr lang="en-US" dirty="0" smtClean="0">
                <a:latin typeface="Times New Roman" charset="0"/>
              </a:rPr>
              <a:t> and </a:t>
            </a:r>
            <a:r>
              <a:rPr lang="en-US" dirty="0" smtClean="0">
                <a:solidFill>
                  <a:srgbClr val="A11300"/>
                </a:solidFill>
                <a:latin typeface="Times New Roman" charset="0"/>
              </a:rPr>
              <a:t>Uncharted</a:t>
            </a:r>
            <a:r>
              <a:rPr lang="en-US" dirty="0" smtClean="0">
                <a:latin typeface="Times New Roman" charset="0"/>
              </a:rPr>
              <a:t>, and was reduced in Domain Discovery datasets for </a:t>
            </a:r>
            <a:r>
              <a:rPr lang="en-US" dirty="0" smtClean="0">
                <a:solidFill>
                  <a:schemeClr val="accent1">
                    <a:lumMod val="75000"/>
                  </a:schemeClr>
                </a:solidFill>
                <a:latin typeface="Times New Roman" charset="0"/>
              </a:rPr>
              <a:t>ISI.</a:t>
            </a:r>
            <a:endParaRPr lang="en-US" dirty="0">
              <a:solidFill>
                <a:schemeClr val="accent1">
                  <a:lumMod val="75000"/>
                </a:schemeClr>
              </a:solidFill>
            </a:endParaRPr>
          </a:p>
        </p:txBody>
      </p:sp>
    </p:spTree>
    <p:extLst>
      <p:ext uri="{BB962C8B-B14F-4D97-AF65-F5344CB8AC3E}">
        <p14:creationId xmlns:p14="http://schemas.microsoft.com/office/powerpoint/2010/main" val="21019768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052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0"/>
            <a:ext cx="6526980" cy="523220"/>
          </a:xfrm>
          <a:prstGeom prst="rect">
            <a:avLst/>
          </a:prstGeom>
          <a:noFill/>
        </p:spPr>
        <p:txBody>
          <a:bodyPr wrap="none" rtlCol="0">
            <a:spAutoFit/>
          </a:bodyPr>
          <a:lstStyle/>
          <a:p>
            <a:r>
              <a:rPr lang="en-US" sz="2800" dirty="0" smtClean="0">
                <a:solidFill>
                  <a:srgbClr val="0432FF"/>
                </a:solidFill>
                <a:latin typeface="Times New Roman" charset="0"/>
              </a:rPr>
              <a:t>Comparison of Datasets: Best of Each Team</a:t>
            </a:r>
            <a:endParaRPr lang="en-US" sz="2800" dirty="0">
              <a:solidFill>
                <a:srgbClr val="0432FF"/>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47373944"/>
              </p:ext>
            </p:extLst>
          </p:nvPr>
        </p:nvGraphicFramePr>
        <p:xfrm>
          <a:off x="3597463" y="699035"/>
          <a:ext cx="8382334" cy="6106160"/>
        </p:xfrm>
        <a:graphic>
          <a:graphicData uri="http://schemas.openxmlformats.org/drawingml/2006/table">
            <a:tbl>
              <a:tblPr firstRow="1" bandRow="1">
                <a:tableStyleId>{5C22544A-7EE6-4342-B048-85BDC9FD1C3A}</a:tableStyleId>
              </a:tblPr>
              <a:tblGrid>
                <a:gridCol w="1942618"/>
                <a:gridCol w="1937164"/>
                <a:gridCol w="1655180"/>
                <a:gridCol w="949124"/>
                <a:gridCol w="914400"/>
                <a:gridCol w="983848"/>
              </a:tblGrid>
              <a:tr h="370840">
                <a:tc>
                  <a:txBody>
                    <a:bodyPr/>
                    <a:lstStyle/>
                    <a:p>
                      <a:pPr algn="ctr"/>
                      <a:r>
                        <a:rPr lang="en-US" sz="1600" b="0" dirty="0" smtClean="0">
                          <a:solidFill>
                            <a:schemeClr val="tx1"/>
                          </a:solidFill>
                          <a:latin typeface="Times New Roman" charset="0"/>
                          <a:ea typeface="Times New Roman" charset="0"/>
                          <a:cs typeface="Times New Roman" charset="0"/>
                        </a:rPr>
                        <a:t>Team</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Question Type</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Best GT Extractions</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Mean Average</a:t>
                      </a:r>
                      <a:r>
                        <a:rPr lang="en-US" sz="1600" b="0" baseline="0" dirty="0" smtClean="0">
                          <a:solidFill>
                            <a:schemeClr val="tx1"/>
                          </a:solidFill>
                          <a:latin typeface="Times New Roman" charset="0"/>
                          <a:ea typeface="Times New Roman" charset="0"/>
                          <a:cs typeface="Times New Roman" charset="0"/>
                        </a:rPr>
                        <a:t> Precision</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Best DD Dataset</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Mean Average 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0.74</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0.26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0.18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0.86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Lattice</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0.29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Uncharted + Lattice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0.85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0.96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0.63</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0.70</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Rectangle 3"/>
          <p:cNvSpPr/>
          <p:nvPr/>
        </p:nvSpPr>
        <p:spPr>
          <a:xfrm>
            <a:off x="108017" y="632964"/>
            <a:ext cx="3352814" cy="4524315"/>
          </a:xfrm>
          <a:prstGeom prst="rect">
            <a:avLst/>
          </a:prstGeom>
        </p:spPr>
        <p:txBody>
          <a:bodyPr wrap="square">
            <a:spAutoFit/>
          </a:bodyPr>
          <a:lstStyle/>
          <a:p>
            <a:r>
              <a:rPr lang="en-US" dirty="0" smtClean="0">
                <a:solidFill>
                  <a:srgbClr val="0432FF"/>
                </a:solidFill>
                <a:latin typeface="Times New Roman" charset="0"/>
              </a:rPr>
              <a:t>Preliminary Conclusion: </a:t>
            </a:r>
            <a:r>
              <a:rPr lang="en-US" dirty="0" smtClean="0">
                <a:latin typeface="Times New Roman" charset="0"/>
              </a:rPr>
              <a:t>Results suggest the Mean Average Precision improved in Domain Discovery dataset for </a:t>
            </a:r>
            <a:r>
              <a:rPr lang="en-US" dirty="0" smtClean="0">
                <a:solidFill>
                  <a:srgbClr val="008F40"/>
                </a:solidFill>
                <a:latin typeface="Times New Roman" charset="0"/>
              </a:rPr>
              <a:t>Georgetown</a:t>
            </a:r>
            <a:r>
              <a:rPr lang="en-US" dirty="0" smtClean="0">
                <a:latin typeface="Times New Roman" charset="0"/>
              </a:rPr>
              <a:t> and </a:t>
            </a:r>
            <a:r>
              <a:rPr lang="en-US" dirty="0" smtClean="0">
                <a:solidFill>
                  <a:srgbClr val="A11300"/>
                </a:solidFill>
                <a:latin typeface="Times New Roman" charset="0"/>
              </a:rPr>
              <a:t>Uncharted</a:t>
            </a:r>
            <a:r>
              <a:rPr lang="en-US" dirty="0" smtClean="0">
                <a:latin typeface="Times New Roman" charset="0"/>
              </a:rPr>
              <a:t>, and was reduced in Domain Discovery datasets for </a:t>
            </a:r>
            <a:r>
              <a:rPr lang="en-US" dirty="0" smtClean="0">
                <a:solidFill>
                  <a:schemeClr val="accent1">
                    <a:lumMod val="75000"/>
                  </a:schemeClr>
                </a:solidFill>
                <a:latin typeface="Times New Roman" charset="0"/>
              </a:rPr>
              <a:t>ISI.</a:t>
            </a:r>
          </a:p>
          <a:p>
            <a:endParaRPr lang="en-US" dirty="0">
              <a:solidFill>
                <a:schemeClr val="accent1">
                  <a:lumMod val="75000"/>
                </a:schemeClr>
              </a:solidFill>
              <a:latin typeface="Times New Roman" charset="0"/>
            </a:endParaRPr>
          </a:p>
          <a:p>
            <a:r>
              <a:rPr lang="en-US" dirty="0" smtClean="0">
                <a:solidFill>
                  <a:srgbClr val="FF0000"/>
                </a:solidFill>
                <a:latin typeface="Times New Roman" charset="0"/>
              </a:rPr>
              <a:t>Discussion: </a:t>
            </a:r>
            <a:r>
              <a:rPr lang="en-US" dirty="0" smtClean="0">
                <a:latin typeface="Times New Roman" charset="0"/>
              </a:rPr>
              <a:t>Note that the “ground truth” of relevant documents for the Domain Discovery datasets was defined by the submissions of the search teams and therefore precluded consideration of any relevant document not discovered by any team.</a:t>
            </a:r>
            <a:endParaRPr lang="en-US" dirty="0"/>
          </a:p>
        </p:txBody>
      </p:sp>
    </p:spTree>
    <p:extLst>
      <p:ext uri="{BB962C8B-B14F-4D97-AF65-F5344CB8AC3E}">
        <p14:creationId xmlns:p14="http://schemas.microsoft.com/office/powerpoint/2010/main" val="1275004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a:solidFill>
                  <a:srgbClr val="0432FF"/>
                </a:solidFill>
                <a:latin typeface="Times New Roman" charset="0"/>
              </a:rPr>
              <a:t>Point Fact: 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1707420"/>
              </p:ext>
            </p:extLst>
          </p:nvPr>
        </p:nvGraphicFramePr>
        <p:xfrm>
          <a:off x="2203450" y="1023115"/>
          <a:ext cx="8323580" cy="4582160"/>
        </p:xfrm>
        <a:graphic>
          <a:graphicData uri="http://schemas.openxmlformats.org/drawingml/2006/table">
            <a:tbl>
              <a:tblPr firstRow="1" bandRow="1">
                <a:tableStyleId>{5C22544A-7EE6-4342-B048-85BDC9FD1C3A}</a:tableStyleId>
              </a:tblPr>
              <a:tblGrid>
                <a:gridCol w="2032000"/>
                <a:gridCol w="2127250"/>
                <a:gridCol w="2132330"/>
                <a:gridCol w="203200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Point Fact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0.71</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0.82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7" name="TextBox 6"/>
          <p:cNvSpPr txBox="1"/>
          <p:nvPr/>
        </p:nvSpPr>
        <p:spPr>
          <a:xfrm>
            <a:off x="769436" y="6022167"/>
            <a:ext cx="11409863" cy="707886"/>
          </a:xfrm>
          <a:prstGeom prst="rect">
            <a:avLst/>
          </a:prstGeom>
          <a:noFill/>
        </p:spPr>
        <p:txBody>
          <a:bodyPr wrap="square" rtlCol="0">
            <a:spAutoFit/>
          </a:bodyPr>
          <a:lstStyle/>
          <a:p>
            <a:r>
              <a:rPr lang="en-US" sz="2000" dirty="0" smtClean="0">
                <a:latin typeface="Times New Roman" charset="0"/>
              </a:rPr>
              <a:t>*Note: the Mean Point Fact metric only considers questions for which at least one relevant document was submitted.</a:t>
            </a:r>
            <a:endParaRPr lang="en-US" sz="2000" dirty="0">
              <a:latin typeface="Times New Roman" charset="0"/>
            </a:endParaRPr>
          </a:p>
        </p:txBody>
      </p:sp>
    </p:spTree>
    <p:extLst>
      <p:ext uri="{BB962C8B-B14F-4D97-AF65-F5344CB8AC3E}">
        <p14:creationId xmlns:p14="http://schemas.microsoft.com/office/powerpoint/2010/main" val="1778872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a:solidFill>
                  <a:srgbClr val="0432FF"/>
                </a:solidFill>
                <a:latin typeface="Times New Roman" charset="0"/>
              </a:rPr>
              <a:t>Point Fact</a:t>
            </a:r>
            <a:r>
              <a:rPr lang="en-US" sz="2800" dirty="0" smtClean="0">
                <a:solidFill>
                  <a:srgbClr val="0432FF"/>
                </a:solidFill>
                <a:latin typeface="Times New Roman" charset="0"/>
              </a:rPr>
              <a: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2082665746"/>
              </p:ext>
            </p:extLst>
          </p:nvPr>
        </p:nvGraphicFramePr>
        <p:xfrm>
          <a:off x="3606066" y="761505"/>
          <a:ext cx="3491547" cy="49987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content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post_date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307080" cy="1938992"/>
          </a:xfrm>
          <a:prstGeom prst="rect">
            <a:avLst/>
          </a:prstGeom>
          <a:noFill/>
        </p:spPr>
        <p:txBody>
          <a:bodyPr wrap="square" rtlCol="0">
            <a:spAutoFit/>
          </a:bodyPr>
          <a:lstStyle/>
          <a:p>
            <a:r>
              <a:rPr lang="en-US" sz="2000" dirty="0">
                <a:solidFill>
                  <a:srgbClr val="FF0000"/>
                </a:solidFill>
                <a:latin typeface="Times New Roman" charset="0"/>
              </a:rPr>
              <a:t>To be evaluated on </a:t>
            </a:r>
            <a:r>
              <a:rPr lang="en-US" sz="2000" dirty="0" smtClean="0">
                <a:solidFill>
                  <a:srgbClr val="FF0000"/>
                </a:solidFill>
                <a:latin typeface="Times New Roman" charset="0"/>
              </a:rPr>
              <a:t>Domain Discovery data</a:t>
            </a:r>
            <a:endParaRPr lang="en-US" sz="2000" dirty="0">
              <a:solidFill>
                <a:srgbClr val="FF0000"/>
              </a:solidFill>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038766255"/>
              </p:ext>
            </p:extLst>
          </p:nvPr>
        </p:nvGraphicFramePr>
        <p:xfrm>
          <a:off x="8003901" y="761505"/>
          <a:ext cx="3491547" cy="40843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36593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a:solidFill>
                  <a:srgbClr val="0432FF"/>
                </a:solidFill>
                <a:latin typeface="Times New Roman" charset="0"/>
              </a:rPr>
              <a:t>Point Fact</a:t>
            </a:r>
            <a:r>
              <a:rPr lang="en-US" sz="2800" dirty="0" smtClean="0">
                <a:solidFill>
                  <a:srgbClr val="0432FF"/>
                </a:solidFill>
                <a:latin typeface="Times New Roman" charset="0"/>
              </a:rPr>
              <a: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540463"/>
            <a:ext cx="5011838" cy="3693319"/>
          </a:xfrm>
          <a:prstGeom prst="rect">
            <a:avLst/>
          </a:prstGeom>
          <a:noFill/>
        </p:spPr>
        <p:txBody>
          <a:bodyPr wrap="square" rtlCol="0">
            <a:spAutoFit/>
          </a:bodyPr>
          <a:lstStyle/>
          <a:p>
            <a:r>
              <a:rPr lang="en-US" dirty="0" smtClean="0">
                <a:solidFill>
                  <a:srgbClr val="FF0000"/>
                </a:solidFill>
                <a:latin typeface="Times New Roman" charset="0"/>
              </a:rPr>
              <a:t>Note: </a:t>
            </a:r>
            <a:r>
              <a:rPr lang="en-US" dirty="0" smtClean="0">
                <a:latin typeface="Times New Roman" charset="0"/>
              </a:rPr>
              <a:t>Point Fact questions were generated for the Ground Truth dataset and later applied to the Domain Discovery Datasets.  Therefore, not all questions returned relevant ads in the Domain Discovery datasets.</a:t>
            </a:r>
            <a:endParaRPr lang="en-US" dirty="0">
              <a:latin typeface="Times New Roman" charset="0"/>
            </a:endParaRPr>
          </a:p>
          <a:p>
            <a:endParaRPr lang="en-US" dirty="0" smtClean="0">
              <a:latin typeface="Times New Roman" charset="0"/>
            </a:endParaRPr>
          </a:p>
          <a:p>
            <a:r>
              <a:rPr lang="en-US" dirty="0" smtClean="0">
                <a:latin typeface="Times New Roman" charset="0"/>
              </a:rPr>
              <a:t>Grayed lines indicate questions that could not be evaluated on any DD dataset due to lack of relevant documents.</a:t>
            </a:r>
          </a:p>
          <a:p>
            <a:endParaRPr lang="en-US" dirty="0">
              <a:latin typeface="Times New Roman" charset="0"/>
            </a:endParaRPr>
          </a:p>
          <a:p>
            <a:r>
              <a:rPr lang="en-US" dirty="0" smtClean="0">
                <a:latin typeface="Times New Roman" charset="0"/>
              </a:rPr>
              <a:t>In several cases, relevant documents were discovered in addition the the document known from the Ground Truth dataset annotations.</a:t>
            </a:r>
          </a:p>
        </p:txBody>
      </p:sp>
      <p:graphicFrame>
        <p:nvGraphicFramePr>
          <p:cNvPr id="3" name="Table 2"/>
          <p:cNvGraphicFramePr>
            <a:graphicFrameLocks noGrp="1"/>
          </p:cNvGraphicFramePr>
          <p:nvPr>
            <p:extLst>
              <p:ext uri="{D42A27DB-BD31-4B8C-83A1-F6EECF244321}">
                <p14:modId xmlns:p14="http://schemas.microsoft.com/office/powerpoint/2010/main" val="1235091692"/>
              </p:ext>
            </p:extLst>
          </p:nvPr>
        </p:nvGraphicFramePr>
        <p:xfrm>
          <a:off x="5971491" y="400576"/>
          <a:ext cx="5548948" cy="6304280"/>
        </p:xfrm>
        <a:graphic>
          <a:graphicData uri="http://schemas.openxmlformats.org/drawingml/2006/table">
            <a:tbl>
              <a:tblPr firstRow="1" bandRow="1">
                <a:tableStyleId>{5C22544A-7EE6-4342-B048-85BDC9FD1C3A}</a:tableStyleId>
              </a:tblPr>
              <a:tblGrid>
                <a:gridCol w="1233805"/>
                <a:gridCol w="1406726"/>
                <a:gridCol w="1527858"/>
                <a:gridCol w="1380559"/>
              </a:tblGrid>
              <a:tr h="370840">
                <a:tc rowSpan="2">
                  <a:txBody>
                    <a:bodyPr/>
                    <a:lstStyle/>
                    <a:p>
                      <a:pPr algn="ctr"/>
                      <a:r>
                        <a:rPr lang="en-US" sz="1600" b="0" dirty="0" smtClean="0">
                          <a:solidFill>
                            <a:schemeClr val="tx1"/>
                          </a:solidFill>
                          <a:latin typeface="Times New Roman" charset="0"/>
                          <a:ea typeface="Times New Roman" charset="0"/>
                          <a:cs typeface="Times New Roman" charset="0"/>
                        </a:rPr>
                        <a:t>Question ID</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lang="en-US" sz="1600" b="0" dirty="0" smtClean="0">
                          <a:solidFill>
                            <a:schemeClr val="tx1"/>
                          </a:solidFill>
                          <a:latin typeface="Times New Roman" charset="0"/>
                          <a:ea typeface="Times New Roman" charset="0"/>
                          <a:cs typeface="Times New Roman" charset="0"/>
                        </a:rPr>
                        <a:t>Number of Relevant Documents Found</a:t>
                      </a:r>
                      <a:r>
                        <a:rPr lang="en-US" sz="1600" b="0" baseline="0" dirty="0" smtClean="0">
                          <a:solidFill>
                            <a:schemeClr val="tx1"/>
                          </a:solidFill>
                          <a:latin typeface="Times New Roman" charset="0"/>
                          <a:ea typeface="Times New Roman" charset="0"/>
                          <a:cs typeface="Times New Roman" charset="0"/>
                        </a:rPr>
                        <a:t> in Dataset</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pPr algn="ct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rgbClr val="FF0000"/>
                          </a:solidFill>
                          <a:latin typeface="Times New Roman" charset="0"/>
                          <a:ea typeface="Times New Roman" charset="0"/>
                          <a:cs typeface="Times New Roman" charset="0"/>
                        </a:rPr>
                        <a:t>NYU</a:t>
                      </a:r>
                      <a:endParaRPr lang="en-US" sz="1600" b="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rgbClr val="00D615"/>
                          </a:solidFill>
                          <a:latin typeface="Times New Roman" charset="0"/>
                          <a:ea typeface="Times New Roman" charset="0"/>
                          <a:cs typeface="Times New Roman" charset="0"/>
                        </a:rPr>
                        <a:t>JPL</a:t>
                      </a:r>
                      <a:endParaRPr lang="en-US" sz="1600" b="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rgbClr val="0432FF"/>
                          </a:solidFill>
                          <a:latin typeface="Times New Roman" charset="0"/>
                          <a:ea typeface="Times New Roman" charset="0"/>
                          <a:cs typeface="Times New Roman" charset="0"/>
                        </a:rPr>
                        <a:t>HG</a:t>
                      </a:r>
                      <a:endParaRPr lang="en-US" sz="1600" b="0" dirty="0">
                        <a:solidFill>
                          <a:srgbClr val="0432FF"/>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217</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2</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1</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363</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392</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510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5</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4</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799</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1</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3</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1035</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1038</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2</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1180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1159</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1339</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2</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1597</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1647</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2</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1707</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1</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3</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10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2304</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3668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and Measurement Depth: </a:t>
            </a:r>
            <a:r>
              <a:rPr lang="en-US" sz="2000" dirty="0" smtClean="0">
                <a:latin typeface="Times New Roman" charset="0"/>
              </a:rPr>
              <a:t>100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Top </a:t>
            </a:r>
            <a:r>
              <a:rPr lang="en-US" sz="2000" dirty="0" smtClean="0">
                <a:latin typeface="Times New Roman" charset="0"/>
              </a:rPr>
              <a:t>100 </a:t>
            </a:r>
            <a:r>
              <a:rPr lang="en-US" sz="2000" dirty="0">
                <a:latin typeface="Times New Roman" charset="0"/>
              </a:rPr>
              <a:t>unique document IDs were collected from each team</a:t>
            </a:r>
          </a:p>
          <a:p>
            <a:r>
              <a:rPr lang="en-US" sz="2000" dirty="0">
                <a:latin typeface="Times New Roman" charset="0"/>
              </a:rPr>
              <a:t>- Ads were annotated and determined to be relevant if they matched the filtering criteria and contained the extraction feature</a:t>
            </a:r>
          </a:p>
          <a:p>
            <a:r>
              <a:rPr lang="en-US" sz="2000" dirty="0">
                <a:latin typeface="Times New Roman" charset="0"/>
              </a:rPr>
              <a:t>- The extracted feature values of relevant ads were further reviewed and determined to be correct if they matched the feature value found in the ad</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smtClean="0">
              <a:latin typeface="Times New Roman" charset="0"/>
            </a:endParaRPr>
          </a:p>
          <a:p>
            <a:r>
              <a:rPr lang="en-US" sz="2000" dirty="0" smtClean="0">
                <a:latin typeface="Times New Roman" charset="0"/>
              </a:rPr>
              <a:t>- A dictionary is created providing each relevant document and accepted answer for each Point Fact question</a:t>
            </a:r>
          </a:p>
        </p:txBody>
      </p:sp>
      <p:sp>
        <p:nvSpPr>
          <p:cNvPr id="4" name="TextBox 3"/>
          <p:cNvSpPr txBox="1"/>
          <p:nvPr/>
        </p:nvSpPr>
        <p:spPr>
          <a:xfrm>
            <a:off x="0" y="12700"/>
            <a:ext cx="5325497" cy="523220"/>
          </a:xfrm>
          <a:prstGeom prst="rect">
            <a:avLst/>
          </a:prstGeom>
          <a:noFill/>
        </p:spPr>
        <p:txBody>
          <a:bodyPr wrap="none" rtlCol="0">
            <a:spAutoFit/>
          </a:bodyPr>
          <a:lstStyle/>
          <a:p>
            <a:r>
              <a:rPr lang="en-US" sz="2800" dirty="0">
                <a:solidFill>
                  <a:srgbClr val="0432FF"/>
                </a:solidFill>
                <a:latin typeface="Times New Roman" charset="0"/>
              </a:rPr>
              <a:t>Point Fact: Domain Discovery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Tree>
    <p:extLst>
      <p:ext uri="{BB962C8B-B14F-4D97-AF65-F5344CB8AC3E}">
        <p14:creationId xmlns:p14="http://schemas.microsoft.com/office/powerpoint/2010/main" val="1080553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4661</TotalTime>
  <Words>6649</Words>
  <Application>Microsoft Macintosh PowerPoint</Application>
  <PresentationFormat>Widescreen</PresentationFormat>
  <Paragraphs>1821</Paragraphs>
  <Slides>59</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Calibri</vt:lpstr>
      <vt:lpstr>Calibri Light</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156</cp:revision>
  <dcterms:created xsi:type="dcterms:W3CDTF">2017-01-27T15:55:39Z</dcterms:created>
  <dcterms:modified xsi:type="dcterms:W3CDTF">2017-03-10T21:08:39Z</dcterms:modified>
</cp:coreProperties>
</file>