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46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github.com/istvan-fodor/logging-exampl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f4j.org/" TargetMode="External"/><Relationship Id="rId2" Type="http://schemas.openxmlformats.org/officeDocument/2006/relationships/hyperlink" Target="https://logback.qos.ch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lastic.co/webinars/introduction-elk-stack" TargetMode="External"/><Relationship Id="rId4" Type="http://schemas.openxmlformats.org/officeDocument/2006/relationships/hyperlink" Target="https://logging.apache.org/log4j/2.x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Logging Standards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Istvan Fodor</a:t>
            </a:r>
          </a:p>
        </p:txBody>
      </p:sp>
    </p:spTree>
    <p:extLst>
      <p:ext uri="{BB962C8B-B14F-4D97-AF65-F5344CB8AC3E}">
        <p14:creationId xmlns:p14="http://schemas.microsoft.com/office/powerpoint/2010/main" val="1064700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- Setup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0745"/>
            <a:ext cx="9601200" cy="358665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Clone from </a:t>
            </a:r>
            <a:r>
              <a:rPr lang="en-US" dirty="0" err="1"/>
              <a:t>Github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https://github.com/istvan-fodor/logging-examples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If you look at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TestLogging.java</a:t>
            </a:r>
            <a:r>
              <a:rPr lang="en-US" dirty="0"/>
              <a:t>, you will see that logging features are demonstrated in individual JUnit4 test methods.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/test/resources/run-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docker.bat</a:t>
            </a:r>
            <a:r>
              <a:rPr lang="en-US" dirty="0"/>
              <a:t> (If you don’t have Docker installed, get it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“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mvnw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clean test</a:t>
            </a:r>
            <a:r>
              <a:rPr lang="en-US" dirty="0"/>
              <a:t>” to see if everything works. You should see “BUILD SUCCESS”.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will go over individual test cases.</a:t>
            </a:r>
          </a:p>
        </p:txBody>
      </p:sp>
    </p:spTree>
    <p:extLst>
      <p:ext uri="{BB962C8B-B14F-4D97-AF65-F5344CB8AC3E}">
        <p14:creationId xmlns:p14="http://schemas.microsoft.com/office/powerpoint/2010/main" val="117712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  <a:r>
              <a:rPr lang="mr-IN" dirty="0"/>
              <a:t>–</a:t>
            </a:r>
            <a:r>
              <a:rPr lang="en-US" dirty="0"/>
              <a:t> How and what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01766"/>
            <a:ext cx="9601200" cy="3615558"/>
          </a:xfrm>
        </p:spPr>
        <p:txBody>
          <a:bodyPr>
            <a:normAutofit/>
          </a:bodyPr>
          <a:lstStyle/>
          <a:p>
            <a:r>
              <a:rPr lang="en-US" dirty="0"/>
              <a:t>To run individual tests from command line: </a:t>
            </a:r>
          </a:p>
          <a:p>
            <a:pPr lvl="1"/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mvnw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clean test 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Dtest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TestLogging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#&lt;test name&gt;</a:t>
            </a:r>
          </a:p>
          <a:p>
            <a:r>
              <a:rPr lang="en-US" dirty="0"/>
              <a:t>Tests:</a:t>
            </a:r>
          </a:p>
          <a:p>
            <a:pPr lvl="1"/>
            <a:r>
              <a:rPr lang="en-US" dirty="0" err="1"/>
              <a:t>testLevels</a:t>
            </a:r>
            <a:r>
              <a:rPr lang="en-US" dirty="0"/>
              <a:t>: shows different logging levels and when they get displayed </a:t>
            </a:r>
          </a:p>
          <a:p>
            <a:pPr lvl="2"/>
            <a:r>
              <a:rPr lang="en-US" dirty="0"/>
              <a:t>Tip: Change the level on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&lt;logger name="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com.ifodor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" level="INFO" /&gt;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/>
              <a:t>to</a:t>
            </a:r>
            <a:r>
              <a:rPr lang="en-US" sz="1400" dirty="0"/>
              <a:t>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TRACE</a:t>
            </a:r>
          </a:p>
          <a:p>
            <a:pPr lvl="1"/>
            <a:r>
              <a:rPr lang="en-US" dirty="0" err="1">
                <a:ea typeface="Andale Mono" charset="0"/>
                <a:cs typeface="Andale Mono" charset="0"/>
              </a:rPr>
              <a:t>testBigObject</a:t>
            </a:r>
            <a:r>
              <a:rPr lang="en-US" dirty="0">
                <a:ea typeface="Andale Mono" charset="0"/>
                <a:cs typeface="Andale Mono" charset="0"/>
              </a:rPr>
              <a:t>: shows why you should use substitution instead of concatenation and why you should avoid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toString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dirty="0">
                <a:ea typeface="Andale Mono" charset="0"/>
                <a:cs typeface="Andale Mono" charset="0"/>
              </a:rPr>
              <a:t>in log message parameters</a:t>
            </a:r>
          </a:p>
          <a:p>
            <a:pPr lvl="1"/>
            <a:r>
              <a:rPr lang="en-US" dirty="0" err="1">
                <a:ea typeface="Andale Mono" charset="0"/>
                <a:cs typeface="Andale Mono" charset="0"/>
              </a:rPr>
              <a:t>testMdc</a:t>
            </a:r>
            <a:r>
              <a:rPr lang="en-US" dirty="0">
                <a:ea typeface="Andale Mono" charset="0"/>
                <a:cs typeface="Andale Mono" charset="0"/>
              </a:rPr>
              <a:t>: demonstrates Mapped Diagnostic Contexts. Observe the log messages (</a:t>
            </a:r>
            <a:r>
              <a:rPr lang="en-US" dirty="0" err="1">
                <a:ea typeface="Andale Mono" charset="0"/>
                <a:cs typeface="Andale Mono" charset="0"/>
              </a:rPr>
              <a:t>callerId</a:t>
            </a:r>
            <a:r>
              <a:rPr lang="en-US" dirty="0">
                <a:ea typeface="Andale Mono" charset="0"/>
                <a:cs typeface="Andale Mono" charset="0"/>
              </a:rPr>
              <a:t> = 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61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  <a:r>
              <a:rPr lang="mr-IN" dirty="0"/>
              <a:t>–</a:t>
            </a:r>
            <a:r>
              <a:rPr lang="en-US" dirty="0"/>
              <a:t> How and what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91254"/>
            <a:ext cx="9601200" cy="4048586"/>
          </a:xfrm>
        </p:spPr>
        <p:txBody>
          <a:bodyPr>
            <a:normAutofit/>
          </a:bodyPr>
          <a:lstStyle/>
          <a:p>
            <a:r>
              <a:rPr lang="en-US" dirty="0"/>
              <a:t>Tests:</a:t>
            </a:r>
          </a:p>
          <a:p>
            <a:pPr lvl="1"/>
            <a:r>
              <a:rPr lang="en-US" dirty="0" err="1">
                <a:ea typeface="Andale Mono" charset="0"/>
                <a:cs typeface="Andale Mono" charset="0"/>
              </a:rPr>
              <a:t>testMdcFile</a:t>
            </a:r>
            <a:r>
              <a:rPr lang="en-US" dirty="0">
                <a:ea typeface="Andale Mono" charset="0"/>
                <a:cs typeface="Andale Mono" charset="0"/>
              </a:rPr>
              <a:t>: demonstrates file logging into separate files based on MDC values</a:t>
            </a:r>
          </a:p>
          <a:p>
            <a:pPr lvl="2"/>
            <a:r>
              <a:rPr lang="en-US" dirty="0">
                <a:ea typeface="Andale Mono" charset="0"/>
                <a:cs typeface="Andale Mono" charset="0"/>
              </a:rPr>
              <a:t>Tip: check the target/logs folder. Uncomment the Stream and run the test again. Check the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target/logs/archive</a:t>
            </a:r>
            <a:r>
              <a:rPr lang="en-US" dirty="0">
                <a:ea typeface="Andale Mono" charset="0"/>
                <a:cs typeface="Andale Mono" charset="0"/>
              </a:rPr>
              <a:t> folder too!</a:t>
            </a:r>
          </a:p>
          <a:p>
            <a:pPr lvl="1"/>
            <a:r>
              <a:rPr lang="en-US" dirty="0" err="1">
                <a:ea typeface="Andale Mono" charset="0"/>
                <a:cs typeface="Andale Mono" charset="0"/>
              </a:rPr>
              <a:t>testDatabase</a:t>
            </a:r>
            <a:r>
              <a:rPr lang="en-US" dirty="0">
                <a:ea typeface="Andale Mono" charset="0"/>
                <a:cs typeface="Andale Mono" charset="0"/>
              </a:rPr>
              <a:t>: demonstrates the </a:t>
            </a:r>
            <a:r>
              <a:rPr lang="en-US" dirty="0" err="1">
                <a:ea typeface="Andale Mono" charset="0"/>
                <a:cs typeface="Andale Mono" charset="0"/>
              </a:rPr>
              <a:t>DBAppender</a:t>
            </a:r>
            <a:r>
              <a:rPr lang="en-US" dirty="0">
                <a:ea typeface="Andale Mono" charset="0"/>
                <a:cs typeface="Andale Mono" charset="0"/>
              </a:rPr>
              <a:t> (logging to a database! .. Its in the computer!)</a:t>
            </a:r>
          </a:p>
          <a:p>
            <a:pPr lvl="2"/>
            <a:r>
              <a:rPr lang="en-US" dirty="0">
                <a:ea typeface="Andale Mono" charset="0"/>
                <a:cs typeface="Andale Mono" charset="0"/>
              </a:rPr>
              <a:t>Run the Postgres Docker container (README.md), connect with root/password to localhost. Run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select * from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logging_event</a:t>
            </a:r>
            <a:r>
              <a:rPr lang="en-US" dirty="0">
                <a:ea typeface="Andale Mono" charset="0"/>
                <a:cs typeface="Andale Mono" charset="0"/>
              </a:rPr>
              <a:t>.</a:t>
            </a:r>
          </a:p>
          <a:p>
            <a:pPr lvl="2"/>
            <a:r>
              <a:rPr lang="en-US" dirty="0">
                <a:ea typeface="Andale Mono" charset="0"/>
                <a:cs typeface="Andale Mono" charset="0"/>
              </a:rPr>
              <a:t>Tip: we are logging to HSQLDB too! Open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target/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db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logs.script</a:t>
            </a:r>
            <a:r>
              <a:rPr lang="en-US" dirty="0">
                <a:ea typeface="Andale Mono" charset="0"/>
                <a:cs typeface="Andale Mono" charset="0"/>
              </a:rPr>
              <a:t>, see the inserts on the bottom.</a:t>
            </a:r>
          </a:p>
          <a:p>
            <a:pPr lvl="2"/>
            <a:r>
              <a:rPr lang="en-US" dirty="0">
                <a:ea typeface="Andale Mono" charset="0"/>
                <a:cs typeface="Andale Mono" charset="0"/>
              </a:rPr>
              <a:t>Tip: See how we initialized the 2 databases with DDL scripts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>
                <a:ea typeface="Andale Mono" charset="0"/>
                <a:cs typeface="Andale Mono" charset="0"/>
              </a:rPr>
              <a:t>. You would only run this once in a real life scenario.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5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https://logback.qos.ch</a:t>
            </a:r>
            <a:endParaRPr lang="en-US" dirty="0"/>
          </a:p>
          <a:p>
            <a:r>
              <a:rPr lang="en-US" dirty="0">
                <a:hlinkClick r:id="rId3"/>
              </a:rPr>
              <a:t>https://www.slf4j.org</a:t>
            </a:r>
            <a:endParaRPr lang="en-US" dirty="0"/>
          </a:p>
          <a:p>
            <a:r>
              <a:rPr lang="en-US" dirty="0">
                <a:hlinkClick r:id="rId4"/>
              </a:rPr>
              <a:t>https://logging.apache.org/log4j/2.x/</a:t>
            </a:r>
            <a:endParaRPr lang="en-US" dirty="0"/>
          </a:p>
          <a:p>
            <a:r>
              <a:rPr lang="en-US" dirty="0"/>
              <a:t>Log aggregation: </a:t>
            </a:r>
            <a:r>
              <a:rPr lang="en-US" dirty="0">
                <a:hlinkClick r:id="rId5"/>
              </a:rPr>
              <a:t>https://www.elastic.co/webinars/introduction-elk-stack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9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  <a:p>
            <a:r>
              <a:rPr lang="en-US" dirty="0"/>
              <a:t>Logging Architecture</a:t>
            </a:r>
          </a:p>
          <a:p>
            <a:r>
              <a:rPr lang="en-US" dirty="0"/>
              <a:t>Example Use Cases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4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Level / Log Level</a:t>
            </a:r>
          </a:p>
          <a:p>
            <a:pPr lvl="1"/>
            <a:r>
              <a:rPr lang="en-US" dirty="0"/>
              <a:t>Levels let us control the detail of our logging. Typically 5 levels: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trace, debug, info, warn, error.</a:t>
            </a:r>
            <a:r>
              <a:rPr lang="en-US" sz="1800" dirty="0"/>
              <a:t> </a:t>
            </a:r>
          </a:p>
          <a:p>
            <a:pPr lvl="1"/>
            <a:r>
              <a:rPr lang="en-US" dirty="0"/>
              <a:t>Message priority increases from trace to error: for example when we set a global log level to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info, </a:t>
            </a:r>
            <a:r>
              <a:rPr lang="en-US" dirty="0">
                <a:ea typeface="Courier New" charset="0"/>
                <a:cs typeface="Courier New" charset="0"/>
              </a:rPr>
              <a:t>we want to see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info, warn</a:t>
            </a:r>
            <a:r>
              <a:rPr lang="en-US" dirty="0">
                <a:ea typeface="Courier New" charset="0"/>
                <a:cs typeface="Courier New" charset="0"/>
              </a:rPr>
              <a:t> and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error</a:t>
            </a:r>
            <a:r>
              <a:rPr lang="en-US" dirty="0">
                <a:ea typeface="Courier New" charset="0"/>
                <a:cs typeface="Courier New" charset="0"/>
              </a:rPr>
              <a:t> level messages.</a:t>
            </a:r>
            <a:endParaRPr lang="en-US" dirty="0"/>
          </a:p>
          <a:p>
            <a:pPr lvl="1"/>
            <a:r>
              <a:rPr lang="en-US" dirty="0"/>
              <a:t>Slf4J example: </a:t>
            </a:r>
          </a:p>
          <a:p>
            <a:pPr lvl="2"/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log.info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(”Application startup finished at {}”, new Date());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315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  <a:p>
            <a:pPr lvl="1"/>
            <a:r>
              <a:rPr lang="en-US" dirty="0"/>
              <a:t>The configuration defines what log messages get logged (logger) and where (</a:t>
            </a:r>
            <a:r>
              <a:rPr lang="en-US" dirty="0" err="1"/>
              <a:t>appender</a:t>
            </a:r>
            <a:r>
              <a:rPr lang="en-US" dirty="0"/>
              <a:t>) and what gets ignored.</a:t>
            </a:r>
          </a:p>
          <a:p>
            <a:pPr lvl="1"/>
            <a:r>
              <a:rPr lang="en-US" dirty="0"/>
              <a:t>Most libraries use a file that gets read from the root of the </a:t>
            </a:r>
            <a:r>
              <a:rPr lang="en-US" dirty="0" err="1"/>
              <a:t>classpath</a:t>
            </a:r>
            <a:r>
              <a:rPr lang="en-US" dirty="0"/>
              <a:t> on application startup. Programmatic configuration is also possible, but not recommended, as that is a lot harder to change once the application is deployed.</a:t>
            </a:r>
          </a:p>
          <a:p>
            <a:pPr lvl="1"/>
            <a:r>
              <a:rPr lang="en-US" dirty="0" err="1"/>
              <a:t>Logback</a:t>
            </a:r>
            <a:r>
              <a:rPr lang="en-US" dirty="0"/>
              <a:t>: </a:t>
            </a:r>
            <a:r>
              <a:rPr lang="en-US" dirty="0" err="1"/>
              <a:t>logback.xml</a:t>
            </a:r>
            <a:endParaRPr lang="en-US" dirty="0"/>
          </a:p>
          <a:p>
            <a:pPr lvl="1"/>
            <a:r>
              <a:rPr lang="en-US" dirty="0"/>
              <a:t>Log4J2: log4j2.xml, log4j2.json, log4j2.yaml</a:t>
            </a:r>
          </a:p>
        </p:txBody>
      </p:sp>
    </p:spTree>
    <p:extLst>
      <p:ext uri="{BB962C8B-B14F-4D97-AF65-F5344CB8AC3E}">
        <p14:creationId xmlns:p14="http://schemas.microsoft.com/office/powerpoint/2010/main" val="32618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Logger</a:t>
            </a:r>
          </a:p>
          <a:p>
            <a:pPr lvl="1"/>
            <a:r>
              <a:rPr lang="en-US" dirty="0"/>
              <a:t>Created in Java, configured in the configuration file. </a:t>
            </a:r>
          </a:p>
          <a:p>
            <a:pPr lvl="1"/>
            <a:r>
              <a:rPr lang="en-US" dirty="0"/>
              <a:t>On the Java side it provides the entry point for logging. On the configuration side we get to configure the output format, logging level and other features.</a:t>
            </a:r>
          </a:p>
          <a:p>
            <a:r>
              <a:rPr lang="en-US" dirty="0" err="1"/>
              <a:t>Appender</a:t>
            </a:r>
            <a:endParaRPr lang="en-US" dirty="0"/>
          </a:p>
          <a:p>
            <a:pPr lvl="1"/>
            <a:r>
              <a:rPr lang="en-US" dirty="0"/>
              <a:t>Defined in the configuration, works as a sink, that writes messages to a particular target (console, file, email, database, </a:t>
            </a:r>
            <a:r>
              <a:rPr lang="en-US" dirty="0" err="1"/>
              <a:t>etc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Most of the message customization is in </a:t>
            </a:r>
            <a:r>
              <a:rPr lang="en-US" dirty="0" err="1"/>
              <a:t>appenders</a:t>
            </a:r>
            <a:r>
              <a:rPr lang="en-US" dirty="0"/>
              <a:t>, such as format, filters, additional logged variables, etc. </a:t>
            </a:r>
          </a:p>
        </p:txBody>
      </p:sp>
    </p:spTree>
    <p:extLst>
      <p:ext uri="{BB962C8B-B14F-4D97-AF65-F5344CB8AC3E}">
        <p14:creationId xmlns:p14="http://schemas.microsoft.com/office/powerpoint/2010/main" val="54531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Modern logging = Facade + Implementation + Configuration + Aggregator</a:t>
            </a:r>
          </a:p>
        </p:txBody>
      </p:sp>
    </p:spTree>
    <p:extLst>
      <p:ext uri="{BB962C8B-B14F-4D97-AF65-F5344CB8AC3E}">
        <p14:creationId xmlns:p14="http://schemas.microsoft.com/office/powerpoint/2010/main" val="49089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Modern logging = Facade + Implementation + Configuration + Aggregator</a:t>
            </a:r>
          </a:p>
          <a:p>
            <a:r>
              <a:rPr lang="en-US" sz="3200" dirty="0"/>
              <a:t>Let’s consider only the first 3 for now.</a:t>
            </a:r>
          </a:p>
        </p:txBody>
      </p:sp>
    </p:spTree>
    <p:extLst>
      <p:ext uri="{BB962C8B-B14F-4D97-AF65-F5344CB8AC3E}">
        <p14:creationId xmlns:p14="http://schemas.microsoft.com/office/powerpoint/2010/main" val="1252584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III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71" y="1327448"/>
            <a:ext cx="8692178" cy="5946290"/>
          </a:xfrm>
        </p:spPr>
      </p:pic>
    </p:spTree>
    <p:extLst>
      <p:ext uri="{BB962C8B-B14F-4D97-AF65-F5344CB8AC3E}">
        <p14:creationId xmlns:p14="http://schemas.microsoft.com/office/powerpoint/2010/main" val="186006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0" r="16477"/>
          <a:stretch/>
        </p:blipFill>
        <p:spPr>
          <a:xfrm>
            <a:off x="4192073" y="1576993"/>
            <a:ext cx="3915179" cy="4708540"/>
          </a:xfrm>
        </p:spPr>
      </p:pic>
    </p:spTree>
    <p:extLst>
      <p:ext uri="{BB962C8B-B14F-4D97-AF65-F5344CB8AC3E}">
        <p14:creationId xmlns:p14="http://schemas.microsoft.com/office/powerpoint/2010/main" val="198660274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3687</TotalTime>
  <Words>672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Andale Mono</vt:lpstr>
      <vt:lpstr>Courier New</vt:lpstr>
      <vt:lpstr>Franklin Gothic Book</vt:lpstr>
      <vt:lpstr>Mangal</vt:lpstr>
      <vt:lpstr>Crop</vt:lpstr>
      <vt:lpstr>Java Logging Standards</vt:lpstr>
      <vt:lpstr>Overview</vt:lpstr>
      <vt:lpstr>Terminology I</vt:lpstr>
      <vt:lpstr>Terminology II</vt:lpstr>
      <vt:lpstr>Terminology III</vt:lpstr>
      <vt:lpstr>Architecture I</vt:lpstr>
      <vt:lpstr>Architecture II</vt:lpstr>
      <vt:lpstr>Architecture III</vt:lpstr>
      <vt:lpstr>Examples </vt:lpstr>
      <vt:lpstr>Examples - Setup </vt:lpstr>
      <vt:lpstr>Examples – How and what I</vt:lpstr>
      <vt:lpstr>Examples – How and what II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LogginG Standards</dc:title>
  <dc:creator>Istvan Fodor</dc:creator>
  <cp:lastModifiedBy>Nathan Raine</cp:lastModifiedBy>
  <cp:revision>127</cp:revision>
  <cp:lastPrinted>2017-09-15T14:04:14Z</cp:lastPrinted>
  <dcterms:created xsi:type="dcterms:W3CDTF">2017-09-12T12:39:51Z</dcterms:created>
  <dcterms:modified xsi:type="dcterms:W3CDTF">2017-09-15T14:09:01Z</dcterms:modified>
</cp:coreProperties>
</file>