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függvény?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Keret 4">
            <a:extLst>
              <a:ext uri="{FF2B5EF4-FFF2-40B4-BE49-F238E27FC236}">
                <a16:creationId xmlns:a16="http://schemas.microsoft.com/office/drawing/2014/main" id="{20E96DE1-E6BB-D4F5-07E6-482F99E1AD45}"/>
              </a:ext>
            </a:extLst>
          </p:cNvPr>
          <p:cNvSpPr/>
          <p:nvPr/>
        </p:nvSpPr>
        <p:spPr>
          <a:xfrm>
            <a:off x="4158216" y="2960914"/>
            <a:ext cx="3624943" cy="2231572"/>
          </a:xfrm>
          <a:prstGeom prst="frame">
            <a:avLst>
              <a:gd name="adj1" fmla="val 76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Jobbra mutató nyíl 10">
            <a:extLst>
              <a:ext uri="{FF2B5EF4-FFF2-40B4-BE49-F238E27FC236}">
                <a16:creationId xmlns:a16="http://schemas.microsoft.com/office/drawing/2014/main" id="{390D113B-EA80-9BBA-C007-310F0ED79E82}"/>
              </a:ext>
            </a:extLst>
          </p:cNvPr>
          <p:cNvSpPr/>
          <p:nvPr/>
        </p:nvSpPr>
        <p:spPr>
          <a:xfrm>
            <a:off x="2612571" y="3823607"/>
            <a:ext cx="1404006" cy="506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mutató nyíl 12">
            <a:extLst>
              <a:ext uri="{FF2B5EF4-FFF2-40B4-BE49-F238E27FC236}">
                <a16:creationId xmlns:a16="http://schemas.microsoft.com/office/drawing/2014/main" id="{94AF33ED-6AC2-7E37-535B-63D7FDE92F3A}"/>
              </a:ext>
            </a:extLst>
          </p:cNvPr>
          <p:cNvSpPr/>
          <p:nvPr/>
        </p:nvSpPr>
        <p:spPr>
          <a:xfrm>
            <a:off x="7979418" y="3823607"/>
            <a:ext cx="1404006" cy="506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C1B69F-E9A0-3BD1-01E2-16046C41450B}"/>
              </a:ext>
            </a:extLst>
          </p:cNvPr>
          <p:cNvSpPr txBox="1"/>
          <p:nvPr/>
        </p:nvSpPr>
        <p:spPr>
          <a:xfrm>
            <a:off x="1735895" y="3683462"/>
            <a:ext cx="141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BCF6538-8DE1-6C1B-21CF-10DABA91895C}"/>
              </a:ext>
            </a:extLst>
          </p:cNvPr>
          <p:cNvSpPr txBox="1"/>
          <p:nvPr/>
        </p:nvSpPr>
        <p:spPr>
          <a:xfrm>
            <a:off x="5780379" y="3690941"/>
            <a:ext cx="141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f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2AECD28-6DB2-C230-2818-427948BC37BA}"/>
              </a:ext>
            </a:extLst>
          </p:cNvPr>
          <p:cNvSpPr txBox="1"/>
          <p:nvPr/>
        </p:nvSpPr>
        <p:spPr>
          <a:xfrm>
            <a:off x="9579429" y="3753534"/>
            <a:ext cx="21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err="1"/>
              <a:t>y</a:t>
            </a:r>
            <a:r>
              <a:rPr lang="hu-HU" sz="3600" dirty="0"/>
              <a:t> = f(x)</a:t>
            </a:r>
          </a:p>
        </p:txBody>
      </p:sp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függvény?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Önállóan futó blokkok</a:t>
            </a:r>
          </a:p>
          <a:p>
            <a:r>
              <a:rPr lang="hu-HU" dirty="0"/>
              <a:t>Kód szegmentálása</a:t>
            </a:r>
          </a:p>
          <a:p>
            <a:r>
              <a:rPr lang="hu-HU" dirty="0"/>
              <a:t>Csak akkor fut, ha hívom</a:t>
            </a:r>
          </a:p>
          <a:p>
            <a:r>
              <a:rPr lang="hu-HU" dirty="0"/>
              <a:t>Ha többször hívom, többször fut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unctions | Programmer humor, Tech humor, Computer humor">
            <a:extLst>
              <a:ext uri="{FF2B5EF4-FFF2-40B4-BE49-F238E27FC236}">
                <a16:creationId xmlns:a16="http://schemas.microsoft.com/office/drawing/2014/main" id="{04930D27-3575-81AC-8399-0D9C24DB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230085"/>
            <a:ext cx="4822623" cy="48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00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írok függvényt?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Bemenetek száma hívásnál</a:t>
            </a:r>
          </a:p>
          <a:p>
            <a:r>
              <a:rPr lang="hu-HU" dirty="0"/>
              <a:t>Kimenetek </a:t>
            </a:r>
            <a:r>
              <a:rPr lang="hu-HU" dirty="0" err="1"/>
              <a:t>return</a:t>
            </a:r>
            <a:r>
              <a:rPr lang="hu-HU" dirty="0"/>
              <a:t> kulcsszó után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376A5C2-9E1E-061A-EA2E-47EDA9DDC85C}"/>
              </a:ext>
            </a:extLst>
          </p:cNvPr>
          <p:cNvSpPr txBox="1"/>
          <p:nvPr/>
        </p:nvSpPr>
        <p:spPr>
          <a:xfrm>
            <a:off x="3902403" y="347254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CC7832"/>
                </a:solidFill>
                <a:effectLst/>
              </a:rPr>
              <a:t>def</a:t>
            </a:r>
            <a:r>
              <a:rPr lang="hu-HU" dirty="0">
                <a:solidFill>
                  <a:srgbClr val="CC7832"/>
                </a:solidFill>
                <a:effectLst/>
              </a:rPr>
              <a:t> </a:t>
            </a:r>
            <a:r>
              <a:rPr lang="hu-HU" dirty="0" err="1">
                <a:solidFill>
                  <a:srgbClr val="FFC66D"/>
                </a:solidFill>
                <a:effectLst/>
              </a:rPr>
              <a:t>square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input_var</a:t>
            </a:r>
            <a:r>
              <a:rPr lang="hu-HU" dirty="0">
                <a:effectLst/>
              </a:rPr>
              <a:t>):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A9B7C6"/>
                </a:solidFill>
                <a:effectLst/>
              </a:rPr>
              <a:t>    </a:t>
            </a:r>
            <a:r>
              <a:rPr lang="hu-HU" dirty="0">
                <a:effectLst/>
              </a:rPr>
              <a:t>output =</a:t>
            </a:r>
            <a:r>
              <a:rPr lang="hu-HU" dirty="0">
                <a:solidFill>
                  <a:srgbClr val="A9B7C6"/>
                </a:solidFill>
                <a:effectLst/>
              </a:rPr>
              <a:t> </a:t>
            </a:r>
            <a:r>
              <a:rPr lang="hu-HU" dirty="0" err="1">
                <a:solidFill>
                  <a:srgbClr val="8888C6"/>
                </a:solidFill>
                <a:effectLst/>
              </a:rPr>
              <a:t>pow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input_var</a:t>
            </a:r>
            <a:r>
              <a:rPr lang="hu-HU" dirty="0">
                <a:effectLst/>
              </a:rPr>
              <a:t>)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A9B7C6"/>
                </a:solidFill>
                <a:effectLst/>
              </a:rPr>
              <a:t>    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A9B7C6"/>
                </a:solidFill>
                <a:effectLst/>
              </a:rPr>
              <a:t>    </a:t>
            </a:r>
            <a:r>
              <a:rPr lang="hu-HU" dirty="0" err="1">
                <a:solidFill>
                  <a:srgbClr val="CC7832"/>
                </a:solidFill>
                <a:effectLst/>
              </a:rPr>
              <a:t>return</a:t>
            </a:r>
            <a:r>
              <a:rPr lang="hu-HU" dirty="0">
                <a:solidFill>
                  <a:srgbClr val="CC7832"/>
                </a:solidFill>
                <a:effectLst/>
              </a:rPr>
              <a:t> </a:t>
            </a:r>
            <a:r>
              <a:rPr lang="hu-HU" dirty="0">
                <a:effectLst/>
              </a:rPr>
              <a:t>output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br>
              <a:rPr lang="hu-HU" dirty="0">
                <a:solidFill>
                  <a:srgbClr val="A9B7C6"/>
                </a:solidFill>
                <a:effectLst/>
              </a:rPr>
            </a:br>
            <a:endParaRPr lang="hu-HU" dirty="0">
              <a:solidFill>
                <a:srgbClr val="A9B7C6"/>
              </a:solidFill>
              <a:effectLst/>
            </a:endParaRPr>
          </a:p>
          <a:p>
            <a:r>
              <a:rPr lang="hu-HU" dirty="0" err="1">
                <a:effectLst/>
              </a:rPr>
              <a:t>result</a:t>
            </a:r>
            <a:r>
              <a:rPr lang="hu-HU" dirty="0">
                <a:effectLst/>
              </a:rPr>
              <a:t> = </a:t>
            </a:r>
            <a:r>
              <a:rPr lang="hu-HU" dirty="0" err="1">
                <a:effectLst/>
              </a:rPr>
              <a:t>square</a:t>
            </a:r>
            <a:r>
              <a:rPr lang="hu-HU" dirty="0">
                <a:effectLst/>
              </a:rPr>
              <a:t>(</a:t>
            </a:r>
            <a:r>
              <a:rPr lang="hu-HU" dirty="0">
                <a:solidFill>
                  <a:srgbClr val="6897BB"/>
                </a:solidFill>
                <a:effectLst/>
              </a:rPr>
              <a:t>45</a:t>
            </a:r>
            <a:r>
              <a:rPr lang="hu-HU" dirty="0">
                <a:effectLst/>
              </a:rPr>
              <a:t>)</a:t>
            </a:r>
          </a:p>
          <a:p>
            <a:r>
              <a:rPr lang="hu-HU" dirty="0">
                <a:effectLst/>
              </a:rPr>
              <a:t>result2 = </a:t>
            </a:r>
            <a:r>
              <a:rPr lang="hu-HU" dirty="0" err="1">
                <a:effectLst/>
              </a:rPr>
              <a:t>square</a:t>
            </a:r>
            <a:r>
              <a:rPr lang="hu-HU" dirty="0">
                <a:effectLst/>
              </a:rPr>
              <a:t>(</a:t>
            </a:r>
            <a:r>
              <a:rPr lang="hu-HU" dirty="0">
                <a:solidFill>
                  <a:srgbClr val="6897BB"/>
                </a:solidFill>
                <a:effectLst/>
              </a:rPr>
              <a:t>34</a:t>
            </a:r>
            <a:r>
              <a:rPr lang="hu-HU" dirty="0">
                <a:effectLst/>
              </a:rPr>
              <a:t>)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endParaRPr lang="hu-HU" dirty="0">
              <a:effectLst/>
            </a:endParaRPr>
          </a:p>
        </p:txBody>
      </p:sp>
      <p:sp>
        <p:nvSpPr>
          <p:cNvPr id="7" name="Keret 6">
            <a:extLst>
              <a:ext uri="{FF2B5EF4-FFF2-40B4-BE49-F238E27FC236}">
                <a16:creationId xmlns:a16="http://schemas.microsoft.com/office/drawing/2014/main" id="{7B48D0F9-AFA7-F701-CEAD-B4CBCCB1FEC1}"/>
              </a:ext>
            </a:extLst>
          </p:cNvPr>
          <p:cNvSpPr/>
          <p:nvPr/>
        </p:nvSpPr>
        <p:spPr>
          <a:xfrm>
            <a:off x="3200400" y="3233058"/>
            <a:ext cx="4321629" cy="1641360"/>
          </a:xfrm>
          <a:prstGeom prst="frame">
            <a:avLst>
              <a:gd name="adj1" fmla="val 5205"/>
            </a:avLst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Keret 7">
            <a:extLst>
              <a:ext uri="{FF2B5EF4-FFF2-40B4-BE49-F238E27FC236}">
                <a16:creationId xmlns:a16="http://schemas.microsoft.com/office/drawing/2014/main" id="{5329A88B-529C-1C02-F743-178A1A733ED8}"/>
              </a:ext>
            </a:extLst>
          </p:cNvPr>
          <p:cNvSpPr/>
          <p:nvPr/>
        </p:nvSpPr>
        <p:spPr>
          <a:xfrm>
            <a:off x="3200400" y="4988717"/>
            <a:ext cx="4321629" cy="878683"/>
          </a:xfrm>
          <a:prstGeom prst="frame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E1699A3-339E-6585-1303-B9E67F5ABD5A}"/>
              </a:ext>
            </a:extLst>
          </p:cNvPr>
          <p:cNvSpPr txBox="1"/>
          <p:nvPr/>
        </p:nvSpPr>
        <p:spPr>
          <a:xfrm>
            <a:off x="7990115" y="3892034"/>
            <a:ext cx="22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Definíció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AA20D7E-FCB3-7801-C2FA-63CFB21413F7}"/>
              </a:ext>
            </a:extLst>
          </p:cNvPr>
          <p:cNvSpPr txBox="1"/>
          <p:nvPr/>
        </p:nvSpPr>
        <p:spPr>
          <a:xfrm>
            <a:off x="7990115" y="5240412"/>
            <a:ext cx="22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Hívás</a:t>
            </a:r>
          </a:p>
        </p:txBody>
      </p:sp>
    </p:spTree>
    <p:extLst>
      <p:ext uri="{BB962C8B-B14F-4D97-AF65-F5344CB8AC3E}">
        <p14:creationId xmlns:p14="http://schemas.microsoft.com/office/powerpoint/2010/main" val="196871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hint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9BC6B33-DD34-BEB0-6D74-49FDF999CEBB}"/>
              </a:ext>
            </a:extLst>
          </p:cNvPr>
          <p:cNvSpPr txBox="1"/>
          <p:nvPr/>
        </p:nvSpPr>
        <p:spPr>
          <a:xfrm>
            <a:off x="2922688" y="30610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CC7832"/>
                </a:solidFill>
                <a:effectLst/>
              </a:rPr>
              <a:t>def</a:t>
            </a:r>
            <a:r>
              <a:rPr lang="hu-HU" dirty="0">
                <a:solidFill>
                  <a:srgbClr val="CC7832"/>
                </a:solidFill>
                <a:effectLst/>
              </a:rPr>
              <a:t> </a:t>
            </a:r>
            <a:r>
              <a:rPr lang="hu-HU" dirty="0" err="1">
                <a:solidFill>
                  <a:srgbClr val="FFC66D"/>
                </a:solidFill>
                <a:effectLst/>
              </a:rPr>
              <a:t>square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input_var</a:t>
            </a:r>
            <a:r>
              <a:rPr lang="hu-HU" dirty="0">
                <a:effectLst/>
              </a:rPr>
              <a:t>: </a:t>
            </a:r>
            <a:r>
              <a:rPr lang="hu-HU" dirty="0">
                <a:solidFill>
                  <a:srgbClr val="8888C6"/>
                </a:solidFill>
                <a:effectLst/>
              </a:rPr>
              <a:t>int</a:t>
            </a:r>
            <a:r>
              <a:rPr lang="hu-HU" dirty="0">
                <a:effectLst/>
              </a:rPr>
              <a:t>) -&gt; </a:t>
            </a:r>
            <a:r>
              <a:rPr lang="hu-HU" dirty="0">
                <a:solidFill>
                  <a:srgbClr val="8888C6"/>
                </a:solidFill>
                <a:effectLst/>
              </a:rPr>
              <a:t>int</a:t>
            </a:r>
            <a:r>
              <a:rPr lang="hu-HU" dirty="0">
                <a:effectLst/>
              </a:rPr>
              <a:t>: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    output = </a:t>
            </a:r>
            <a:r>
              <a:rPr lang="hu-HU" dirty="0" err="1">
                <a:solidFill>
                  <a:srgbClr val="8888C6"/>
                </a:solidFill>
                <a:effectLst/>
              </a:rPr>
              <a:t>pow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input_var</a:t>
            </a:r>
            <a:r>
              <a:rPr lang="hu-HU" dirty="0">
                <a:effectLst/>
              </a:rPr>
              <a:t>)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A9B7C6"/>
                </a:solidFill>
                <a:effectLst/>
              </a:rPr>
              <a:t>    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A9B7C6"/>
                </a:solidFill>
                <a:effectLst/>
              </a:rPr>
              <a:t>    </a:t>
            </a:r>
            <a:r>
              <a:rPr lang="hu-HU" dirty="0" err="1">
                <a:solidFill>
                  <a:srgbClr val="CC7832"/>
                </a:solidFill>
                <a:effectLst/>
              </a:rPr>
              <a:t>return</a:t>
            </a:r>
            <a:r>
              <a:rPr lang="hu-HU" dirty="0">
                <a:solidFill>
                  <a:srgbClr val="CC7832"/>
                </a:solidFill>
                <a:effectLst/>
              </a:rPr>
              <a:t> </a:t>
            </a:r>
            <a:r>
              <a:rPr lang="hu-HU" dirty="0">
                <a:effectLst/>
              </a:rPr>
              <a:t>output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 err="1">
                <a:effectLst/>
              </a:rPr>
              <a:t>result</a:t>
            </a:r>
            <a:r>
              <a:rPr lang="hu-HU" dirty="0">
                <a:effectLst/>
              </a:rPr>
              <a:t> = </a:t>
            </a:r>
            <a:r>
              <a:rPr lang="hu-HU" dirty="0" err="1">
                <a:effectLst/>
              </a:rPr>
              <a:t>square</a:t>
            </a:r>
            <a:r>
              <a:rPr lang="hu-HU" dirty="0">
                <a:effectLst/>
              </a:rPr>
              <a:t>(</a:t>
            </a:r>
            <a:r>
              <a:rPr lang="hu-HU" dirty="0">
                <a:solidFill>
                  <a:srgbClr val="6897BB"/>
                </a:solidFill>
                <a:effectLst/>
              </a:rPr>
              <a:t>45</a:t>
            </a:r>
            <a:r>
              <a:rPr lang="hu-HU" dirty="0">
                <a:effectLst/>
              </a:rPr>
              <a:t>)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8888C6"/>
                </a:solidFill>
                <a:effectLst/>
              </a:rPr>
              <a:t>print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result</a:t>
            </a:r>
            <a:r>
              <a:rPr lang="hu-HU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67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Docstring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D43ACE4-B09F-1C2C-5EF1-3E033EFA3A86}"/>
              </a:ext>
            </a:extLst>
          </p:cNvPr>
          <p:cNvSpPr txBox="1"/>
          <p:nvPr/>
        </p:nvSpPr>
        <p:spPr>
          <a:xfrm>
            <a:off x="2492828" y="223004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CC7832"/>
                </a:solidFill>
                <a:effectLst/>
              </a:rPr>
              <a:t>def</a:t>
            </a:r>
            <a:r>
              <a:rPr lang="hu-HU" dirty="0">
                <a:solidFill>
                  <a:srgbClr val="CC7832"/>
                </a:solidFill>
                <a:effectLst/>
              </a:rPr>
              <a:t> </a:t>
            </a:r>
            <a:r>
              <a:rPr lang="hu-HU" dirty="0" err="1">
                <a:solidFill>
                  <a:srgbClr val="FFC66D"/>
                </a:solidFill>
                <a:effectLst/>
              </a:rPr>
              <a:t>square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input_var</a:t>
            </a:r>
            <a:r>
              <a:rPr lang="hu-HU" dirty="0">
                <a:effectLst/>
              </a:rPr>
              <a:t>: </a:t>
            </a:r>
            <a:r>
              <a:rPr lang="hu-HU" dirty="0">
                <a:solidFill>
                  <a:srgbClr val="8888C6"/>
                </a:solidFill>
                <a:effectLst/>
              </a:rPr>
              <a:t>int</a:t>
            </a:r>
            <a:r>
              <a:rPr lang="hu-HU" dirty="0">
                <a:effectLst/>
              </a:rPr>
              <a:t>) -&gt; </a:t>
            </a:r>
            <a:r>
              <a:rPr lang="hu-HU" dirty="0">
                <a:solidFill>
                  <a:srgbClr val="8888C6"/>
                </a:solidFill>
                <a:effectLst/>
              </a:rPr>
              <a:t>int</a:t>
            </a:r>
            <a:r>
              <a:rPr lang="hu-HU" dirty="0">
                <a:solidFill>
                  <a:srgbClr val="A9B7C6"/>
                </a:solidFill>
                <a:effectLst/>
              </a:rPr>
              <a:t>: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A9B7C6"/>
                </a:solidFill>
                <a:effectLst/>
              </a:rPr>
              <a:t>    </a:t>
            </a:r>
            <a:r>
              <a:rPr lang="hu-HU" i="1" dirty="0">
                <a:solidFill>
                  <a:srgbClr val="629755"/>
                </a:solidFill>
                <a:effectLst/>
              </a:rPr>
              <a:t>"""</a:t>
            </a:r>
            <a:br>
              <a:rPr lang="hu-HU" i="1" dirty="0">
                <a:solidFill>
                  <a:srgbClr val="629755"/>
                </a:solidFill>
                <a:effectLst/>
              </a:rPr>
            </a:br>
            <a:r>
              <a:rPr lang="hu-HU" i="1" dirty="0">
                <a:solidFill>
                  <a:srgbClr val="629755"/>
                </a:solidFill>
                <a:effectLst/>
              </a:rPr>
              <a:t>   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This</a:t>
            </a:r>
            <a:r>
              <a:rPr lang="hu-HU" i="1" dirty="0">
                <a:solidFill>
                  <a:srgbClr val="629755"/>
                </a:solidFill>
                <a:effectLst/>
              </a:rPr>
              <a:t>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function</a:t>
            </a:r>
            <a:r>
              <a:rPr lang="hu-HU" i="1" dirty="0">
                <a:solidFill>
                  <a:srgbClr val="629755"/>
                </a:solidFill>
                <a:effectLst/>
              </a:rPr>
              <a:t> is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responsible</a:t>
            </a:r>
            <a:r>
              <a:rPr lang="hu-HU" i="1" dirty="0">
                <a:solidFill>
                  <a:srgbClr val="629755"/>
                </a:solidFill>
                <a:effectLst/>
              </a:rPr>
              <a:t>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for</a:t>
            </a:r>
            <a:r>
              <a:rPr lang="hu-HU" i="1" dirty="0">
                <a:solidFill>
                  <a:srgbClr val="629755"/>
                </a:solidFill>
                <a:effectLst/>
              </a:rPr>
              <a:t>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squaring</a:t>
            </a:r>
            <a:r>
              <a:rPr lang="hu-HU" i="1" dirty="0">
                <a:solidFill>
                  <a:srgbClr val="629755"/>
                </a:solidFill>
                <a:effectLst/>
              </a:rPr>
              <a:t>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the</a:t>
            </a:r>
            <a:r>
              <a:rPr lang="hu-HU" i="1" dirty="0">
                <a:solidFill>
                  <a:srgbClr val="629755"/>
                </a:solidFill>
                <a:effectLst/>
              </a:rPr>
              <a:t> input 	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parameter</a:t>
            </a:r>
            <a:br>
              <a:rPr lang="hu-HU" i="1" dirty="0">
                <a:solidFill>
                  <a:srgbClr val="629755"/>
                </a:solidFill>
                <a:effectLst/>
              </a:rPr>
            </a:br>
            <a:r>
              <a:rPr lang="hu-HU" i="1" dirty="0">
                <a:solidFill>
                  <a:srgbClr val="629755"/>
                </a:solidFill>
                <a:effectLst/>
              </a:rPr>
              <a:t>    </a:t>
            </a:r>
            <a:r>
              <a:rPr lang="hu-HU" b="1" i="1" dirty="0">
                <a:solidFill>
                  <a:srgbClr val="629755"/>
                </a:solidFill>
                <a:effectLst/>
              </a:rPr>
              <a:t>:</a:t>
            </a:r>
            <a:r>
              <a:rPr lang="hu-HU" b="1" i="1" dirty="0" err="1">
                <a:solidFill>
                  <a:srgbClr val="629755"/>
                </a:solidFill>
                <a:effectLst/>
              </a:rPr>
              <a:t>param</a:t>
            </a:r>
            <a:r>
              <a:rPr lang="hu-HU" i="1" dirty="0">
                <a:solidFill>
                  <a:srgbClr val="629755"/>
                </a:solidFill>
                <a:effectLst/>
              </a:rPr>
              <a:t>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input_var</a:t>
            </a:r>
            <a:r>
              <a:rPr lang="hu-HU" i="1" dirty="0">
                <a:solidFill>
                  <a:srgbClr val="629755"/>
                </a:solidFill>
                <a:effectLst/>
              </a:rPr>
              <a:t>: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this</a:t>
            </a:r>
            <a:r>
              <a:rPr lang="hu-HU" i="1" dirty="0">
                <a:solidFill>
                  <a:srgbClr val="629755"/>
                </a:solidFill>
                <a:effectLst/>
              </a:rPr>
              <a:t>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variable</a:t>
            </a:r>
            <a:r>
              <a:rPr lang="hu-HU" i="1" dirty="0">
                <a:solidFill>
                  <a:srgbClr val="629755"/>
                </a:solidFill>
                <a:effectLst/>
              </a:rPr>
              <a:t>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will</a:t>
            </a:r>
            <a:r>
              <a:rPr lang="hu-HU" i="1" dirty="0">
                <a:solidFill>
                  <a:srgbClr val="629755"/>
                </a:solidFill>
                <a:effectLst/>
              </a:rPr>
              <a:t> be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squared</a:t>
            </a:r>
            <a:br>
              <a:rPr lang="hu-HU" i="1" dirty="0">
                <a:solidFill>
                  <a:srgbClr val="629755"/>
                </a:solidFill>
                <a:effectLst/>
              </a:rPr>
            </a:br>
            <a:r>
              <a:rPr lang="hu-HU" i="1" dirty="0">
                <a:solidFill>
                  <a:srgbClr val="629755"/>
                </a:solidFill>
                <a:effectLst/>
              </a:rPr>
              <a:t>    </a:t>
            </a:r>
            <a:r>
              <a:rPr lang="hu-HU" b="1" i="1" dirty="0">
                <a:solidFill>
                  <a:srgbClr val="629755"/>
                </a:solidFill>
                <a:effectLst/>
              </a:rPr>
              <a:t>:</a:t>
            </a:r>
            <a:r>
              <a:rPr lang="hu-HU" b="1" i="1" dirty="0" err="1">
                <a:solidFill>
                  <a:srgbClr val="629755"/>
                </a:solidFill>
                <a:effectLst/>
              </a:rPr>
              <a:t>return</a:t>
            </a:r>
            <a:r>
              <a:rPr lang="hu-HU" i="1" dirty="0">
                <a:solidFill>
                  <a:srgbClr val="629755"/>
                </a:solidFill>
                <a:effectLst/>
              </a:rPr>
              <a:t>: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this</a:t>
            </a:r>
            <a:r>
              <a:rPr lang="hu-HU" i="1" dirty="0">
                <a:solidFill>
                  <a:srgbClr val="629755"/>
                </a:solidFill>
                <a:effectLst/>
              </a:rPr>
              <a:t> is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our</a:t>
            </a:r>
            <a:r>
              <a:rPr lang="hu-HU" i="1" dirty="0">
                <a:solidFill>
                  <a:srgbClr val="629755"/>
                </a:solidFill>
                <a:effectLst/>
              </a:rPr>
              <a:t> </a:t>
            </a:r>
            <a:r>
              <a:rPr lang="hu-HU" i="1" dirty="0" err="1">
                <a:solidFill>
                  <a:srgbClr val="629755"/>
                </a:solidFill>
                <a:effectLst/>
              </a:rPr>
              <a:t>result</a:t>
            </a:r>
            <a:br>
              <a:rPr lang="hu-HU" i="1" dirty="0">
                <a:solidFill>
                  <a:srgbClr val="629755"/>
                </a:solidFill>
                <a:effectLst/>
              </a:rPr>
            </a:br>
            <a:r>
              <a:rPr lang="hu-HU" i="1" dirty="0">
                <a:solidFill>
                  <a:srgbClr val="629755"/>
                </a:solidFill>
                <a:effectLst/>
              </a:rPr>
              <a:t>    """</a:t>
            </a:r>
            <a:br>
              <a:rPr lang="hu-HU" i="1" dirty="0">
                <a:solidFill>
                  <a:srgbClr val="629755"/>
                </a:solidFill>
                <a:effectLst/>
              </a:rPr>
            </a:br>
            <a:r>
              <a:rPr lang="hu-HU" i="1" dirty="0">
                <a:effectLst/>
              </a:rPr>
              <a:t>    </a:t>
            </a:r>
            <a:r>
              <a:rPr lang="hu-HU" dirty="0">
                <a:effectLst/>
              </a:rPr>
              <a:t>output = </a:t>
            </a:r>
            <a:r>
              <a:rPr lang="hu-HU" dirty="0" err="1">
                <a:solidFill>
                  <a:srgbClr val="8888C6"/>
                </a:solidFill>
                <a:effectLst/>
              </a:rPr>
              <a:t>pow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input_var</a:t>
            </a:r>
            <a:r>
              <a:rPr lang="hu-HU" dirty="0">
                <a:effectLst/>
              </a:rPr>
              <a:t>)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A9B7C6"/>
                </a:solidFill>
                <a:effectLst/>
              </a:rPr>
              <a:t>    </a:t>
            </a:r>
            <a:r>
              <a:rPr lang="hu-HU" dirty="0" err="1">
                <a:solidFill>
                  <a:srgbClr val="CC7832"/>
                </a:solidFill>
                <a:effectLst/>
              </a:rPr>
              <a:t>return</a:t>
            </a:r>
            <a:r>
              <a:rPr lang="hu-HU" dirty="0">
                <a:solidFill>
                  <a:srgbClr val="CC7832"/>
                </a:solidFill>
                <a:effectLst/>
              </a:rPr>
              <a:t> </a:t>
            </a:r>
            <a:r>
              <a:rPr lang="hu-HU" dirty="0">
                <a:effectLst/>
              </a:rPr>
              <a:t>output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br>
              <a:rPr lang="hu-HU" dirty="0">
                <a:solidFill>
                  <a:srgbClr val="A9B7C6"/>
                </a:solidFill>
                <a:effectLst/>
              </a:rPr>
            </a:b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 err="1">
                <a:effectLst/>
              </a:rPr>
              <a:t>result</a:t>
            </a:r>
            <a:r>
              <a:rPr lang="hu-HU" dirty="0">
                <a:effectLst/>
              </a:rPr>
              <a:t> = </a:t>
            </a:r>
            <a:r>
              <a:rPr lang="hu-HU" dirty="0" err="1">
                <a:effectLst/>
              </a:rPr>
              <a:t>square</a:t>
            </a:r>
            <a:r>
              <a:rPr lang="hu-HU" dirty="0">
                <a:effectLst/>
              </a:rPr>
              <a:t>(</a:t>
            </a:r>
            <a:r>
              <a:rPr lang="hu-HU" dirty="0">
                <a:solidFill>
                  <a:srgbClr val="6897BB"/>
                </a:solidFill>
                <a:effectLst/>
              </a:rPr>
              <a:t>45</a:t>
            </a:r>
            <a:r>
              <a:rPr lang="hu-HU" dirty="0">
                <a:effectLst/>
              </a:rPr>
              <a:t>)</a:t>
            </a:r>
            <a:br>
              <a:rPr lang="hu-HU" dirty="0">
                <a:solidFill>
                  <a:srgbClr val="A9B7C6"/>
                </a:solidFill>
                <a:effectLst/>
              </a:rPr>
            </a:br>
            <a:r>
              <a:rPr lang="hu-HU" dirty="0">
                <a:solidFill>
                  <a:srgbClr val="8888C6"/>
                </a:solidFill>
                <a:effectLst/>
              </a:rPr>
              <a:t>print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result</a:t>
            </a:r>
            <a:r>
              <a:rPr lang="hu-HU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69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függvényben önmaga</a:t>
            </a:r>
          </a:p>
          <a:p>
            <a:pPr marL="0" indent="0">
              <a:buNone/>
            </a:pPr>
            <a:r>
              <a:rPr lang="hu-HU" dirty="0"/>
              <a:t>meghívva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rstanding Recursion: Part 1/4 – Perpetual Enigma">
            <a:extLst>
              <a:ext uri="{FF2B5EF4-FFF2-40B4-BE49-F238E27FC236}">
                <a16:creationId xmlns:a16="http://schemas.microsoft.com/office/drawing/2014/main" id="{3B8581FE-5D87-4354-EFEC-0CD7E36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645920"/>
            <a:ext cx="5276850" cy="42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C5A2B13F-B12D-CF83-AE98-742B71B8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72978C70-0BB0-0545-4E15-E74267869C11}"/>
              </a:ext>
            </a:extLst>
          </p:cNvPr>
          <p:cNvSpPr txBox="1">
            <a:spLocks/>
          </p:cNvSpPr>
          <p:nvPr/>
        </p:nvSpPr>
        <p:spPr>
          <a:xfrm>
            <a:off x="4488024" y="325171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/>
              <a:t>It’s Code  o’clock!</a:t>
            </a:r>
            <a:endParaRPr lang="hu-HU" sz="6600" dirty="0"/>
          </a:p>
        </p:txBody>
      </p:sp>
      <p:pic>
        <p:nvPicPr>
          <p:cNvPr id="8" name="Tartalom helye 10" descr="Ébresztőóra egyszínű kitöltéssel">
            <a:extLst>
              <a:ext uri="{FF2B5EF4-FFF2-40B4-BE49-F238E27FC236}">
                <a16:creationId xmlns:a16="http://schemas.microsoft.com/office/drawing/2014/main" id="{C6301C41-8BCB-923C-5FE5-B4C180B5F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2037962"/>
            <a:ext cx="3307702" cy="3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224</Words>
  <Application>Microsoft Macintosh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Körülvágás</vt:lpstr>
      <vt:lpstr>Függvények</vt:lpstr>
      <vt:lpstr>Mi az a függvény?</vt:lpstr>
      <vt:lpstr>Mi az a függvény?</vt:lpstr>
      <vt:lpstr>Hogy írok függvényt?</vt:lpstr>
      <vt:lpstr>Type hint</vt:lpstr>
      <vt:lpstr>Docstring</vt:lpstr>
      <vt:lpstr>Rekurzió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9</cp:revision>
  <dcterms:created xsi:type="dcterms:W3CDTF">2023-08-02T14:28:10Z</dcterms:created>
  <dcterms:modified xsi:type="dcterms:W3CDTF">2023-08-22T15:48:07Z</dcterms:modified>
</cp:coreProperties>
</file>