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5994"/>
  </p:normalViewPr>
  <p:slideViewPr>
    <p:cSldViewPr snapToGrid="0">
      <p:cViewPr varScale="1">
        <p:scale>
          <a:sx n="117" d="100"/>
          <a:sy n="117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557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3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0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0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01453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6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1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9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3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397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81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623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8F8379-42F8-55F8-41CF-8F2CF22DA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3"/>
            <a:ext cx="8361229" cy="2098226"/>
          </a:xfrm>
        </p:spPr>
        <p:txBody>
          <a:bodyPr/>
          <a:lstStyle/>
          <a:p>
            <a:r>
              <a:rPr lang="hu-HU" dirty="0"/>
              <a:t>Elágazások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F0B10C-C88C-D842-0B9B-89CA29C73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Knáb István Gellért</a:t>
            </a:r>
          </a:p>
        </p:txBody>
      </p:sp>
      <p:pic>
        <p:nvPicPr>
          <p:cNvPr id="7" name="Picture 4" descr="Executive Summary of Python Programming Language">
            <a:extLst>
              <a:ext uri="{FF2B5EF4-FFF2-40B4-BE49-F238E27FC236}">
                <a16:creationId xmlns:a16="http://schemas.microsoft.com/office/drawing/2014/main" id="{1E536F9A-8DBE-968F-9400-423BC634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66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artalom helye 5">
            <a:extLst>
              <a:ext uri="{FF2B5EF4-FFF2-40B4-BE49-F238E27FC236}">
                <a16:creationId xmlns:a16="http://schemas.microsoft.com/office/drawing/2014/main" id="{DDE58D5F-D134-BDF7-6DAE-11E2D030A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D82A41E0-36BB-F2F1-47FE-7A7EF5A7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68C4B669-7873-CBE2-4F47-0FECE66E601C}"/>
              </a:ext>
            </a:extLst>
          </p:cNvPr>
          <p:cNvSpPr txBox="1">
            <a:spLocks/>
          </p:cNvSpPr>
          <p:nvPr/>
        </p:nvSpPr>
        <p:spPr>
          <a:xfrm>
            <a:off x="4488024" y="3251718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6600"/>
              <a:t>It’s Code  o’clock!</a:t>
            </a:r>
            <a:endParaRPr lang="hu-HU" sz="6600" dirty="0"/>
          </a:p>
        </p:txBody>
      </p:sp>
      <p:pic>
        <p:nvPicPr>
          <p:cNvPr id="10" name="Tartalom helye 10" descr="Ébresztőóra egyszínű kitöltéssel">
            <a:extLst>
              <a:ext uri="{FF2B5EF4-FFF2-40B4-BE49-F238E27FC236}">
                <a16:creationId xmlns:a16="http://schemas.microsoft.com/office/drawing/2014/main" id="{38145A58-7AD3-CCE5-C560-28E4831045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1600" y="2037962"/>
            <a:ext cx="3307702" cy="330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1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az elágazás?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Logikai kifejezés vizsgálata</a:t>
            </a:r>
          </a:p>
          <a:p>
            <a:r>
              <a:rPr lang="hu-HU" dirty="0"/>
              <a:t>Boolean</a:t>
            </a:r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mbusz 4">
            <a:extLst>
              <a:ext uri="{FF2B5EF4-FFF2-40B4-BE49-F238E27FC236}">
                <a16:creationId xmlns:a16="http://schemas.microsoft.com/office/drawing/2014/main" id="{B0F4A27E-5FD9-E5A8-8078-1BF0E2EFA62C}"/>
              </a:ext>
            </a:extLst>
          </p:cNvPr>
          <p:cNvSpPr/>
          <p:nvPr/>
        </p:nvSpPr>
        <p:spPr>
          <a:xfrm>
            <a:off x="3681390" y="3352012"/>
            <a:ext cx="2445249" cy="87725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dirty="0"/>
              <a:t>Logikai feltétel</a:t>
            </a:r>
            <a:endParaRPr lang="en-US" sz="2000" dirty="0"/>
          </a:p>
        </p:txBody>
      </p:sp>
      <p:cxnSp>
        <p:nvCxnSpPr>
          <p:cNvPr id="6" name="Szögletes összekötő 5">
            <a:extLst>
              <a:ext uri="{FF2B5EF4-FFF2-40B4-BE49-F238E27FC236}">
                <a16:creationId xmlns:a16="http://schemas.microsoft.com/office/drawing/2014/main" id="{8FB3DA9C-3CDC-2432-DA30-36A8FD33B197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4663757" y="5269957"/>
            <a:ext cx="48051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Szövegdoboz 6">
            <a:extLst>
              <a:ext uri="{FF2B5EF4-FFF2-40B4-BE49-F238E27FC236}">
                <a16:creationId xmlns:a16="http://schemas.microsoft.com/office/drawing/2014/main" id="{7E990A8F-2C6E-2208-95B8-04FD6FFB4730}"/>
              </a:ext>
            </a:extLst>
          </p:cNvPr>
          <p:cNvSpPr txBox="1"/>
          <p:nvPr/>
        </p:nvSpPr>
        <p:spPr>
          <a:xfrm>
            <a:off x="4904011" y="4195142"/>
            <a:ext cx="54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igaz</a:t>
            </a:r>
            <a:endParaRPr lang="en-US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A9FD367E-384E-75F8-CF83-2D6537DEDB8C}"/>
              </a:ext>
            </a:extLst>
          </p:cNvPr>
          <p:cNvSpPr/>
          <p:nvPr/>
        </p:nvSpPr>
        <p:spPr>
          <a:xfrm>
            <a:off x="4041873" y="4629010"/>
            <a:ext cx="1724276" cy="400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dirty="0"/>
              <a:t>Csinál valamit</a:t>
            </a:r>
            <a:endParaRPr lang="en-US" sz="2000" dirty="0"/>
          </a:p>
        </p:txBody>
      </p:sp>
      <p:cxnSp>
        <p:nvCxnSpPr>
          <p:cNvPr id="9" name="Szögletes összekötő 8">
            <a:extLst>
              <a:ext uri="{FF2B5EF4-FFF2-40B4-BE49-F238E27FC236}">
                <a16:creationId xmlns:a16="http://schemas.microsoft.com/office/drawing/2014/main" id="{236FE8D3-8AD0-EE78-883D-D33E6C93FE0A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4704143" y="4429140"/>
            <a:ext cx="399740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zögletes összekötő 9">
            <a:extLst>
              <a:ext uri="{FF2B5EF4-FFF2-40B4-BE49-F238E27FC236}">
                <a16:creationId xmlns:a16="http://schemas.microsoft.com/office/drawing/2014/main" id="{B4E47D0F-617C-953F-CDD3-3B5F2AD32FC4}"/>
              </a:ext>
            </a:extLst>
          </p:cNvPr>
          <p:cNvCxnSpPr>
            <a:stCxn id="5" idx="3"/>
          </p:cNvCxnSpPr>
          <p:nvPr/>
        </p:nvCxnSpPr>
        <p:spPr>
          <a:xfrm flipH="1">
            <a:off x="4904012" y="3790641"/>
            <a:ext cx="1222627" cy="1479316"/>
          </a:xfrm>
          <a:prstGeom prst="bentConnector4">
            <a:avLst>
              <a:gd name="adj1" fmla="val -18697"/>
              <a:gd name="adj2" fmla="val 10006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1145F59-429E-C535-CDA3-AFD9EB339821}"/>
              </a:ext>
            </a:extLst>
          </p:cNvPr>
          <p:cNvSpPr txBox="1"/>
          <p:nvPr/>
        </p:nvSpPr>
        <p:spPr>
          <a:xfrm>
            <a:off x="6444524" y="3767796"/>
            <a:ext cx="1265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hamis</a:t>
            </a:r>
          </a:p>
          <a:p>
            <a:r>
              <a:rPr lang="hu-HU" i="1" dirty="0"/>
              <a:t>Nem csinál </a:t>
            </a:r>
          </a:p>
          <a:p>
            <a:r>
              <a:rPr lang="hu-HU" i="1" dirty="0"/>
              <a:t>semmit</a:t>
            </a:r>
            <a:endParaRPr lang="en-US" i="1" dirty="0"/>
          </a:p>
        </p:txBody>
      </p:sp>
      <p:sp>
        <p:nvSpPr>
          <p:cNvPr id="12" name="Rombusz 11">
            <a:extLst>
              <a:ext uri="{FF2B5EF4-FFF2-40B4-BE49-F238E27FC236}">
                <a16:creationId xmlns:a16="http://schemas.microsoft.com/office/drawing/2014/main" id="{81C79522-4033-A673-423B-DAE72A314C5D}"/>
              </a:ext>
            </a:extLst>
          </p:cNvPr>
          <p:cNvSpPr/>
          <p:nvPr/>
        </p:nvSpPr>
        <p:spPr>
          <a:xfrm>
            <a:off x="8000491" y="3352012"/>
            <a:ext cx="2445249" cy="87725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dirty="0"/>
              <a:t>Logikai feltétel</a:t>
            </a:r>
            <a:endParaRPr lang="en-US" sz="2000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79F85D9-8527-533C-B6EC-789FA3FC0D8A}"/>
              </a:ext>
            </a:extLst>
          </p:cNvPr>
          <p:cNvSpPr txBox="1"/>
          <p:nvPr/>
        </p:nvSpPr>
        <p:spPr>
          <a:xfrm>
            <a:off x="9223112" y="4195142"/>
            <a:ext cx="54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igaz</a:t>
            </a:r>
            <a:endParaRPr lang="en-US" dirty="0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D72D5B0B-2B5B-CD85-8EA9-1790BEC0E3AF}"/>
              </a:ext>
            </a:extLst>
          </p:cNvPr>
          <p:cNvSpPr/>
          <p:nvPr/>
        </p:nvSpPr>
        <p:spPr>
          <a:xfrm>
            <a:off x="8360974" y="4629010"/>
            <a:ext cx="1724276" cy="400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dirty="0"/>
              <a:t>Csinál valamit</a:t>
            </a:r>
            <a:endParaRPr lang="en-US" sz="2000" dirty="0"/>
          </a:p>
        </p:txBody>
      </p:sp>
      <p:cxnSp>
        <p:nvCxnSpPr>
          <p:cNvPr id="15" name="Szögletes összekötő 14">
            <a:extLst>
              <a:ext uri="{FF2B5EF4-FFF2-40B4-BE49-F238E27FC236}">
                <a16:creationId xmlns:a16="http://schemas.microsoft.com/office/drawing/2014/main" id="{161690BC-96F3-E42C-D808-1616315316AB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5400000">
            <a:off x="9023244" y="4429140"/>
            <a:ext cx="399740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zögletes összekötő 15">
            <a:extLst>
              <a:ext uri="{FF2B5EF4-FFF2-40B4-BE49-F238E27FC236}">
                <a16:creationId xmlns:a16="http://schemas.microsoft.com/office/drawing/2014/main" id="{774ED70C-2DB7-C5FE-D1DF-45BDA92CF792}"/>
              </a:ext>
            </a:extLst>
          </p:cNvPr>
          <p:cNvCxnSpPr>
            <a:stCxn id="12" idx="3"/>
          </p:cNvCxnSpPr>
          <p:nvPr/>
        </p:nvCxnSpPr>
        <p:spPr>
          <a:xfrm flipH="1">
            <a:off x="9223113" y="3790641"/>
            <a:ext cx="1222627" cy="1479316"/>
          </a:xfrm>
          <a:prstGeom prst="bentConnector4">
            <a:avLst>
              <a:gd name="adj1" fmla="val -18697"/>
              <a:gd name="adj2" fmla="val 10006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6AEAC7CE-9178-38B7-9BFD-7C095B28A04A}"/>
              </a:ext>
            </a:extLst>
          </p:cNvPr>
          <p:cNvSpPr txBox="1"/>
          <p:nvPr/>
        </p:nvSpPr>
        <p:spPr>
          <a:xfrm>
            <a:off x="10763625" y="376779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hamis</a:t>
            </a:r>
          </a:p>
        </p:txBody>
      </p:sp>
      <p:cxnSp>
        <p:nvCxnSpPr>
          <p:cNvPr id="18" name="Szögletes összekötő 17">
            <a:extLst>
              <a:ext uri="{FF2B5EF4-FFF2-40B4-BE49-F238E27FC236}">
                <a16:creationId xmlns:a16="http://schemas.microsoft.com/office/drawing/2014/main" id="{2E2DD9DF-F9CB-07F6-BA6A-AD7A362B786B}"/>
              </a:ext>
            </a:extLst>
          </p:cNvPr>
          <p:cNvCxnSpPr>
            <a:stCxn id="14" idx="2"/>
          </p:cNvCxnSpPr>
          <p:nvPr/>
        </p:nvCxnSpPr>
        <p:spPr>
          <a:xfrm rot="5400000">
            <a:off x="8982856" y="5269958"/>
            <a:ext cx="48051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Téglalap 18">
            <a:extLst>
              <a:ext uri="{FF2B5EF4-FFF2-40B4-BE49-F238E27FC236}">
                <a16:creationId xmlns:a16="http://schemas.microsoft.com/office/drawing/2014/main" id="{7F55BEAF-4EA8-1391-6390-12921084D4D2}"/>
              </a:ext>
            </a:extLst>
          </p:cNvPr>
          <p:cNvSpPr/>
          <p:nvPr/>
        </p:nvSpPr>
        <p:spPr>
          <a:xfrm>
            <a:off x="10234961" y="4629010"/>
            <a:ext cx="1724276" cy="400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dirty="0"/>
              <a:t>Mást csinál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055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írunk elágazást?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Logikai feltétel ellenőrzése esetén ==</a:t>
            </a:r>
          </a:p>
          <a:p>
            <a:r>
              <a:rPr lang="hu-HU" dirty="0" err="1"/>
              <a:t>If</a:t>
            </a:r>
            <a:endParaRPr lang="hu-HU" dirty="0"/>
          </a:p>
          <a:p>
            <a:r>
              <a:rPr lang="hu-HU" dirty="0" err="1"/>
              <a:t>Else</a:t>
            </a:r>
            <a:endParaRPr lang="hu-HU" dirty="0"/>
          </a:p>
          <a:p>
            <a:r>
              <a:rPr lang="hu-HU" dirty="0" err="1"/>
              <a:t>Elif</a:t>
            </a:r>
            <a:endParaRPr lang="hu-HU" dirty="0"/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2FC08A4A-EFF6-3F1A-5B71-513CC7D4BD6D}"/>
              </a:ext>
            </a:extLst>
          </p:cNvPr>
          <p:cNvSpPr txBox="1"/>
          <p:nvPr/>
        </p:nvSpPr>
        <p:spPr>
          <a:xfrm>
            <a:off x="6422572" y="2753809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my_condition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= </a:t>
            </a:r>
            <a:r>
              <a:rPr lang="hu-HU" sz="2800" dirty="0" err="1">
                <a:solidFill>
                  <a:srgbClr val="CC7832"/>
                </a:solidFill>
                <a:effectLst/>
              </a:rPr>
              <a:t>True</a:t>
            </a:r>
            <a:br>
              <a:rPr lang="hu-HU" sz="2800" dirty="0">
                <a:solidFill>
                  <a:srgbClr val="CC7832"/>
                </a:solidFill>
                <a:effectLst/>
              </a:rPr>
            </a:br>
            <a:r>
              <a:rPr lang="hu-HU" sz="2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my_second_condition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= </a:t>
            </a:r>
            <a:r>
              <a:rPr lang="hu-HU" sz="2800" dirty="0" err="1">
                <a:solidFill>
                  <a:srgbClr val="CC7832"/>
                </a:solidFill>
                <a:effectLst/>
              </a:rPr>
              <a:t>False</a:t>
            </a:r>
            <a:br>
              <a:rPr lang="hu-HU" sz="2800" dirty="0">
                <a:solidFill>
                  <a:srgbClr val="CC7832"/>
                </a:solidFill>
                <a:effectLst/>
              </a:rPr>
            </a:br>
            <a:br>
              <a:rPr lang="hu-HU" sz="2800" dirty="0">
                <a:solidFill>
                  <a:srgbClr val="CC7832"/>
                </a:solidFill>
                <a:effectLst/>
              </a:rPr>
            </a:br>
            <a:r>
              <a:rPr lang="hu-HU" sz="2800" dirty="0" err="1">
                <a:solidFill>
                  <a:srgbClr val="CC7832"/>
                </a:solidFill>
                <a:effectLst/>
              </a:rPr>
              <a:t>if</a:t>
            </a:r>
            <a:r>
              <a:rPr lang="hu-HU" sz="2800" dirty="0">
                <a:solidFill>
                  <a:srgbClr val="CC7832"/>
                </a:solidFill>
                <a:effectLst/>
              </a:rPr>
              <a:t> </a:t>
            </a:r>
            <a:r>
              <a:rPr lang="hu-HU" sz="2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my_condition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== </a:t>
            </a:r>
            <a:r>
              <a:rPr lang="hu-HU" sz="2800" dirty="0" err="1">
                <a:solidFill>
                  <a:srgbClr val="CC7832"/>
                </a:solidFill>
                <a:effectLst/>
              </a:rPr>
              <a:t>True</a:t>
            </a:r>
            <a:r>
              <a:rPr lang="hu-HU" sz="2800" dirty="0">
                <a:solidFill>
                  <a:srgbClr val="A9B7C6"/>
                </a:solidFill>
                <a:effectLst/>
              </a:rPr>
              <a:t>: </a:t>
            </a:r>
            <a:br>
              <a:rPr lang="hu-HU" sz="2800" dirty="0">
                <a:solidFill>
                  <a:srgbClr val="A9B7C6"/>
                </a:solidFill>
                <a:effectLst/>
              </a:rPr>
            </a:br>
            <a:r>
              <a:rPr lang="hu-HU" sz="2800" dirty="0">
                <a:solidFill>
                  <a:srgbClr val="A9B7C6"/>
                </a:solidFill>
                <a:effectLst/>
              </a:rPr>
              <a:t>    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print(</a:t>
            </a:r>
            <a:r>
              <a:rPr lang="hu-HU" sz="2800" dirty="0">
                <a:solidFill>
                  <a:srgbClr val="6A8759"/>
                </a:solidFill>
                <a:effectLst/>
              </a:rPr>
              <a:t>"Lefut ez a sor"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)</a:t>
            </a:r>
            <a:br>
              <a:rPr lang="hu-HU" sz="2800" dirty="0">
                <a:solidFill>
                  <a:srgbClr val="A9B7C6"/>
                </a:solidFill>
                <a:effectLst/>
              </a:rPr>
            </a:br>
            <a:br>
              <a:rPr lang="hu-HU" sz="2800" dirty="0">
                <a:solidFill>
                  <a:srgbClr val="A9B7C6"/>
                </a:solidFill>
                <a:effectLst/>
              </a:rPr>
            </a:br>
            <a:r>
              <a:rPr lang="hu-HU" sz="2800" dirty="0" err="1">
                <a:solidFill>
                  <a:srgbClr val="CC7832"/>
                </a:solidFill>
                <a:effectLst/>
              </a:rPr>
              <a:t>if</a:t>
            </a:r>
            <a:r>
              <a:rPr lang="hu-HU" sz="2800" dirty="0">
                <a:solidFill>
                  <a:srgbClr val="CC7832"/>
                </a:solidFill>
                <a:effectLst/>
              </a:rPr>
              <a:t> </a:t>
            </a:r>
            <a:r>
              <a:rPr lang="hu-HU" sz="2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my_second_condition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== </a:t>
            </a:r>
            <a:r>
              <a:rPr lang="hu-HU" sz="2800" dirty="0" err="1">
                <a:solidFill>
                  <a:srgbClr val="CC7832"/>
                </a:solidFill>
                <a:effectLst/>
              </a:rPr>
              <a:t>True</a:t>
            </a:r>
            <a:r>
              <a:rPr lang="hu-HU" sz="2800" dirty="0">
                <a:solidFill>
                  <a:srgbClr val="A9B7C6"/>
                </a:solidFill>
                <a:effectLst/>
              </a:rPr>
              <a:t>:</a:t>
            </a:r>
            <a:br>
              <a:rPr lang="hu-HU" sz="2800" dirty="0">
                <a:solidFill>
                  <a:srgbClr val="A9B7C6"/>
                </a:solidFill>
                <a:effectLst/>
              </a:rPr>
            </a:br>
            <a:r>
              <a:rPr lang="hu-HU" sz="2800" dirty="0">
                <a:solidFill>
                  <a:srgbClr val="A9B7C6"/>
                </a:solidFill>
                <a:effectLst/>
              </a:rPr>
              <a:t>    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print(</a:t>
            </a:r>
            <a:r>
              <a:rPr lang="hu-HU" sz="2800" dirty="0">
                <a:solidFill>
                  <a:srgbClr val="6A8759"/>
                </a:solidFill>
                <a:effectLst/>
              </a:rPr>
              <a:t>"Ez a sor fut le"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7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Switch</a:t>
            </a:r>
            <a:r>
              <a:rPr lang="hu-HU" dirty="0"/>
              <a:t> ( C és C# 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If-elif-else</a:t>
            </a:r>
            <a:endParaRPr lang="hu-HU" dirty="0"/>
          </a:p>
          <a:p>
            <a:r>
              <a:rPr lang="hu-HU" dirty="0"/>
              <a:t>Állapotgép</a:t>
            </a:r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1B90A5FB-C05C-E7E3-A9C6-D6E39D3903AD}"/>
              </a:ext>
            </a:extLst>
          </p:cNvPr>
          <p:cNvGrpSpPr/>
          <p:nvPr/>
        </p:nvGrpSpPr>
        <p:grpSpPr>
          <a:xfrm>
            <a:off x="7255176" y="2064499"/>
            <a:ext cx="4087739" cy="4024402"/>
            <a:chOff x="4599061" y="1900720"/>
            <a:chExt cx="4087739" cy="4024402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852B3882-3865-BFCB-770B-90A7B03C85F4}"/>
                </a:ext>
              </a:extLst>
            </p:cNvPr>
            <p:cNvSpPr/>
            <p:nvPr/>
          </p:nvSpPr>
          <p:spPr>
            <a:xfrm>
              <a:off x="4724732" y="1900720"/>
              <a:ext cx="1849349" cy="380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Vizsgálandó érték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mbusz 6">
              <a:extLst>
                <a:ext uri="{FF2B5EF4-FFF2-40B4-BE49-F238E27FC236}">
                  <a16:creationId xmlns:a16="http://schemas.microsoft.com/office/drawing/2014/main" id="{4CAC67D2-1BA2-6E9D-39CB-85CF6E891A55}"/>
                </a:ext>
              </a:extLst>
            </p:cNvPr>
            <p:cNvSpPr/>
            <p:nvPr/>
          </p:nvSpPr>
          <p:spPr>
            <a:xfrm>
              <a:off x="4665087" y="2541873"/>
              <a:ext cx="1968638" cy="496207"/>
            </a:xfrm>
            <a:prstGeom prst="diamond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600" dirty="0"/>
                <a:t>const1</a:t>
              </a:r>
              <a:endParaRPr lang="en-US" sz="1600" dirty="0"/>
            </a:p>
          </p:txBody>
        </p:sp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A5886E1F-3276-4855-9AF0-C9216977222B}"/>
                </a:ext>
              </a:extLst>
            </p:cNvPr>
            <p:cNvSpPr/>
            <p:nvPr/>
          </p:nvSpPr>
          <p:spPr>
            <a:xfrm>
              <a:off x="7016195" y="2599904"/>
              <a:ext cx="1449409" cy="380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Utasítások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mbusz 8">
              <a:extLst>
                <a:ext uri="{FF2B5EF4-FFF2-40B4-BE49-F238E27FC236}">
                  <a16:creationId xmlns:a16="http://schemas.microsoft.com/office/drawing/2014/main" id="{EF6204AC-1374-AB9E-073E-D68CCBDACD4A}"/>
                </a:ext>
              </a:extLst>
            </p:cNvPr>
            <p:cNvSpPr/>
            <p:nvPr/>
          </p:nvSpPr>
          <p:spPr>
            <a:xfrm>
              <a:off x="4665087" y="3352352"/>
              <a:ext cx="1968638" cy="496207"/>
            </a:xfrm>
            <a:prstGeom prst="diamond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600" dirty="0"/>
                <a:t>const1</a:t>
              </a:r>
              <a:endParaRPr lang="en-US" sz="1600" dirty="0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9FF95BD5-E0C7-5FEF-A22F-92E3551F5299}"/>
                </a:ext>
              </a:extLst>
            </p:cNvPr>
            <p:cNvSpPr/>
            <p:nvPr/>
          </p:nvSpPr>
          <p:spPr>
            <a:xfrm>
              <a:off x="7016194" y="3410383"/>
              <a:ext cx="1449409" cy="380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Utasítások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mbusz 10">
              <a:extLst>
                <a:ext uri="{FF2B5EF4-FFF2-40B4-BE49-F238E27FC236}">
                  <a16:creationId xmlns:a16="http://schemas.microsoft.com/office/drawing/2014/main" id="{2F1F4B70-C726-E891-D589-AD5FB9382D6E}"/>
                </a:ext>
              </a:extLst>
            </p:cNvPr>
            <p:cNvSpPr/>
            <p:nvPr/>
          </p:nvSpPr>
          <p:spPr>
            <a:xfrm>
              <a:off x="4665087" y="4162831"/>
              <a:ext cx="1968638" cy="496207"/>
            </a:xfrm>
            <a:prstGeom prst="diamond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600" dirty="0" err="1"/>
                <a:t>constn</a:t>
              </a:r>
              <a:endParaRPr lang="en-US" sz="1600" dirty="0"/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B0DC3BF4-9F35-1640-064F-629EC2C48404}"/>
                </a:ext>
              </a:extLst>
            </p:cNvPr>
            <p:cNvSpPr/>
            <p:nvPr/>
          </p:nvSpPr>
          <p:spPr>
            <a:xfrm>
              <a:off x="7016193" y="4220862"/>
              <a:ext cx="1449409" cy="380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Utasítások 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6F0EF8F2-DD44-2DED-FBFE-19F951190414}"/>
                </a:ext>
              </a:extLst>
            </p:cNvPr>
            <p:cNvSpPr/>
            <p:nvPr/>
          </p:nvSpPr>
          <p:spPr>
            <a:xfrm>
              <a:off x="4599061" y="5098535"/>
              <a:ext cx="2091169" cy="380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„</a:t>
              </a:r>
              <a:r>
                <a:rPr lang="hu-HU" dirty="0" err="1">
                  <a:solidFill>
                    <a:schemeClr val="tx1"/>
                  </a:solidFill>
                </a:rPr>
                <a:t>default</a:t>
              </a:r>
              <a:r>
                <a:rPr lang="hu-HU" dirty="0">
                  <a:solidFill>
                    <a:schemeClr val="tx1"/>
                  </a:solidFill>
                </a:rPr>
                <a:t>” utasítások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Egyenes összekötő nyíllal 13">
              <a:extLst>
                <a:ext uri="{FF2B5EF4-FFF2-40B4-BE49-F238E27FC236}">
                  <a16:creationId xmlns:a16="http://schemas.microsoft.com/office/drawing/2014/main" id="{955D1FC4-6AD5-5079-8099-FFFA251E1C8B}"/>
                </a:ext>
              </a:extLst>
            </p:cNvPr>
            <p:cNvCxnSpPr/>
            <p:nvPr/>
          </p:nvCxnSpPr>
          <p:spPr>
            <a:xfrm flipH="1">
              <a:off x="5649406" y="2280864"/>
              <a:ext cx="1" cy="2610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nyíllal 14">
              <a:extLst>
                <a:ext uri="{FF2B5EF4-FFF2-40B4-BE49-F238E27FC236}">
                  <a16:creationId xmlns:a16="http://schemas.microsoft.com/office/drawing/2014/main" id="{458ACB06-AAC7-05A4-1DF0-A85EBBD74CF5}"/>
                </a:ext>
              </a:extLst>
            </p:cNvPr>
            <p:cNvCxnSpPr/>
            <p:nvPr/>
          </p:nvCxnSpPr>
          <p:spPr>
            <a:xfrm>
              <a:off x="5649406" y="3038080"/>
              <a:ext cx="0" cy="3142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nyíllal 15">
              <a:extLst>
                <a:ext uri="{FF2B5EF4-FFF2-40B4-BE49-F238E27FC236}">
                  <a16:creationId xmlns:a16="http://schemas.microsoft.com/office/drawing/2014/main" id="{3FB8BC56-26F1-8F91-173A-E05F2A09E419}"/>
                </a:ext>
              </a:extLst>
            </p:cNvPr>
            <p:cNvCxnSpPr/>
            <p:nvPr/>
          </p:nvCxnSpPr>
          <p:spPr>
            <a:xfrm>
              <a:off x="5649406" y="3848559"/>
              <a:ext cx="0" cy="3142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nyíllal 16">
              <a:extLst>
                <a:ext uri="{FF2B5EF4-FFF2-40B4-BE49-F238E27FC236}">
                  <a16:creationId xmlns:a16="http://schemas.microsoft.com/office/drawing/2014/main" id="{BE850FA0-A3C2-3D22-1099-FABEC3428BD1}"/>
                </a:ext>
              </a:extLst>
            </p:cNvPr>
            <p:cNvCxnSpPr>
              <a:endCxn id="13" idx="0"/>
            </p:cNvCxnSpPr>
            <p:nvPr/>
          </p:nvCxnSpPr>
          <p:spPr>
            <a:xfrm>
              <a:off x="5644646" y="4659038"/>
              <a:ext cx="0" cy="4394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nyíllal 17">
              <a:extLst>
                <a:ext uri="{FF2B5EF4-FFF2-40B4-BE49-F238E27FC236}">
                  <a16:creationId xmlns:a16="http://schemas.microsoft.com/office/drawing/2014/main" id="{A1A5880E-C7B6-F89F-6250-82D0621425F0}"/>
                </a:ext>
              </a:extLst>
            </p:cNvPr>
            <p:cNvCxnSpPr>
              <a:stCxn id="13" idx="2"/>
            </p:cNvCxnSpPr>
            <p:nvPr/>
          </p:nvCxnSpPr>
          <p:spPr>
            <a:xfrm>
              <a:off x="5644646" y="5478679"/>
              <a:ext cx="0" cy="4464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nyíllal 18">
              <a:extLst>
                <a:ext uri="{FF2B5EF4-FFF2-40B4-BE49-F238E27FC236}">
                  <a16:creationId xmlns:a16="http://schemas.microsoft.com/office/drawing/2014/main" id="{C2E2E43A-7E65-F476-A0CB-5702A10DB03B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6633725" y="2789976"/>
              <a:ext cx="38247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nyíllal 19">
              <a:extLst>
                <a:ext uri="{FF2B5EF4-FFF2-40B4-BE49-F238E27FC236}">
                  <a16:creationId xmlns:a16="http://schemas.microsoft.com/office/drawing/2014/main" id="{D8821E46-FD62-8D83-4BC5-2DD3128C319E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 flipV="1">
              <a:off x="6633725" y="3600455"/>
              <a:ext cx="38246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nyíllal 20">
              <a:extLst>
                <a:ext uri="{FF2B5EF4-FFF2-40B4-BE49-F238E27FC236}">
                  <a16:creationId xmlns:a16="http://schemas.microsoft.com/office/drawing/2014/main" id="{D4443268-9B13-3754-A4C6-C3409DC8A02F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 flipV="1">
              <a:off x="6633725" y="4410934"/>
              <a:ext cx="38246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zögletes összekötő 21">
              <a:extLst>
                <a:ext uri="{FF2B5EF4-FFF2-40B4-BE49-F238E27FC236}">
                  <a16:creationId xmlns:a16="http://schemas.microsoft.com/office/drawing/2014/main" id="{35EFB2D5-021D-B61B-72E7-319BE2AC5EE5}"/>
                </a:ext>
              </a:extLst>
            </p:cNvPr>
            <p:cNvCxnSpPr>
              <a:stCxn id="8" idx="3"/>
            </p:cNvCxnSpPr>
            <p:nvPr/>
          </p:nvCxnSpPr>
          <p:spPr>
            <a:xfrm flipH="1">
              <a:off x="5649406" y="2789976"/>
              <a:ext cx="2816198" cy="2911924"/>
            </a:xfrm>
            <a:prstGeom prst="bentConnector4">
              <a:avLst>
                <a:gd name="adj1" fmla="val -8117"/>
                <a:gd name="adj2" fmla="val 10019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zögletes összekötő 22">
              <a:extLst>
                <a:ext uri="{FF2B5EF4-FFF2-40B4-BE49-F238E27FC236}">
                  <a16:creationId xmlns:a16="http://schemas.microsoft.com/office/drawing/2014/main" id="{08C6B4A8-AEBD-EC6F-8D97-AE23B56DBFDA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8465603" y="3600454"/>
              <a:ext cx="221197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zögletes összekötő 23">
              <a:extLst>
                <a:ext uri="{FF2B5EF4-FFF2-40B4-BE49-F238E27FC236}">
                  <a16:creationId xmlns:a16="http://schemas.microsoft.com/office/drawing/2014/main" id="{2D515A38-EA6E-463B-30F4-CCFFD1115F9B}"/>
                </a:ext>
              </a:extLst>
            </p:cNvPr>
            <p:cNvCxnSpPr/>
            <p:nvPr/>
          </p:nvCxnSpPr>
          <p:spPr>
            <a:xfrm flipV="1">
              <a:off x="8465602" y="4427814"/>
              <a:ext cx="221197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Szövegdoboz 24">
              <a:extLst>
                <a:ext uri="{FF2B5EF4-FFF2-40B4-BE49-F238E27FC236}">
                  <a16:creationId xmlns:a16="http://schemas.microsoft.com/office/drawing/2014/main" id="{63A99311-45FB-629E-174B-01AFE8860C67}"/>
                </a:ext>
              </a:extLst>
            </p:cNvPr>
            <p:cNvSpPr txBox="1"/>
            <p:nvPr/>
          </p:nvSpPr>
          <p:spPr>
            <a:xfrm>
              <a:off x="6559298" y="248574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==</a:t>
              </a:r>
              <a:endParaRPr lang="en-US" dirty="0"/>
            </a:p>
          </p:txBody>
        </p:sp>
        <p:sp>
          <p:nvSpPr>
            <p:cNvPr id="26" name="Szövegdoboz 25">
              <a:extLst>
                <a:ext uri="{FF2B5EF4-FFF2-40B4-BE49-F238E27FC236}">
                  <a16:creationId xmlns:a16="http://schemas.microsoft.com/office/drawing/2014/main" id="{3D59B55A-4F17-E116-49E9-A89F620A5DF7}"/>
                </a:ext>
              </a:extLst>
            </p:cNvPr>
            <p:cNvSpPr txBox="1"/>
            <p:nvPr/>
          </p:nvSpPr>
          <p:spPr>
            <a:xfrm>
              <a:off x="5634495" y="2992878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!=</a:t>
              </a:r>
              <a:endParaRPr lang="en-US" dirty="0"/>
            </a:p>
          </p:txBody>
        </p:sp>
        <p:sp>
          <p:nvSpPr>
            <p:cNvPr id="27" name="Szövegdoboz 26">
              <a:extLst>
                <a:ext uri="{FF2B5EF4-FFF2-40B4-BE49-F238E27FC236}">
                  <a16:creationId xmlns:a16="http://schemas.microsoft.com/office/drawing/2014/main" id="{D7B646DB-2C8C-95EC-F725-877C9939C4E3}"/>
                </a:ext>
              </a:extLst>
            </p:cNvPr>
            <p:cNvSpPr txBox="1"/>
            <p:nvPr/>
          </p:nvSpPr>
          <p:spPr>
            <a:xfrm>
              <a:off x="6559298" y="328631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==</a:t>
              </a:r>
              <a:endParaRPr lang="en-US" dirty="0"/>
            </a:p>
          </p:txBody>
        </p:sp>
        <p:sp>
          <p:nvSpPr>
            <p:cNvPr id="28" name="Szövegdoboz 27">
              <a:extLst>
                <a:ext uri="{FF2B5EF4-FFF2-40B4-BE49-F238E27FC236}">
                  <a16:creationId xmlns:a16="http://schemas.microsoft.com/office/drawing/2014/main" id="{2BFA9510-D301-C167-F56E-1B07ECDAA5D2}"/>
                </a:ext>
              </a:extLst>
            </p:cNvPr>
            <p:cNvSpPr txBox="1"/>
            <p:nvPr/>
          </p:nvSpPr>
          <p:spPr>
            <a:xfrm>
              <a:off x="5634495" y="3793444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!=</a:t>
              </a:r>
              <a:endParaRPr lang="en-US" dirty="0"/>
            </a:p>
          </p:txBody>
        </p:sp>
        <p:sp>
          <p:nvSpPr>
            <p:cNvPr id="29" name="Szövegdoboz 28">
              <a:extLst>
                <a:ext uri="{FF2B5EF4-FFF2-40B4-BE49-F238E27FC236}">
                  <a16:creationId xmlns:a16="http://schemas.microsoft.com/office/drawing/2014/main" id="{DF888429-43CC-40D3-D3CB-35879D7CA712}"/>
                </a:ext>
              </a:extLst>
            </p:cNvPr>
            <p:cNvSpPr txBox="1"/>
            <p:nvPr/>
          </p:nvSpPr>
          <p:spPr>
            <a:xfrm>
              <a:off x="6543921" y="411290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==</a:t>
              </a:r>
              <a:endParaRPr lang="en-US" dirty="0"/>
            </a:p>
          </p:txBody>
        </p:sp>
        <p:sp>
          <p:nvSpPr>
            <p:cNvPr id="30" name="Szövegdoboz 29">
              <a:extLst>
                <a:ext uri="{FF2B5EF4-FFF2-40B4-BE49-F238E27FC236}">
                  <a16:creationId xmlns:a16="http://schemas.microsoft.com/office/drawing/2014/main" id="{D8E81189-5C97-3080-8933-C064054583E2}"/>
                </a:ext>
              </a:extLst>
            </p:cNvPr>
            <p:cNvSpPr txBox="1"/>
            <p:nvPr/>
          </p:nvSpPr>
          <p:spPr>
            <a:xfrm>
              <a:off x="5619118" y="4620031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!=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700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8F8379-42F8-55F8-41CF-8F2CF22DA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3"/>
            <a:ext cx="8361229" cy="2098226"/>
          </a:xfrm>
        </p:spPr>
        <p:txBody>
          <a:bodyPr/>
          <a:lstStyle/>
          <a:p>
            <a:r>
              <a:rPr lang="hu-HU" dirty="0"/>
              <a:t>Ciklusok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F0B10C-C88C-D842-0B9B-89CA29C73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Knáb István Gellért</a:t>
            </a:r>
          </a:p>
        </p:txBody>
      </p:sp>
      <p:pic>
        <p:nvPicPr>
          <p:cNvPr id="7" name="Picture 4" descr="Executive Summary of Python Programming Language">
            <a:extLst>
              <a:ext uri="{FF2B5EF4-FFF2-40B4-BE49-F238E27FC236}">
                <a16:creationId xmlns:a16="http://schemas.microsoft.com/office/drawing/2014/main" id="{1E536F9A-8DBE-968F-9400-423BC634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0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ciklus?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Iteratív feladatok</a:t>
            </a:r>
          </a:p>
          <a:p>
            <a:r>
              <a:rPr lang="hu-HU" dirty="0"/>
              <a:t>Gyorsítja az implementációt</a:t>
            </a:r>
          </a:p>
          <a:p>
            <a:r>
              <a:rPr lang="hu-HU" dirty="0"/>
              <a:t>Feltétel esetén áll le</a:t>
            </a:r>
          </a:p>
          <a:p>
            <a:r>
              <a:rPr lang="hu-HU" dirty="0"/>
              <a:t>Elől/hátul tesztelés</a:t>
            </a:r>
          </a:p>
          <a:p>
            <a:r>
              <a:rPr lang="hu-HU" dirty="0" err="1"/>
              <a:t>For</a:t>
            </a:r>
            <a:r>
              <a:rPr lang="hu-HU" dirty="0"/>
              <a:t> / </a:t>
            </a:r>
            <a:r>
              <a:rPr lang="hu-HU" dirty="0" err="1"/>
              <a:t>While</a:t>
            </a:r>
            <a:endParaRPr lang="hu-HU" dirty="0"/>
          </a:p>
          <a:p>
            <a:r>
              <a:rPr lang="hu-HU" dirty="0" err="1"/>
              <a:t>Break</a:t>
            </a:r>
            <a:endParaRPr lang="hu-HU" dirty="0"/>
          </a:p>
          <a:p>
            <a:r>
              <a:rPr lang="hu-HU" dirty="0" err="1"/>
              <a:t>Continue</a:t>
            </a:r>
            <a:endParaRPr lang="hu-HU" dirty="0"/>
          </a:p>
          <a:p>
            <a:endParaRPr lang="hu-HU" dirty="0"/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finite Loop : r/ProgrammerHumor">
            <a:extLst>
              <a:ext uri="{FF2B5EF4-FFF2-40B4-BE49-F238E27FC236}">
                <a16:creationId xmlns:a16="http://schemas.microsoft.com/office/drawing/2014/main" id="{458D6282-0565-15F2-158A-87B024790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710" y="1404256"/>
            <a:ext cx="2877760" cy="404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 interesting title for loop meme. : r/ProgrammerHumor">
            <a:extLst>
              <a:ext uri="{FF2B5EF4-FFF2-40B4-BE49-F238E27FC236}">
                <a16:creationId xmlns:a16="http://schemas.microsoft.com/office/drawing/2014/main" id="{E01608B4-154F-5E79-42CD-5B8C141DF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543" y="2915206"/>
            <a:ext cx="3548743" cy="35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98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While</a:t>
            </a:r>
            <a:r>
              <a:rPr lang="hu-HU" dirty="0"/>
              <a:t> </a:t>
            </a:r>
            <a:r>
              <a:rPr lang="hu-HU" dirty="0" err="1"/>
              <a:t>loop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Logikai feltételt teljesülése</a:t>
            </a:r>
          </a:p>
          <a:p>
            <a:r>
              <a:rPr lang="hu-HU" dirty="0"/>
              <a:t>Elől / Hátul tesztelés</a:t>
            </a:r>
          </a:p>
          <a:p>
            <a:r>
              <a:rPr lang="hu-HU" dirty="0"/>
              <a:t>Pythonban elől!</a:t>
            </a:r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7164589A-D3CA-AFEB-A143-C39743444D5E}"/>
              </a:ext>
            </a:extLst>
          </p:cNvPr>
          <p:cNvGrpSpPr/>
          <p:nvPr/>
        </p:nvGrpSpPr>
        <p:grpSpPr>
          <a:xfrm>
            <a:off x="4659434" y="1992086"/>
            <a:ext cx="3722566" cy="4523370"/>
            <a:chOff x="5657850" y="1989835"/>
            <a:chExt cx="3197179" cy="3717450"/>
          </a:xfrm>
        </p:grpSpPr>
        <p:sp>
          <p:nvSpPr>
            <p:cNvPr id="6" name="Folyamatábra: Döntés 6">
              <a:extLst>
                <a:ext uri="{FF2B5EF4-FFF2-40B4-BE49-F238E27FC236}">
                  <a16:creationId xmlns:a16="http://schemas.microsoft.com/office/drawing/2014/main" id="{76C488CF-F236-B608-F8F5-EEC20EFEA0BD}"/>
                </a:ext>
              </a:extLst>
            </p:cNvPr>
            <p:cNvSpPr/>
            <p:nvPr/>
          </p:nvSpPr>
          <p:spPr>
            <a:xfrm>
              <a:off x="5796483" y="3009450"/>
              <a:ext cx="2447925" cy="828675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Logikai feltétel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092F3A05-3F83-F8F0-1CE8-A0E6E3632470}"/>
                </a:ext>
              </a:extLst>
            </p:cNvPr>
            <p:cNvSpPr/>
            <p:nvPr/>
          </p:nvSpPr>
          <p:spPr>
            <a:xfrm>
              <a:off x="6189278" y="4207343"/>
              <a:ext cx="1662333" cy="4626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Utasítás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zögletes összekötő 7">
              <a:extLst>
                <a:ext uri="{FF2B5EF4-FFF2-40B4-BE49-F238E27FC236}">
                  <a16:creationId xmlns:a16="http://schemas.microsoft.com/office/drawing/2014/main" id="{C71115EC-A87D-2985-2664-A763724DD391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rot="5400000">
              <a:off x="6835837" y="4022734"/>
              <a:ext cx="369218" cy="1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zögletes összekötő 8">
              <a:extLst>
                <a:ext uri="{FF2B5EF4-FFF2-40B4-BE49-F238E27FC236}">
                  <a16:creationId xmlns:a16="http://schemas.microsoft.com/office/drawing/2014/main" id="{F3A1F3DF-BE6B-E6A2-ECF8-8DAB93AF5C29}"/>
                </a:ext>
              </a:extLst>
            </p:cNvPr>
            <p:cNvCxnSpPr>
              <a:stCxn id="6" idx="3"/>
            </p:cNvCxnSpPr>
            <p:nvPr/>
          </p:nvCxnSpPr>
          <p:spPr>
            <a:xfrm flipH="1">
              <a:off x="7020444" y="3423788"/>
              <a:ext cx="1223964" cy="2283497"/>
            </a:xfrm>
            <a:prstGeom prst="bentConnector4">
              <a:avLst>
                <a:gd name="adj1" fmla="val -18677"/>
                <a:gd name="adj2" fmla="val 80762"/>
              </a:avLst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nyíllal 9">
              <a:extLst>
                <a:ext uri="{FF2B5EF4-FFF2-40B4-BE49-F238E27FC236}">
                  <a16:creationId xmlns:a16="http://schemas.microsoft.com/office/drawing/2014/main" id="{D76F240F-DB1E-2340-A285-EEBDBE5EE6A0}"/>
                </a:ext>
              </a:extLst>
            </p:cNvPr>
            <p:cNvCxnSpPr>
              <a:endCxn id="6" idx="0"/>
            </p:cNvCxnSpPr>
            <p:nvPr/>
          </p:nvCxnSpPr>
          <p:spPr>
            <a:xfrm>
              <a:off x="7020444" y="1989835"/>
              <a:ext cx="2" cy="10196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zögletes összekötő 10">
              <a:extLst>
                <a:ext uri="{FF2B5EF4-FFF2-40B4-BE49-F238E27FC236}">
                  <a16:creationId xmlns:a16="http://schemas.microsoft.com/office/drawing/2014/main" id="{930F7AD0-17F1-6330-D6C5-2FCA2ECF0AD1}"/>
                </a:ext>
              </a:extLst>
            </p:cNvPr>
            <p:cNvCxnSpPr>
              <a:stCxn id="7" idx="2"/>
            </p:cNvCxnSpPr>
            <p:nvPr/>
          </p:nvCxnSpPr>
          <p:spPr>
            <a:xfrm rot="5400000" flipH="1">
              <a:off x="5353309" y="3002841"/>
              <a:ext cx="1971678" cy="1362595"/>
            </a:xfrm>
            <a:prstGeom prst="bentConnector3">
              <a:avLst>
                <a:gd name="adj1" fmla="val -11594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nyíllal 11">
              <a:extLst>
                <a:ext uri="{FF2B5EF4-FFF2-40B4-BE49-F238E27FC236}">
                  <a16:creationId xmlns:a16="http://schemas.microsoft.com/office/drawing/2014/main" id="{BBAB8B78-6D5E-FD81-F690-98BEEE82934D}"/>
                </a:ext>
              </a:extLst>
            </p:cNvPr>
            <p:cNvCxnSpPr/>
            <p:nvPr/>
          </p:nvCxnSpPr>
          <p:spPr>
            <a:xfrm>
              <a:off x="5657850" y="2698299"/>
              <a:ext cx="1362594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701480D8-A342-4C49-2A53-0F1D5EE55AE3}"/>
                </a:ext>
              </a:extLst>
            </p:cNvPr>
            <p:cNvSpPr txBox="1"/>
            <p:nvPr/>
          </p:nvSpPr>
          <p:spPr>
            <a:xfrm>
              <a:off x="7020443" y="3783640"/>
              <a:ext cx="544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igaz</a:t>
              </a:r>
              <a:endParaRPr lang="en-US" dirty="0"/>
            </a:p>
          </p:txBody>
        </p:sp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F7E32F7C-01A2-CFC1-01F7-5D1D7F33D765}"/>
                </a:ext>
              </a:extLst>
            </p:cNvPr>
            <p:cNvSpPr txBox="1"/>
            <p:nvPr/>
          </p:nvSpPr>
          <p:spPr>
            <a:xfrm>
              <a:off x="8110915" y="3054570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hamis</a:t>
              </a:r>
              <a:endParaRPr lang="en-US" dirty="0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69E7D3DB-45DF-B9EB-2200-33267F0BD258}"/>
              </a:ext>
            </a:extLst>
          </p:cNvPr>
          <p:cNvGrpSpPr/>
          <p:nvPr/>
        </p:nvGrpSpPr>
        <p:grpSpPr>
          <a:xfrm>
            <a:off x="8560437" y="1883229"/>
            <a:ext cx="3631563" cy="4632227"/>
            <a:chOff x="5835734" y="2095500"/>
            <a:chExt cx="3182395" cy="3731788"/>
          </a:xfrm>
        </p:grpSpPr>
        <p:sp>
          <p:nvSpPr>
            <p:cNvPr id="16" name="Folyamatábra: Döntés 6">
              <a:extLst>
                <a:ext uri="{FF2B5EF4-FFF2-40B4-BE49-F238E27FC236}">
                  <a16:creationId xmlns:a16="http://schemas.microsoft.com/office/drawing/2014/main" id="{B46C3491-2DCE-E1DA-2F68-713D9B11A69D}"/>
                </a:ext>
              </a:extLst>
            </p:cNvPr>
            <p:cNvSpPr/>
            <p:nvPr/>
          </p:nvSpPr>
          <p:spPr>
            <a:xfrm>
              <a:off x="5835734" y="3904584"/>
              <a:ext cx="2447925" cy="828675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Logikai feltétel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590B092A-4174-1CC2-055E-80FB0C9B7E75}"/>
                </a:ext>
              </a:extLst>
            </p:cNvPr>
            <p:cNvSpPr/>
            <p:nvPr/>
          </p:nvSpPr>
          <p:spPr>
            <a:xfrm>
              <a:off x="6228528" y="2963861"/>
              <a:ext cx="1662333" cy="4626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Utasítás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zögletes összekötő 17">
              <a:extLst>
                <a:ext uri="{FF2B5EF4-FFF2-40B4-BE49-F238E27FC236}">
                  <a16:creationId xmlns:a16="http://schemas.microsoft.com/office/drawing/2014/main" id="{504C38D8-AD09-6538-7C13-39EB04EEEDAB}"/>
                </a:ext>
              </a:extLst>
            </p:cNvPr>
            <p:cNvCxnSpPr>
              <a:stCxn id="16" idx="2"/>
            </p:cNvCxnSpPr>
            <p:nvPr/>
          </p:nvCxnSpPr>
          <p:spPr>
            <a:xfrm rot="5400000" flipH="1">
              <a:off x="6038981" y="3712543"/>
              <a:ext cx="2041430" cy="2"/>
            </a:xfrm>
            <a:prstGeom prst="bentConnector5">
              <a:avLst>
                <a:gd name="adj1" fmla="val -11198"/>
                <a:gd name="adj2" fmla="val 72628150000"/>
                <a:gd name="adj3" fmla="val 99989"/>
              </a:avLst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zögletes összekötő 18">
              <a:extLst>
                <a:ext uri="{FF2B5EF4-FFF2-40B4-BE49-F238E27FC236}">
                  <a16:creationId xmlns:a16="http://schemas.microsoft.com/office/drawing/2014/main" id="{068ADFFF-26A9-0871-0A3E-081FC0ED3533}"/>
                </a:ext>
              </a:extLst>
            </p:cNvPr>
            <p:cNvCxnSpPr/>
            <p:nvPr/>
          </p:nvCxnSpPr>
          <p:spPr>
            <a:xfrm rot="5400000">
              <a:off x="6917495" y="4461122"/>
              <a:ext cx="1508366" cy="1223965"/>
            </a:xfrm>
            <a:prstGeom prst="bentConnector3">
              <a:avLst>
                <a:gd name="adj1" fmla="val 70839"/>
              </a:avLst>
            </a:prstGeom>
            <a:ln w="190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nyíllal 19">
              <a:extLst>
                <a:ext uri="{FF2B5EF4-FFF2-40B4-BE49-F238E27FC236}">
                  <a16:creationId xmlns:a16="http://schemas.microsoft.com/office/drawing/2014/main" id="{55210E90-0F38-AEC6-7CC1-D869711C6EFD}"/>
                </a:ext>
              </a:extLst>
            </p:cNvPr>
            <p:cNvCxnSpPr>
              <a:stCxn id="17" idx="2"/>
              <a:endCxn id="16" idx="0"/>
            </p:cNvCxnSpPr>
            <p:nvPr/>
          </p:nvCxnSpPr>
          <p:spPr>
            <a:xfrm>
              <a:off x="7059695" y="3426495"/>
              <a:ext cx="2" cy="4780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nyíllal 20">
              <a:extLst>
                <a:ext uri="{FF2B5EF4-FFF2-40B4-BE49-F238E27FC236}">
                  <a16:creationId xmlns:a16="http://schemas.microsoft.com/office/drawing/2014/main" id="{FBD9DA0E-D9EB-9062-CE15-D822105A0AE5}"/>
                </a:ext>
              </a:extLst>
            </p:cNvPr>
            <p:cNvCxnSpPr>
              <a:endCxn id="17" idx="0"/>
            </p:cNvCxnSpPr>
            <p:nvPr/>
          </p:nvCxnSpPr>
          <p:spPr>
            <a:xfrm flipH="1">
              <a:off x="7059695" y="2095500"/>
              <a:ext cx="1" cy="868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Szövegdoboz 21">
              <a:extLst>
                <a:ext uri="{FF2B5EF4-FFF2-40B4-BE49-F238E27FC236}">
                  <a16:creationId xmlns:a16="http://schemas.microsoft.com/office/drawing/2014/main" id="{9D897254-1899-EE8E-F8E4-9FA36EE198C1}"/>
                </a:ext>
              </a:extLst>
            </p:cNvPr>
            <p:cNvSpPr txBox="1"/>
            <p:nvPr/>
          </p:nvSpPr>
          <p:spPr>
            <a:xfrm>
              <a:off x="6125438" y="4612551"/>
              <a:ext cx="544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igaz</a:t>
              </a:r>
              <a:endParaRPr lang="en-US" dirty="0"/>
            </a:p>
          </p:txBody>
        </p:sp>
        <p:sp>
          <p:nvSpPr>
            <p:cNvPr id="23" name="Szövegdoboz 22">
              <a:extLst>
                <a:ext uri="{FF2B5EF4-FFF2-40B4-BE49-F238E27FC236}">
                  <a16:creationId xmlns:a16="http://schemas.microsoft.com/office/drawing/2014/main" id="{55FEE7F3-1103-D7C2-CBE7-1FFE85128D70}"/>
                </a:ext>
              </a:extLst>
            </p:cNvPr>
            <p:cNvSpPr txBox="1"/>
            <p:nvPr/>
          </p:nvSpPr>
          <p:spPr>
            <a:xfrm>
              <a:off x="8274015" y="4363928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hamis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654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Break</a:t>
            </a:r>
            <a:r>
              <a:rPr lang="hu-HU" dirty="0"/>
              <a:t>, </a:t>
            </a:r>
            <a:r>
              <a:rPr lang="hu-HU" dirty="0" err="1"/>
              <a:t>Continue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Break</a:t>
            </a:r>
            <a:r>
              <a:rPr lang="hu-HU" dirty="0"/>
              <a:t>: kilép a ciklusból</a:t>
            </a:r>
          </a:p>
          <a:p>
            <a:r>
              <a:rPr lang="hu-HU" dirty="0" err="1"/>
              <a:t>Continue</a:t>
            </a:r>
            <a:r>
              <a:rPr lang="hu-HU" dirty="0"/>
              <a:t>: nem fut le az adott </a:t>
            </a:r>
          </a:p>
          <a:p>
            <a:pPr marL="0" indent="0">
              <a:buNone/>
            </a:pPr>
            <a:r>
              <a:rPr lang="hu-HU" dirty="0"/>
              <a:t>iterációban a többi kód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olyamatábra: Döntés 6">
            <a:extLst>
              <a:ext uri="{FF2B5EF4-FFF2-40B4-BE49-F238E27FC236}">
                <a16:creationId xmlns:a16="http://schemas.microsoft.com/office/drawing/2014/main" id="{757D1506-0DB1-3F91-096F-1124AA80740B}"/>
              </a:ext>
            </a:extLst>
          </p:cNvPr>
          <p:cNvSpPr/>
          <p:nvPr/>
        </p:nvSpPr>
        <p:spPr>
          <a:xfrm>
            <a:off x="7404647" y="2177319"/>
            <a:ext cx="1485900" cy="72390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log </a:t>
            </a:r>
            <a:r>
              <a:rPr lang="hu-HU" dirty="0" err="1">
                <a:solidFill>
                  <a:schemeClr val="tx1"/>
                </a:solidFill>
              </a:rPr>
              <a:t>kif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olyamatábra: Feldolgozás 7">
            <a:extLst>
              <a:ext uri="{FF2B5EF4-FFF2-40B4-BE49-F238E27FC236}">
                <a16:creationId xmlns:a16="http://schemas.microsoft.com/office/drawing/2014/main" id="{994E7F99-820A-F797-6E3E-965B13B9DB44}"/>
              </a:ext>
            </a:extLst>
          </p:cNvPr>
          <p:cNvSpPr/>
          <p:nvPr/>
        </p:nvSpPr>
        <p:spPr>
          <a:xfrm>
            <a:off x="9191625" y="3205165"/>
            <a:ext cx="807544" cy="6096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break</a:t>
            </a:r>
            <a:r>
              <a:rPr lang="hu-HU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Folyamatábra: Feldolgozás 8">
            <a:extLst>
              <a:ext uri="{FF2B5EF4-FFF2-40B4-BE49-F238E27FC236}">
                <a16:creationId xmlns:a16="http://schemas.microsoft.com/office/drawing/2014/main" id="{6FAD7F81-5DC4-5321-4A07-4F32C080740E}"/>
              </a:ext>
            </a:extLst>
          </p:cNvPr>
          <p:cNvSpPr/>
          <p:nvPr/>
        </p:nvSpPr>
        <p:spPr>
          <a:xfrm>
            <a:off x="6025439" y="4159252"/>
            <a:ext cx="1078130" cy="6096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continue</a:t>
            </a:r>
            <a:r>
              <a:rPr lang="hu-HU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B77FB7AB-9DBA-2AEE-DF47-729785B6AAC0}"/>
              </a:ext>
            </a:extLst>
          </p:cNvPr>
          <p:cNvCxnSpPr>
            <a:stCxn id="42" idx="2"/>
            <a:endCxn id="50" idx="0"/>
          </p:cNvCxnSpPr>
          <p:nvPr/>
        </p:nvCxnSpPr>
        <p:spPr>
          <a:xfrm>
            <a:off x="8147597" y="2901219"/>
            <a:ext cx="0" cy="2467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lyamatábra: Feldolgozás 17">
            <a:extLst>
              <a:ext uri="{FF2B5EF4-FFF2-40B4-BE49-F238E27FC236}">
                <a16:creationId xmlns:a16="http://schemas.microsoft.com/office/drawing/2014/main" id="{ACE51D7C-CAA4-E27F-4227-4D94DB5811FA}"/>
              </a:ext>
            </a:extLst>
          </p:cNvPr>
          <p:cNvSpPr/>
          <p:nvPr/>
        </p:nvSpPr>
        <p:spPr>
          <a:xfrm>
            <a:off x="7442636" y="5071331"/>
            <a:ext cx="1409700" cy="6096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utasítás;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Egyenes összekötő nyíllal 46">
            <a:extLst>
              <a:ext uri="{FF2B5EF4-FFF2-40B4-BE49-F238E27FC236}">
                <a16:creationId xmlns:a16="http://schemas.microsoft.com/office/drawing/2014/main" id="{D17CAB1D-950B-118C-0E6B-491D84AF9E31}"/>
              </a:ext>
            </a:extLst>
          </p:cNvPr>
          <p:cNvCxnSpPr>
            <a:stCxn id="51" idx="2"/>
            <a:endCxn id="46" idx="0"/>
          </p:cNvCxnSpPr>
          <p:nvPr/>
        </p:nvCxnSpPr>
        <p:spPr>
          <a:xfrm flipH="1">
            <a:off x="8147487" y="4826003"/>
            <a:ext cx="111" cy="245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47">
            <a:extLst>
              <a:ext uri="{FF2B5EF4-FFF2-40B4-BE49-F238E27FC236}">
                <a16:creationId xmlns:a16="http://schemas.microsoft.com/office/drawing/2014/main" id="{79216129-08E9-D547-AAF9-181D75967481}"/>
              </a:ext>
            </a:extLst>
          </p:cNvPr>
          <p:cNvCxnSpPr/>
          <p:nvPr/>
        </p:nvCxnSpPr>
        <p:spPr>
          <a:xfrm>
            <a:off x="8147486" y="1873373"/>
            <a:ext cx="0" cy="303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zögletes összekötő 48">
            <a:extLst>
              <a:ext uri="{FF2B5EF4-FFF2-40B4-BE49-F238E27FC236}">
                <a16:creationId xmlns:a16="http://schemas.microsoft.com/office/drawing/2014/main" id="{69F57C3F-40FF-AEC6-E557-D0CE243B84B6}"/>
              </a:ext>
            </a:extLst>
          </p:cNvPr>
          <p:cNvCxnSpPr>
            <a:stCxn id="42" idx="3"/>
          </p:cNvCxnSpPr>
          <p:nvPr/>
        </p:nvCxnSpPr>
        <p:spPr>
          <a:xfrm flipH="1">
            <a:off x="8147487" y="2539269"/>
            <a:ext cx="743061" cy="3699606"/>
          </a:xfrm>
          <a:prstGeom prst="bentConnector4">
            <a:avLst>
              <a:gd name="adj1" fmla="val -197407"/>
              <a:gd name="adj2" fmla="val 94026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lyamatábra: Döntés 30">
            <a:extLst>
              <a:ext uri="{FF2B5EF4-FFF2-40B4-BE49-F238E27FC236}">
                <a16:creationId xmlns:a16="http://schemas.microsoft.com/office/drawing/2014/main" id="{1B7CF179-D649-C59A-9093-2B4A61971DE7}"/>
              </a:ext>
            </a:extLst>
          </p:cNvPr>
          <p:cNvSpPr/>
          <p:nvPr/>
        </p:nvSpPr>
        <p:spPr>
          <a:xfrm>
            <a:off x="7404647" y="3148015"/>
            <a:ext cx="1485900" cy="72390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Folyamatábra: Döntés 31">
            <a:extLst>
              <a:ext uri="{FF2B5EF4-FFF2-40B4-BE49-F238E27FC236}">
                <a16:creationId xmlns:a16="http://schemas.microsoft.com/office/drawing/2014/main" id="{95112AFF-17A9-6A5F-6821-33CC191898BF}"/>
              </a:ext>
            </a:extLst>
          </p:cNvPr>
          <p:cNvSpPr/>
          <p:nvPr/>
        </p:nvSpPr>
        <p:spPr>
          <a:xfrm>
            <a:off x="7404647" y="4102102"/>
            <a:ext cx="1485900" cy="72390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Egyenes összekötő nyíllal 51">
            <a:extLst>
              <a:ext uri="{FF2B5EF4-FFF2-40B4-BE49-F238E27FC236}">
                <a16:creationId xmlns:a16="http://schemas.microsoft.com/office/drawing/2014/main" id="{C05E7370-D1A4-EC4F-0AB1-C48803E1B6A3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>
            <a:off x="8147597" y="3871916"/>
            <a:ext cx="0" cy="2301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52">
            <a:extLst>
              <a:ext uri="{FF2B5EF4-FFF2-40B4-BE49-F238E27FC236}">
                <a16:creationId xmlns:a16="http://schemas.microsoft.com/office/drawing/2014/main" id="{9454BE73-50EC-243F-002F-C68A5CC1C82B}"/>
              </a:ext>
            </a:extLst>
          </p:cNvPr>
          <p:cNvCxnSpPr>
            <a:stCxn id="50" idx="3"/>
            <a:endCxn id="43" idx="1"/>
          </p:cNvCxnSpPr>
          <p:nvPr/>
        </p:nvCxnSpPr>
        <p:spPr>
          <a:xfrm>
            <a:off x="8890547" y="3509965"/>
            <a:ext cx="3010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nyíllal 53">
            <a:extLst>
              <a:ext uri="{FF2B5EF4-FFF2-40B4-BE49-F238E27FC236}">
                <a16:creationId xmlns:a16="http://schemas.microsoft.com/office/drawing/2014/main" id="{ABBE1D33-AD35-CD25-706E-110C2605769E}"/>
              </a:ext>
            </a:extLst>
          </p:cNvPr>
          <p:cNvCxnSpPr>
            <a:stCxn id="43" idx="3"/>
          </p:cNvCxnSpPr>
          <p:nvPr/>
        </p:nvCxnSpPr>
        <p:spPr>
          <a:xfrm>
            <a:off x="9999169" y="3509965"/>
            <a:ext cx="354506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>
            <a:extLst>
              <a:ext uri="{FF2B5EF4-FFF2-40B4-BE49-F238E27FC236}">
                <a16:creationId xmlns:a16="http://schemas.microsoft.com/office/drawing/2014/main" id="{28D965BB-90E3-C066-6965-B586CE78D060}"/>
              </a:ext>
            </a:extLst>
          </p:cNvPr>
          <p:cNvCxnSpPr>
            <a:stCxn id="51" idx="1"/>
            <a:endCxn id="44" idx="3"/>
          </p:cNvCxnSpPr>
          <p:nvPr/>
        </p:nvCxnSpPr>
        <p:spPr>
          <a:xfrm flipH="1">
            <a:off x="7103569" y="4464052"/>
            <a:ext cx="3010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zögletes összekötő 55">
            <a:extLst>
              <a:ext uri="{FF2B5EF4-FFF2-40B4-BE49-F238E27FC236}">
                <a16:creationId xmlns:a16="http://schemas.microsoft.com/office/drawing/2014/main" id="{2935033C-5D6B-24EF-7E21-3EF02735D12D}"/>
              </a:ext>
            </a:extLst>
          </p:cNvPr>
          <p:cNvCxnSpPr>
            <a:stCxn id="46" idx="2"/>
          </p:cNvCxnSpPr>
          <p:nvPr/>
        </p:nvCxnSpPr>
        <p:spPr>
          <a:xfrm rot="5400000" flipH="1">
            <a:off x="6315115" y="3848560"/>
            <a:ext cx="3664742" cy="12700"/>
          </a:xfrm>
          <a:prstGeom prst="bentConnector5">
            <a:avLst>
              <a:gd name="adj1" fmla="val -6238"/>
              <a:gd name="adj2" fmla="val 18450000"/>
              <a:gd name="adj3" fmla="val 99902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nyíllal 56">
            <a:extLst>
              <a:ext uri="{FF2B5EF4-FFF2-40B4-BE49-F238E27FC236}">
                <a16:creationId xmlns:a16="http://schemas.microsoft.com/office/drawing/2014/main" id="{C223963B-EC71-E3EF-74C8-D97385386F07}"/>
              </a:ext>
            </a:extLst>
          </p:cNvPr>
          <p:cNvCxnSpPr>
            <a:stCxn id="44" idx="1"/>
          </p:cNvCxnSpPr>
          <p:nvPr/>
        </p:nvCxnSpPr>
        <p:spPr>
          <a:xfrm flipH="1">
            <a:off x="5800725" y="4464052"/>
            <a:ext cx="22471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1D606674-A0E4-682C-C44C-0B6360082564}"/>
              </a:ext>
            </a:extLst>
          </p:cNvPr>
          <p:cNvSpPr txBox="1"/>
          <p:nvPr/>
        </p:nvSpPr>
        <p:spPr>
          <a:xfrm>
            <a:off x="8141136" y="2827162"/>
            <a:ext cx="54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igaz</a:t>
            </a:r>
            <a:endParaRPr lang="en-US" dirty="0"/>
          </a:p>
        </p:txBody>
      </p:sp>
      <p:sp>
        <p:nvSpPr>
          <p:cNvPr id="59" name="Szövegdoboz 58">
            <a:extLst>
              <a:ext uri="{FF2B5EF4-FFF2-40B4-BE49-F238E27FC236}">
                <a16:creationId xmlns:a16="http://schemas.microsoft.com/office/drawing/2014/main" id="{448A405E-4E05-B324-85F4-BAC471FF4011}"/>
              </a:ext>
            </a:extLst>
          </p:cNvPr>
          <p:cNvSpPr txBox="1"/>
          <p:nvPr/>
        </p:nvSpPr>
        <p:spPr>
          <a:xfrm>
            <a:off x="8829387" y="217731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hamis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8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Kiemelt alkalmazás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Mikrovezérlők programstruktúrája</a:t>
            </a:r>
          </a:p>
          <a:p>
            <a:r>
              <a:rPr lang="hu-HU" dirty="0"/>
              <a:t>Gépi </a:t>
            </a:r>
            <a:r>
              <a:rPr lang="hu-HU" dirty="0" err="1"/>
              <a:t>tanulásos</a:t>
            </a:r>
            <a:r>
              <a:rPr lang="hu-HU" dirty="0"/>
              <a:t> algoritmusok</a:t>
            </a:r>
          </a:p>
          <a:p>
            <a:r>
              <a:rPr lang="hu-HU" dirty="0"/>
              <a:t>Egyéb iteratív feladatok</a:t>
            </a:r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rduino - Program Structure | Tutorialspoint">
            <a:extLst>
              <a:ext uri="{FF2B5EF4-FFF2-40B4-BE49-F238E27FC236}">
                <a16:creationId xmlns:a16="http://schemas.microsoft.com/office/drawing/2014/main" id="{053C3FB3-C27F-A05C-5B89-858BD132E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754" y="294822"/>
            <a:ext cx="3009476" cy="400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inforcement Learning 101. Learn the essentials of Reinforcement… | by  Shweta Bhatt | Towards Data Science">
            <a:extLst>
              <a:ext uri="{FF2B5EF4-FFF2-40B4-BE49-F238E27FC236}">
                <a16:creationId xmlns:a16="http://schemas.microsoft.com/office/drawing/2014/main" id="{744C5E71-06BE-AF38-4E25-AF16443B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299857"/>
            <a:ext cx="5471872" cy="210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917349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zető" id="{F0BA0307-DA94-BE46-AFC9-8EA85ECEC68F}" vid="{1366BAF5-A2C6-C746-8BC0-04C5569F3B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Körülvágás</Template>
  <TotalTime>119</TotalTime>
  <Words>218</Words>
  <Application>Microsoft Macintosh PowerPoint</Application>
  <PresentationFormat>Szélesvásznú</PresentationFormat>
  <Paragraphs>78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2" baseType="lpstr">
      <vt:lpstr>Franklin Gothic Book</vt:lpstr>
      <vt:lpstr>Körülvágás</vt:lpstr>
      <vt:lpstr>Elágazások</vt:lpstr>
      <vt:lpstr>Mi az az elágazás?</vt:lpstr>
      <vt:lpstr>Hogyan írunk elágazást?</vt:lpstr>
      <vt:lpstr>Switch ( C és C# )</vt:lpstr>
      <vt:lpstr>Ciklusok</vt:lpstr>
      <vt:lpstr>Mi az a ciklus?</vt:lpstr>
      <vt:lpstr>While loop</vt:lpstr>
      <vt:lpstr>Break, Continue</vt:lpstr>
      <vt:lpstr>Kiemelt alkalmazás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 bevezető</dc:title>
  <dc:creator>Knáb István Gellért</dc:creator>
  <cp:lastModifiedBy>Knáb István Gellért</cp:lastModifiedBy>
  <cp:revision>5</cp:revision>
  <dcterms:created xsi:type="dcterms:W3CDTF">2023-08-02T14:28:10Z</dcterms:created>
  <dcterms:modified xsi:type="dcterms:W3CDTF">2023-08-19T11:28:38Z</dcterms:modified>
</cp:coreProperties>
</file>