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549" r:id="rId2"/>
    <p:sldId id="581" r:id="rId3"/>
    <p:sldId id="576" r:id="rId4"/>
    <p:sldId id="577" r:id="rId5"/>
    <p:sldId id="578" r:id="rId6"/>
    <p:sldId id="580" r:id="rId7"/>
    <p:sldId id="573" r:id="rId8"/>
    <p:sldId id="574" r:id="rId9"/>
    <p:sldId id="582" r:id="rId10"/>
    <p:sldId id="579" r:id="rId11"/>
    <p:sldId id="575" r:id="rId12"/>
    <p:sldId id="583" r:id="rId13"/>
    <p:sldId id="375" r:id="rId14"/>
    <p:sldId id="567" r:id="rId15"/>
    <p:sldId id="368" r:id="rId16"/>
    <p:sldId id="524" r:id="rId17"/>
    <p:sldId id="525" r:id="rId18"/>
    <p:sldId id="526" r:id="rId19"/>
    <p:sldId id="527" r:id="rId20"/>
    <p:sldId id="529" r:id="rId21"/>
    <p:sldId id="528" r:id="rId22"/>
    <p:sldId id="584" r:id="rId23"/>
    <p:sldId id="566" r:id="rId24"/>
    <p:sldId id="593" r:id="rId25"/>
    <p:sldId id="568" r:id="rId26"/>
    <p:sldId id="594" r:id="rId27"/>
    <p:sldId id="572" r:id="rId28"/>
    <p:sldId id="596" r:id="rId29"/>
    <p:sldId id="531" r:id="rId30"/>
    <p:sldId id="530" r:id="rId31"/>
    <p:sldId id="478" r:id="rId32"/>
    <p:sldId id="523" r:id="rId33"/>
    <p:sldId id="532" r:id="rId34"/>
    <p:sldId id="370" r:id="rId35"/>
    <p:sldId id="533" r:id="rId36"/>
    <p:sldId id="534" r:id="rId37"/>
    <p:sldId id="539" r:id="rId38"/>
    <p:sldId id="585" r:id="rId39"/>
    <p:sldId id="599" r:id="rId40"/>
    <p:sldId id="586" r:id="rId41"/>
    <p:sldId id="570" r:id="rId42"/>
    <p:sldId id="595" r:id="rId43"/>
    <p:sldId id="597" r:id="rId44"/>
    <p:sldId id="598" r:id="rId45"/>
    <p:sldId id="571" r:id="rId46"/>
    <p:sldId id="540" r:id="rId47"/>
    <p:sldId id="371" r:id="rId48"/>
    <p:sldId id="372" r:id="rId49"/>
    <p:sldId id="373" r:id="rId50"/>
    <p:sldId id="587" r:id="rId51"/>
    <p:sldId id="588" r:id="rId52"/>
    <p:sldId id="541" r:id="rId53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95FF"/>
    <a:srgbClr val="FF090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0" autoAdjust="0"/>
    <p:restoredTop sz="91202" autoAdjust="0"/>
  </p:normalViewPr>
  <p:slideViewPr>
    <p:cSldViewPr>
      <p:cViewPr varScale="1">
        <p:scale>
          <a:sx n="82" d="100"/>
          <a:sy n="82" d="100"/>
        </p:scale>
        <p:origin x="12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2441A-849D-4BB6-B50B-750DAC0EB3D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5C542EF-0200-458A-A02D-3386C0FD1CCC}">
      <dgm:prSet phldrT="[Szöveg]" custT="1"/>
      <dgm:spPr/>
      <dgm:t>
        <a:bodyPr/>
        <a:lstStyle/>
        <a:p>
          <a:r>
            <a:rPr lang="hu-HU" sz="1800" b="1" dirty="0"/>
            <a:t>Külső </a:t>
          </a:r>
          <a:r>
            <a:rPr lang="hu-HU" sz="1800" b="1" dirty="0" err="1"/>
            <a:t>validitás</a:t>
          </a:r>
          <a:endParaRPr lang="en-US" sz="1800" b="1" dirty="0"/>
        </a:p>
      </dgm:t>
    </dgm:pt>
    <dgm:pt modelId="{19505703-7818-4437-A07A-563CFD65D091}" type="parTrans" cxnId="{18F38046-7905-4AF5-A0E5-856D81358BCB}">
      <dgm:prSet/>
      <dgm:spPr/>
      <dgm:t>
        <a:bodyPr/>
        <a:lstStyle/>
        <a:p>
          <a:endParaRPr lang="en-US"/>
        </a:p>
      </dgm:t>
    </dgm:pt>
    <dgm:pt modelId="{F513E34D-6EF3-43E7-9B59-E749F40E5636}" type="sibTrans" cxnId="{18F38046-7905-4AF5-A0E5-856D81358BCB}">
      <dgm:prSet/>
      <dgm:spPr/>
      <dgm:t>
        <a:bodyPr/>
        <a:lstStyle/>
        <a:p>
          <a:endParaRPr lang="en-US"/>
        </a:p>
      </dgm:t>
    </dgm:pt>
    <dgm:pt modelId="{FF3CDD0A-4AA2-43E4-B49D-1BE075A47C23}" type="pres">
      <dgm:prSet presAssocID="{A9B2441A-849D-4BB6-B50B-750DAC0EB3DB}" presName="Name0" presStyleCnt="0">
        <dgm:presLayoutVars>
          <dgm:dir/>
          <dgm:animLvl val="lvl"/>
          <dgm:resizeHandles val="exact"/>
        </dgm:presLayoutVars>
      </dgm:prSet>
      <dgm:spPr/>
    </dgm:pt>
    <dgm:pt modelId="{CEC4BBF1-32FC-49DB-A9D6-2C90BF410C92}" type="pres">
      <dgm:prSet presAssocID="{A9B2441A-849D-4BB6-B50B-750DAC0EB3DB}" presName="dummy" presStyleCnt="0"/>
      <dgm:spPr/>
    </dgm:pt>
    <dgm:pt modelId="{F4AB7700-2C4A-41D4-BE13-0BB5AAB08B7A}" type="pres">
      <dgm:prSet presAssocID="{A9B2441A-849D-4BB6-B50B-750DAC0EB3DB}" presName="linH" presStyleCnt="0"/>
      <dgm:spPr/>
    </dgm:pt>
    <dgm:pt modelId="{1E3FA66E-BB0D-45A4-975D-2AE228B7AE8D}" type="pres">
      <dgm:prSet presAssocID="{A9B2441A-849D-4BB6-B50B-750DAC0EB3DB}" presName="padding1" presStyleCnt="0"/>
      <dgm:spPr/>
    </dgm:pt>
    <dgm:pt modelId="{047F289B-89FE-44F9-AF60-AD0DED08D2B6}" type="pres">
      <dgm:prSet presAssocID="{95C542EF-0200-458A-A02D-3386C0FD1CCC}" presName="linV" presStyleCnt="0"/>
      <dgm:spPr/>
    </dgm:pt>
    <dgm:pt modelId="{5A98D299-6F5C-4F4E-A6A9-917BFD8A02D2}" type="pres">
      <dgm:prSet presAssocID="{95C542EF-0200-458A-A02D-3386C0FD1CCC}" presName="spVertical1" presStyleCnt="0"/>
      <dgm:spPr/>
    </dgm:pt>
    <dgm:pt modelId="{48780A09-2871-4C6A-8CFD-484F1DBDA40C}" type="pres">
      <dgm:prSet presAssocID="{95C542EF-0200-458A-A02D-3386C0FD1CCC}" presName="parTx" presStyleLbl="revTx" presStyleIdx="0" presStyleCnt="1" custScaleX="344598" custScaleY="418528" custLinFactNeighborX="-24930" custLinFactNeighborY="53747">
        <dgm:presLayoutVars>
          <dgm:chMax val="0"/>
          <dgm:chPref val="0"/>
          <dgm:bulletEnabled val="1"/>
        </dgm:presLayoutVars>
      </dgm:prSet>
      <dgm:spPr/>
    </dgm:pt>
    <dgm:pt modelId="{98118C4B-7779-450E-9C8E-1211D1EA1A82}" type="pres">
      <dgm:prSet presAssocID="{95C542EF-0200-458A-A02D-3386C0FD1CCC}" presName="spVertical2" presStyleCnt="0"/>
      <dgm:spPr/>
    </dgm:pt>
    <dgm:pt modelId="{95F35956-D9E0-4426-B4E8-F3DDD69F50A5}" type="pres">
      <dgm:prSet presAssocID="{95C542EF-0200-458A-A02D-3386C0FD1CCC}" presName="spVertical3" presStyleCnt="0"/>
      <dgm:spPr/>
    </dgm:pt>
    <dgm:pt modelId="{985B027B-6799-45DA-BA39-16D90AA58AFA}" type="pres">
      <dgm:prSet presAssocID="{A9B2441A-849D-4BB6-B50B-750DAC0EB3DB}" presName="padding2" presStyleCnt="0"/>
      <dgm:spPr/>
    </dgm:pt>
    <dgm:pt modelId="{E1143CCB-14AD-425E-ADF7-93FA53E4C013}" type="pres">
      <dgm:prSet presAssocID="{A9B2441A-849D-4BB6-B50B-750DAC0EB3DB}" presName="negArrow" presStyleCnt="0"/>
      <dgm:spPr/>
    </dgm:pt>
    <dgm:pt modelId="{ECEEB1FA-783C-4DF4-A5A5-EAF3D0251BD7}" type="pres">
      <dgm:prSet presAssocID="{A9B2441A-849D-4BB6-B50B-750DAC0EB3DB}" presName="backgroundArrow" presStyleLbl="node1" presStyleIdx="0" presStyleCnt="1" custScaleY="571500" custLinFactY="-300000" custLinFactNeighborX="7324" custLinFactNeighborY="-356167"/>
      <dgm:spPr/>
    </dgm:pt>
  </dgm:ptLst>
  <dgm:cxnLst>
    <dgm:cxn modelId="{18F38046-7905-4AF5-A0E5-856D81358BCB}" srcId="{A9B2441A-849D-4BB6-B50B-750DAC0EB3DB}" destId="{95C542EF-0200-458A-A02D-3386C0FD1CCC}" srcOrd="0" destOrd="0" parTransId="{19505703-7818-4437-A07A-563CFD65D091}" sibTransId="{F513E34D-6EF3-43E7-9B59-E749F40E5636}"/>
    <dgm:cxn modelId="{3784564A-9BDC-4054-A518-F78600FD3B5D}" type="presOf" srcId="{A9B2441A-849D-4BB6-B50B-750DAC0EB3DB}" destId="{FF3CDD0A-4AA2-43E4-B49D-1BE075A47C23}" srcOrd="0" destOrd="0" presId="urn:microsoft.com/office/officeart/2005/8/layout/hProcess3"/>
    <dgm:cxn modelId="{D4F55DFD-194B-4794-B523-CCC538DF054D}" type="presOf" srcId="{95C542EF-0200-458A-A02D-3386C0FD1CCC}" destId="{48780A09-2871-4C6A-8CFD-484F1DBDA40C}" srcOrd="0" destOrd="0" presId="urn:microsoft.com/office/officeart/2005/8/layout/hProcess3"/>
    <dgm:cxn modelId="{94A491FD-EB79-4FEE-9DAC-427781384245}" type="presParOf" srcId="{FF3CDD0A-4AA2-43E4-B49D-1BE075A47C23}" destId="{CEC4BBF1-32FC-49DB-A9D6-2C90BF410C92}" srcOrd="0" destOrd="0" presId="urn:microsoft.com/office/officeart/2005/8/layout/hProcess3"/>
    <dgm:cxn modelId="{92A905F4-ACFA-4EBA-A74A-31586B498EA0}" type="presParOf" srcId="{FF3CDD0A-4AA2-43E4-B49D-1BE075A47C23}" destId="{F4AB7700-2C4A-41D4-BE13-0BB5AAB08B7A}" srcOrd="1" destOrd="0" presId="urn:microsoft.com/office/officeart/2005/8/layout/hProcess3"/>
    <dgm:cxn modelId="{8E60B351-84FB-4696-9CF4-88D54878879D}" type="presParOf" srcId="{F4AB7700-2C4A-41D4-BE13-0BB5AAB08B7A}" destId="{1E3FA66E-BB0D-45A4-975D-2AE228B7AE8D}" srcOrd="0" destOrd="0" presId="urn:microsoft.com/office/officeart/2005/8/layout/hProcess3"/>
    <dgm:cxn modelId="{97EB2E93-8B76-4A95-9BE3-E3B030AD942F}" type="presParOf" srcId="{F4AB7700-2C4A-41D4-BE13-0BB5AAB08B7A}" destId="{047F289B-89FE-44F9-AF60-AD0DED08D2B6}" srcOrd="1" destOrd="0" presId="urn:microsoft.com/office/officeart/2005/8/layout/hProcess3"/>
    <dgm:cxn modelId="{921B2642-5548-428F-80F5-425F1DCE6FC5}" type="presParOf" srcId="{047F289B-89FE-44F9-AF60-AD0DED08D2B6}" destId="{5A98D299-6F5C-4F4E-A6A9-917BFD8A02D2}" srcOrd="0" destOrd="0" presId="urn:microsoft.com/office/officeart/2005/8/layout/hProcess3"/>
    <dgm:cxn modelId="{469E23D7-C193-441A-96B1-C5DEC2F4F71C}" type="presParOf" srcId="{047F289B-89FE-44F9-AF60-AD0DED08D2B6}" destId="{48780A09-2871-4C6A-8CFD-484F1DBDA40C}" srcOrd="1" destOrd="0" presId="urn:microsoft.com/office/officeart/2005/8/layout/hProcess3"/>
    <dgm:cxn modelId="{716E3829-6426-4870-8204-55216549725D}" type="presParOf" srcId="{047F289B-89FE-44F9-AF60-AD0DED08D2B6}" destId="{98118C4B-7779-450E-9C8E-1211D1EA1A82}" srcOrd="2" destOrd="0" presId="urn:microsoft.com/office/officeart/2005/8/layout/hProcess3"/>
    <dgm:cxn modelId="{2C8AED0C-CB0F-4664-93EC-F2C54B32B926}" type="presParOf" srcId="{047F289B-89FE-44F9-AF60-AD0DED08D2B6}" destId="{95F35956-D9E0-4426-B4E8-F3DDD69F50A5}" srcOrd="3" destOrd="0" presId="urn:microsoft.com/office/officeart/2005/8/layout/hProcess3"/>
    <dgm:cxn modelId="{C0528AFC-AD66-4F92-B318-C22A67797C58}" type="presParOf" srcId="{F4AB7700-2C4A-41D4-BE13-0BB5AAB08B7A}" destId="{985B027B-6799-45DA-BA39-16D90AA58AFA}" srcOrd="2" destOrd="0" presId="urn:microsoft.com/office/officeart/2005/8/layout/hProcess3"/>
    <dgm:cxn modelId="{0827EF25-9D15-448F-B294-06B164DFC10A}" type="presParOf" srcId="{F4AB7700-2C4A-41D4-BE13-0BB5AAB08B7A}" destId="{E1143CCB-14AD-425E-ADF7-93FA53E4C013}" srcOrd="3" destOrd="0" presId="urn:microsoft.com/office/officeart/2005/8/layout/hProcess3"/>
    <dgm:cxn modelId="{BF2E37B6-EFC4-4B11-8C30-3876690422FC}" type="presParOf" srcId="{F4AB7700-2C4A-41D4-BE13-0BB5AAB08B7A}" destId="{ECEEB1FA-783C-4DF4-A5A5-EAF3D0251BD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EB1FA-783C-4DF4-A5A5-EAF3D0251BD7}">
      <dsp:nvSpPr>
        <dsp:cNvPr id="0" name=""/>
        <dsp:cNvSpPr/>
      </dsp:nvSpPr>
      <dsp:spPr>
        <a:xfrm>
          <a:off x="4016" y="0"/>
          <a:ext cx="2053383" cy="20574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80A09-2871-4C6A-8CFD-484F1DBDA40C}">
      <dsp:nvSpPr>
        <dsp:cNvPr id="0" name=""/>
        <dsp:cNvSpPr/>
      </dsp:nvSpPr>
      <dsp:spPr>
        <a:xfrm>
          <a:off x="45721" y="304889"/>
          <a:ext cx="1682603" cy="165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Külső </a:t>
          </a:r>
          <a:r>
            <a:rPr lang="hu-HU" sz="1800" b="1" kern="1200" dirty="0" err="1"/>
            <a:t>validitás</a:t>
          </a:r>
          <a:endParaRPr lang="en-US" sz="1800" b="1" kern="1200" dirty="0"/>
        </a:p>
      </dsp:txBody>
      <dsp:txXfrm>
        <a:off x="45721" y="304889"/>
        <a:ext cx="1682603" cy="1659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0EFF04-6A7E-4F0F-BAE1-2DFAD06DF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489AFF-B45C-4386-B3B8-037FD3813C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1CF0D-679E-4B18-A5AD-75AAD3C1E334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7E43D-F3F8-4B2C-B20E-C2DF1159BB00}" type="slidenum">
              <a:rPr lang="en-US"/>
              <a:pPr/>
              <a:t>49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6FD63-5590-45E3-B938-449B17ED4363}" type="slidenum">
              <a:rPr lang="en-US"/>
              <a:pPr/>
              <a:t>13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F93DC-275F-4421-9F43-F1E4BC6B60C2}" type="slidenum">
              <a:rPr lang="en-US"/>
              <a:pPr/>
              <a:t>15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EA7B0-D307-4D48-98E1-65BD86B3E236}" type="slidenum">
              <a:rPr lang="en-US"/>
              <a:pPr/>
              <a:t>31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EA7B0-D307-4D48-98E1-65BD86B3E236}" type="slidenum">
              <a:rPr lang="en-US"/>
              <a:pPr/>
              <a:t>32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EA7B0-D307-4D48-98E1-65BD86B3E236}" type="slidenum">
              <a:rPr lang="en-US"/>
              <a:pPr/>
              <a:t>33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D3B5E-3460-4E3C-892A-18ED544DAB14}" type="slidenum">
              <a:rPr lang="en-US"/>
              <a:pPr/>
              <a:t>34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70EF-935B-4510-93A0-B27B9C1351DD}" type="slidenum">
              <a:rPr lang="en-US"/>
              <a:pPr/>
              <a:t>47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CF18D-E752-48DE-A753-CD3CFAF6A1DE}" type="slidenum">
              <a:rPr lang="en-US"/>
              <a:pPr/>
              <a:t>48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Times" pitchFamily="28" charset="0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4D3E82-1F87-495B-8FF0-3B6D1283B1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7736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D203B-7B9E-4626-8B09-2C2C956171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7C021-10E8-4236-89FD-E8BC217CB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21E00D-2193-41FC-8E76-BF34BACDA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A631C2-5A65-4A73-8571-83A468AC9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61A7C-1F20-4299-85EE-3ED4060AF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6BD7-B35A-4AEE-97E4-25F37DCCA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81D4-16EC-4737-96C8-78A6260BB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A410-859D-4EB2-AB89-1CE29CC718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A4DA9-9A99-4393-A89A-F523A4408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3DEF8-9962-4528-BACC-2BBB24C645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964CE-31CB-4B07-A0BD-BB4517366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01D68-AE90-41AD-9CCD-1788447698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0228F58-5240-4B17-BA7A-A660E72B5B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Times" pitchFamily="28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Times" pitchFamily="28" charset="0"/>
        <a:buChar char="•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Times" pitchFamily="28" charset="0"/>
        <a:buChar char="•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8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8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8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8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8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8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ndex.hu/tudomany/brittudosok/2012/10/11/sok_csoki_kell_a_nobel-dijhoz/?cp=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p.edu/read/13363/chapter/6" TargetMode="External"/><Relationship Id="rId3" Type="http://schemas.openxmlformats.org/officeDocument/2006/relationships/hyperlink" Target="https://www.ncbi.nlm.nih.gov/pmc/articles/PMC420336/" TargetMode="External"/><Relationship Id="rId7" Type="http://schemas.openxmlformats.org/officeDocument/2006/relationships/hyperlink" Target="http://davidcard.berkeley.edu/papers/njmin-aer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e.jhu.edu/article/793384/pdf" TargetMode="External"/><Relationship Id="rId5" Type="http://schemas.openxmlformats.org/officeDocument/2006/relationships/hyperlink" Target="https://www.nber.org/papers/w4067" TargetMode="External"/><Relationship Id="rId4" Type="http://schemas.openxmlformats.org/officeDocument/2006/relationships/hyperlink" Target="http://epa.oszk.hu/00000/00017/00193/pdf/EPA00017_Kozgazdasagi_szemle_2012_07-08_03%20Kertesi%20Kezdi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owardsdatascience.com/be-careful-when-interpreting-predictive-models-in-search-of-causal-insights-e68626e664b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zzfeed.com/kjh2110/the-10-most-bizarre-correlations" TargetMode="External"/><Relationship Id="rId2" Type="http://schemas.openxmlformats.org/officeDocument/2006/relationships/hyperlink" Target="https://www.econtalk.org/joshua-angrist-on-econometrics-and-caus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391400" cy="1143000"/>
          </a:xfrm>
        </p:spPr>
        <p:txBody>
          <a:bodyPr/>
          <a:lstStyle/>
          <a:p>
            <a:pPr algn="ctr"/>
            <a:r>
              <a:rPr lang="hu-HU" sz="6000" dirty="0"/>
              <a:t>Oksági kapcsolat, </a:t>
            </a:r>
            <a:r>
              <a:rPr lang="hu-HU" sz="6000" dirty="0" err="1"/>
              <a:t>predikció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608887" cy="2362200"/>
          </a:xfrm>
        </p:spPr>
        <p:txBody>
          <a:bodyPr/>
          <a:lstStyle/>
          <a:p>
            <a:pPr algn="ctr"/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alkalom</a:t>
            </a:r>
            <a:endParaRPr lang="en-US" dirty="0"/>
          </a:p>
          <a:p>
            <a:pPr algn="ctr"/>
            <a:r>
              <a:rPr lang="en-US" dirty="0" err="1"/>
              <a:t>Ilyés</a:t>
            </a:r>
            <a:r>
              <a:rPr lang="en-US" dirty="0"/>
              <a:t> </a:t>
            </a:r>
            <a:r>
              <a:rPr lang="en-US" dirty="0" err="1"/>
              <a:t>István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8995-D69B-4D86-A0AF-9588B1AC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Simpson paradox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5FCE0A-2368-41FC-B2BF-7479D61D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4" y="1676400"/>
            <a:ext cx="8229600" cy="1897115"/>
          </a:xfrm>
        </p:spPr>
        <p:txBody>
          <a:bodyPr/>
          <a:lstStyle/>
          <a:p>
            <a:pPr algn="just"/>
            <a:r>
              <a:rPr lang="hu-HU" dirty="0"/>
              <a:t>Teljesen eltérő történeteket lehet mesélni, akkor is ha ugyanaz az adat</a:t>
            </a:r>
          </a:p>
          <a:p>
            <a:pPr algn="just"/>
            <a:r>
              <a:rPr lang="hu-HU" dirty="0"/>
              <a:t>Érdemes direkt módon föltárni a mögöttes hatásmechanizmust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1FC9C26-CE53-4ED9-AE1E-359D529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59" y="4293983"/>
            <a:ext cx="2038350" cy="16764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F557BC5-539D-466C-A13C-B0EA0BFD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233043"/>
            <a:ext cx="2010799" cy="189711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174F865-0CC3-4942-B608-0247D64D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09" y="4225669"/>
            <a:ext cx="2230591" cy="18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6DD2BE-FBB7-489F-B29A-0C4EBDD5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Többre van szükség, mint szimpla statisztika…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564DD6E-7A80-4A37-AB53-C89A978C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534400" cy="41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4731B9-0507-4FCA-B47E-0991BAF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D088B-15D7-4965-BB3C-B646FA7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statisztika szimplán nem elég</a:t>
            </a:r>
          </a:p>
          <a:p>
            <a:r>
              <a:rPr lang="hu-HU" dirty="0"/>
              <a:t>A valódi hatásmechanizmust is vizsgálni kell, hogy legyen</a:t>
            </a:r>
          </a:p>
          <a:p>
            <a:r>
              <a:rPr lang="hu-HU" dirty="0"/>
              <a:t>De hogyan?</a:t>
            </a:r>
          </a:p>
        </p:txBody>
      </p:sp>
    </p:spTree>
    <p:extLst>
      <p:ext uri="{BB962C8B-B14F-4D97-AF65-F5344CB8AC3E}">
        <p14:creationId xmlns:p14="http://schemas.microsoft.com/office/powerpoint/2010/main" val="224042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Megfigyelés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kísérlet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Times" pitchFamily="28" charset="0"/>
              <a:buNone/>
            </a:pPr>
            <a:endParaRPr lang="en-US" sz="26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Leíró</a:t>
            </a:r>
            <a:r>
              <a:rPr lang="en-US" sz="2400" dirty="0"/>
              <a:t> </a:t>
            </a:r>
            <a:r>
              <a:rPr lang="en-US" sz="2400" dirty="0" err="1"/>
              <a:t>vizsgálatok</a:t>
            </a:r>
            <a:endParaRPr lang="en-US" sz="2400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megfigyelése</a:t>
            </a:r>
            <a:r>
              <a:rPr lang="en-US" dirty="0"/>
              <a:t>, </a:t>
            </a:r>
            <a:r>
              <a:rPr lang="en-US" dirty="0" err="1"/>
              <a:t>összegyűjtése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előfordulnak</a:t>
            </a:r>
            <a:r>
              <a:rPr lang="en-US" dirty="0"/>
              <a:t> a </a:t>
            </a:r>
            <a:r>
              <a:rPr lang="en-US" dirty="0" err="1"/>
              <a:t>valóságban</a:t>
            </a:r>
            <a:endParaRPr lang="en-US" dirty="0"/>
          </a:p>
          <a:p>
            <a:pPr algn="just"/>
            <a:r>
              <a:rPr lang="en-US" dirty="0" err="1"/>
              <a:t>Többnyire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hu-HU" dirty="0"/>
              <a:t>összefüggéseket/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okozati</a:t>
            </a:r>
            <a:r>
              <a:rPr lang="en-US" dirty="0"/>
              <a:t> </a:t>
            </a:r>
            <a:r>
              <a:rPr lang="en-US" dirty="0" err="1"/>
              <a:t>kapcsolatokat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feltárni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Kontrollált</a:t>
            </a:r>
            <a:r>
              <a:rPr lang="en-US" dirty="0"/>
              <a:t> </a:t>
            </a:r>
            <a:r>
              <a:rPr lang="en-US" dirty="0" err="1"/>
              <a:t>kísérletek</a:t>
            </a:r>
            <a:endParaRPr lang="en-US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véletlenszerű</a:t>
            </a:r>
            <a:r>
              <a:rPr lang="en-US" dirty="0"/>
              <a:t> </a:t>
            </a:r>
            <a:r>
              <a:rPr lang="en-US" dirty="0" err="1"/>
              <a:t>hozzárendeléssel</a:t>
            </a:r>
            <a:r>
              <a:rPr lang="en-US" dirty="0"/>
              <a:t> </a:t>
            </a:r>
            <a:r>
              <a:rPr lang="en-US" dirty="0" err="1"/>
              <a:t>kezelt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kontroll</a:t>
            </a:r>
            <a:r>
              <a:rPr lang="en-US" dirty="0"/>
              <a:t> </a:t>
            </a:r>
            <a:r>
              <a:rPr lang="en-US" dirty="0" err="1"/>
              <a:t>csoportokra</a:t>
            </a:r>
            <a:r>
              <a:rPr lang="en-US" dirty="0"/>
              <a:t> </a:t>
            </a:r>
            <a:r>
              <a:rPr lang="en-US" dirty="0" err="1"/>
              <a:t>osztjuk</a:t>
            </a:r>
            <a:endParaRPr lang="en-US" dirty="0"/>
          </a:p>
          <a:p>
            <a:pPr algn="just"/>
            <a:r>
              <a:rPr lang="en-US" dirty="0"/>
              <a:t>Ha </a:t>
            </a:r>
            <a:r>
              <a:rPr lang="hu-HU" dirty="0"/>
              <a:t>a hozzárendelés valóban véletlen volt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ok-</a:t>
            </a:r>
            <a:r>
              <a:rPr lang="en-US" dirty="0" err="1"/>
              <a:t>okozati</a:t>
            </a:r>
            <a:r>
              <a:rPr lang="en-US" dirty="0"/>
              <a:t> </a:t>
            </a:r>
            <a:r>
              <a:rPr lang="en-US" dirty="0" err="1"/>
              <a:t>kapcsolat</a:t>
            </a:r>
            <a:r>
              <a:rPr lang="en-US" dirty="0"/>
              <a:t> </a:t>
            </a:r>
            <a:r>
              <a:rPr lang="en-US" dirty="0" err="1"/>
              <a:t>állapítható</a:t>
            </a:r>
            <a:r>
              <a:rPr lang="en-US" dirty="0"/>
              <a:t> meg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2B5B788-C435-499A-AA8C-DE4ECF94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83704" cy="46482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6A7014E-3AC8-4346-932D-576422C3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762000"/>
          </a:xfrm>
        </p:spPr>
        <p:txBody>
          <a:bodyPr/>
          <a:lstStyle/>
          <a:p>
            <a:pPr algn="ctr"/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megfigyelés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kísérlet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762000"/>
          </a:xfrm>
        </p:spPr>
        <p:txBody>
          <a:bodyPr/>
          <a:lstStyle/>
          <a:p>
            <a:pPr algn="ctr"/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megfigyelés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kísérlet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74458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447800"/>
            <a:ext cx="918871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megfigyelt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: </a:t>
            </a:r>
            <a:r>
              <a:rPr lang="en-US" dirty="0" err="1"/>
              <a:t>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sz="1800" dirty="0" err="1">
                <a:hlinkClick r:id="rId2"/>
              </a:rPr>
              <a:t>Csokifogyasztás</a:t>
            </a:r>
            <a:r>
              <a:rPr lang="en-US" sz="1800" dirty="0">
                <a:hlinkClick r:id="rId2"/>
              </a:rPr>
              <a:t> </a:t>
            </a:r>
            <a:r>
              <a:rPr lang="en-US" sz="1800" dirty="0" err="1">
                <a:hlinkClick r:id="rId2"/>
              </a:rPr>
              <a:t>vs</a:t>
            </a:r>
            <a:r>
              <a:rPr lang="en-US" sz="1800" dirty="0">
                <a:hlinkClick r:id="rId2"/>
              </a:rPr>
              <a:t> Nobel </a:t>
            </a:r>
            <a:r>
              <a:rPr lang="en-US" sz="1800" dirty="0" err="1">
                <a:hlinkClick r:id="rId2"/>
              </a:rPr>
              <a:t>díjak</a:t>
            </a:r>
            <a:endParaRPr lang="en-US" sz="1800" dirty="0"/>
          </a:p>
        </p:txBody>
      </p:sp>
      <p:pic>
        <p:nvPicPr>
          <p:cNvPr id="4" name="Kép 3" descr="ChockolateConsumptionNobelPriz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9143999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magyarázat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Nagyobb csokoládéfogyasztás több Nobel díjast eredményez</a:t>
            </a:r>
            <a:endParaRPr lang="en-US" dirty="0"/>
          </a:p>
          <a:p>
            <a:pPr algn="just"/>
            <a:r>
              <a:rPr lang="hu-HU" dirty="0"/>
              <a:t>A sok Nobel díjas több csokit eszik</a:t>
            </a:r>
            <a:endParaRPr lang="en-US" dirty="0"/>
          </a:p>
          <a:p>
            <a:pPr algn="just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harmadik</a:t>
            </a:r>
            <a:r>
              <a:rPr lang="hu-HU" dirty="0"/>
              <a:t> tényező</a:t>
            </a:r>
            <a:r>
              <a:rPr lang="en-US" dirty="0"/>
              <a:t> </a:t>
            </a:r>
            <a:r>
              <a:rPr lang="en-US" dirty="0" err="1"/>
              <a:t>okozza</a:t>
            </a:r>
            <a:r>
              <a:rPr lang="en-US" dirty="0"/>
              <a:t> </a:t>
            </a:r>
            <a:r>
              <a:rPr lang="en-US" dirty="0" err="1"/>
              <a:t>mindkettőt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korrelálnak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en-US" dirty="0" err="1"/>
              <a:t>éldák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9994" y="1600200"/>
            <a:ext cx="8229600" cy="4495800"/>
          </a:xfrm>
        </p:spPr>
        <p:txBody>
          <a:bodyPr/>
          <a:lstStyle/>
          <a:p>
            <a:pPr algn="just"/>
            <a:r>
              <a:rPr lang="hu-HU" sz="2400" dirty="0"/>
              <a:t>Ha továbbtanulok mester képzésen, nagyobb lesz-e később a fizetésem?</a:t>
            </a:r>
            <a:endParaRPr lang="en-US" sz="2400" dirty="0"/>
          </a:p>
          <a:p>
            <a:pPr algn="just"/>
            <a:r>
              <a:rPr lang="hu-HU" sz="2400" dirty="0"/>
              <a:t>Demokratikus </a:t>
            </a:r>
            <a:r>
              <a:rPr lang="en-US" sz="2400" dirty="0" err="1"/>
              <a:t>berendezkedés</a:t>
            </a:r>
            <a:r>
              <a:rPr lang="en-US" sz="2400" dirty="0"/>
              <a:t> </a:t>
            </a:r>
            <a:r>
              <a:rPr lang="hu-HU" sz="2400" dirty="0"/>
              <a:t>hatására </a:t>
            </a:r>
            <a:r>
              <a:rPr lang="en-US" sz="2400" dirty="0" err="1"/>
              <a:t>nagyobb</a:t>
            </a:r>
            <a:r>
              <a:rPr lang="en-US" sz="2400" dirty="0"/>
              <a:t> </a:t>
            </a:r>
            <a:r>
              <a:rPr lang="en-US" sz="2400" dirty="0" err="1"/>
              <a:t>lesz</a:t>
            </a:r>
            <a:r>
              <a:rPr lang="hu-HU" sz="2400" dirty="0"/>
              <a:t>-e</a:t>
            </a:r>
            <a:r>
              <a:rPr lang="en-US" sz="2400" dirty="0"/>
              <a:t> a </a:t>
            </a:r>
            <a:r>
              <a:rPr lang="en-US" sz="2400" dirty="0" err="1"/>
              <a:t>gazdasági</a:t>
            </a:r>
            <a:r>
              <a:rPr lang="en-US" sz="2400" dirty="0"/>
              <a:t> </a:t>
            </a:r>
            <a:r>
              <a:rPr lang="en-US" sz="2400" dirty="0" err="1"/>
              <a:t>növekedés</a:t>
            </a:r>
            <a:r>
              <a:rPr lang="en-US" sz="2400" dirty="0"/>
              <a:t>?</a:t>
            </a:r>
            <a:endParaRPr lang="hu-HU" sz="2400" dirty="0"/>
          </a:p>
          <a:p>
            <a:pPr algn="just"/>
            <a:r>
              <a:rPr lang="hu-HU" sz="2400" dirty="0"/>
              <a:t>A cigaretta oka-e a tüdőrák kialakulásának?</a:t>
            </a:r>
          </a:p>
          <a:p>
            <a:pPr algn="just"/>
            <a:r>
              <a:rPr lang="hu-HU" sz="2400" dirty="0"/>
              <a:t>Az email-es marketing növeli-e a keresztértékesítési rátát (bank, biztosító)?</a:t>
            </a:r>
          </a:p>
          <a:p>
            <a:pPr algn="just"/>
            <a:r>
              <a:rPr lang="hu-HU" sz="2400" dirty="0"/>
              <a:t>Negatív kampány hatására nő-e a saját szavazók választói hajlandósága?</a:t>
            </a:r>
          </a:p>
          <a:p>
            <a:pPr algn="just"/>
            <a:r>
              <a:rPr lang="hu-HU" sz="2400" dirty="0" err="1"/>
              <a:t>EUs</a:t>
            </a:r>
            <a:r>
              <a:rPr lang="hu-HU" sz="2400" dirty="0"/>
              <a:t> támogatások hatására nő-e a vállalati termelékenység?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Randomizált</a:t>
            </a:r>
            <a:r>
              <a:rPr lang="en-US" dirty="0"/>
              <a:t> </a:t>
            </a:r>
            <a:r>
              <a:rPr lang="en-US" dirty="0" err="1"/>
              <a:t>kísérlet</a:t>
            </a:r>
            <a:r>
              <a:rPr lang="en-US" dirty="0"/>
              <a:t>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ezeken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pPr algn="just"/>
            <a:r>
              <a:rPr lang="en-US" sz="2400" dirty="0" err="1"/>
              <a:t>Vállalatok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mintájából</a:t>
            </a:r>
            <a:r>
              <a:rPr lang="en-US" sz="2400" dirty="0"/>
              <a:t> </a:t>
            </a:r>
            <a:r>
              <a:rPr lang="en-US" sz="2400" dirty="0" err="1"/>
              <a:t>véletlen</a:t>
            </a:r>
            <a:r>
              <a:rPr lang="en-US" sz="2400" dirty="0"/>
              <a:t> </a:t>
            </a:r>
            <a:r>
              <a:rPr lang="en-US" sz="2400" dirty="0" err="1"/>
              <a:t>módon</a:t>
            </a:r>
            <a:r>
              <a:rPr lang="en-US" sz="2400" dirty="0"/>
              <a:t> </a:t>
            </a:r>
            <a:r>
              <a:rPr lang="en-US" sz="2400" dirty="0" err="1"/>
              <a:t>különítsünk</a:t>
            </a:r>
            <a:r>
              <a:rPr lang="en-US" sz="2400" dirty="0"/>
              <a:t> el </a:t>
            </a:r>
            <a:r>
              <a:rPr lang="en-US" sz="2400" dirty="0" err="1"/>
              <a:t>két</a:t>
            </a:r>
            <a:r>
              <a:rPr lang="en-US" sz="2400" dirty="0"/>
              <a:t> </a:t>
            </a:r>
            <a:r>
              <a:rPr lang="en-US" sz="2400" dirty="0" err="1"/>
              <a:t>csoportot</a:t>
            </a:r>
            <a:r>
              <a:rPr lang="en-US" sz="2400" dirty="0"/>
              <a:t>: 1. </a:t>
            </a:r>
            <a:r>
              <a:rPr lang="en-US" sz="2400" dirty="0" err="1"/>
              <a:t>Adunk</a:t>
            </a:r>
            <a:r>
              <a:rPr lang="en-US" sz="2400" dirty="0"/>
              <a:t> </a:t>
            </a:r>
            <a:r>
              <a:rPr lang="en-US" sz="2400" dirty="0" err="1"/>
              <a:t>támogatást</a:t>
            </a:r>
            <a:r>
              <a:rPr lang="en-US" sz="2400" dirty="0"/>
              <a:t> (</a:t>
            </a:r>
            <a:r>
              <a:rPr lang="en-US" sz="2400" dirty="0" err="1"/>
              <a:t>kezelt</a:t>
            </a:r>
            <a:r>
              <a:rPr lang="en-US" sz="2400" dirty="0"/>
              <a:t> </a:t>
            </a:r>
            <a:r>
              <a:rPr lang="en-US" sz="2400" dirty="0" err="1"/>
              <a:t>csoport</a:t>
            </a:r>
            <a:r>
              <a:rPr lang="en-US" sz="2400" dirty="0"/>
              <a:t>), 2. </a:t>
            </a:r>
            <a:r>
              <a:rPr lang="en-US" sz="2400" dirty="0" err="1"/>
              <a:t>nem</a:t>
            </a:r>
            <a:r>
              <a:rPr lang="en-US" sz="2400" dirty="0"/>
              <a:t> </a:t>
            </a:r>
            <a:r>
              <a:rPr lang="en-US" sz="2400" dirty="0" err="1"/>
              <a:t>adunk</a:t>
            </a:r>
            <a:r>
              <a:rPr lang="en-US" sz="2400" dirty="0"/>
              <a:t> </a:t>
            </a:r>
            <a:r>
              <a:rPr lang="en-US" sz="2400" dirty="0" err="1"/>
              <a:t>támogatást</a:t>
            </a:r>
            <a:r>
              <a:rPr lang="en-US" sz="2400" dirty="0"/>
              <a:t> (</a:t>
            </a:r>
            <a:r>
              <a:rPr lang="en-US" sz="2400" dirty="0" err="1"/>
              <a:t>kontroll</a:t>
            </a:r>
            <a:r>
              <a:rPr lang="en-US" sz="2400" dirty="0"/>
              <a:t> </a:t>
            </a:r>
            <a:r>
              <a:rPr lang="en-US" sz="2400" dirty="0" err="1"/>
              <a:t>csoport</a:t>
            </a:r>
            <a:r>
              <a:rPr lang="en-US" sz="2400" dirty="0"/>
              <a:t>).</a:t>
            </a:r>
          </a:p>
          <a:p>
            <a:pPr algn="just"/>
            <a:r>
              <a:rPr lang="hu-HU" sz="2400" dirty="0"/>
              <a:t>Cél, hogy </a:t>
            </a:r>
            <a:r>
              <a:rPr lang="en-US" sz="2400" dirty="0" err="1"/>
              <a:t>egyéb</a:t>
            </a:r>
            <a:r>
              <a:rPr lang="en-US" sz="2400" dirty="0"/>
              <a:t> </a:t>
            </a:r>
            <a:r>
              <a:rPr lang="en-US" sz="2400" dirty="0" err="1"/>
              <a:t>tulajdonságok</a:t>
            </a:r>
            <a:r>
              <a:rPr lang="en-US" sz="2400" dirty="0"/>
              <a:t>, </a:t>
            </a:r>
            <a:r>
              <a:rPr lang="en-US" sz="2400" dirty="0" err="1"/>
              <a:t>amelyek</a:t>
            </a:r>
            <a:r>
              <a:rPr lang="en-US" sz="2400" dirty="0"/>
              <a:t> </a:t>
            </a:r>
            <a:r>
              <a:rPr lang="en-US" sz="2400" dirty="0" err="1"/>
              <a:t>hatnak</a:t>
            </a:r>
            <a:r>
              <a:rPr lang="en-US" sz="2400" dirty="0"/>
              <a:t> a </a:t>
            </a:r>
            <a:r>
              <a:rPr lang="en-US" sz="2400" dirty="0" err="1"/>
              <a:t>vállalat</a:t>
            </a:r>
            <a:r>
              <a:rPr lang="en-US" sz="2400" dirty="0"/>
              <a:t> </a:t>
            </a:r>
            <a:r>
              <a:rPr lang="en-US" sz="2400" dirty="0" err="1"/>
              <a:t>termelékenységére</a:t>
            </a:r>
            <a:r>
              <a:rPr lang="en-US" sz="2400" dirty="0"/>
              <a:t> </a:t>
            </a:r>
            <a:r>
              <a:rPr lang="en-US" sz="2400" dirty="0" err="1"/>
              <a:t>pontosan</a:t>
            </a:r>
            <a:r>
              <a:rPr lang="en-US" sz="2400" dirty="0"/>
              <a:t> </a:t>
            </a:r>
            <a:r>
              <a:rPr lang="en-US" sz="2400" dirty="0" err="1"/>
              <a:t>ugyanolyan</a:t>
            </a:r>
            <a:r>
              <a:rPr lang="en-US" sz="2400" dirty="0"/>
              <a:t> </a:t>
            </a:r>
            <a:r>
              <a:rPr lang="en-US" sz="2400" dirty="0" err="1"/>
              <a:t>arányban</a:t>
            </a:r>
            <a:r>
              <a:rPr lang="en-US" sz="2400" dirty="0"/>
              <a:t> </a:t>
            </a:r>
            <a:r>
              <a:rPr lang="en-US" sz="2400" dirty="0" err="1"/>
              <a:t>legyenek</a:t>
            </a:r>
            <a:r>
              <a:rPr lang="en-US" sz="2400" dirty="0"/>
              <a:t> </a:t>
            </a:r>
            <a:r>
              <a:rPr lang="en-US" sz="2400" dirty="0" err="1"/>
              <a:t>jelen</a:t>
            </a:r>
            <a:r>
              <a:rPr lang="en-US" sz="2400" dirty="0"/>
              <a:t> a </a:t>
            </a:r>
            <a:r>
              <a:rPr lang="en-US" sz="2400" dirty="0" err="1"/>
              <a:t>két</a:t>
            </a:r>
            <a:r>
              <a:rPr lang="en-US" sz="2400" dirty="0"/>
              <a:t> </a:t>
            </a:r>
            <a:r>
              <a:rPr lang="en-US" sz="2400" dirty="0" err="1"/>
              <a:t>csoportban</a:t>
            </a:r>
            <a:endParaRPr lang="hu-HU" sz="2400" dirty="0"/>
          </a:p>
          <a:p>
            <a:pPr lvl="1" algn="just"/>
            <a:r>
              <a:rPr lang="en-US" sz="2000" dirty="0" err="1"/>
              <a:t>Tehát</a:t>
            </a:r>
            <a:r>
              <a:rPr lang="en-US" sz="2000" dirty="0"/>
              <a:t> </a:t>
            </a:r>
            <a:r>
              <a:rPr lang="en-US" sz="2000" dirty="0" err="1"/>
              <a:t>két</a:t>
            </a:r>
            <a:r>
              <a:rPr lang="en-US" sz="2000" dirty="0"/>
              <a:t> </a:t>
            </a:r>
            <a:r>
              <a:rPr lang="en-US" sz="2000" dirty="0" err="1"/>
              <a:t>egyforma</a:t>
            </a:r>
            <a:r>
              <a:rPr lang="en-US" sz="2000" dirty="0"/>
              <a:t> </a:t>
            </a:r>
            <a:r>
              <a:rPr lang="en-US" sz="2000" dirty="0" err="1"/>
              <a:t>csoportot</a:t>
            </a:r>
            <a:r>
              <a:rPr lang="en-US" sz="2000" dirty="0"/>
              <a:t> </a:t>
            </a:r>
            <a:r>
              <a:rPr lang="hu-HU" sz="2000" dirty="0"/>
              <a:t>akarunk összehasonlítani (almát az almával)</a:t>
            </a:r>
            <a:r>
              <a:rPr lang="en-US" sz="2000" dirty="0"/>
              <a:t>, </a:t>
            </a:r>
            <a:r>
              <a:rPr lang="en-US" sz="2000" dirty="0" err="1"/>
              <a:t>amelyek</a:t>
            </a:r>
            <a:r>
              <a:rPr lang="en-US" sz="2000" dirty="0"/>
              <a:t> </a:t>
            </a:r>
            <a:r>
              <a:rPr lang="en-US" sz="2000" dirty="0" err="1"/>
              <a:t>mindössze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darab</a:t>
            </a:r>
            <a:r>
              <a:rPr lang="en-US" sz="2000" dirty="0"/>
              <a:t> </a:t>
            </a:r>
            <a:r>
              <a:rPr lang="en-US" sz="2000" dirty="0" err="1"/>
              <a:t>tulajdonságban</a:t>
            </a:r>
            <a:r>
              <a:rPr lang="en-US" sz="2000" dirty="0"/>
              <a:t> </a:t>
            </a:r>
            <a:r>
              <a:rPr lang="en-US" sz="2000" dirty="0" err="1"/>
              <a:t>térnek</a:t>
            </a:r>
            <a:r>
              <a:rPr lang="en-US" sz="2000" dirty="0"/>
              <a:t> el. </a:t>
            </a:r>
            <a:endParaRPr lang="hu-HU" sz="2000" dirty="0"/>
          </a:p>
          <a:p>
            <a:pPr lvl="1" algn="just"/>
            <a:r>
              <a:rPr lang="en-US" sz="2000" dirty="0"/>
              <a:t>A </a:t>
            </a:r>
            <a:r>
              <a:rPr lang="en-US" sz="2000" dirty="0" err="1"/>
              <a:t>legjobb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lenne</a:t>
            </a:r>
            <a:r>
              <a:rPr lang="en-US" sz="2000" dirty="0"/>
              <a:t>, ha </a:t>
            </a:r>
            <a:r>
              <a:rPr lang="en-US" sz="2000" dirty="0" err="1"/>
              <a:t>ugyanazokat</a:t>
            </a:r>
            <a:r>
              <a:rPr lang="en-US" sz="2000" dirty="0"/>
              <a:t> a </a:t>
            </a:r>
            <a:r>
              <a:rPr lang="en-US" sz="2000" dirty="0" err="1"/>
              <a:t>vállalatokat</a:t>
            </a:r>
            <a:r>
              <a:rPr lang="en-US" sz="2000" dirty="0"/>
              <a:t> </a:t>
            </a:r>
            <a:r>
              <a:rPr lang="en-US" sz="2000" dirty="0" err="1"/>
              <a:t>két</a:t>
            </a:r>
            <a:r>
              <a:rPr lang="en-US" sz="2000" dirty="0"/>
              <a:t> </a:t>
            </a:r>
            <a:r>
              <a:rPr lang="en-US" sz="2000" dirty="0" err="1"/>
              <a:t>egyforma</a:t>
            </a:r>
            <a:r>
              <a:rPr lang="en-US" sz="2000" dirty="0"/>
              <a:t> </a:t>
            </a:r>
            <a:r>
              <a:rPr lang="en-US" sz="2000" dirty="0" err="1"/>
              <a:t>párhuzamos</a:t>
            </a:r>
            <a:r>
              <a:rPr lang="en-US" sz="2000" dirty="0"/>
              <a:t> </a:t>
            </a:r>
            <a:r>
              <a:rPr lang="en-US" sz="2000" dirty="0" err="1"/>
              <a:t>valóságban</a:t>
            </a:r>
            <a:r>
              <a:rPr lang="en-US" sz="2000" dirty="0"/>
              <a:t> </a:t>
            </a:r>
            <a:r>
              <a:rPr lang="en-US" sz="2000" dirty="0" err="1"/>
              <a:t>figyelhetnénk</a:t>
            </a:r>
            <a:r>
              <a:rPr lang="en-US" sz="2000" dirty="0"/>
              <a:t> meg.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42538-5C49-4D10-BA17-3E355302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7C288F-B636-440F-A26C-D563EDE0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Simpson’s</a:t>
            </a:r>
            <a:r>
              <a:rPr lang="hu-HU" dirty="0"/>
              <a:t> paradox</a:t>
            </a:r>
          </a:p>
          <a:p>
            <a:r>
              <a:rPr lang="hu-HU" dirty="0"/>
              <a:t>Megfigyelés és kísérlet</a:t>
            </a:r>
          </a:p>
          <a:p>
            <a:r>
              <a:rPr lang="hu-HU" dirty="0"/>
              <a:t>Oksági kapcsolatok, RCM modell</a:t>
            </a:r>
          </a:p>
          <a:p>
            <a:r>
              <a:rPr lang="hu-HU" dirty="0" err="1"/>
              <a:t>Általánosíthatóság</a:t>
            </a:r>
            <a:endParaRPr lang="hu-HU" dirty="0"/>
          </a:p>
          <a:p>
            <a:r>
              <a:rPr lang="hu-HU" dirty="0"/>
              <a:t>Magyarázó </a:t>
            </a:r>
            <a:r>
              <a:rPr lang="hu-HU" dirty="0" err="1"/>
              <a:t>vs</a:t>
            </a:r>
            <a:r>
              <a:rPr lang="hu-HU" dirty="0"/>
              <a:t>. Prediktív modellek</a:t>
            </a:r>
          </a:p>
          <a:p>
            <a:r>
              <a:rPr lang="hu-HU" dirty="0"/>
              <a:t>Kutatási projekt lépései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33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Randomizált</a:t>
            </a:r>
            <a:r>
              <a:rPr lang="en-US" dirty="0"/>
              <a:t> </a:t>
            </a:r>
            <a:r>
              <a:rPr lang="en-US" dirty="0" err="1"/>
              <a:t>kísérlet</a:t>
            </a:r>
            <a:r>
              <a:rPr lang="en-US" dirty="0"/>
              <a:t> – </a:t>
            </a:r>
            <a:r>
              <a:rPr lang="en-US" dirty="0" err="1"/>
              <a:t>szelekciós</a:t>
            </a:r>
            <a:r>
              <a:rPr lang="en-US" dirty="0"/>
              <a:t> </a:t>
            </a:r>
            <a:r>
              <a:rPr lang="en-US" dirty="0" err="1"/>
              <a:t>torzítás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Ha </a:t>
            </a:r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véletlen</a:t>
            </a:r>
            <a:r>
              <a:rPr lang="en-US" sz="2400" dirty="0"/>
              <a:t> </a:t>
            </a:r>
            <a:r>
              <a:rPr lang="en-US" sz="2400" dirty="0" err="1"/>
              <a:t>kijelölés</a:t>
            </a:r>
            <a:r>
              <a:rPr lang="en-US" sz="2400" dirty="0"/>
              <a:t>, </a:t>
            </a:r>
            <a:r>
              <a:rPr lang="en-US" sz="2400" dirty="0" err="1"/>
              <a:t>akkor</a:t>
            </a:r>
            <a:r>
              <a:rPr lang="en-US" sz="2400" dirty="0"/>
              <a:t> a </a:t>
            </a:r>
            <a:r>
              <a:rPr lang="en-US" sz="2400" dirty="0" err="1"/>
              <a:t>kezelt</a:t>
            </a:r>
            <a:r>
              <a:rPr lang="en-US" sz="2400" dirty="0"/>
              <a:t> </a:t>
            </a:r>
            <a:r>
              <a:rPr lang="en-US" sz="2400" dirty="0" err="1"/>
              <a:t>csoportba</a:t>
            </a:r>
            <a:r>
              <a:rPr lang="en-US" sz="2400" dirty="0"/>
              <a:t> a </a:t>
            </a:r>
            <a:r>
              <a:rPr lang="en-US" sz="2400" dirty="0" err="1"/>
              <a:t>kontroll</a:t>
            </a:r>
            <a:r>
              <a:rPr lang="en-US" sz="2400" dirty="0"/>
              <a:t> </a:t>
            </a:r>
            <a:r>
              <a:rPr lang="en-US" sz="2400" dirty="0" err="1"/>
              <a:t>csoportétól</a:t>
            </a:r>
            <a:r>
              <a:rPr lang="en-US" sz="2400" dirty="0"/>
              <a:t> </a:t>
            </a:r>
            <a:r>
              <a:rPr lang="en-US" sz="2400" dirty="0" err="1"/>
              <a:t>eltérő</a:t>
            </a:r>
            <a:r>
              <a:rPr lang="en-US" sz="2400" dirty="0"/>
              <a:t> </a:t>
            </a:r>
            <a:r>
              <a:rPr lang="en-US" sz="2400" dirty="0" err="1"/>
              <a:t>arányban</a:t>
            </a:r>
            <a:r>
              <a:rPr lang="en-US" sz="2400" dirty="0"/>
              <a:t> </a:t>
            </a:r>
            <a:r>
              <a:rPr lang="en-US" sz="2400" dirty="0" err="1"/>
              <a:t>kerülhetnek</a:t>
            </a:r>
            <a:r>
              <a:rPr lang="en-US" sz="2400" dirty="0"/>
              <a:t> be </a:t>
            </a:r>
            <a:r>
              <a:rPr lang="en-US" sz="2400" dirty="0" err="1"/>
              <a:t>bizonyos</a:t>
            </a:r>
            <a:r>
              <a:rPr lang="en-US" sz="2400" dirty="0"/>
              <a:t> </a:t>
            </a:r>
            <a:r>
              <a:rPr lang="en-US" sz="2400" dirty="0" err="1"/>
              <a:t>tulajdonságú</a:t>
            </a:r>
            <a:r>
              <a:rPr lang="en-US" sz="2400" dirty="0"/>
              <a:t> </a:t>
            </a:r>
            <a:r>
              <a:rPr lang="en-US" sz="2400" dirty="0" err="1"/>
              <a:t>vállalatok</a:t>
            </a:r>
            <a:r>
              <a:rPr lang="hu-HU" sz="2400" dirty="0"/>
              <a:t>, pl.:</a:t>
            </a:r>
          </a:p>
          <a:p>
            <a:pPr lvl="1" algn="just"/>
            <a:r>
              <a:rPr lang="hu-HU" sz="2000" dirty="0"/>
              <a:t>Menedzser minősége</a:t>
            </a:r>
          </a:p>
          <a:p>
            <a:pPr lvl="1" algn="just"/>
            <a:r>
              <a:rPr lang="hu-HU" sz="2000" dirty="0"/>
              <a:t>Munkavállalók szakmai tudása</a:t>
            </a:r>
          </a:p>
          <a:p>
            <a:pPr lvl="1" algn="just"/>
            <a:r>
              <a:rPr lang="hu-HU" sz="2000" dirty="0"/>
              <a:t>Munkavállalók ambíciója</a:t>
            </a:r>
            <a:endParaRPr lang="en-US" sz="2000" dirty="0"/>
          </a:p>
          <a:p>
            <a:pPr algn="just"/>
            <a:r>
              <a:rPr lang="en-US" sz="2400" dirty="0" err="1"/>
              <a:t>Vajon</a:t>
            </a:r>
            <a:r>
              <a:rPr lang="en-US" sz="2400" dirty="0"/>
              <a:t> </a:t>
            </a:r>
            <a:r>
              <a:rPr lang="en-US" sz="2400" dirty="0" err="1"/>
              <a:t>milyen</a:t>
            </a:r>
            <a:r>
              <a:rPr lang="en-US" sz="2400" dirty="0"/>
              <a:t> </a:t>
            </a:r>
            <a:r>
              <a:rPr lang="en-US" sz="2400" dirty="0" err="1"/>
              <a:t>hatása</a:t>
            </a:r>
            <a:r>
              <a:rPr lang="en-US" sz="2400" dirty="0"/>
              <a:t> </a:t>
            </a:r>
            <a:r>
              <a:rPr lang="en-US" sz="2400" dirty="0" err="1"/>
              <a:t>lesz</a:t>
            </a:r>
            <a:r>
              <a:rPr lang="en-US" sz="2400" dirty="0"/>
              <a:t> </a:t>
            </a:r>
            <a:r>
              <a:rPr lang="en-US" sz="2400" dirty="0" err="1"/>
              <a:t>annak</a:t>
            </a:r>
            <a:r>
              <a:rPr lang="en-US" sz="2400" dirty="0"/>
              <a:t>, ha a </a:t>
            </a:r>
            <a:r>
              <a:rPr lang="en-US" sz="2400" dirty="0" err="1"/>
              <a:t>kezelt</a:t>
            </a:r>
            <a:r>
              <a:rPr lang="en-US" sz="2400" dirty="0"/>
              <a:t> </a:t>
            </a:r>
            <a:r>
              <a:rPr lang="en-US" sz="2400" dirty="0" err="1"/>
              <a:t>csoportba</a:t>
            </a:r>
            <a:r>
              <a:rPr lang="en-US" sz="2400" dirty="0"/>
              <a:t> </a:t>
            </a:r>
            <a:r>
              <a:rPr lang="en-US" sz="2400" dirty="0" err="1"/>
              <a:t>nagyobb</a:t>
            </a:r>
            <a:r>
              <a:rPr lang="en-US" sz="2400" dirty="0"/>
              <a:t> </a:t>
            </a:r>
            <a:r>
              <a:rPr lang="en-US" sz="2400" dirty="0" err="1"/>
              <a:t>arányba</a:t>
            </a:r>
            <a:r>
              <a:rPr lang="en-US" sz="2400" dirty="0"/>
              <a:t> </a:t>
            </a:r>
            <a:r>
              <a:rPr lang="en-US" sz="2400" dirty="0" err="1"/>
              <a:t>kerülnek</a:t>
            </a:r>
            <a:r>
              <a:rPr lang="en-US" sz="2400" dirty="0"/>
              <a:t> be </a:t>
            </a:r>
            <a:r>
              <a:rPr lang="en-US" sz="2400" dirty="0" err="1"/>
              <a:t>olyan</a:t>
            </a:r>
            <a:r>
              <a:rPr lang="en-US" sz="2400" dirty="0"/>
              <a:t> </a:t>
            </a:r>
            <a:r>
              <a:rPr lang="en-US" sz="2400" dirty="0" err="1"/>
              <a:t>vállalatok</a:t>
            </a:r>
            <a:r>
              <a:rPr lang="en-US" sz="2400" dirty="0"/>
              <a:t>, </a:t>
            </a:r>
            <a:r>
              <a:rPr lang="en-US" sz="2400" dirty="0" err="1"/>
              <a:t>ahol</a:t>
            </a:r>
            <a:r>
              <a:rPr lang="en-US" sz="2400" dirty="0"/>
              <a:t> </a:t>
            </a:r>
            <a:r>
              <a:rPr lang="hu-HU" sz="2400" dirty="0"/>
              <a:t>jobb</a:t>
            </a:r>
            <a:r>
              <a:rPr lang="en-US" sz="2400" dirty="0"/>
              <a:t> </a:t>
            </a:r>
            <a:r>
              <a:rPr lang="en-US" sz="2400" dirty="0" err="1"/>
              <a:t>menedzserek</a:t>
            </a:r>
            <a:r>
              <a:rPr lang="en-US" sz="2400" dirty="0"/>
              <a:t> </a:t>
            </a:r>
            <a:r>
              <a:rPr lang="en-US" sz="2400" dirty="0" err="1"/>
              <a:t>vannak</a:t>
            </a:r>
            <a:r>
              <a:rPr lang="en-US" sz="2400" dirty="0"/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Randomizált</a:t>
            </a:r>
            <a:r>
              <a:rPr lang="en-US" dirty="0"/>
              <a:t> </a:t>
            </a:r>
            <a:r>
              <a:rPr lang="en-US" dirty="0" err="1"/>
              <a:t>kísérlet</a:t>
            </a:r>
            <a:r>
              <a:rPr lang="en-US" dirty="0"/>
              <a:t> – ok-</a:t>
            </a:r>
            <a:r>
              <a:rPr lang="en-US" dirty="0" err="1"/>
              <a:t>okozati</a:t>
            </a:r>
            <a:r>
              <a:rPr lang="en-US" dirty="0"/>
              <a:t> </a:t>
            </a:r>
            <a:r>
              <a:rPr lang="en-US" dirty="0" err="1"/>
              <a:t>összefüggés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/>
            <a:r>
              <a:rPr lang="hu-HU" sz="2800" dirty="0"/>
              <a:t>Ha a vállalatok minden más tulajdonságban megegyeznek, akkor összehasonlítva a </a:t>
            </a:r>
            <a:r>
              <a:rPr lang="en-US" sz="2800" dirty="0" err="1"/>
              <a:t>két</a:t>
            </a:r>
            <a:r>
              <a:rPr lang="en-US" sz="2800" dirty="0"/>
              <a:t> </a:t>
            </a:r>
            <a:r>
              <a:rPr lang="en-US" sz="2800" dirty="0" err="1"/>
              <a:t>csoport</a:t>
            </a:r>
            <a:r>
              <a:rPr lang="en-US" sz="2800" dirty="0"/>
              <a:t> </a:t>
            </a:r>
            <a:r>
              <a:rPr lang="en-US" sz="2800" dirty="0" err="1"/>
              <a:t>átlagos</a:t>
            </a:r>
            <a:r>
              <a:rPr lang="en-US" sz="2800" dirty="0"/>
              <a:t> </a:t>
            </a:r>
            <a:r>
              <a:rPr lang="en-US" sz="2800" dirty="0" err="1"/>
              <a:t>termelékenységét</a:t>
            </a:r>
            <a:r>
              <a:rPr lang="en-US" sz="2800" dirty="0"/>
              <a:t>, </a:t>
            </a:r>
            <a:r>
              <a:rPr lang="en-US" sz="2800" dirty="0" err="1"/>
              <a:t>ezt</a:t>
            </a:r>
            <a:r>
              <a:rPr lang="en-US" sz="2800" dirty="0"/>
              <a:t> </a:t>
            </a:r>
            <a:r>
              <a:rPr lang="en-US" sz="2800" dirty="0" err="1"/>
              <a:t>felfoghatjuk</a:t>
            </a:r>
            <a:r>
              <a:rPr lang="en-US" sz="2800" dirty="0"/>
              <a:t> a “</a:t>
            </a:r>
            <a:r>
              <a:rPr lang="en-US" sz="2800" dirty="0" err="1"/>
              <a:t>kezelés</a:t>
            </a:r>
            <a:r>
              <a:rPr lang="en-US" sz="2800" dirty="0"/>
              <a:t>” </a:t>
            </a:r>
            <a:r>
              <a:rPr lang="en-US" sz="2800" dirty="0" err="1"/>
              <a:t>okozati</a:t>
            </a:r>
            <a:r>
              <a:rPr lang="en-US" sz="2800" dirty="0"/>
              <a:t> </a:t>
            </a:r>
            <a:r>
              <a:rPr lang="en-US" sz="2800" dirty="0" err="1"/>
              <a:t>hatásaként</a:t>
            </a:r>
            <a:endParaRPr lang="en-US" sz="2800" dirty="0"/>
          </a:p>
          <a:p>
            <a:pPr marL="514350" indent="-514350" algn="just"/>
            <a:r>
              <a:rPr lang="en-US" sz="2800" dirty="0" err="1"/>
              <a:t>Vagy</a:t>
            </a:r>
            <a:r>
              <a:rPr lang="en-US" sz="2800" dirty="0"/>
              <a:t> </a:t>
            </a:r>
            <a:r>
              <a:rPr lang="en-US" sz="2800" dirty="0" err="1"/>
              <a:t>másképp</a:t>
            </a:r>
            <a:r>
              <a:rPr lang="en-US" sz="2800" dirty="0"/>
              <a:t>: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ilyen</a:t>
            </a:r>
            <a:r>
              <a:rPr lang="en-US" sz="2800" dirty="0"/>
              <a:t> </a:t>
            </a:r>
            <a:r>
              <a:rPr lang="en-US" sz="2800" dirty="0" err="1"/>
              <a:t>kísérlet</a:t>
            </a:r>
            <a:r>
              <a:rPr lang="en-US" sz="2800" dirty="0"/>
              <a:t> </a:t>
            </a:r>
            <a:r>
              <a:rPr lang="en-US" sz="2800" dirty="0" err="1"/>
              <a:t>mellett</a:t>
            </a:r>
            <a:r>
              <a:rPr lang="en-US" sz="2800" dirty="0"/>
              <a:t> </a:t>
            </a:r>
            <a:r>
              <a:rPr lang="en-US" sz="2800" dirty="0" err="1"/>
              <a:t>megkapjuk</a:t>
            </a:r>
            <a:r>
              <a:rPr lang="en-US" sz="2800" dirty="0"/>
              <a:t> a </a:t>
            </a:r>
            <a:r>
              <a:rPr lang="en-US" sz="2800" dirty="0" err="1"/>
              <a:t>kezelés</a:t>
            </a:r>
            <a:r>
              <a:rPr lang="en-US" sz="2800" dirty="0"/>
              <a:t> (</a:t>
            </a:r>
            <a:r>
              <a:rPr lang="en-US" sz="2800" dirty="0" err="1"/>
              <a:t>támogatás</a:t>
            </a:r>
            <a:r>
              <a:rPr lang="en-US" sz="2800" dirty="0"/>
              <a:t>) </a:t>
            </a:r>
            <a:r>
              <a:rPr lang="en-US" sz="2800" dirty="0" err="1"/>
              <a:t>átlagos</a:t>
            </a:r>
            <a:r>
              <a:rPr lang="en-US" sz="2800" dirty="0"/>
              <a:t> </a:t>
            </a:r>
            <a:r>
              <a:rPr lang="en-US" sz="2800" dirty="0" err="1"/>
              <a:t>hatását</a:t>
            </a:r>
            <a:r>
              <a:rPr lang="en-US" sz="2800" dirty="0"/>
              <a:t> a </a:t>
            </a:r>
            <a:r>
              <a:rPr lang="en-US" sz="2800" dirty="0" err="1"/>
              <a:t>termelékenységre</a:t>
            </a:r>
            <a:r>
              <a:rPr lang="en-US" sz="2800" dirty="0"/>
              <a:t> </a:t>
            </a:r>
            <a:r>
              <a:rPr lang="en-US" sz="2800" dirty="0" err="1"/>
              <a:t>nézve</a:t>
            </a:r>
            <a:r>
              <a:rPr lang="en-US" sz="2800" dirty="0"/>
              <a:t>, </a:t>
            </a:r>
            <a:r>
              <a:rPr lang="en-US" sz="2800" dirty="0" err="1"/>
              <a:t>minden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releváns</a:t>
            </a:r>
            <a:r>
              <a:rPr lang="en-US" sz="2800" dirty="0"/>
              <a:t> </a:t>
            </a:r>
            <a:r>
              <a:rPr lang="en-US" sz="2800" dirty="0" err="1"/>
              <a:t>tényező</a:t>
            </a:r>
            <a:r>
              <a:rPr lang="en-US" sz="2800" dirty="0"/>
              <a:t> </a:t>
            </a:r>
            <a:r>
              <a:rPr lang="en-US" sz="2800" dirty="0" err="1"/>
              <a:t>változatlansága</a:t>
            </a:r>
            <a:r>
              <a:rPr lang="en-US" sz="2800" dirty="0"/>
              <a:t> </a:t>
            </a:r>
            <a:r>
              <a:rPr lang="en-US" sz="2800" dirty="0" err="1"/>
              <a:t>mellett</a:t>
            </a:r>
            <a:r>
              <a:rPr lang="en-US" sz="2800" dirty="0"/>
              <a:t> (ceteris paribus)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033F8-3634-484F-A57F-4DA82B8A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E911027-8BC6-43DF-9A76-3C2123839073}"/>
              </a:ext>
            </a:extLst>
          </p:cNvPr>
          <p:cNvSpPr/>
          <p:nvPr/>
        </p:nvSpPr>
        <p:spPr bwMode="auto">
          <a:xfrm>
            <a:off x="695632" y="2362200"/>
            <a:ext cx="32766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1-es parcella (0,5 ha): műtrágya új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63D0E51-8E61-416A-B974-2518BB405C7C}"/>
              </a:ext>
            </a:extLst>
          </p:cNvPr>
          <p:cNvSpPr/>
          <p:nvPr/>
        </p:nvSpPr>
        <p:spPr bwMode="auto">
          <a:xfrm>
            <a:off x="4572000" y="2362200"/>
            <a:ext cx="32766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2-es parcella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(0,5 ha)</a:t>
            </a: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: műtrágya standard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B34BF0E-1C9E-4AC4-A6A3-9375D828CB63}"/>
              </a:ext>
            </a:extLst>
          </p:cNvPr>
          <p:cNvSpPr/>
          <p:nvPr/>
        </p:nvSpPr>
        <p:spPr bwMode="auto">
          <a:xfrm>
            <a:off x="762000" y="3581400"/>
            <a:ext cx="6934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Hatásos-e az új műtrágya?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Mi lehet a probléma ezzel a teszteléssel?</a:t>
            </a:r>
          </a:p>
        </p:txBody>
      </p:sp>
    </p:spTree>
    <p:extLst>
      <p:ext uri="{BB962C8B-B14F-4D97-AF65-F5344CB8AC3E}">
        <p14:creationId xmlns:p14="http://schemas.microsoft.com/office/powerpoint/2010/main" val="153399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0D930-59FC-43B2-B883-4EC2B5F2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Formalizált modell – Rubin </a:t>
            </a:r>
            <a:r>
              <a:rPr lang="hu-HU" dirty="0" err="1"/>
              <a:t>Causal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(RCM)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99CEB2B1-BAB2-4458-80E0-F4C8A9CEE8E3}"/>
                  </a:ext>
                </a:extLst>
              </p:cNvPr>
              <p:cNvSpPr txBox="1"/>
              <p:nvPr/>
            </p:nvSpPr>
            <p:spPr>
              <a:xfrm>
                <a:off x="737417" y="2994621"/>
                <a:ext cx="319747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99CEB2B1-BAB2-4458-80E0-F4C8A9CE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7" y="2994621"/>
                <a:ext cx="3197477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15B58A79-53C6-450C-A3C7-81DE725A41FF}"/>
                  </a:ext>
                </a:extLst>
              </p:cNvPr>
              <p:cNvSpPr txBox="1"/>
              <p:nvPr/>
            </p:nvSpPr>
            <p:spPr>
              <a:xfrm>
                <a:off x="5233217" y="3223648"/>
                <a:ext cx="3087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15B58A79-53C6-450C-A3C7-81DE725A4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17" y="3223648"/>
                <a:ext cx="3087255" cy="369332"/>
              </a:xfrm>
              <a:prstGeom prst="rect">
                <a:avLst/>
              </a:prstGeom>
              <a:blipFill>
                <a:blip r:embed="rId3"/>
                <a:stretch>
                  <a:fillRect l="-1578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áromszög 4">
            <a:extLst>
              <a:ext uri="{FF2B5EF4-FFF2-40B4-BE49-F238E27FC236}">
                <a16:creationId xmlns:a16="http://schemas.microsoft.com/office/drawing/2014/main" id="{E87FBF05-81D5-4C97-8DB0-045D75AB0FE2}"/>
              </a:ext>
            </a:extLst>
          </p:cNvPr>
          <p:cNvSpPr/>
          <p:nvPr/>
        </p:nvSpPr>
        <p:spPr bwMode="auto">
          <a:xfrm rot="5400000">
            <a:off x="4352918" y="3017483"/>
            <a:ext cx="388998" cy="7620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" name="Bal oldali kapcsos zárójel 5">
            <a:extLst>
              <a:ext uri="{FF2B5EF4-FFF2-40B4-BE49-F238E27FC236}">
                <a16:creationId xmlns:a16="http://schemas.microsoft.com/office/drawing/2014/main" id="{0E0940B5-9FFF-48DF-B6AC-BE33C747E0CC}"/>
              </a:ext>
            </a:extLst>
          </p:cNvPr>
          <p:cNvSpPr/>
          <p:nvPr/>
        </p:nvSpPr>
        <p:spPr bwMode="auto">
          <a:xfrm rot="5400000">
            <a:off x="2482476" y="1635146"/>
            <a:ext cx="396081" cy="2362200"/>
          </a:xfrm>
          <a:prstGeom prst="leftBrac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84ACB73-60F6-4D8B-A136-FD0145D18F2D}"/>
              </a:ext>
            </a:extLst>
          </p:cNvPr>
          <p:cNvSpPr/>
          <p:nvPr/>
        </p:nvSpPr>
        <p:spPr bwMode="auto">
          <a:xfrm>
            <a:off x="1347017" y="2124394"/>
            <a:ext cx="2971800" cy="39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Potenciális kimenet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C9CF70A-6AAF-4A30-8D16-83A092543812}"/>
              </a:ext>
            </a:extLst>
          </p:cNvPr>
          <p:cNvSpPr/>
          <p:nvPr/>
        </p:nvSpPr>
        <p:spPr bwMode="auto">
          <a:xfrm>
            <a:off x="646395" y="4043067"/>
            <a:ext cx="7696200" cy="21291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Honnan jön D?</a:t>
            </a: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Ha kontrollált kísérletről van szó, a kísérletező határozza meg</a:t>
            </a: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Ha nem kontrollált kísérletről van szó, akkor egyéb faktorok határozzák meg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90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CB522-94A3-458D-B841-7398629A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RCM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000863B-B959-42DB-A815-84092C70C486}"/>
              </a:ext>
            </a:extLst>
          </p:cNvPr>
          <p:cNvSpPr/>
          <p:nvPr/>
        </p:nvSpPr>
        <p:spPr bwMode="auto">
          <a:xfrm>
            <a:off x="457200" y="1981200"/>
            <a:ext cx="7696200" cy="11198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Az alapvető probléma, hogy minden megfigyelési egységre csak az egyik kimenetet tudjuk megfigyelni.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Nem látjuk a tényellentétest (</a:t>
            </a:r>
            <a:r>
              <a:rPr lang="hu-HU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conterfactual</a:t>
            </a: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EF26056-5C9A-4BFD-9169-C60C698964FA}"/>
              </a:ext>
            </a:extLst>
          </p:cNvPr>
          <p:cNvSpPr/>
          <p:nvPr/>
        </p:nvSpPr>
        <p:spPr bwMode="auto">
          <a:xfrm>
            <a:off x="457202" y="3629757"/>
            <a:ext cx="7696200" cy="8660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Helyette az átlagos kezelési hatást próbáljuk megbecsülni (</a:t>
            </a:r>
            <a:r>
              <a:rPr lang="hu-HU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Average</a:t>
            </a: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Treatment</a:t>
            </a: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Effect</a:t>
            </a:r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" name="Háromszög 5">
            <a:extLst>
              <a:ext uri="{FF2B5EF4-FFF2-40B4-BE49-F238E27FC236}">
                <a16:creationId xmlns:a16="http://schemas.microsoft.com/office/drawing/2014/main" id="{06DBD6BE-7E35-40B1-8677-5E57335BA9DE}"/>
              </a:ext>
            </a:extLst>
          </p:cNvPr>
          <p:cNvSpPr/>
          <p:nvPr/>
        </p:nvSpPr>
        <p:spPr bwMode="auto">
          <a:xfrm rot="10800000">
            <a:off x="570345" y="3270965"/>
            <a:ext cx="7583055" cy="243523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D742CF0-C0BE-4D2C-9642-F937C58547ED}"/>
                  </a:ext>
                </a:extLst>
              </p:cNvPr>
              <p:cNvSpPr txBox="1"/>
              <p:nvPr/>
            </p:nvSpPr>
            <p:spPr>
              <a:xfrm>
                <a:off x="538390" y="4637906"/>
                <a:ext cx="2386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b="0" dirty="0"/>
                  <a:t>ATE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D742CF0-C0BE-4D2C-9642-F937C5854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0" y="4637906"/>
                <a:ext cx="2386679" cy="369332"/>
              </a:xfrm>
              <a:prstGeom prst="rect">
                <a:avLst/>
              </a:prstGeom>
              <a:blipFill>
                <a:blip r:embed="rId2"/>
                <a:stretch>
                  <a:fillRect l="-7653" t="-25000" b="-5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86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03902-E79A-4285-A6A5-9D60E708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55" y="292894"/>
            <a:ext cx="7543800" cy="868362"/>
          </a:xfrm>
        </p:spPr>
        <p:txBody>
          <a:bodyPr/>
          <a:lstStyle/>
          <a:p>
            <a:r>
              <a:rPr lang="hu-HU" dirty="0"/>
              <a:t>RCM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B36757F-DBF3-49ED-A1B8-B8F14D73E5B4}"/>
                  </a:ext>
                </a:extLst>
              </p:cNvPr>
              <p:cNvSpPr txBox="1"/>
              <p:nvPr/>
            </p:nvSpPr>
            <p:spPr>
              <a:xfrm>
                <a:off x="609600" y="1905000"/>
                <a:ext cx="8188267" cy="892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hu-HU" b="0" dirty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m:rPr>
                        <m:nor/>
                      </m:rPr>
                      <a:rPr lang="hu-HU" dirty="0"/>
                      <m:t>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hu-HU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hu-HU" b="0" dirty="0"/>
                  <a:t>   				  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m:rPr>
                        <m:nor/>
                      </m:rPr>
                      <a:rPr lang="hu-HU" dirty="0"/>
                      <m:t>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B36757F-DBF3-49ED-A1B8-B8F14D73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8188267" cy="892552"/>
              </a:xfrm>
              <a:prstGeom prst="rect">
                <a:avLst/>
              </a:prstGeom>
              <a:blipFill>
                <a:blip r:embed="rId2"/>
                <a:stretch>
                  <a:fillRect l="-1266" b="-150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zis 5">
            <a:extLst>
              <a:ext uri="{FF2B5EF4-FFF2-40B4-BE49-F238E27FC236}">
                <a16:creationId xmlns:a16="http://schemas.microsoft.com/office/drawing/2014/main" id="{25FA3E11-54A2-4C92-836E-8722976CA47C}"/>
              </a:ext>
            </a:extLst>
          </p:cNvPr>
          <p:cNvSpPr/>
          <p:nvPr/>
        </p:nvSpPr>
        <p:spPr bwMode="auto">
          <a:xfrm>
            <a:off x="4038601" y="2351276"/>
            <a:ext cx="5029200" cy="620524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D0518DC2-BCBE-4CB6-8D65-58F1F0412227}"/>
              </a:ext>
            </a:extLst>
          </p:cNvPr>
          <p:cNvSpPr/>
          <p:nvPr/>
        </p:nvSpPr>
        <p:spPr bwMode="auto">
          <a:xfrm>
            <a:off x="647700" y="1602438"/>
            <a:ext cx="3358946" cy="3025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Átlagok között megfigyelt különbség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C276D2D5-92BC-42CA-81CF-E6E44024E5D6}"/>
              </a:ext>
            </a:extLst>
          </p:cNvPr>
          <p:cNvSpPr/>
          <p:nvPr/>
        </p:nvSpPr>
        <p:spPr bwMode="auto">
          <a:xfrm>
            <a:off x="4873728" y="1570187"/>
            <a:ext cx="3358946" cy="3025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Átlagos kezelési hatás a kezelteknél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35D465C6-9E70-48FC-AC5C-C0CB642EBDF3}"/>
              </a:ext>
            </a:extLst>
          </p:cNvPr>
          <p:cNvSpPr/>
          <p:nvPr/>
        </p:nvSpPr>
        <p:spPr bwMode="auto">
          <a:xfrm>
            <a:off x="6743087" y="1905000"/>
            <a:ext cx="1905000" cy="446276"/>
          </a:xfrm>
          <a:prstGeom prst="ellipse">
            <a:avLst/>
          </a:prstGeom>
          <a:noFill/>
          <a:ln w="28575" cap="flat" cmpd="sng" algn="ctr">
            <a:solidFill>
              <a:srgbClr val="029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D93261F6-3BD3-4A89-B158-799FF82ADE37}"/>
              </a:ext>
            </a:extLst>
          </p:cNvPr>
          <p:cNvSpPr/>
          <p:nvPr/>
        </p:nvSpPr>
        <p:spPr bwMode="auto">
          <a:xfrm>
            <a:off x="4670324" y="2398448"/>
            <a:ext cx="1905000" cy="493449"/>
          </a:xfrm>
          <a:prstGeom prst="ellipse">
            <a:avLst/>
          </a:prstGeom>
          <a:noFill/>
          <a:ln w="28575" cap="flat" cmpd="sng" algn="ctr">
            <a:solidFill>
              <a:srgbClr val="029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E6204465-1270-4CD4-A449-35EA02C35AA8}"/>
              </a:ext>
            </a:extLst>
          </p:cNvPr>
          <p:cNvSpPr/>
          <p:nvPr/>
        </p:nvSpPr>
        <p:spPr bwMode="auto">
          <a:xfrm>
            <a:off x="639097" y="4075341"/>
            <a:ext cx="8151396" cy="1309501"/>
          </a:xfrm>
          <a:prstGeom prst="roundRect">
            <a:avLst/>
          </a:prstGeom>
          <a:ln>
            <a:solidFill>
              <a:srgbClr val="FF090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pitchFamily="28" charset="-128"/>
              </a:rPr>
              <a:t>Szelekciós torzítás: van-e különbség azok között, akiket nem kezeltek, azokhoz képest, akiket kezeltek, ha nem kezelték volna őket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pitchFamily="28" charset="-128"/>
                <a:sym typeface="Wingdings" panose="05000000000000000000" pitchFamily="2" charset="2"/>
              </a:rPr>
              <a:t>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B3C7F40-45DD-467C-B994-89C7320B1B58}"/>
              </a:ext>
            </a:extLst>
          </p:cNvPr>
          <p:cNvSpPr/>
          <p:nvPr/>
        </p:nvSpPr>
        <p:spPr bwMode="auto">
          <a:xfrm>
            <a:off x="628035" y="3132044"/>
            <a:ext cx="8151396" cy="818503"/>
          </a:xfrm>
          <a:prstGeom prst="roundRect">
            <a:avLst/>
          </a:prstGeom>
          <a:ln>
            <a:solidFill>
              <a:srgbClr val="0295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0295FF"/>
                </a:solidFill>
                <a:effectLst/>
                <a:latin typeface="Arial" charset="0"/>
                <a:ea typeface="ヒラギノ角ゴ Pro W3" pitchFamily="28" charset="-128"/>
              </a:rPr>
              <a:t>Lehetetlen megfigyelni: mi lett volna a kimenet, ha nem kezelik 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F86E9AE-4965-40A6-9F00-583822DEBFE8}"/>
              </a:ext>
            </a:extLst>
          </p:cNvPr>
          <p:cNvSpPr/>
          <p:nvPr/>
        </p:nvSpPr>
        <p:spPr bwMode="auto">
          <a:xfrm>
            <a:off x="652615" y="5638800"/>
            <a:ext cx="8126815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Tehát létezik-e egy 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baseline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kimenet mindenkinél? Almát almával hasonlítunk össze?</a:t>
            </a:r>
          </a:p>
        </p:txBody>
      </p:sp>
    </p:spTree>
    <p:extLst>
      <p:ext uri="{BB962C8B-B14F-4D97-AF65-F5344CB8AC3E}">
        <p14:creationId xmlns:p14="http://schemas.microsoft.com/office/powerpoint/2010/main" val="62629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21BF0F-F527-47C3-A5AA-89B3015B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id="{5020D537-A4F5-487B-B46F-12425F28EF2D}"/>
                  </a:ext>
                </a:extLst>
              </p:cNvPr>
              <p:cNvSpPr/>
              <p:nvPr/>
            </p:nvSpPr>
            <p:spPr bwMode="auto">
              <a:xfrm>
                <a:off x="502674" y="2057400"/>
                <a:ext cx="7696200" cy="101578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:r>
                  <a:rPr kumimoji="0" lang="hu-H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28" charset="-128"/>
                  </a:rPr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hu-H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28" charset="-128"/>
                  </a:rPr>
                  <a:t> véletlenszerűen lett hozzárendelve, akkor nem függ a potenciális kimenetektől (vagyis mintha </a:t>
                </a:r>
                <a:r>
                  <a:rPr kumimoji="0" lang="hu-HU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28" charset="-128"/>
                  </a:rPr>
                  <a:t>randomizált</a:t>
                </a:r>
                <a:r>
                  <a:rPr kumimoji="0" lang="hu-H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28" charset="-128"/>
                  </a:rPr>
                  <a:t> kísérlet lenne). </a:t>
                </a:r>
              </a:p>
            </p:txBody>
          </p:sp>
        </mc:Choice>
        <mc:Fallback xmlns=""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id="{5020D537-A4F5-487B-B46F-12425F28E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674" y="2057400"/>
                <a:ext cx="7696200" cy="1015783"/>
              </a:xfrm>
              <a:prstGeom prst="roundRect">
                <a:avLst/>
              </a:prstGeom>
              <a:blipFill>
                <a:blip r:embed="rId2"/>
                <a:stretch>
                  <a:fillRect l="-395" t="-11765" r="-395" b="-2117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57431E05-B107-4F68-A499-D9237645C449}"/>
                  </a:ext>
                </a:extLst>
              </p:cNvPr>
              <p:cNvSpPr/>
              <p:nvPr/>
            </p:nvSpPr>
            <p:spPr>
              <a:xfrm>
                <a:off x="568796" y="3237069"/>
                <a:ext cx="329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m:rPr>
                          <m:nor/>
                        </m:rPr>
                        <a:rPr lang="hu-HU" sz="1800" dirty="0"/>
                        <m:t> </m:t>
                      </m:r>
                      <m:r>
                        <a:rPr lang="hu-HU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hu-HU" sz="1800" dirty="0"/>
              </a:p>
            </p:txBody>
          </p:sp>
        </mc:Choice>
        <mc:Fallback xmlns="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57431E05-B107-4F68-A499-D9237645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96" y="3237069"/>
                <a:ext cx="329282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BA900941-35FB-4DB9-A9CD-59EBCE991BDF}"/>
                  </a:ext>
                </a:extLst>
              </p:cNvPr>
              <p:cNvSpPr/>
              <p:nvPr/>
            </p:nvSpPr>
            <p:spPr>
              <a:xfrm>
                <a:off x="586002" y="3681686"/>
                <a:ext cx="329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m:rPr>
                          <m:nor/>
                        </m:rPr>
                        <a:rPr lang="hu-HU" sz="1800" dirty="0"/>
                        <m:t> </m:t>
                      </m:r>
                      <m:r>
                        <a:rPr lang="hu-HU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hu-HU" sz="1800" dirty="0"/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BA900941-35FB-4DB9-A9CD-59EBCE9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2" y="3681686"/>
                <a:ext cx="32928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áromszög 6">
            <a:extLst>
              <a:ext uri="{FF2B5EF4-FFF2-40B4-BE49-F238E27FC236}">
                <a16:creationId xmlns:a16="http://schemas.microsoft.com/office/drawing/2014/main" id="{42392911-D4F9-4207-8BC9-3917F236FCEF}"/>
              </a:ext>
            </a:extLst>
          </p:cNvPr>
          <p:cNvSpPr/>
          <p:nvPr/>
        </p:nvSpPr>
        <p:spPr bwMode="auto">
          <a:xfrm rot="5400000">
            <a:off x="3798324" y="3434036"/>
            <a:ext cx="685800" cy="4191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0ABB0F3-2096-46E4-89C1-EA7FFBBCA9A4}"/>
              </a:ext>
            </a:extLst>
          </p:cNvPr>
          <p:cNvSpPr/>
          <p:nvPr/>
        </p:nvSpPr>
        <p:spPr bwMode="auto">
          <a:xfrm>
            <a:off x="464574" y="4387313"/>
            <a:ext cx="7696200" cy="8338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hu-HU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Így pedig a szimpla átlagok különbségével megbecsülhető.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FB9CD4B2-9CFD-424B-940C-E723C1F62A20}"/>
                  </a:ext>
                </a:extLst>
              </p:cNvPr>
              <p:cNvSpPr/>
              <p:nvPr/>
            </p:nvSpPr>
            <p:spPr>
              <a:xfrm>
                <a:off x="4420828" y="3283536"/>
                <a:ext cx="5257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FB9CD4B2-9CFD-424B-940C-E723C1F62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28" y="3283536"/>
                <a:ext cx="525780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75F02363-8E56-4596-9084-E1B11E6CA94E}"/>
                  </a:ext>
                </a:extLst>
              </p:cNvPr>
              <p:cNvSpPr/>
              <p:nvPr/>
            </p:nvSpPr>
            <p:spPr>
              <a:xfrm>
                <a:off x="4403622" y="3697075"/>
                <a:ext cx="457200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75F02363-8E56-4596-9084-E1B11E6CA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22" y="3697075"/>
                <a:ext cx="4572000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8BA879-A5A8-4008-9D5A-6ED31084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715962"/>
          </a:xfrm>
        </p:spPr>
        <p:txBody>
          <a:bodyPr/>
          <a:lstStyle/>
          <a:p>
            <a:r>
              <a:rPr lang="hu-HU" sz="2800" dirty="0"/>
              <a:t>Ok-okozati hatások grafikusan:</a:t>
            </a:r>
            <a:br>
              <a:rPr lang="hu-HU" sz="2800" dirty="0"/>
            </a:br>
            <a:r>
              <a:rPr lang="hu-HU" sz="2800" dirty="0" err="1"/>
              <a:t>Directed</a:t>
            </a:r>
            <a:r>
              <a:rPr lang="hu-HU" sz="2800" dirty="0"/>
              <a:t> </a:t>
            </a:r>
            <a:r>
              <a:rPr lang="hu-HU" sz="2800" dirty="0" err="1"/>
              <a:t>Acyclic</a:t>
            </a:r>
            <a:r>
              <a:rPr lang="hu-HU" sz="2800" dirty="0"/>
              <a:t> </a:t>
            </a:r>
            <a:r>
              <a:rPr lang="hu-HU" sz="2800" dirty="0" err="1"/>
              <a:t>Graph</a:t>
            </a:r>
            <a:r>
              <a:rPr lang="hu-HU" sz="2800" dirty="0"/>
              <a:t> (DAG)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C45A7E6-12BC-49E5-8BBE-84177146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5698870" cy="49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2ED14-89D9-4F00-AD6E-FAD35C10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Rossz gráf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B0C5B82-AE69-4F82-8182-5D47C8E4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00600" cy="45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3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</a:t>
            </a:r>
            <a:r>
              <a:rPr lang="en-US" dirty="0" err="1"/>
              <a:t>vs</a:t>
            </a:r>
            <a:r>
              <a:rPr lang="en-US" dirty="0"/>
              <a:t> random assignment</a:t>
            </a:r>
          </a:p>
        </p:txBody>
      </p:sp>
      <p:pic>
        <p:nvPicPr>
          <p:cNvPr id="568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19262"/>
            <a:ext cx="82296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8895D-5C46-4CD7-A09D-903D0F70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Simpson paradox </a:t>
            </a:r>
            <a:br>
              <a:rPr lang="hu-HU" sz="3600" dirty="0"/>
            </a:br>
            <a:r>
              <a:rPr lang="hu-HU" sz="1200" dirty="0">
                <a:solidFill>
                  <a:srgbClr val="0070C0"/>
                </a:solidFill>
              </a:rPr>
              <a:t>https://www.youtube.com/watch?v=ebEkn-BiW5k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D4BBBD-EE9C-4CE4-8BD7-9E3F04F6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5867400" cy="44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6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mintavétel</a:t>
            </a:r>
            <a:r>
              <a:rPr lang="en-US" dirty="0"/>
              <a:t>: </a:t>
            </a:r>
            <a:r>
              <a:rPr lang="en-US" dirty="0" err="1"/>
              <a:t>általánosíthatóság</a:t>
            </a:r>
            <a:endParaRPr lang="en-US" dirty="0"/>
          </a:p>
        </p:txBody>
      </p:sp>
      <p:pic>
        <p:nvPicPr>
          <p:cNvPr id="567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8229600" cy="327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/>
          <p:cNvSpPr txBox="1"/>
          <p:nvPr/>
        </p:nvSpPr>
        <p:spPr>
          <a:xfrm>
            <a:off x="533400" y="1447800"/>
            <a:ext cx="7649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mintavétel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, a </a:t>
            </a:r>
            <a:r>
              <a:rPr lang="en-US" dirty="0" err="1"/>
              <a:t>sokaság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eleme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ugyanolyan</a:t>
            </a:r>
            <a:r>
              <a:rPr lang="en-US" dirty="0"/>
              <a:t> </a:t>
            </a:r>
            <a:r>
              <a:rPr lang="en-US" dirty="0" err="1"/>
              <a:t>valószínűséggel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kiválasztásra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sokaság</a:t>
            </a:r>
            <a:endParaRPr lang="en-US" dirty="0"/>
          </a:p>
          <a:p>
            <a:pPr algn="just"/>
            <a:r>
              <a:rPr lang="en-US" dirty="0" err="1"/>
              <a:t>tulajdonságait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ideális</a:t>
            </a:r>
            <a:r>
              <a:rPr lang="en-US" dirty="0"/>
              <a:t> </a:t>
            </a:r>
            <a:r>
              <a:rPr lang="en-US" dirty="0" err="1"/>
              <a:t>vizsgálat</a:t>
            </a:r>
            <a:r>
              <a:rPr lang="en-US" dirty="0"/>
              <a:t>?</a:t>
            </a:r>
          </a:p>
        </p:txBody>
      </p:sp>
      <p:graphicFrame>
        <p:nvGraphicFramePr>
          <p:cNvPr id="26" name="Táblázat 25"/>
          <p:cNvGraphicFramePr>
            <a:graphicFrameLocks noGrp="1"/>
          </p:cNvGraphicFramePr>
          <p:nvPr/>
        </p:nvGraphicFramePr>
        <p:xfrm>
          <a:off x="1981200" y="259080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Véletlenszerű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hozzárendelés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aseline="0" dirty="0" err="1"/>
                        <a:t>kezelt-kontrol</a:t>
                      </a:r>
                      <a:r>
                        <a:rPr lang="en-US" sz="2000" baseline="0" dirty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Nincs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véletlenszerű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hozzárendelés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Véletlen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minta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Ok-</a:t>
                      </a:r>
                      <a:r>
                        <a:rPr lang="en-US" dirty="0" err="1"/>
                        <a:t>okozati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összefüggés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Csak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korreláció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de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Nem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véletlen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minta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Ok-</a:t>
                      </a:r>
                      <a:r>
                        <a:rPr lang="en-US" dirty="0" err="1"/>
                        <a:t>okozati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összefüggés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de </a:t>
                      </a:r>
                      <a:r>
                        <a:rPr lang="en-US" baseline="0" dirty="0" err="1"/>
                        <a:t>nem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Csak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korreláció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 err="1"/>
                        <a:t>és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53054347"/>
              </p:ext>
            </p:extLst>
          </p:nvPr>
        </p:nvGraphicFramePr>
        <p:xfrm>
          <a:off x="0" y="3657600"/>
          <a:ext cx="2057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Jobbra nyíl 28"/>
          <p:cNvSpPr/>
          <p:nvPr/>
        </p:nvSpPr>
        <p:spPr>
          <a:xfrm rot="5400000">
            <a:off x="4495800" y="-457199"/>
            <a:ext cx="1219201" cy="4876801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Szövegdoboz 30"/>
          <p:cNvSpPr txBox="1"/>
          <p:nvPr/>
        </p:nvSpPr>
        <p:spPr>
          <a:xfrm>
            <a:off x="4229100" y="15942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/>
              <a:t>Belső </a:t>
            </a:r>
            <a:r>
              <a:rPr lang="hu-HU" sz="1800" b="1" dirty="0" err="1"/>
              <a:t>validitás</a:t>
            </a:r>
            <a:endParaRPr lang="en-US" sz="1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áblázat 25"/>
          <p:cNvGraphicFramePr>
            <a:graphicFrameLocks noGrp="1"/>
          </p:cNvGraphicFramePr>
          <p:nvPr/>
        </p:nvGraphicFramePr>
        <p:xfrm>
          <a:off x="1524000" y="106680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Véletlenszerű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hozzárendelés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aseline="0" dirty="0" err="1"/>
                        <a:t>kezelt-kontrol</a:t>
                      </a:r>
                      <a:r>
                        <a:rPr lang="en-US" sz="2000" baseline="0" dirty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Nincs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véletlenszerű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hozzárendelés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Véletlen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minta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Ok-</a:t>
                      </a:r>
                      <a:r>
                        <a:rPr lang="en-US" dirty="0" err="1"/>
                        <a:t>okozati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összefüggés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Csak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korreláció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de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Nem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véletlen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minta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Ok-</a:t>
                      </a:r>
                      <a:r>
                        <a:rPr lang="en-US" dirty="0" err="1"/>
                        <a:t>okozati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összefüggés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de </a:t>
                      </a:r>
                      <a:r>
                        <a:rPr lang="en-US" baseline="0" dirty="0" err="1"/>
                        <a:t>nem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Csak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korreláció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és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Egyenes összekötő nyíllal 9"/>
          <p:cNvCxnSpPr/>
          <p:nvPr/>
        </p:nvCxnSpPr>
        <p:spPr bwMode="auto">
          <a:xfrm>
            <a:off x="1524000" y="1828800"/>
            <a:ext cx="2286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gyenes összekötő nyíllal 11"/>
          <p:cNvCxnSpPr/>
          <p:nvPr/>
        </p:nvCxnSpPr>
        <p:spPr bwMode="auto">
          <a:xfrm flipV="1">
            <a:off x="2971800" y="4495800"/>
            <a:ext cx="11430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gyenes összekötő nyíllal 13"/>
          <p:cNvCxnSpPr>
            <a:stCxn id="30" idx="3"/>
          </p:cNvCxnSpPr>
          <p:nvPr/>
        </p:nvCxnSpPr>
        <p:spPr bwMode="auto">
          <a:xfrm flipH="1">
            <a:off x="7543800" y="2334138"/>
            <a:ext cx="299385" cy="256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gyenes összekötő nyíllal 15"/>
          <p:cNvCxnSpPr/>
          <p:nvPr/>
        </p:nvCxnSpPr>
        <p:spPr bwMode="auto">
          <a:xfrm flipH="1" flipV="1">
            <a:off x="6781800" y="4343400"/>
            <a:ext cx="3048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Ellipszis 16"/>
          <p:cNvSpPr/>
          <p:nvPr/>
        </p:nvSpPr>
        <p:spPr bwMode="auto">
          <a:xfrm>
            <a:off x="0" y="1143000"/>
            <a:ext cx="15240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Ideális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kísérlet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Ellipszis 19"/>
          <p:cNvSpPr/>
          <p:nvPr/>
        </p:nvSpPr>
        <p:spPr bwMode="auto">
          <a:xfrm>
            <a:off x="990600" y="5105400"/>
            <a:ext cx="22098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Legtöbb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randomizált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kísérlet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Ellipszis 20"/>
          <p:cNvSpPr/>
          <p:nvPr/>
        </p:nvSpPr>
        <p:spPr bwMode="auto">
          <a:xfrm>
            <a:off x="6477000" y="5105400"/>
            <a:ext cx="16002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/>
              <a:t>Rossz</a:t>
            </a:r>
            <a:r>
              <a:rPr lang="en-US" sz="1800" dirty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/>
              <a:t>kísérlet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Ellipszis 29"/>
          <p:cNvSpPr/>
          <p:nvPr/>
        </p:nvSpPr>
        <p:spPr bwMode="auto">
          <a:xfrm>
            <a:off x="7620000" y="838200"/>
            <a:ext cx="15240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/>
              <a:t>Megfigyeléses</a:t>
            </a:r>
            <a:r>
              <a:rPr lang="en-US" sz="1800" dirty="0"/>
              <a:t> /</a:t>
            </a:r>
            <a:r>
              <a:rPr lang="en-US" sz="1800" dirty="0" err="1"/>
              <a:t>leíró</a:t>
            </a:r>
            <a:r>
              <a:rPr lang="en-US" sz="1800" dirty="0"/>
              <a:t> </a:t>
            </a:r>
            <a:r>
              <a:rPr lang="en-US" sz="1800" dirty="0" err="1"/>
              <a:t>vizsgálat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Mivel</a:t>
            </a:r>
            <a:r>
              <a:rPr lang="en-US" dirty="0"/>
              <a:t> is </a:t>
            </a:r>
            <a:r>
              <a:rPr lang="en-US" dirty="0" err="1"/>
              <a:t>foglalkozik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ökonometria</a:t>
            </a:r>
            <a:r>
              <a:rPr lang="en-US" dirty="0"/>
              <a:t>?</a:t>
            </a:r>
          </a:p>
        </p:txBody>
      </p:sp>
      <p:graphicFrame>
        <p:nvGraphicFramePr>
          <p:cNvPr id="26" name="Táblázat 25"/>
          <p:cNvGraphicFramePr>
            <a:graphicFrameLocks noGrp="1"/>
          </p:cNvGraphicFramePr>
          <p:nvPr/>
        </p:nvGraphicFramePr>
        <p:xfrm>
          <a:off x="1981200" y="259080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Véletlenszerű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hozzárendelés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aseline="0" dirty="0" err="1"/>
                        <a:t>kezelt-kontrol</a:t>
                      </a:r>
                      <a:r>
                        <a:rPr lang="en-US" sz="2000" baseline="0" dirty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Nincs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véletlenszerű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hozzárendelés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Véletlen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minta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Ok-</a:t>
                      </a:r>
                      <a:r>
                        <a:rPr lang="en-US" dirty="0" err="1"/>
                        <a:t>okozati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összefüggés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Csak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korreláció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de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Nem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véletlen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minta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Ok-</a:t>
                      </a:r>
                      <a:r>
                        <a:rPr lang="en-US" dirty="0" err="1"/>
                        <a:t>okozati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összefüggés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de </a:t>
                      </a:r>
                      <a:r>
                        <a:rPr lang="en-US" baseline="0" dirty="0" err="1"/>
                        <a:t>nem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Csak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korreláció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és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általánosítható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Jobbra nyíl 28"/>
          <p:cNvSpPr/>
          <p:nvPr/>
        </p:nvSpPr>
        <p:spPr>
          <a:xfrm rot="10800000">
            <a:off x="2286000" y="1371600"/>
            <a:ext cx="5715000" cy="12192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zövegdoboz 6"/>
          <p:cNvSpPr txBox="1"/>
          <p:nvPr/>
        </p:nvSpPr>
        <p:spPr>
          <a:xfrm>
            <a:off x="2895600" y="1600200"/>
            <a:ext cx="5288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 </a:t>
            </a:r>
            <a:r>
              <a:rPr lang="en-US" sz="1400" dirty="0" err="1"/>
              <a:t>nincs</a:t>
            </a:r>
            <a:r>
              <a:rPr lang="en-US" sz="1400" dirty="0"/>
              <a:t> </a:t>
            </a:r>
            <a:r>
              <a:rPr lang="en-US" sz="1400" dirty="0" err="1"/>
              <a:t>lehetőség</a:t>
            </a:r>
            <a:r>
              <a:rPr lang="en-US" sz="1400" dirty="0"/>
              <a:t> </a:t>
            </a:r>
            <a:r>
              <a:rPr lang="hu-HU" sz="1400" dirty="0"/>
              <a:t>véletlen hozzárendelést </a:t>
            </a:r>
            <a:r>
              <a:rPr lang="en-US" sz="1400" dirty="0" err="1"/>
              <a:t>csinálni</a:t>
            </a:r>
            <a:r>
              <a:rPr lang="en-US" sz="1400" dirty="0"/>
              <a:t>, </a:t>
            </a:r>
            <a:r>
              <a:rPr lang="en-US" sz="1400" dirty="0" err="1"/>
              <a:t>akkor</a:t>
            </a:r>
            <a:endParaRPr lang="en-US" sz="1400" dirty="0"/>
          </a:p>
          <a:p>
            <a:r>
              <a:rPr lang="en-US" sz="1400" dirty="0" err="1"/>
              <a:t>használjuk</a:t>
            </a:r>
            <a:r>
              <a:rPr lang="en-US" sz="1400" dirty="0"/>
              <a:t> </a:t>
            </a:r>
            <a:r>
              <a:rPr lang="en-US" sz="1400" dirty="0" err="1"/>
              <a:t>okosabban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adatokat</a:t>
            </a:r>
            <a:r>
              <a:rPr lang="en-US" sz="1400" dirty="0"/>
              <a:t> </a:t>
            </a:r>
            <a:r>
              <a:rPr lang="en-US" sz="1400" dirty="0" err="1"/>
              <a:t>és</a:t>
            </a:r>
            <a:r>
              <a:rPr lang="en-US" sz="1400" dirty="0"/>
              <a:t> </a:t>
            </a:r>
            <a:r>
              <a:rPr lang="hu-HU" sz="1400" dirty="0"/>
              <a:t>próbáljunk megfigyeléses </a:t>
            </a:r>
          </a:p>
          <a:p>
            <a:r>
              <a:rPr lang="hu-HU" sz="1400" dirty="0"/>
              <a:t>adatokból okozati összefüggéseket megállapítani</a:t>
            </a:r>
            <a:endParaRPr 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algn="ctr"/>
            <a:r>
              <a:rPr lang="en-US" dirty="0" err="1"/>
              <a:t>Hogyan</a:t>
            </a:r>
            <a:r>
              <a:rPr lang="en-US" dirty="0"/>
              <a:t>?</a:t>
            </a:r>
            <a:br>
              <a:rPr lang="hu-HU" dirty="0"/>
            </a:br>
            <a:r>
              <a:rPr lang="en-US" sz="1000" b="0" dirty="0">
                <a:solidFill>
                  <a:schemeClr val="tx1"/>
                </a:solidFill>
              </a:rPr>
              <a:t>Angrist on </a:t>
            </a:r>
            <a:r>
              <a:rPr lang="en-US" sz="1000" b="0" dirty="0" err="1">
                <a:solidFill>
                  <a:schemeClr val="tx1"/>
                </a:solidFill>
              </a:rPr>
              <a:t>EconTalk</a:t>
            </a:r>
            <a:r>
              <a:rPr lang="en-US" sz="1000" b="0" dirty="0">
                <a:solidFill>
                  <a:schemeClr val="tx1"/>
                </a:solidFill>
              </a:rPr>
              <a:t> podcast: </a:t>
            </a:r>
            <a:r>
              <a:rPr lang="en-US" sz="1000" dirty="0">
                <a:solidFill>
                  <a:srgbClr val="0070C0"/>
                </a:solidFill>
              </a:rPr>
              <a:t>https://www.econtalk.org/joshua-angrist-on-econometrics-and-causation/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5840"/>
            <a:ext cx="8229600" cy="5547360"/>
          </a:xfrm>
        </p:spPr>
        <p:txBody>
          <a:bodyPr/>
          <a:lstStyle/>
          <a:p>
            <a:pPr marL="858837" lvl="1" indent="-514350">
              <a:buFont typeface="+mj-lt"/>
              <a:buAutoNum type="arabicPeriod"/>
            </a:pPr>
            <a:r>
              <a:rPr lang="en-US" sz="1800" dirty="0" err="1"/>
              <a:t>Természetes</a:t>
            </a:r>
            <a:r>
              <a:rPr lang="en-US" sz="1800" dirty="0"/>
              <a:t> </a:t>
            </a:r>
            <a:r>
              <a:rPr lang="en-US" sz="1800" dirty="0" err="1"/>
              <a:t>kísérlet</a:t>
            </a:r>
            <a:endParaRPr lang="hu-HU" sz="18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/>
              <a:t>Random </a:t>
            </a:r>
            <a:r>
              <a:rPr lang="hu-HU" sz="1400" dirty="0" err="1"/>
              <a:t>assignment</a:t>
            </a:r>
            <a:r>
              <a:rPr lang="hu-HU" sz="1400" dirty="0"/>
              <a:t> </a:t>
            </a:r>
            <a:r>
              <a:rPr lang="hu-HU" sz="1400" dirty="0" err="1"/>
              <a:t>happened</a:t>
            </a:r>
            <a:r>
              <a:rPr lang="hu-HU" sz="1400" dirty="0"/>
              <a:t> in </a:t>
            </a:r>
            <a:r>
              <a:rPr lang="hu-HU" sz="1400" dirty="0" err="1"/>
              <a:t>nature</a:t>
            </a:r>
            <a:r>
              <a:rPr lang="hu-HU" sz="1400" dirty="0"/>
              <a:t>/</a:t>
            </a:r>
            <a:r>
              <a:rPr lang="hu-HU" sz="1400" dirty="0" err="1"/>
              <a:t>society</a:t>
            </a:r>
            <a:r>
              <a:rPr lang="hu-HU" sz="1400" dirty="0"/>
              <a:t>. </a:t>
            </a:r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 err="1"/>
              <a:t>Smoking</a:t>
            </a:r>
            <a:r>
              <a:rPr lang="hu-HU" sz="1400" dirty="0"/>
              <a:t> </a:t>
            </a:r>
            <a:r>
              <a:rPr lang="hu-HU" sz="1400" dirty="0" err="1"/>
              <a:t>ban</a:t>
            </a:r>
            <a:r>
              <a:rPr lang="hu-HU" sz="1400" dirty="0"/>
              <a:t> </a:t>
            </a:r>
            <a:r>
              <a:rPr lang="hu-HU" sz="1400" dirty="0" err="1"/>
              <a:t>for</a:t>
            </a:r>
            <a:r>
              <a:rPr lang="hu-HU" sz="1400" dirty="0"/>
              <a:t> 6 </a:t>
            </a:r>
            <a:r>
              <a:rPr lang="hu-HU" sz="1400" dirty="0" err="1"/>
              <a:t>months</a:t>
            </a:r>
            <a:r>
              <a:rPr lang="hu-HU" sz="1400" dirty="0"/>
              <a:t> in Helena/Montana </a:t>
            </a:r>
            <a:r>
              <a:rPr lang="hu-HU" sz="1400" dirty="0">
                <a:sym typeface="Wingdings" panose="05000000000000000000" pitchFamily="2" charset="2"/>
              </a:rPr>
              <a:t> </a:t>
            </a:r>
            <a:r>
              <a:rPr lang="hu-HU" sz="1400" dirty="0" err="1">
                <a:sym typeface="Wingdings" panose="05000000000000000000" pitchFamily="2" charset="2"/>
              </a:rPr>
              <a:t>only</a:t>
            </a:r>
            <a:r>
              <a:rPr lang="hu-HU" sz="1400" dirty="0">
                <a:sym typeface="Wingdings" panose="05000000000000000000" pitchFamily="2" charset="2"/>
              </a:rPr>
              <a:t> 1 </a:t>
            </a:r>
            <a:r>
              <a:rPr lang="hu-HU" sz="1400" dirty="0" err="1">
                <a:sym typeface="Wingdings" panose="05000000000000000000" pitchFamily="2" charset="2"/>
              </a:rPr>
              <a:t>hospital</a:t>
            </a:r>
            <a:r>
              <a:rPr lang="hu-HU" sz="1400" dirty="0">
                <a:sym typeface="Wingdings" panose="05000000000000000000" pitchFamily="2" charset="2"/>
              </a:rPr>
              <a:t>, </a:t>
            </a:r>
            <a:r>
              <a:rPr lang="hu-HU" sz="1400" dirty="0" err="1">
                <a:sym typeface="Wingdings" panose="05000000000000000000" pitchFamily="2" charset="2"/>
              </a:rPr>
              <a:t>heart</a:t>
            </a:r>
            <a:r>
              <a:rPr lang="hu-HU" sz="1400" dirty="0">
                <a:sym typeface="Wingdings" panose="05000000000000000000" pitchFamily="2" charset="2"/>
              </a:rPr>
              <a:t> </a:t>
            </a:r>
            <a:r>
              <a:rPr lang="hu-HU" sz="1400" dirty="0" err="1">
                <a:sym typeface="Wingdings" panose="05000000000000000000" pitchFamily="2" charset="2"/>
              </a:rPr>
              <a:t>attack</a:t>
            </a:r>
            <a:r>
              <a:rPr lang="hu-HU" sz="1400" dirty="0">
                <a:sym typeface="Wingdings" panose="05000000000000000000" pitchFamily="2" charset="2"/>
              </a:rPr>
              <a:t> </a:t>
            </a:r>
            <a:r>
              <a:rPr lang="hu-HU" sz="1400" dirty="0" err="1">
                <a:sym typeface="Wingdings" panose="05000000000000000000" pitchFamily="2" charset="2"/>
              </a:rPr>
              <a:t>drop</a:t>
            </a:r>
            <a:r>
              <a:rPr lang="hu-HU" sz="1400" dirty="0"/>
              <a:t>: </a:t>
            </a:r>
            <a:r>
              <a:rPr lang="hu-HU" sz="1400" dirty="0">
                <a:hlinkClick r:id="rId3"/>
              </a:rPr>
              <a:t>link</a:t>
            </a:r>
            <a:endParaRPr lang="en-US" sz="1400" dirty="0"/>
          </a:p>
          <a:p>
            <a:pPr marL="858837" lvl="1" indent="-514350">
              <a:buFont typeface="+mj-lt"/>
              <a:buAutoNum type="arabicPeriod"/>
            </a:pPr>
            <a:r>
              <a:rPr lang="en-US" sz="1800" dirty="0"/>
              <a:t>Matching </a:t>
            </a:r>
            <a:r>
              <a:rPr lang="en-US" sz="1800" dirty="0" err="1"/>
              <a:t>modell</a:t>
            </a:r>
            <a:endParaRPr lang="hu-HU" sz="18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/>
              <a:t>Explicit módon párosítsunk össze hasonló kezelt/kontroll megfigyeléseket</a:t>
            </a:r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/>
              <a:t>Roma tanulók lemaradása: </a:t>
            </a:r>
            <a:r>
              <a:rPr lang="hu-HU" sz="1400" dirty="0">
                <a:hlinkClick r:id="rId4"/>
              </a:rPr>
              <a:t>link</a:t>
            </a:r>
            <a:endParaRPr lang="en-US" sz="1400" dirty="0"/>
          </a:p>
          <a:p>
            <a:pPr marL="858837" lvl="1" indent="-514350">
              <a:buFont typeface="+mj-lt"/>
              <a:buAutoNum type="arabicPeriod"/>
            </a:pPr>
            <a:r>
              <a:rPr lang="en-US" sz="1800" dirty="0"/>
              <a:t>I</a:t>
            </a:r>
            <a:r>
              <a:rPr lang="hu-HU" sz="1800" dirty="0" err="1"/>
              <a:t>nstrumental</a:t>
            </a:r>
            <a:r>
              <a:rPr lang="hu-HU" sz="1800" dirty="0"/>
              <a:t> </a:t>
            </a:r>
            <a:r>
              <a:rPr lang="hu-HU" sz="1800" dirty="0" err="1"/>
              <a:t>Variable</a:t>
            </a:r>
            <a:endParaRPr lang="hu-HU" sz="18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 err="1"/>
              <a:t>Leveraging</a:t>
            </a:r>
            <a:r>
              <a:rPr lang="hu-HU" sz="1400" dirty="0"/>
              <a:t> </a:t>
            </a:r>
            <a:r>
              <a:rPr lang="hu-HU" sz="1400" dirty="0" err="1"/>
              <a:t>naturally</a:t>
            </a:r>
            <a:r>
              <a:rPr lang="hu-HU" sz="1400" dirty="0"/>
              <a:t> </a:t>
            </a:r>
            <a:r>
              <a:rPr lang="hu-HU" sz="1400" dirty="0" err="1"/>
              <a:t>occuring</a:t>
            </a:r>
            <a:r>
              <a:rPr lang="hu-HU" sz="1400" dirty="0"/>
              <a:t> random </a:t>
            </a:r>
            <a:r>
              <a:rPr lang="hu-HU" sz="1400" dirty="0" err="1"/>
              <a:t>assignment</a:t>
            </a:r>
            <a:endParaRPr lang="hu-HU" sz="14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/>
              <a:t>Vietnam </a:t>
            </a:r>
            <a:r>
              <a:rPr lang="hu-HU" sz="1400" dirty="0" err="1"/>
              <a:t>lottery</a:t>
            </a:r>
            <a:r>
              <a:rPr lang="hu-HU" sz="1400" dirty="0"/>
              <a:t>: </a:t>
            </a:r>
            <a:r>
              <a:rPr lang="hu-HU" sz="1400" dirty="0">
                <a:hlinkClick r:id="rId5"/>
              </a:rPr>
              <a:t>link</a:t>
            </a:r>
            <a:endParaRPr lang="en-US" sz="1400" dirty="0"/>
          </a:p>
          <a:p>
            <a:pPr marL="858837" lvl="1" indent="-514350">
              <a:buFont typeface="+mj-lt"/>
              <a:buAutoNum type="arabicPeriod"/>
            </a:pPr>
            <a:r>
              <a:rPr lang="en-US" sz="1800" dirty="0"/>
              <a:t>Regression Discontinuity</a:t>
            </a:r>
            <a:endParaRPr lang="hu-HU" sz="18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 err="1"/>
              <a:t>Try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mimick</a:t>
            </a:r>
            <a:r>
              <a:rPr lang="hu-HU" sz="1400" dirty="0"/>
              <a:t> random </a:t>
            </a:r>
            <a:r>
              <a:rPr lang="hu-HU" sz="1400" dirty="0" err="1"/>
              <a:t>assignment</a:t>
            </a:r>
            <a:r>
              <a:rPr lang="hu-HU" sz="1400" dirty="0"/>
              <a:t>, </a:t>
            </a:r>
            <a:r>
              <a:rPr lang="hu-HU" sz="1400" dirty="0" err="1"/>
              <a:t>by</a:t>
            </a:r>
            <a:r>
              <a:rPr lang="hu-HU" sz="1400" dirty="0"/>
              <a:t> </a:t>
            </a:r>
            <a:r>
              <a:rPr lang="hu-HU" sz="1400" dirty="0" err="1"/>
              <a:t>utilizing</a:t>
            </a:r>
            <a:r>
              <a:rPr lang="hu-HU" sz="1400" dirty="0"/>
              <a:t> </a:t>
            </a:r>
            <a:r>
              <a:rPr lang="hu-HU" sz="1400" dirty="0" err="1"/>
              <a:t>cutoffs</a:t>
            </a:r>
            <a:r>
              <a:rPr lang="hu-HU" sz="1400" dirty="0"/>
              <a:t>/</a:t>
            </a:r>
            <a:r>
              <a:rPr lang="hu-HU" sz="1400" dirty="0" err="1"/>
              <a:t>thesholds</a:t>
            </a:r>
            <a:r>
              <a:rPr lang="hu-HU" sz="1400" dirty="0"/>
              <a:t> in </a:t>
            </a:r>
            <a:r>
              <a:rPr lang="hu-HU" sz="1400" dirty="0" err="1"/>
              <a:t>deciding</a:t>
            </a:r>
            <a:r>
              <a:rPr lang="hu-HU" sz="1400" dirty="0"/>
              <a:t> </a:t>
            </a:r>
            <a:r>
              <a:rPr lang="hu-HU" sz="1400" dirty="0" err="1"/>
              <a:t>who</a:t>
            </a:r>
            <a:r>
              <a:rPr lang="hu-HU" sz="1400" dirty="0"/>
              <a:t> </a:t>
            </a:r>
            <a:r>
              <a:rPr lang="hu-HU" sz="1400" dirty="0" err="1"/>
              <a:t>gets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treatment</a:t>
            </a:r>
            <a:endParaRPr lang="hu-HU" sz="14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 err="1"/>
              <a:t>Winning</a:t>
            </a:r>
            <a:r>
              <a:rPr lang="hu-HU" sz="1400" dirty="0"/>
              <a:t> a </a:t>
            </a:r>
            <a:r>
              <a:rPr lang="hu-HU" sz="1400" dirty="0" err="1"/>
              <a:t>scholarship</a:t>
            </a:r>
            <a:r>
              <a:rPr lang="hu-HU" sz="1400" dirty="0"/>
              <a:t> </a:t>
            </a:r>
            <a:r>
              <a:rPr lang="hu-HU" sz="1400" dirty="0" err="1"/>
              <a:t>affects</a:t>
            </a:r>
            <a:r>
              <a:rPr lang="hu-HU" sz="1400" dirty="0"/>
              <a:t> </a:t>
            </a:r>
            <a:r>
              <a:rPr lang="hu-HU" sz="1400" dirty="0" err="1"/>
              <a:t>career</a:t>
            </a:r>
            <a:r>
              <a:rPr lang="hu-HU" sz="1400" dirty="0"/>
              <a:t> </a:t>
            </a:r>
            <a:r>
              <a:rPr lang="hu-HU" sz="1400" dirty="0" err="1"/>
              <a:t>plans</a:t>
            </a:r>
            <a:r>
              <a:rPr lang="hu-HU" sz="1400" dirty="0"/>
              <a:t>? </a:t>
            </a:r>
            <a:r>
              <a:rPr lang="hu-HU" sz="1400" dirty="0">
                <a:hlinkClick r:id="rId6"/>
              </a:rPr>
              <a:t>link</a:t>
            </a:r>
            <a:endParaRPr lang="en-US" sz="1400" dirty="0"/>
          </a:p>
          <a:p>
            <a:pPr marL="858837" lvl="1" indent="-514350">
              <a:buFont typeface="+mj-lt"/>
              <a:buAutoNum type="arabicPeriod"/>
            </a:pPr>
            <a:r>
              <a:rPr lang="en-US" sz="1800" dirty="0"/>
              <a:t>Diff</a:t>
            </a:r>
            <a:r>
              <a:rPr lang="hu-HU" sz="1800" dirty="0" err="1"/>
              <a:t>erence</a:t>
            </a:r>
            <a:r>
              <a:rPr lang="en-US" sz="1800" dirty="0"/>
              <a:t> in diff</a:t>
            </a:r>
            <a:r>
              <a:rPr lang="hu-HU" sz="1800" dirty="0" err="1"/>
              <a:t>erences</a:t>
            </a:r>
            <a:endParaRPr lang="hu-HU" sz="18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 err="1"/>
              <a:t>Compare</a:t>
            </a:r>
            <a:r>
              <a:rPr lang="hu-HU" sz="1400" dirty="0"/>
              <a:t> </a:t>
            </a:r>
            <a:r>
              <a:rPr lang="hu-HU" sz="1400" dirty="0" err="1"/>
              <a:t>changes</a:t>
            </a:r>
            <a:r>
              <a:rPr lang="hu-HU" sz="1400" dirty="0"/>
              <a:t> over </a:t>
            </a:r>
            <a:r>
              <a:rPr lang="hu-HU" sz="1400" dirty="0" err="1"/>
              <a:t>time</a:t>
            </a:r>
            <a:r>
              <a:rPr lang="hu-HU" sz="1400" dirty="0"/>
              <a:t> </a:t>
            </a:r>
            <a:r>
              <a:rPr lang="hu-HU" sz="1400" dirty="0" err="1"/>
              <a:t>between</a:t>
            </a:r>
            <a:r>
              <a:rPr lang="hu-HU" sz="1400" dirty="0"/>
              <a:t> </a:t>
            </a:r>
            <a:r>
              <a:rPr lang="hu-HU" sz="1400" dirty="0" err="1"/>
              <a:t>treatment</a:t>
            </a:r>
            <a:r>
              <a:rPr lang="hu-HU" sz="1400" dirty="0"/>
              <a:t>/</a:t>
            </a:r>
            <a:r>
              <a:rPr lang="hu-HU" sz="1400" dirty="0" err="1"/>
              <a:t>control</a:t>
            </a:r>
            <a:r>
              <a:rPr lang="hu-HU" sz="1400" dirty="0"/>
              <a:t> </a:t>
            </a:r>
            <a:r>
              <a:rPr lang="hu-HU" sz="1400" dirty="0" err="1"/>
              <a:t>groups</a:t>
            </a:r>
            <a:endParaRPr lang="hu-HU" sz="14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400" dirty="0" err="1"/>
              <a:t>Higher</a:t>
            </a:r>
            <a:r>
              <a:rPr lang="hu-HU" sz="1400" dirty="0"/>
              <a:t> minimum </a:t>
            </a:r>
            <a:r>
              <a:rPr lang="hu-HU" sz="1400" dirty="0" err="1"/>
              <a:t>wage</a:t>
            </a:r>
            <a:r>
              <a:rPr lang="hu-HU" sz="1400" dirty="0"/>
              <a:t> </a:t>
            </a:r>
            <a:r>
              <a:rPr lang="hu-HU" sz="1400" dirty="0" err="1"/>
              <a:t>increase</a:t>
            </a:r>
            <a:r>
              <a:rPr lang="hu-HU" sz="1400" dirty="0"/>
              <a:t> </a:t>
            </a:r>
            <a:r>
              <a:rPr lang="hu-HU" sz="1400" dirty="0" err="1"/>
              <a:t>unemployment</a:t>
            </a:r>
            <a:r>
              <a:rPr lang="hu-HU" sz="1400" dirty="0"/>
              <a:t>? New Jersey </a:t>
            </a:r>
            <a:r>
              <a:rPr lang="hu-HU" sz="1400" dirty="0" err="1"/>
              <a:t>vs</a:t>
            </a:r>
            <a:r>
              <a:rPr lang="hu-HU" sz="1400" dirty="0"/>
              <a:t> Pennsylvania: </a:t>
            </a:r>
            <a:r>
              <a:rPr lang="hu-HU" sz="1400" dirty="0">
                <a:hlinkClick r:id="rId7"/>
              </a:rPr>
              <a:t>link</a:t>
            </a:r>
            <a:endParaRPr lang="en-US" sz="1400" dirty="0"/>
          </a:p>
          <a:p>
            <a:pPr marL="858837" lvl="1" indent="-514350">
              <a:buFont typeface="+mj-lt"/>
              <a:buAutoNum type="arabicPeriod"/>
            </a:pPr>
            <a:r>
              <a:rPr lang="en-US" sz="1800" dirty="0"/>
              <a:t>Panel methods</a:t>
            </a:r>
            <a:endParaRPr lang="hu-HU" sz="18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500" dirty="0" err="1"/>
              <a:t>Controlling</a:t>
            </a:r>
            <a:r>
              <a:rPr lang="hu-HU" sz="1500" dirty="0"/>
              <a:t> </a:t>
            </a:r>
            <a:r>
              <a:rPr lang="hu-HU" sz="1500" dirty="0" err="1"/>
              <a:t>for</a:t>
            </a:r>
            <a:r>
              <a:rPr lang="hu-HU" sz="1500" dirty="0"/>
              <a:t> </a:t>
            </a:r>
            <a:r>
              <a:rPr lang="hu-HU" sz="1500" dirty="0" err="1"/>
              <a:t>all</a:t>
            </a:r>
            <a:r>
              <a:rPr lang="hu-HU" sz="1500" dirty="0"/>
              <a:t> </a:t>
            </a:r>
            <a:r>
              <a:rPr lang="hu-HU" sz="1500" dirty="0" err="1"/>
              <a:t>time</a:t>
            </a:r>
            <a:r>
              <a:rPr lang="hu-HU" sz="1500" dirty="0"/>
              <a:t> </a:t>
            </a:r>
            <a:r>
              <a:rPr lang="hu-HU" sz="1500" dirty="0" err="1"/>
              <a:t>invariant</a:t>
            </a:r>
            <a:r>
              <a:rPr lang="hu-HU" sz="1500" dirty="0"/>
              <a:t> </a:t>
            </a:r>
            <a:r>
              <a:rPr lang="hu-HU" sz="1500" dirty="0" err="1"/>
              <a:t>factor</a:t>
            </a:r>
            <a:endParaRPr lang="hu-HU" sz="1500" dirty="0"/>
          </a:p>
          <a:p>
            <a:pPr marL="1154112" lvl="2" indent="-514350">
              <a:buFont typeface="+mj-lt"/>
              <a:buAutoNum type="arabicPeriod"/>
            </a:pPr>
            <a:r>
              <a:rPr lang="hu-HU" sz="1500" dirty="0" err="1"/>
              <a:t>Death</a:t>
            </a:r>
            <a:r>
              <a:rPr lang="hu-HU" sz="1500" dirty="0"/>
              <a:t> </a:t>
            </a:r>
            <a:r>
              <a:rPr lang="hu-HU" sz="1500" dirty="0" err="1"/>
              <a:t>penalty</a:t>
            </a:r>
            <a:r>
              <a:rPr lang="hu-HU" sz="1500" dirty="0"/>
              <a:t> </a:t>
            </a:r>
            <a:r>
              <a:rPr lang="hu-HU" sz="1500" dirty="0" err="1"/>
              <a:t>effect</a:t>
            </a:r>
            <a:r>
              <a:rPr lang="hu-HU" sz="1500" dirty="0"/>
              <a:t> </a:t>
            </a:r>
            <a:r>
              <a:rPr lang="hu-HU" sz="1500" dirty="0" err="1"/>
              <a:t>on</a:t>
            </a:r>
            <a:r>
              <a:rPr lang="hu-HU" sz="1500" dirty="0"/>
              <a:t> </a:t>
            </a:r>
            <a:r>
              <a:rPr lang="hu-HU" sz="1500" dirty="0" err="1"/>
              <a:t>homicides</a:t>
            </a:r>
            <a:r>
              <a:rPr lang="hu-HU" sz="1500" dirty="0"/>
              <a:t>: </a:t>
            </a:r>
            <a:r>
              <a:rPr lang="hu-HU" sz="1500" dirty="0">
                <a:hlinkClick r:id="rId8"/>
              </a:rPr>
              <a:t>link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Közgazdasági</a:t>
            </a:r>
            <a:r>
              <a:rPr lang="en-US" dirty="0"/>
              <a:t> </a:t>
            </a:r>
            <a:r>
              <a:rPr lang="en-US" dirty="0" err="1"/>
              <a:t>modellekkel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összekötés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 err="1"/>
              <a:t>jó</a:t>
            </a:r>
            <a:r>
              <a:rPr lang="en-US" sz="3200" dirty="0"/>
              <a:t> </a:t>
            </a:r>
            <a:r>
              <a:rPr lang="en-US" sz="3200" dirty="0" err="1"/>
              <a:t>ökonometriai</a:t>
            </a:r>
            <a:r>
              <a:rPr lang="en-US" sz="3200" dirty="0"/>
              <a:t> </a:t>
            </a:r>
            <a:r>
              <a:rPr lang="en-US" sz="3200" dirty="0" err="1"/>
              <a:t>modell</a:t>
            </a:r>
            <a:r>
              <a:rPr lang="en-US" sz="3200" dirty="0"/>
              <a:t>, </a:t>
            </a:r>
            <a:r>
              <a:rPr lang="en-US" sz="3200" dirty="0" err="1"/>
              <a:t>valamilyen</a:t>
            </a:r>
            <a:r>
              <a:rPr lang="en-US" sz="3200" dirty="0"/>
              <a:t> </a:t>
            </a:r>
            <a:r>
              <a:rPr lang="en-US" sz="3200" dirty="0" err="1"/>
              <a:t>közgazdasági</a:t>
            </a:r>
            <a:r>
              <a:rPr lang="en-US" sz="3200" dirty="0"/>
              <a:t> </a:t>
            </a:r>
            <a:r>
              <a:rPr lang="en-US" sz="3200" dirty="0" err="1"/>
              <a:t>modellből</a:t>
            </a:r>
            <a:r>
              <a:rPr lang="en-US" sz="3200" dirty="0"/>
              <a:t> </a:t>
            </a:r>
            <a:r>
              <a:rPr lang="en-US" sz="3200" dirty="0" err="1"/>
              <a:t>indul</a:t>
            </a:r>
            <a:r>
              <a:rPr lang="en-US" sz="3200" dirty="0"/>
              <a:t> </a:t>
            </a:r>
            <a:r>
              <a:rPr lang="en-US" sz="3200" dirty="0" err="1"/>
              <a:t>ki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Ez</a:t>
            </a:r>
            <a:r>
              <a:rPr lang="en-US" sz="3200" dirty="0"/>
              <a:t> </a:t>
            </a:r>
            <a:r>
              <a:rPr lang="en-US" sz="3200" dirty="0" err="1"/>
              <a:t>segít</a:t>
            </a:r>
            <a:r>
              <a:rPr lang="en-US" sz="3200" dirty="0"/>
              <a:t> a </a:t>
            </a:r>
            <a:r>
              <a:rPr lang="en-US" sz="3200" dirty="0" err="1"/>
              <a:t>releváns</a:t>
            </a:r>
            <a:r>
              <a:rPr lang="en-US" sz="3200" dirty="0"/>
              <a:t> </a:t>
            </a:r>
            <a:r>
              <a:rPr lang="en-US" sz="3200" dirty="0" err="1"/>
              <a:t>változók</a:t>
            </a:r>
            <a:r>
              <a:rPr lang="en-US" sz="3200" dirty="0"/>
              <a:t> </a:t>
            </a:r>
            <a:r>
              <a:rPr lang="en-US" sz="3200" dirty="0" err="1"/>
              <a:t>kiválasztásában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Segít</a:t>
            </a:r>
            <a:r>
              <a:rPr lang="en-US" sz="3200" dirty="0"/>
              <a:t> </a:t>
            </a:r>
            <a:r>
              <a:rPr lang="en-US" sz="3200" dirty="0" err="1"/>
              <a:t>az</a:t>
            </a:r>
            <a:r>
              <a:rPr lang="en-US" sz="3200" dirty="0"/>
              <a:t> </a:t>
            </a:r>
            <a:r>
              <a:rPr lang="en-US" sz="3200" dirty="0" err="1"/>
              <a:t>eredmények</a:t>
            </a:r>
            <a:r>
              <a:rPr lang="en-US" sz="3200" dirty="0"/>
              <a:t> </a:t>
            </a:r>
            <a:r>
              <a:rPr lang="en-US" sz="3200" dirty="0" err="1"/>
              <a:t>értelmezésében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Ha </a:t>
            </a:r>
            <a:r>
              <a:rPr lang="en-US" sz="3200" dirty="0" err="1"/>
              <a:t>nincs</a:t>
            </a:r>
            <a:r>
              <a:rPr lang="en-US" sz="3200" dirty="0"/>
              <a:t> </a:t>
            </a:r>
            <a:r>
              <a:rPr lang="en-US" sz="3200" dirty="0" err="1"/>
              <a:t>véletlen</a:t>
            </a:r>
            <a:r>
              <a:rPr lang="en-US" sz="3200" dirty="0"/>
              <a:t> </a:t>
            </a:r>
            <a:r>
              <a:rPr lang="en-US" sz="3200" dirty="0" err="1"/>
              <a:t>mintánk</a:t>
            </a:r>
            <a:r>
              <a:rPr lang="en-US" sz="3200" dirty="0"/>
              <a:t>, de </a:t>
            </a:r>
            <a:r>
              <a:rPr lang="en-US" sz="3200" dirty="0" err="1"/>
              <a:t>az</a:t>
            </a:r>
            <a:r>
              <a:rPr lang="en-US" sz="3200" dirty="0"/>
              <a:t> </a:t>
            </a:r>
            <a:r>
              <a:rPr lang="en-US" sz="3200" dirty="0" err="1"/>
              <a:t>eredmény</a:t>
            </a:r>
            <a:r>
              <a:rPr lang="en-US" sz="3200" dirty="0"/>
              <a:t> </a:t>
            </a:r>
            <a:r>
              <a:rPr lang="en-US" sz="3200" dirty="0" err="1"/>
              <a:t>összhangban</a:t>
            </a:r>
            <a:r>
              <a:rPr lang="en-US" sz="3200" dirty="0"/>
              <a:t> van </a:t>
            </a:r>
            <a:r>
              <a:rPr lang="en-US" sz="3200" dirty="0" err="1"/>
              <a:t>az</a:t>
            </a:r>
            <a:r>
              <a:rPr lang="en-US" sz="3200" dirty="0"/>
              <a:t> </a:t>
            </a:r>
            <a:r>
              <a:rPr lang="en-US" sz="3200" dirty="0" err="1"/>
              <a:t>elmélettel</a:t>
            </a:r>
            <a:r>
              <a:rPr lang="en-US" sz="3200" dirty="0"/>
              <a:t>, </a:t>
            </a:r>
            <a:r>
              <a:rPr lang="en-US" sz="3200" dirty="0" err="1"/>
              <a:t>akkor</a:t>
            </a:r>
            <a:r>
              <a:rPr lang="en-US" sz="3200" dirty="0"/>
              <a:t> </a:t>
            </a:r>
            <a:r>
              <a:rPr lang="en-US" sz="3200" dirty="0" err="1"/>
              <a:t>több</a:t>
            </a:r>
            <a:r>
              <a:rPr lang="en-US" sz="3200" dirty="0"/>
              <a:t> </a:t>
            </a:r>
            <a:r>
              <a:rPr lang="en-US" sz="3200" dirty="0" err="1"/>
              <a:t>érvünk</a:t>
            </a:r>
            <a:r>
              <a:rPr lang="en-US" sz="3200" dirty="0"/>
              <a:t> van </a:t>
            </a:r>
            <a:r>
              <a:rPr lang="en-US" sz="3200" dirty="0" err="1"/>
              <a:t>amellett</a:t>
            </a:r>
            <a:r>
              <a:rPr lang="en-US" sz="3200" dirty="0"/>
              <a:t>, </a:t>
            </a:r>
            <a:r>
              <a:rPr lang="en-US" sz="3200" dirty="0" err="1"/>
              <a:t>hogy</a:t>
            </a:r>
            <a:r>
              <a:rPr lang="en-US" sz="3200" dirty="0"/>
              <a:t> </a:t>
            </a:r>
            <a:r>
              <a:rPr lang="en-US" sz="3200" dirty="0" err="1"/>
              <a:t>általánosítható</a:t>
            </a:r>
            <a:endParaRPr 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dirty="0" err="1"/>
              <a:t>Példa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467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/>
          <p:cNvSpPr txBox="1"/>
          <p:nvPr/>
        </p:nvSpPr>
        <p:spPr>
          <a:xfrm>
            <a:off x="762000" y="1143000"/>
            <a:ext cx="5786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bűnözés</a:t>
            </a:r>
            <a:r>
              <a:rPr lang="en-US" sz="2000" dirty="0"/>
              <a:t> </a:t>
            </a:r>
            <a:r>
              <a:rPr lang="en-US" sz="2000" dirty="0" err="1"/>
              <a:t>közgazdasági</a:t>
            </a:r>
            <a:r>
              <a:rPr lang="en-US" sz="2000" dirty="0"/>
              <a:t> </a:t>
            </a:r>
            <a:r>
              <a:rPr lang="en-US" sz="2000" dirty="0" err="1"/>
              <a:t>modellje</a:t>
            </a:r>
            <a:r>
              <a:rPr lang="en-US" sz="2000" dirty="0"/>
              <a:t> (Becker, 1968)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914400" y="3657600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Ökonometriai</a:t>
            </a:r>
            <a:r>
              <a:rPr lang="en-US" sz="2000" dirty="0"/>
              <a:t> </a:t>
            </a:r>
            <a:r>
              <a:rPr lang="en-US" sz="2000" dirty="0" err="1"/>
              <a:t>modell</a:t>
            </a:r>
            <a:endParaRPr lang="en-US" sz="2000" dirty="0"/>
          </a:p>
        </p:txBody>
      </p:sp>
      <p:pic>
        <p:nvPicPr>
          <p:cNvPr id="570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7705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543800" cy="1295400"/>
          </a:xfrm>
        </p:spPr>
        <p:txBody>
          <a:bodyPr/>
          <a:lstStyle/>
          <a:p>
            <a:r>
              <a:rPr lang="hu-HU" dirty="0"/>
              <a:t>Magyarázó </a:t>
            </a:r>
            <a:r>
              <a:rPr lang="hu-HU" dirty="0" err="1"/>
              <a:t>vs</a:t>
            </a:r>
            <a:r>
              <a:rPr lang="hu-HU" dirty="0"/>
              <a:t> Prediktív modellek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CD5C9-4DF4-4C89-9C52-7B8EF7BC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9A9BFE-0C98-4B0B-AB2B-1E39086C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2800" dirty="0"/>
              <a:t>Magyarázó modellek: </a:t>
            </a:r>
          </a:p>
          <a:p>
            <a:pPr lvl="1" algn="just"/>
            <a:r>
              <a:rPr lang="hu-HU" sz="2000" dirty="0"/>
              <a:t>X és Y összefügg-e</a:t>
            </a:r>
          </a:p>
          <a:p>
            <a:pPr lvl="1" algn="just"/>
            <a:r>
              <a:rPr lang="hu-HU" sz="2000" dirty="0"/>
              <a:t>X mekkora hatással van Y-</a:t>
            </a:r>
            <a:r>
              <a:rPr lang="hu-HU" sz="2000" dirty="0" err="1"/>
              <a:t>ra</a:t>
            </a:r>
            <a:endParaRPr lang="hu-HU" sz="2000" dirty="0"/>
          </a:p>
          <a:p>
            <a:pPr lvl="1" algn="just"/>
            <a:r>
              <a:rPr lang="hu-HU" sz="2000" dirty="0"/>
              <a:t>X okozza-e Y-t</a:t>
            </a:r>
          </a:p>
          <a:p>
            <a:pPr algn="just"/>
            <a:r>
              <a:rPr lang="hu-HU" sz="2800" dirty="0"/>
              <a:t>Prediktív modellek</a:t>
            </a:r>
          </a:p>
          <a:p>
            <a:pPr lvl="1"/>
            <a:r>
              <a:rPr lang="hu-HU" sz="2000" dirty="0"/>
              <a:t>Spam </a:t>
            </a:r>
            <a:r>
              <a:rPr lang="hu-HU" sz="2000" dirty="0" err="1"/>
              <a:t>classification</a:t>
            </a:r>
            <a:endParaRPr lang="hu-HU" sz="2000" dirty="0"/>
          </a:p>
          <a:p>
            <a:pPr lvl="1"/>
            <a:r>
              <a:rPr lang="hu-HU" sz="2000" dirty="0" err="1"/>
              <a:t>Object</a:t>
            </a:r>
            <a:r>
              <a:rPr lang="hu-HU" sz="2000" dirty="0"/>
              <a:t> </a:t>
            </a:r>
            <a:r>
              <a:rPr lang="hu-HU" sz="2000" dirty="0" err="1"/>
              <a:t>detection</a:t>
            </a:r>
            <a:endParaRPr lang="hu-HU" sz="2000" dirty="0"/>
          </a:p>
          <a:p>
            <a:pPr lvl="1"/>
            <a:r>
              <a:rPr lang="hu-HU" sz="2000" dirty="0" err="1"/>
              <a:t>Face</a:t>
            </a:r>
            <a:r>
              <a:rPr lang="hu-HU" sz="2000" dirty="0"/>
              <a:t> </a:t>
            </a:r>
            <a:r>
              <a:rPr lang="hu-HU" sz="2000" dirty="0" err="1"/>
              <a:t>recognizer</a:t>
            </a:r>
            <a:endParaRPr lang="hu-HU" sz="2000" dirty="0"/>
          </a:p>
          <a:p>
            <a:pPr lvl="1"/>
            <a:r>
              <a:rPr lang="hu-HU" sz="2000" dirty="0" err="1"/>
              <a:t>Attrition</a:t>
            </a:r>
            <a:r>
              <a:rPr lang="hu-HU" sz="2000" dirty="0"/>
              <a:t> </a:t>
            </a:r>
            <a:r>
              <a:rPr lang="hu-HU" sz="2000" dirty="0" err="1"/>
              <a:t>prediction</a:t>
            </a:r>
            <a:endParaRPr lang="hu-HU" sz="2000" dirty="0"/>
          </a:p>
          <a:p>
            <a:pPr lvl="1"/>
            <a:r>
              <a:rPr lang="hu-HU" sz="2000" dirty="0" err="1"/>
              <a:t>Demand</a:t>
            </a:r>
            <a:r>
              <a:rPr lang="hu-HU" sz="2000" dirty="0"/>
              <a:t> </a:t>
            </a:r>
            <a:r>
              <a:rPr lang="hu-HU" sz="2000" dirty="0" err="1"/>
              <a:t>forecast</a:t>
            </a:r>
            <a:endParaRPr lang="hu-HU" sz="2000" dirty="0"/>
          </a:p>
          <a:p>
            <a:pPr lvl="1"/>
            <a:r>
              <a:rPr lang="hu-HU" sz="2000" dirty="0"/>
              <a:t>Etc.</a:t>
            </a:r>
          </a:p>
        </p:txBody>
      </p:sp>
      <p:sp>
        <p:nvSpPr>
          <p:cNvPr id="4" name="Jobb oldali kapcsos zárójel 3">
            <a:extLst>
              <a:ext uri="{FF2B5EF4-FFF2-40B4-BE49-F238E27FC236}">
                <a16:creationId xmlns:a16="http://schemas.microsoft.com/office/drawing/2014/main" id="{C0EE45A7-975C-43D4-97A9-B051A5A3C84A}"/>
              </a:ext>
            </a:extLst>
          </p:cNvPr>
          <p:cNvSpPr/>
          <p:nvPr/>
        </p:nvSpPr>
        <p:spPr bwMode="auto">
          <a:xfrm>
            <a:off x="4572000" y="3907510"/>
            <a:ext cx="533400" cy="222341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44952D9-68BB-4EE9-AD38-78DD0AAAB2C9}"/>
              </a:ext>
            </a:extLst>
          </p:cNvPr>
          <p:cNvSpPr/>
          <p:nvPr/>
        </p:nvSpPr>
        <p:spPr bwMode="auto">
          <a:xfrm>
            <a:off x="5439508" y="4790618"/>
            <a:ext cx="2971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Supervised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learning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124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62A3C-0163-4D3A-B9EF-99A00701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19775"/>
          </a:xfrm>
        </p:spPr>
        <p:txBody>
          <a:bodyPr/>
          <a:lstStyle/>
          <a:p>
            <a:r>
              <a:rPr lang="hu-HU" sz="3200" dirty="0"/>
              <a:t>Spam </a:t>
            </a:r>
            <a:r>
              <a:rPr lang="hu-HU" sz="3200" dirty="0" err="1"/>
              <a:t>classifier</a:t>
            </a:r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E65AD4-9DBA-4D17-9A85-71CC3EB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79087"/>
            <a:ext cx="6534150" cy="286248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B55603CD-64A0-4CD6-90E6-CD2102298690}"/>
              </a:ext>
            </a:extLst>
          </p:cNvPr>
          <p:cNvSpPr/>
          <p:nvPr/>
        </p:nvSpPr>
        <p:spPr bwMode="auto">
          <a:xfrm>
            <a:off x="990600" y="4482671"/>
            <a:ext cx="1828800" cy="1055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Milyen tulajdonságait használhatjuk fel az email-</a:t>
            </a:r>
            <a:r>
              <a:rPr kumimoji="0" lang="hu-H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eknek</a:t>
            </a:r>
            <a:r>
              <a:rPr kumimoji="0" lang="hu-H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?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DC4F9BC-5D54-4499-A95F-720DADD43BAF}"/>
              </a:ext>
            </a:extLst>
          </p:cNvPr>
          <p:cNvSpPr/>
          <p:nvPr/>
        </p:nvSpPr>
        <p:spPr bwMode="auto">
          <a:xfrm>
            <a:off x="3962400" y="3733800"/>
            <a:ext cx="2209802" cy="1055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Hogy hatnak ezek a tulajdonságok arra, hogy spam lesz-e az email?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88563DA-744C-4034-9E70-18C1177935E1}"/>
              </a:ext>
            </a:extLst>
          </p:cNvPr>
          <p:cNvSpPr/>
          <p:nvPr/>
        </p:nvSpPr>
        <p:spPr bwMode="auto">
          <a:xfrm>
            <a:off x="3962400" y="5320871"/>
            <a:ext cx="2209802" cy="1055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Hány új email-re találja el a modell, hogy az spam-e vagy sem?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69C568E-87BA-41C2-B5A0-26165F189A9E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2819400" y="4330271"/>
            <a:ext cx="1143000" cy="6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7C309D23-99F7-4291-8FB7-389AC40273A3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2819400" y="5010271"/>
            <a:ext cx="11430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Kép 14">
            <a:extLst>
              <a:ext uri="{FF2B5EF4-FFF2-40B4-BE49-F238E27FC236}">
                <a16:creationId xmlns:a16="http://schemas.microsoft.com/office/drawing/2014/main" id="{5C015A4A-8621-4874-BEA7-DB7CB1AC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85" y="5383180"/>
            <a:ext cx="971550" cy="930581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C6F294A-6273-413F-A3EB-20DDB757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296" y="3796871"/>
            <a:ext cx="988454" cy="10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E5CE5-8975-48A5-AA62-236094D4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Simpson paradox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4E94395-8783-4341-AE4A-6075DE45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905000"/>
            <a:ext cx="7924800" cy="40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3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28D3E4-08E8-4D12-A798-563C0A0F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hasonlóság?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A5A97B-5F8D-4C49-9A91-39F5C864C147}"/>
                  </a:ext>
                </a:extLst>
              </p:cNvPr>
              <p:cNvSpPr txBox="1"/>
              <p:nvPr/>
            </p:nvSpPr>
            <p:spPr>
              <a:xfrm>
                <a:off x="3021896" y="2209800"/>
                <a:ext cx="1550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hu-HU" dirty="0"/>
                  <a:t>+</a:t>
                </a:r>
                <a:r>
                  <a:rPr lang="el-GR" dirty="0"/>
                  <a:t>ϵ</a:t>
                </a:r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A5A97B-5F8D-4C49-9A91-39F5C864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96" y="2209800"/>
                <a:ext cx="1550104" cy="369332"/>
              </a:xfrm>
              <a:prstGeom prst="rect">
                <a:avLst/>
              </a:prstGeom>
              <a:blipFill>
                <a:blip r:embed="rId2"/>
                <a:stretch>
                  <a:fillRect l="-7087" t="-25000" r="-11024" b="-5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églalap 4">
            <a:extLst>
              <a:ext uri="{FF2B5EF4-FFF2-40B4-BE49-F238E27FC236}">
                <a16:creationId xmlns:a16="http://schemas.microsoft.com/office/drawing/2014/main" id="{D18A5607-65E6-47BD-B2A9-92438AD1A0A5}"/>
              </a:ext>
            </a:extLst>
          </p:cNvPr>
          <p:cNvSpPr/>
          <p:nvPr/>
        </p:nvSpPr>
        <p:spPr bwMode="auto">
          <a:xfrm>
            <a:off x="2869496" y="2895600"/>
            <a:ext cx="208244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Szisztematikus rész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DB382F1-6B0A-4ECB-9585-4F736ACE337C}"/>
              </a:ext>
            </a:extLst>
          </p:cNvPr>
          <p:cNvSpPr/>
          <p:nvPr/>
        </p:nvSpPr>
        <p:spPr bwMode="auto">
          <a:xfrm>
            <a:off x="5307896" y="2209800"/>
            <a:ext cx="66075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Zaj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0166554-2921-4403-B94D-EB754753F079}"/>
              </a:ext>
            </a:extLst>
          </p:cNvPr>
          <p:cNvCxnSpPr>
            <a:stCxn id="4" idx="2"/>
          </p:cNvCxnSpPr>
          <p:nvPr/>
        </p:nvCxnSpPr>
        <p:spPr bwMode="auto">
          <a:xfrm>
            <a:off x="3796948" y="257913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4D88D548-A0E4-4837-AD01-38E04626B8E0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4572000" y="2394466"/>
            <a:ext cx="7358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5622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95E99D8C-770C-4C03-A4EB-D178A43B3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27163"/>
              </p:ext>
            </p:extLst>
          </p:nvPr>
        </p:nvGraphicFramePr>
        <p:xfrm>
          <a:off x="838200" y="1143000"/>
          <a:ext cx="7772400" cy="56083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4473883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0965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6234874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Magyarázó modellek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Prediktív modellek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9727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hu-HU" sz="1600" dirty="0"/>
                        <a:t>Összefüggések/korrelációk feltárása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hu-HU" sz="1600" dirty="0"/>
                        <a:t>Oksági kapcsolat meglétének a vizsgálata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hu-HU" sz="1600" dirty="0"/>
                        <a:t>Jövőbeli megfigyelések előrejelzése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hu-HU" sz="1600" dirty="0"/>
                        <a:t>Valamilyen tulajdonság megállapítása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84920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Transzparens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Black-</a:t>
                      </a:r>
                      <a:r>
                        <a:rPr lang="hu-HU" sz="1600" dirty="0" err="1"/>
                        <a:t>box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197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hu-HU" dirty="0"/>
                        <a:t>Változók kiválasztása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Fő cél az </a:t>
                      </a:r>
                      <a:r>
                        <a:rPr lang="hu-HU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endogenitas</a:t>
                      </a: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elkerülese</a:t>
                      </a:r>
                      <a:endParaRPr lang="hu-H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Automatikus stratégiák kevésbé jellemzőek, gyakran gondolatkísérlet alapú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endogenitas elkerulese nincs a fokuszban</a:t>
                      </a:r>
                      <a:endParaRPr lang="hu-H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utomatikus strat</a:t>
                      </a: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</a:t>
                      </a:r>
                      <a:r>
                        <a:rPr lang="es-E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es-E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hu-H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használata jellemző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1698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Modell értékelése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Részben számszerűsíthető: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- Látunk-e valami összefüggést az adatban? </a:t>
                      </a:r>
                    </a:p>
                    <a:p>
                      <a:pPr algn="ctr"/>
                      <a:r>
                        <a:rPr lang="hu-HU" sz="1600" dirty="0"/>
                        <a:t>- Sikerült-e megvizsgálni az oksági kapcsolatot?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Egyértelműen számszerűsíthető:</a:t>
                      </a:r>
                    </a:p>
                    <a:p>
                      <a:pPr algn="ctr"/>
                      <a:r>
                        <a:rPr lang="hu-HU" sz="1600" dirty="0"/>
                        <a:t>A modell értékelés teszt adat alapján történik: sikerült-e elkerülni a túlillesztést a tréning adaton?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29475"/>
                  </a:ext>
                </a:extLst>
              </a:tr>
            </a:tbl>
          </a:graphicData>
        </a:graphic>
      </p:graphicFrame>
      <p:sp>
        <p:nvSpPr>
          <p:cNvPr id="3" name="Cím 1">
            <a:extLst>
              <a:ext uri="{FF2B5EF4-FFF2-40B4-BE49-F238E27FC236}">
                <a16:creationId xmlns:a16="http://schemas.microsoft.com/office/drawing/2014/main" id="{15EB1368-8A18-438F-A202-48509CF2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hu-HU" dirty="0"/>
              <a:t>Mi a különbség?</a:t>
            </a:r>
          </a:p>
        </p:txBody>
      </p:sp>
    </p:spTree>
    <p:extLst>
      <p:ext uri="{BB962C8B-B14F-4D97-AF65-F5344CB8AC3E}">
        <p14:creationId xmlns:p14="http://schemas.microsoft.com/office/powerpoint/2010/main" val="1604714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9A22C1-C428-4440-A817-551B6D4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Transzparens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black-box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48773-6566-4D13-870C-ED4EA2B0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28800"/>
            <a:ext cx="6972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8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C2534F-BFB2-4B19-9365-27079A0B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604837"/>
          </a:xfrm>
        </p:spPr>
        <p:txBody>
          <a:bodyPr/>
          <a:lstStyle/>
          <a:p>
            <a:r>
              <a:rPr lang="hu-HU" dirty="0"/>
              <a:t>Változószelekció példa</a:t>
            </a:r>
            <a:br>
              <a:rPr lang="hu-HU" dirty="0"/>
            </a:br>
            <a:r>
              <a:rPr lang="hu-HU" sz="900" dirty="0">
                <a:hlinkClick r:id="rId2"/>
              </a:rPr>
              <a:t>https://towardsdatascience.com/be-careful-when-interpreting-predictive-models-in-search-of-causal-insights-e68626e664b6</a:t>
            </a:r>
            <a:endParaRPr lang="hu-HU" sz="9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417745-1E81-4BDC-8A6B-F068E0D6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9" y="914400"/>
            <a:ext cx="8742754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19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EDAB49-4A04-4E3D-A9FC-33751B30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hu-HU" dirty="0"/>
              <a:t>Változószelekció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BC2661-D723-41C6-B8B2-F81D2657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5834063" cy="32309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3813FDF-A44A-43C2-B71A-C42A455E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" y="4023054"/>
            <a:ext cx="7848600" cy="27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67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9B64CB1-48AE-4A84-9130-D80B23ECACEB}"/>
                  </a:ext>
                </a:extLst>
              </p:cNvPr>
              <p:cNvSpPr txBox="1"/>
              <p:nvPr/>
            </p:nvSpPr>
            <p:spPr>
              <a:xfrm>
                <a:off x="533400" y="273109"/>
                <a:ext cx="1550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hu-HU" dirty="0"/>
                  <a:t>+</a:t>
                </a:r>
                <a:r>
                  <a:rPr lang="el-GR" dirty="0"/>
                  <a:t>ϵ</a:t>
                </a:r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9B64CB1-48AE-4A84-9130-D80B23EC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73109"/>
                <a:ext cx="1550104" cy="369332"/>
              </a:xfrm>
              <a:prstGeom prst="rect">
                <a:avLst/>
              </a:prstGeom>
              <a:blipFill>
                <a:blip r:embed="rId2"/>
                <a:stretch>
                  <a:fillRect l="-7087" t="-25000" r="-11024" b="-5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églalap 4">
            <a:extLst>
              <a:ext uri="{FF2B5EF4-FFF2-40B4-BE49-F238E27FC236}">
                <a16:creationId xmlns:a16="http://schemas.microsoft.com/office/drawing/2014/main" id="{5800B5DB-9208-4CB4-9D37-AB7BDAC37A7A}"/>
              </a:ext>
            </a:extLst>
          </p:cNvPr>
          <p:cNvSpPr/>
          <p:nvPr/>
        </p:nvSpPr>
        <p:spPr bwMode="auto">
          <a:xfrm>
            <a:off x="381000" y="958909"/>
            <a:ext cx="208244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Szisztematikus rész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35EF6CF-F214-4989-9ED2-DB5E43523EA5}"/>
              </a:ext>
            </a:extLst>
          </p:cNvPr>
          <p:cNvSpPr/>
          <p:nvPr/>
        </p:nvSpPr>
        <p:spPr bwMode="auto">
          <a:xfrm>
            <a:off x="2819400" y="273109"/>
            <a:ext cx="66075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Zaj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A17EBDD-23B7-41D8-A183-422EB97600AB}"/>
              </a:ext>
            </a:extLst>
          </p:cNvPr>
          <p:cNvCxnSpPr>
            <a:stCxn id="4" idx="2"/>
          </p:cNvCxnSpPr>
          <p:nvPr/>
        </p:nvCxnSpPr>
        <p:spPr bwMode="auto">
          <a:xfrm>
            <a:off x="1308452" y="642441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6BD2F66-9447-4FB0-8145-4D32D82C27DE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2083504" y="457775"/>
            <a:ext cx="7358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8A4C3377-82A2-4C16-A2B5-674CE7BA2D02}"/>
                  </a:ext>
                </a:extLst>
              </p:cNvPr>
              <p:cNvSpPr txBox="1"/>
              <p:nvPr/>
            </p:nvSpPr>
            <p:spPr>
              <a:xfrm>
                <a:off x="5887536" y="617465"/>
                <a:ext cx="1319271" cy="3901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8A4C3377-82A2-4C16-A2B5-674CE7BA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36" y="617465"/>
                <a:ext cx="1319271" cy="390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8CD650E1-EC6E-4318-8778-525D124D9B3C}"/>
                  </a:ext>
                </a:extLst>
              </p:cNvPr>
              <p:cNvSpPr txBox="1"/>
              <p:nvPr/>
            </p:nvSpPr>
            <p:spPr>
              <a:xfrm>
                <a:off x="533400" y="1624093"/>
                <a:ext cx="7521483" cy="410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sz="2000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8CD650E1-EC6E-4318-8778-525D124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24093"/>
                <a:ext cx="7521483" cy="410562"/>
              </a:xfrm>
              <a:prstGeom prst="rect">
                <a:avLst/>
              </a:prstGeom>
              <a:blipFill>
                <a:blip r:embed="rId4"/>
                <a:stretch>
                  <a:fillRect b="-308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D57800B3-9505-43DD-AD77-86A90E7E41EE}"/>
                  </a:ext>
                </a:extLst>
              </p:cNvPr>
              <p:cNvSpPr txBox="1"/>
              <p:nvPr/>
            </p:nvSpPr>
            <p:spPr>
              <a:xfrm>
                <a:off x="2003965" y="2715358"/>
                <a:ext cx="434375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000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D57800B3-9505-43DD-AD77-86A90E7E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65" y="2715358"/>
                <a:ext cx="4343753" cy="347403"/>
              </a:xfrm>
              <a:prstGeom prst="rect">
                <a:avLst/>
              </a:prstGeom>
              <a:blipFill>
                <a:blip r:embed="rId5"/>
                <a:stretch>
                  <a:fillRect l="-2107" t="-19298" r="-1826" b="-385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églalap 13">
            <a:extLst>
              <a:ext uri="{FF2B5EF4-FFF2-40B4-BE49-F238E27FC236}">
                <a16:creationId xmlns:a16="http://schemas.microsoft.com/office/drawing/2014/main" id="{1D680FA8-8E2B-4AD4-B67B-1305E13EA570}"/>
              </a:ext>
            </a:extLst>
          </p:cNvPr>
          <p:cNvSpPr/>
          <p:nvPr/>
        </p:nvSpPr>
        <p:spPr bwMode="auto">
          <a:xfrm>
            <a:off x="6350176" y="3265474"/>
            <a:ext cx="2714365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Mivel mintából becsültünk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C523E8E5-FDC7-462D-A61B-1FD971CD08DA}"/>
              </a:ext>
            </a:extLst>
          </p:cNvPr>
          <p:cNvSpPr/>
          <p:nvPr/>
        </p:nvSpPr>
        <p:spPr bwMode="auto">
          <a:xfrm>
            <a:off x="3129101" y="3772249"/>
            <a:ext cx="2980501" cy="615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Mennyire találtuk el a „valódi” modellt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A5E9CEA8-312E-4E5D-91F6-B28F1FD6847A}"/>
              </a:ext>
            </a:extLst>
          </p:cNvPr>
          <p:cNvSpPr/>
          <p:nvPr/>
        </p:nvSpPr>
        <p:spPr bwMode="auto">
          <a:xfrm>
            <a:off x="384259" y="3265474"/>
            <a:ext cx="2714365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Nem csökkenthető hiba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DAC6F281-B862-4A0C-82BA-6E36DB6CEABE}"/>
              </a:ext>
            </a:extLst>
          </p:cNvPr>
          <p:cNvCxnSpPr/>
          <p:nvPr/>
        </p:nvCxnSpPr>
        <p:spPr bwMode="auto">
          <a:xfrm flipH="1">
            <a:off x="3129101" y="3048013"/>
            <a:ext cx="452299" cy="184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FAAA1569-B73B-49AC-85F6-83689B0D1A6C}"/>
              </a:ext>
            </a:extLst>
          </p:cNvPr>
          <p:cNvCxnSpPr>
            <a:endCxn id="15" idx="0"/>
          </p:cNvCxnSpPr>
          <p:nvPr/>
        </p:nvCxnSpPr>
        <p:spPr bwMode="auto">
          <a:xfrm>
            <a:off x="4508852" y="3080808"/>
            <a:ext cx="110500" cy="691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D322A56F-C114-44CB-AD38-3C6C4B8921BD}"/>
              </a:ext>
            </a:extLst>
          </p:cNvPr>
          <p:cNvCxnSpPr/>
          <p:nvPr/>
        </p:nvCxnSpPr>
        <p:spPr bwMode="auto">
          <a:xfrm>
            <a:off x="5663848" y="3062761"/>
            <a:ext cx="683870" cy="202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BBB05FAE-BA00-4412-BA18-BC5BC791980A}"/>
              </a:ext>
            </a:extLst>
          </p:cNvPr>
          <p:cNvCxnSpPr/>
          <p:nvPr/>
        </p:nvCxnSpPr>
        <p:spPr bwMode="auto">
          <a:xfrm>
            <a:off x="2667000" y="2034655"/>
            <a:ext cx="762000" cy="764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AA8A984A-8A35-4BB9-BD47-F3DD3B8C286F}"/>
              </a:ext>
            </a:extLst>
          </p:cNvPr>
          <p:cNvCxnSpPr/>
          <p:nvPr/>
        </p:nvCxnSpPr>
        <p:spPr bwMode="auto">
          <a:xfrm>
            <a:off x="4619351" y="2005870"/>
            <a:ext cx="0" cy="776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7CCAE4D7-577C-40D2-ACA0-660598AD2C88}"/>
              </a:ext>
            </a:extLst>
          </p:cNvPr>
          <p:cNvCxnSpPr/>
          <p:nvPr/>
        </p:nvCxnSpPr>
        <p:spPr bwMode="auto">
          <a:xfrm flipH="1">
            <a:off x="6005783" y="2034655"/>
            <a:ext cx="674769" cy="680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Jobb oldali kapcsos zárójel 1">
            <a:extLst>
              <a:ext uri="{FF2B5EF4-FFF2-40B4-BE49-F238E27FC236}">
                <a16:creationId xmlns:a16="http://schemas.microsoft.com/office/drawing/2014/main" id="{EFA19C5B-5D8D-4ADF-A919-132015C55FCB}"/>
              </a:ext>
            </a:extLst>
          </p:cNvPr>
          <p:cNvSpPr/>
          <p:nvPr/>
        </p:nvSpPr>
        <p:spPr bwMode="auto">
          <a:xfrm rot="5400000">
            <a:off x="4476606" y="3180250"/>
            <a:ext cx="319594" cy="2946398"/>
          </a:xfrm>
          <a:prstGeom prst="rightBrace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258C6E9-29BE-4F74-B368-1D1CBEC9D976}"/>
              </a:ext>
            </a:extLst>
          </p:cNvPr>
          <p:cNvSpPr/>
          <p:nvPr/>
        </p:nvSpPr>
        <p:spPr bwMode="auto">
          <a:xfrm>
            <a:off x="3207611" y="4813246"/>
            <a:ext cx="2857583" cy="4937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Magyarázó modellek próbálják minimalizálni a </a:t>
            </a:r>
            <a:r>
              <a:rPr kumimoji="0" 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Bias</a:t>
            </a: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-t</a:t>
            </a:r>
          </a:p>
        </p:txBody>
      </p:sp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E78EB4B8-BE61-4C3D-9111-DF1609D071A3}"/>
              </a:ext>
            </a:extLst>
          </p:cNvPr>
          <p:cNvSpPr/>
          <p:nvPr/>
        </p:nvSpPr>
        <p:spPr bwMode="auto">
          <a:xfrm>
            <a:off x="3731346" y="652328"/>
            <a:ext cx="1904996" cy="3164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F64E9046-8728-4E3F-B37A-E072118435CF}"/>
              </a:ext>
            </a:extLst>
          </p:cNvPr>
          <p:cNvSpPr/>
          <p:nvPr/>
        </p:nvSpPr>
        <p:spPr bwMode="auto">
          <a:xfrm>
            <a:off x="4533898" y="5719216"/>
            <a:ext cx="2857583" cy="9926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Prediktív modellek egyszerre próbálják minimalizálni a </a:t>
            </a:r>
            <a:r>
              <a:rPr kumimoji="0" 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Bias</a:t>
            </a: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-t és a mintából származó bizonytalanságot</a:t>
            </a:r>
          </a:p>
        </p:txBody>
      </p:sp>
      <p:sp>
        <p:nvSpPr>
          <p:cNvPr id="21" name="Jobb oldali kapcsos zárójel 20">
            <a:extLst>
              <a:ext uri="{FF2B5EF4-FFF2-40B4-BE49-F238E27FC236}">
                <a16:creationId xmlns:a16="http://schemas.microsoft.com/office/drawing/2014/main" id="{265DF4CB-2B14-4876-A7D6-8EFDEC5C2BDC}"/>
              </a:ext>
            </a:extLst>
          </p:cNvPr>
          <p:cNvSpPr/>
          <p:nvPr/>
        </p:nvSpPr>
        <p:spPr bwMode="auto">
          <a:xfrm rot="5400000">
            <a:off x="5750536" y="2796697"/>
            <a:ext cx="317137" cy="5402989"/>
          </a:xfrm>
          <a:prstGeom prst="rightBrace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558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543800" cy="1295400"/>
          </a:xfrm>
        </p:spPr>
        <p:txBody>
          <a:bodyPr/>
          <a:lstStyle/>
          <a:p>
            <a:r>
              <a:rPr lang="en-US" dirty="0" err="1"/>
              <a:t>Kutatási</a:t>
            </a:r>
            <a:r>
              <a:rPr lang="en-US" dirty="0"/>
              <a:t> project </a:t>
            </a:r>
            <a:r>
              <a:rPr lang="en-US" dirty="0" err="1"/>
              <a:t>lépései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Keressük</a:t>
            </a:r>
            <a:r>
              <a:rPr lang="en-US" dirty="0"/>
              <a:t> a “</a:t>
            </a:r>
            <a:r>
              <a:rPr lang="en-US" dirty="0" err="1"/>
              <a:t>tényellentétest</a:t>
            </a:r>
            <a:r>
              <a:rPr lang="en-US" dirty="0"/>
              <a:t>”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sz="2400" dirty="0"/>
              <a:t>Mi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hu-HU" sz="2400" dirty="0"/>
              <a:t>a (okozati) </a:t>
            </a:r>
            <a:r>
              <a:rPr lang="en-US" sz="2400" dirty="0" err="1"/>
              <a:t>kapcsolat</a:t>
            </a:r>
            <a:r>
              <a:rPr lang="en-US" sz="2400" dirty="0"/>
              <a:t>, </a:t>
            </a:r>
            <a:r>
              <a:rPr lang="en-US" sz="2400" dirty="0" err="1"/>
              <a:t>amit</a:t>
            </a:r>
            <a:r>
              <a:rPr lang="en-US" sz="2400" dirty="0"/>
              <a:t> </a:t>
            </a:r>
            <a:r>
              <a:rPr lang="en-US" sz="2400" dirty="0" err="1"/>
              <a:t>vizsgálunk</a:t>
            </a:r>
            <a:r>
              <a:rPr lang="en-US" sz="2400" dirty="0"/>
              <a:t>? </a:t>
            </a:r>
            <a:endParaRPr lang="hu-HU" sz="2400" dirty="0"/>
          </a:p>
          <a:p>
            <a:pPr lvl="4" algn="just"/>
            <a:r>
              <a:rPr lang="en-US" i="1" dirty="0"/>
              <a:t>Pl. </a:t>
            </a:r>
            <a:r>
              <a:rPr lang="en-US" i="1" dirty="0" err="1"/>
              <a:t>vállalatok</a:t>
            </a:r>
            <a:r>
              <a:rPr lang="en-US" i="1" dirty="0"/>
              <a:t> </a:t>
            </a:r>
            <a:r>
              <a:rPr lang="en-US" i="1" dirty="0" err="1"/>
              <a:t>támogatása</a:t>
            </a:r>
            <a:r>
              <a:rPr lang="en-US" i="1" dirty="0"/>
              <a:t> </a:t>
            </a:r>
            <a:r>
              <a:rPr lang="en-US" i="1" dirty="0" err="1"/>
              <a:t>hogyan</a:t>
            </a:r>
            <a:r>
              <a:rPr lang="en-US" i="1" dirty="0"/>
              <a:t> hat a </a:t>
            </a:r>
            <a:r>
              <a:rPr lang="en-US" i="1" dirty="0" err="1"/>
              <a:t>termelékenységükre</a:t>
            </a:r>
            <a:r>
              <a:rPr lang="en-US" i="1" dirty="0"/>
              <a:t>?</a:t>
            </a:r>
          </a:p>
          <a:p>
            <a:pPr lvl="1" algn="just"/>
            <a:r>
              <a:rPr lang="en-US" sz="2400" dirty="0" err="1"/>
              <a:t>Néhány</a:t>
            </a:r>
            <a:r>
              <a:rPr lang="en-US" sz="2400" dirty="0"/>
              <a:t> </a:t>
            </a:r>
            <a:r>
              <a:rPr lang="en-US" sz="2400" dirty="0" err="1"/>
              <a:t>vállalat</a:t>
            </a:r>
            <a:r>
              <a:rPr lang="en-US" sz="2400" dirty="0"/>
              <a:t> </a:t>
            </a:r>
            <a:r>
              <a:rPr lang="en-US" sz="2400" dirty="0" err="1"/>
              <a:t>kapott</a:t>
            </a:r>
            <a:r>
              <a:rPr lang="en-US" sz="2400" dirty="0"/>
              <a:t> </a:t>
            </a:r>
            <a:r>
              <a:rPr lang="en-US" sz="2400" dirty="0" err="1"/>
              <a:t>támogatást</a:t>
            </a:r>
            <a:r>
              <a:rPr lang="en-US" sz="2400" dirty="0"/>
              <a:t>.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alakult</a:t>
            </a:r>
            <a:r>
              <a:rPr lang="en-US" sz="2400" dirty="0"/>
              <a:t> </a:t>
            </a:r>
            <a:r>
              <a:rPr lang="en-US" sz="2400" dirty="0" err="1"/>
              <a:t>volna</a:t>
            </a:r>
            <a:r>
              <a:rPr lang="en-US" sz="2400" dirty="0"/>
              <a:t> a </a:t>
            </a:r>
            <a:r>
              <a:rPr lang="en-US" sz="2400" dirty="0" err="1"/>
              <a:t>termelékenységük</a:t>
            </a:r>
            <a:r>
              <a:rPr lang="en-US" sz="2400" dirty="0"/>
              <a:t>, ha </a:t>
            </a:r>
            <a:r>
              <a:rPr lang="en-US" sz="2400" dirty="0" err="1"/>
              <a:t>nem</a:t>
            </a:r>
            <a:r>
              <a:rPr lang="en-US" sz="2400" dirty="0"/>
              <a:t> </a:t>
            </a:r>
            <a:r>
              <a:rPr lang="en-US" sz="2400" dirty="0" err="1"/>
              <a:t>kapnak</a:t>
            </a:r>
            <a:r>
              <a:rPr lang="en-US" sz="2400" dirty="0"/>
              <a:t> </a:t>
            </a:r>
            <a:r>
              <a:rPr lang="en-US" sz="2400" dirty="0" err="1"/>
              <a:t>támogatást</a:t>
            </a:r>
            <a:r>
              <a:rPr lang="en-US" sz="2400" dirty="0"/>
              <a:t>? </a:t>
            </a:r>
            <a:endParaRPr lang="hu-HU" sz="2400" dirty="0"/>
          </a:p>
          <a:p>
            <a:pPr lvl="4" algn="just"/>
            <a:r>
              <a:rPr lang="en-US" i="1" dirty="0" err="1"/>
              <a:t>Ezt</a:t>
            </a:r>
            <a:r>
              <a:rPr lang="en-US" i="1" dirty="0"/>
              <a:t> </a:t>
            </a:r>
            <a:r>
              <a:rPr lang="en-US" i="1" dirty="0" err="1"/>
              <a:t>nem</a:t>
            </a:r>
            <a:r>
              <a:rPr lang="en-US" i="1" dirty="0"/>
              <a:t> </a:t>
            </a:r>
            <a:r>
              <a:rPr lang="en-US" i="1" dirty="0" err="1"/>
              <a:t>tudjuk</a:t>
            </a:r>
            <a:r>
              <a:rPr lang="en-US" i="1" dirty="0"/>
              <a:t>.</a:t>
            </a:r>
          </a:p>
          <a:p>
            <a:pPr lvl="1" algn="just"/>
            <a:r>
              <a:rPr lang="en-US" sz="2400" dirty="0" err="1"/>
              <a:t>Akkor</a:t>
            </a:r>
            <a:r>
              <a:rPr lang="en-US" sz="2400" dirty="0"/>
              <a:t> </a:t>
            </a:r>
            <a:r>
              <a:rPr lang="en-US" sz="2400" dirty="0" err="1"/>
              <a:t>milyen</a:t>
            </a:r>
            <a:r>
              <a:rPr lang="en-US" sz="2400" dirty="0"/>
              <a:t> </a:t>
            </a:r>
            <a:r>
              <a:rPr lang="en-US" sz="2400" dirty="0" err="1"/>
              <a:t>kontrollált</a:t>
            </a:r>
            <a:r>
              <a:rPr lang="en-US" sz="2400" dirty="0"/>
              <a:t> </a:t>
            </a:r>
            <a:r>
              <a:rPr lang="en-US" sz="2400" dirty="0" err="1"/>
              <a:t>kísérlettel</a:t>
            </a:r>
            <a:r>
              <a:rPr lang="en-US" sz="2400" dirty="0"/>
              <a:t> </a:t>
            </a:r>
            <a:r>
              <a:rPr lang="en-US" sz="2400" dirty="0" err="1"/>
              <a:t>tudnánk</a:t>
            </a:r>
            <a:r>
              <a:rPr lang="en-US" sz="2400" dirty="0"/>
              <a:t> </a:t>
            </a:r>
            <a:r>
              <a:rPr lang="en-US" sz="2400" dirty="0" err="1"/>
              <a:t>megmérni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okozati</a:t>
            </a:r>
            <a:r>
              <a:rPr lang="en-US" sz="2400" dirty="0"/>
              <a:t> </a:t>
            </a:r>
            <a:r>
              <a:rPr lang="en-US" sz="2400" dirty="0" err="1"/>
              <a:t>hatást</a:t>
            </a:r>
            <a:r>
              <a:rPr lang="en-US" sz="2400" dirty="0"/>
              <a:t>? </a:t>
            </a:r>
            <a:endParaRPr lang="hu-HU" sz="2400" dirty="0"/>
          </a:p>
          <a:p>
            <a:pPr lvl="4" algn="just"/>
            <a:r>
              <a:rPr lang="en-US" i="1" dirty="0" err="1"/>
              <a:t>Ezt</a:t>
            </a:r>
            <a:r>
              <a:rPr lang="en-US" i="1" dirty="0"/>
              <a:t> </a:t>
            </a:r>
            <a:r>
              <a:rPr lang="en-US" i="1" dirty="0" err="1"/>
              <a:t>tudjuk</a:t>
            </a:r>
            <a:r>
              <a:rPr lang="en-US" i="1" dirty="0"/>
              <a:t>, de </a:t>
            </a:r>
            <a:r>
              <a:rPr lang="en-US" i="1" dirty="0" err="1"/>
              <a:t>nincs</a:t>
            </a:r>
            <a:r>
              <a:rPr lang="en-US" i="1" dirty="0"/>
              <a:t> </a:t>
            </a:r>
            <a:r>
              <a:rPr lang="en-US" i="1" dirty="0" err="1"/>
              <a:t>rá</a:t>
            </a:r>
            <a:r>
              <a:rPr lang="en-US" i="1" dirty="0"/>
              <a:t> </a:t>
            </a:r>
            <a:r>
              <a:rPr lang="en-US" i="1" dirty="0" err="1"/>
              <a:t>pénz</a:t>
            </a:r>
            <a:r>
              <a:rPr lang="hu-HU" i="1" dirty="0"/>
              <a:t>, szabályozási korlátok is lehetnek.</a:t>
            </a:r>
            <a:endParaRPr lang="en-US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Identifikációs</a:t>
            </a:r>
            <a:r>
              <a:rPr lang="en-US" dirty="0"/>
              <a:t> </a:t>
            </a:r>
            <a:r>
              <a:rPr lang="en-US" dirty="0" err="1"/>
              <a:t>stratégia</a:t>
            </a:r>
            <a:endParaRPr lang="en-US" dirty="0"/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0" y="-571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4438650" y="1233488"/>
            <a:ext cx="265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>
                <a:latin typeface="Verdana" pitchFamily="28" charset="0"/>
                <a:cs typeface="Arial" charset="0"/>
              </a:rPr>
              <a:t> </a:t>
            </a:r>
          </a:p>
          <a:p>
            <a:pPr algn="ctr"/>
            <a:endParaRPr lang="en-US" sz="1800">
              <a:latin typeface="Verdana" pitchFamily="28" charset="0"/>
              <a:cs typeface="Arial" charset="0"/>
            </a:endParaRP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4438650" y="11934825"/>
            <a:ext cx="265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>
                <a:latin typeface="Verdana" pitchFamily="28" charset="0"/>
                <a:cs typeface="Arial" charset="0"/>
              </a:rPr>
              <a:t> </a:t>
            </a:r>
          </a:p>
          <a:p>
            <a:pPr algn="ctr"/>
            <a:endParaRPr lang="en-US" sz="1800">
              <a:latin typeface="Verdana" pitchFamily="28" charset="0"/>
              <a:cs typeface="Arial" charset="0"/>
            </a:endParaRPr>
          </a:p>
        </p:txBody>
      </p:sp>
      <p:pic>
        <p:nvPicPr>
          <p:cNvPr id="282643" name="Picture 19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8350" y="7773988"/>
            <a:ext cx="76200" cy="76200"/>
          </a:xfrm>
          <a:prstGeom prst="rect">
            <a:avLst/>
          </a:prstGeom>
          <a:noFill/>
        </p:spPr>
      </p:pic>
      <p:pic>
        <p:nvPicPr>
          <p:cNvPr id="282644" name="Picture 20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738" y="7773988"/>
            <a:ext cx="76200" cy="76200"/>
          </a:xfrm>
          <a:prstGeom prst="rect">
            <a:avLst/>
          </a:prstGeom>
          <a:noFill/>
        </p:spPr>
      </p:pic>
      <p:pic>
        <p:nvPicPr>
          <p:cNvPr id="282645" name="Picture 21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4763" y="7773988"/>
            <a:ext cx="76200" cy="76200"/>
          </a:xfrm>
          <a:prstGeom prst="rect">
            <a:avLst/>
          </a:prstGeom>
          <a:noFill/>
        </p:spPr>
      </p:pic>
      <p:pic>
        <p:nvPicPr>
          <p:cNvPr id="282646" name="Picture 22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8350" y="8413750"/>
            <a:ext cx="76200" cy="76200"/>
          </a:xfrm>
          <a:prstGeom prst="rect">
            <a:avLst/>
          </a:prstGeom>
          <a:noFill/>
        </p:spPr>
      </p:pic>
      <p:pic>
        <p:nvPicPr>
          <p:cNvPr id="282647" name="Picture 23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8350" y="9328150"/>
            <a:ext cx="76200" cy="76200"/>
          </a:xfrm>
          <a:prstGeom prst="rect">
            <a:avLst/>
          </a:prstGeom>
          <a:noFill/>
        </p:spPr>
      </p:pic>
      <p:pic>
        <p:nvPicPr>
          <p:cNvPr id="282648" name="Picture 24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738" y="9328150"/>
            <a:ext cx="76200" cy="76200"/>
          </a:xfrm>
          <a:prstGeom prst="rect">
            <a:avLst/>
          </a:prstGeom>
          <a:noFill/>
        </p:spPr>
      </p:pic>
      <p:pic>
        <p:nvPicPr>
          <p:cNvPr id="282649" name="Picture 25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4763" y="9328150"/>
            <a:ext cx="76200" cy="76200"/>
          </a:xfrm>
          <a:prstGeom prst="rect">
            <a:avLst/>
          </a:prstGeom>
          <a:noFill/>
        </p:spPr>
      </p:pic>
      <p:pic>
        <p:nvPicPr>
          <p:cNvPr id="282650" name="Picture 26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8350" y="10517188"/>
            <a:ext cx="76200" cy="76200"/>
          </a:xfrm>
          <a:prstGeom prst="rect">
            <a:avLst/>
          </a:prstGeom>
          <a:noFill/>
        </p:spPr>
      </p:pic>
      <p:pic>
        <p:nvPicPr>
          <p:cNvPr id="282651" name="Picture 27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738" y="10517188"/>
            <a:ext cx="76200" cy="76200"/>
          </a:xfrm>
          <a:prstGeom prst="rect">
            <a:avLst/>
          </a:prstGeom>
          <a:noFill/>
        </p:spPr>
      </p:pic>
      <p:pic>
        <p:nvPicPr>
          <p:cNvPr id="282652" name="Picture 28" descr="tex2html_wrap_inline9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4763" y="10517188"/>
            <a:ext cx="76200" cy="76200"/>
          </a:xfrm>
          <a:prstGeom prst="rect">
            <a:avLst/>
          </a:prstGeom>
          <a:noFill/>
        </p:spPr>
      </p:pic>
      <p:sp>
        <p:nvSpPr>
          <p:cNvPr id="23" name="Tartalom helye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becslési</a:t>
            </a:r>
            <a:r>
              <a:rPr lang="en-US" dirty="0"/>
              <a:t> </a:t>
            </a:r>
            <a:r>
              <a:rPr lang="en-US" dirty="0" err="1"/>
              <a:t>stratégiával</a:t>
            </a:r>
            <a:r>
              <a:rPr lang="en-US" dirty="0"/>
              <a:t> </a:t>
            </a:r>
            <a:r>
              <a:rPr lang="en-US" dirty="0" err="1"/>
              <a:t>lennénk</a:t>
            </a:r>
            <a:r>
              <a:rPr lang="en-US" dirty="0"/>
              <a:t> </a:t>
            </a:r>
            <a:r>
              <a:rPr lang="en-US" dirty="0" err="1"/>
              <a:t>képesek</a:t>
            </a:r>
            <a:r>
              <a:rPr lang="en-US" dirty="0"/>
              <a:t> a </a:t>
            </a:r>
            <a:r>
              <a:rPr lang="en-US" dirty="0" err="1"/>
              <a:t>leginkább</a:t>
            </a:r>
            <a:r>
              <a:rPr lang="en-US" dirty="0"/>
              <a:t> </a:t>
            </a:r>
            <a:r>
              <a:rPr lang="en-US" dirty="0" err="1"/>
              <a:t>megközelíteni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ideális</a:t>
            </a:r>
            <a:r>
              <a:rPr lang="en-US" dirty="0"/>
              <a:t> </a:t>
            </a:r>
            <a:r>
              <a:rPr lang="en-US" dirty="0" err="1"/>
              <a:t>kontrollált</a:t>
            </a:r>
            <a:r>
              <a:rPr lang="en-US" dirty="0"/>
              <a:t> </a:t>
            </a:r>
            <a:r>
              <a:rPr lang="en-US" dirty="0" err="1"/>
              <a:t>kísérletet</a:t>
            </a:r>
            <a:r>
              <a:rPr lang="en-US" dirty="0"/>
              <a:t> a </a:t>
            </a:r>
            <a:r>
              <a:rPr lang="en-US" dirty="0" err="1"/>
              <a:t>megfigyelhető</a:t>
            </a:r>
            <a:r>
              <a:rPr lang="en-US" dirty="0"/>
              <a:t> </a:t>
            </a:r>
            <a:r>
              <a:rPr lang="en-US" dirty="0" err="1"/>
              <a:t>adatokból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“</a:t>
            </a:r>
            <a:r>
              <a:rPr lang="hu-HU" dirty="0"/>
              <a:t>Research design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vonjuk</a:t>
            </a:r>
            <a:r>
              <a:rPr lang="en-US" dirty="0"/>
              <a:t> le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következtetést</a:t>
            </a:r>
            <a:r>
              <a:rPr lang="en-US" dirty="0"/>
              <a:t>?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sz="3000" dirty="0"/>
              <a:t>Mi a </a:t>
            </a:r>
            <a:r>
              <a:rPr lang="en-US" sz="3000" dirty="0" err="1"/>
              <a:t>sokaság</a:t>
            </a:r>
            <a:r>
              <a:rPr lang="en-US" sz="3000" dirty="0"/>
              <a:t>, </a:t>
            </a:r>
            <a:r>
              <a:rPr lang="en-US" sz="3000" dirty="0" err="1"/>
              <a:t>minta</a:t>
            </a:r>
            <a:r>
              <a:rPr lang="en-US" sz="3000" dirty="0"/>
              <a:t> </a:t>
            </a:r>
            <a:r>
              <a:rPr lang="en-US" sz="3000" dirty="0" err="1"/>
              <a:t>leképezi</a:t>
            </a:r>
            <a:r>
              <a:rPr lang="en-US" sz="3000" dirty="0"/>
              <a:t>-e (</a:t>
            </a:r>
            <a:r>
              <a:rPr lang="en-US" sz="3000" dirty="0" err="1"/>
              <a:t>általánosíthatóság</a:t>
            </a:r>
            <a:r>
              <a:rPr lang="hu-HU" sz="3000" dirty="0"/>
              <a:t>/külső </a:t>
            </a:r>
            <a:r>
              <a:rPr lang="hu-HU" sz="3000" dirty="0" err="1"/>
              <a:t>validitás</a:t>
            </a:r>
            <a:r>
              <a:rPr lang="en-US" sz="3000" dirty="0"/>
              <a:t>)?</a:t>
            </a:r>
          </a:p>
          <a:p>
            <a:pPr lvl="1" algn="just"/>
            <a:r>
              <a:rPr lang="en-US" sz="3000" dirty="0" err="1"/>
              <a:t>Milyen</a:t>
            </a:r>
            <a:r>
              <a:rPr lang="en-US" sz="3000" dirty="0"/>
              <a:t> </a:t>
            </a:r>
            <a:r>
              <a:rPr lang="en-US" sz="3000" dirty="0" err="1"/>
              <a:t>feltételezések</a:t>
            </a:r>
            <a:r>
              <a:rPr lang="en-US" sz="3000" dirty="0"/>
              <a:t> </a:t>
            </a:r>
            <a:r>
              <a:rPr lang="en-US" sz="3000" dirty="0" err="1"/>
              <a:t>mellett</a:t>
            </a:r>
            <a:r>
              <a:rPr lang="en-US" sz="3000" dirty="0"/>
              <a:t> </a:t>
            </a:r>
            <a:r>
              <a:rPr lang="en-US" sz="3000" dirty="0" err="1"/>
              <a:t>kapjuk</a:t>
            </a:r>
            <a:r>
              <a:rPr lang="en-US" sz="3000" dirty="0"/>
              <a:t> meg a </a:t>
            </a:r>
            <a:r>
              <a:rPr lang="en-US" sz="3000" dirty="0" err="1"/>
              <a:t>becslések</a:t>
            </a:r>
            <a:r>
              <a:rPr lang="en-US" sz="3000" dirty="0"/>
              <a:t> </a:t>
            </a:r>
            <a:r>
              <a:rPr lang="en-US" sz="3000" dirty="0" err="1"/>
              <a:t>sztenderd</a:t>
            </a:r>
            <a:r>
              <a:rPr lang="en-US" sz="3000" dirty="0"/>
              <a:t> </a:t>
            </a:r>
            <a:r>
              <a:rPr lang="en-US" sz="3000" dirty="0" err="1"/>
              <a:t>hibáit</a:t>
            </a:r>
            <a:r>
              <a:rPr lang="en-US" sz="30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176073-D4F5-4CAC-92EB-D17DD35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Simpson paradox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AEE8CF-F966-4E1F-A83F-62292678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/>
              <a:t>Két ellentétes konklúzió is levonható ugyanabból az adatból, attól függően, hogy milyen csoportokra osztjuk a megfigyeléseket.</a:t>
            </a:r>
          </a:p>
          <a:p>
            <a:pPr lvl="1" algn="just"/>
            <a:r>
              <a:rPr lang="hu-HU"/>
              <a:t>Milyen felosztást kell akkor figyelembe vennünk? A statisztika önmagában nem tud választ adni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695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7533F-F821-4124-B385-FE0843EE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Kötelező olvasmány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15B43-F5A9-4572-9D71-841D4E8D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Angrist</a:t>
            </a:r>
            <a:r>
              <a:rPr lang="hu-HU" dirty="0"/>
              <a:t>: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Harmless</a:t>
            </a:r>
            <a:r>
              <a:rPr lang="hu-HU" dirty="0"/>
              <a:t> </a:t>
            </a:r>
            <a:r>
              <a:rPr lang="hu-HU" dirty="0" err="1"/>
              <a:t>Econometrics</a:t>
            </a:r>
            <a:r>
              <a:rPr lang="hu-HU" dirty="0"/>
              <a:t> – 3-16. oldal (1. fejezet + 2. fejezet első fele)</a:t>
            </a:r>
          </a:p>
          <a:p>
            <a:r>
              <a:rPr lang="hu-HU" dirty="0" err="1"/>
              <a:t>Muraközy</a:t>
            </a:r>
            <a:r>
              <a:rPr lang="hu-HU" dirty="0"/>
              <a:t> Balázs (2018): Gépi tanulás, </a:t>
            </a:r>
            <a:r>
              <a:rPr lang="hu-HU" dirty="0" err="1"/>
              <a:t>predikció</a:t>
            </a:r>
            <a:r>
              <a:rPr lang="hu-HU" dirty="0"/>
              <a:t> és okság a közgazdaság-tudományban, Magyar Tudomány 179</a:t>
            </a:r>
          </a:p>
        </p:txBody>
      </p:sp>
    </p:spTree>
    <p:extLst>
      <p:ext uri="{BB962C8B-B14F-4D97-AF65-F5344CB8AC3E}">
        <p14:creationId xmlns:p14="http://schemas.microsoft.com/office/powerpoint/2010/main" val="3975653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D106-8F5C-4B3C-B7FF-F6A50A5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Ajánlott olvasmány (akit érdekel)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B7959D-EE23-4DD8-9DBD-E629FAC8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Judea</a:t>
            </a:r>
            <a:r>
              <a:rPr lang="hu-HU" dirty="0"/>
              <a:t> Pearl (1999): </a:t>
            </a:r>
            <a:r>
              <a:rPr lang="hu-HU" dirty="0" err="1"/>
              <a:t>Simpson’s</a:t>
            </a:r>
            <a:r>
              <a:rPr lang="hu-HU" dirty="0"/>
              <a:t> Paradox: An </a:t>
            </a:r>
            <a:r>
              <a:rPr lang="hu-HU" dirty="0" err="1"/>
              <a:t>Anatomy</a:t>
            </a:r>
            <a:r>
              <a:rPr lang="hu-HU" dirty="0"/>
              <a:t>, </a:t>
            </a: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Report</a:t>
            </a:r>
            <a:endParaRPr lang="hu-HU" dirty="0"/>
          </a:p>
          <a:p>
            <a:r>
              <a:rPr lang="hu-HU" dirty="0"/>
              <a:t>Galit </a:t>
            </a:r>
            <a:r>
              <a:rPr lang="hu-HU" dirty="0" err="1"/>
              <a:t>Shmueli</a:t>
            </a:r>
            <a:r>
              <a:rPr lang="hu-HU" dirty="0"/>
              <a:t> (2010):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Predict</a:t>
            </a:r>
            <a:r>
              <a:rPr lang="hu-HU" dirty="0"/>
              <a:t>?, </a:t>
            </a:r>
            <a:r>
              <a:rPr lang="hu-HU" dirty="0" err="1"/>
              <a:t>Statistical</a:t>
            </a:r>
            <a:r>
              <a:rPr lang="hu-HU" dirty="0"/>
              <a:t> Science</a:t>
            </a:r>
          </a:p>
        </p:txBody>
      </p:sp>
    </p:spTree>
    <p:extLst>
      <p:ext uri="{BB962C8B-B14F-4D97-AF65-F5344CB8AC3E}">
        <p14:creationId xmlns:p14="http://schemas.microsoft.com/office/powerpoint/2010/main" val="2023487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linkek</a:t>
            </a:r>
            <a:r>
              <a:rPr lang="hu-HU" dirty="0"/>
              <a:t> (</a:t>
            </a:r>
            <a:r>
              <a:rPr lang="en-US" dirty="0" err="1"/>
              <a:t>akit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05199"/>
          </a:xfrm>
        </p:spPr>
        <p:txBody>
          <a:bodyPr/>
          <a:lstStyle/>
          <a:p>
            <a:r>
              <a:rPr lang="hu-HU" sz="2000" dirty="0" err="1"/>
              <a:t>Angrist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EconTalk</a:t>
            </a:r>
            <a:r>
              <a:rPr lang="hu-HU" sz="2000" dirty="0"/>
              <a:t> podcast: </a:t>
            </a:r>
            <a:r>
              <a:rPr lang="hu-HU" sz="2000" dirty="0">
                <a:hlinkClick r:id="rId2"/>
              </a:rPr>
              <a:t>https://www.econtalk.org/joshua-angrist-on-econometrics-and-causation/</a:t>
            </a:r>
            <a:endParaRPr lang="hu-HU" sz="2000" dirty="0"/>
          </a:p>
          <a:p>
            <a:r>
              <a:rPr lang="hu-HU" sz="2000" dirty="0" err="1"/>
              <a:t>Buzzfeed</a:t>
            </a:r>
            <a:r>
              <a:rPr lang="hu-HU" sz="2000" dirty="0"/>
              <a:t>: </a:t>
            </a:r>
            <a:r>
              <a:rPr lang="en-US" sz="2000" dirty="0"/>
              <a:t>The 10 most bizarre correlations: </a:t>
            </a:r>
            <a:r>
              <a:rPr lang="en-US" sz="2000" dirty="0">
                <a:hlinkClick r:id="rId3"/>
              </a:rPr>
              <a:t>http://www.buzzfeed.com/kjh2110/the-10-most-bizarre-correlations</a:t>
            </a:r>
            <a:endParaRPr lang="en-US" sz="2000" dirty="0"/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0DA4689-4030-4050-8803-962530A3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514129" cy="50292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817CCC17-F9C2-4F8E-AA4F-838BC171DDCF}"/>
              </a:ext>
            </a:extLst>
          </p:cNvPr>
          <p:cNvCxnSpPr/>
          <p:nvPr/>
        </p:nvCxnSpPr>
        <p:spPr bwMode="auto">
          <a:xfrm>
            <a:off x="1600200" y="1066800"/>
            <a:ext cx="3733800" cy="388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397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45404-7388-4742-BF20-AECD4290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Simpson paradox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8471181-4DEC-4FFD-B8C1-75ED4E4A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019800" cy="41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773DB-B04C-432B-8F01-97D26457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Simpson paradox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D0381C-2FBB-43D0-A709-9848A3C2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309937"/>
          </a:xfrm>
        </p:spPr>
        <p:txBody>
          <a:bodyPr/>
          <a:lstStyle/>
          <a:p>
            <a:pPr algn="just"/>
            <a:r>
              <a:rPr lang="hu-HU" dirty="0"/>
              <a:t>Az eredmények alapján ajánljuk a gyógyszert egy olyan embernek, akinek nem ismerjük a nemét?</a:t>
            </a:r>
          </a:p>
          <a:p>
            <a:pPr lvl="1" algn="just"/>
            <a:r>
              <a:rPr lang="hu-HU" dirty="0"/>
              <a:t>Ha ez túl egyszerű, akkor a nemek helyére képzeljünk valamilyen bonyolult genetikai kombinációt, amelyet a háziorvos nem tud megfigyelni.</a:t>
            </a:r>
          </a:p>
        </p:txBody>
      </p:sp>
    </p:spTree>
    <p:extLst>
      <p:ext uri="{BB962C8B-B14F-4D97-AF65-F5344CB8AC3E}">
        <p14:creationId xmlns:p14="http://schemas.microsoft.com/office/powerpoint/2010/main" val="9224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EE1F0EE-ECAA-4DCE-A8E5-E73FC548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712002" cy="464820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AC141DF1-8052-4B54-AF07-9F836AEDB1E4}"/>
              </a:ext>
            </a:extLst>
          </p:cNvPr>
          <p:cNvSpPr/>
          <p:nvPr/>
        </p:nvSpPr>
        <p:spPr bwMode="auto">
          <a:xfrm>
            <a:off x="3878826" y="930377"/>
            <a:ext cx="685800" cy="4412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High</a:t>
            </a:r>
            <a:endParaRPr kumimoji="0" 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400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yield</a:t>
            </a:r>
            <a:endParaRPr kumimoji="0" 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9B35BE4-DFDA-4F8A-9539-640D9F7606C4}"/>
              </a:ext>
            </a:extLst>
          </p:cNvPr>
          <p:cNvSpPr/>
          <p:nvPr/>
        </p:nvSpPr>
        <p:spPr bwMode="auto">
          <a:xfrm>
            <a:off x="4579376" y="930377"/>
            <a:ext cx="602224" cy="4412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400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yield</a:t>
            </a:r>
            <a:endParaRPr kumimoji="0" 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A24CC85-932F-4B3B-A032-1D40F38A2362}"/>
              </a:ext>
            </a:extLst>
          </p:cNvPr>
          <p:cNvSpPr/>
          <p:nvPr/>
        </p:nvSpPr>
        <p:spPr bwMode="auto">
          <a:xfrm>
            <a:off x="2133600" y="1447800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Hybrid1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562632C-4EE4-4EAB-96A4-BC19A4CE9114}"/>
              </a:ext>
            </a:extLst>
          </p:cNvPr>
          <p:cNvSpPr/>
          <p:nvPr/>
        </p:nvSpPr>
        <p:spPr bwMode="auto">
          <a:xfrm>
            <a:off x="2133600" y="1801761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Hybrid2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9BDF1E7-0898-458F-B06D-18208A47DC9A}"/>
              </a:ext>
            </a:extLst>
          </p:cNvPr>
          <p:cNvSpPr/>
          <p:nvPr/>
        </p:nvSpPr>
        <p:spPr bwMode="auto">
          <a:xfrm>
            <a:off x="2133600" y="2706943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Corn-stalk</a:t>
            </a:r>
            <a:r>
              <a:rPr kumimoji="0" 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yellow</a:t>
            </a:r>
            <a:endParaRPr kumimoji="0" lang="hu-H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22C54DB-A31F-43DB-A252-51CC63935961}"/>
              </a:ext>
            </a:extLst>
          </p:cNvPr>
          <p:cNvSpPr/>
          <p:nvPr/>
        </p:nvSpPr>
        <p:spPr bwMode="auto">
          <a:xfrm>
            <a:off x="2168013" y="4267200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Corn-stalk</a:t>
            </a:r>
            <a:r>
              <a:rPr kumimoji="0" 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green</a:t>
            </a:r>
            <a:endParaRPr kumimoji="0" lang="hu-H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C8D24E3D-5BEF-49D3-A73B-8BD906DAE01B}"/>
              </a:ext>
            </a:extLst>
          </p:cNvPr>
          <p:cNvSpPr/>
          <p:nvPr/>
        </p:nvSpPr>
        <p:spPr bwMode="auto">
          <a:xfrm>
            <a:off x="2133600" y="3401346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Hybrid2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A95BBFA-94B7-4B51-92C2-B22FB169DFF8}"/>
              </a:ext>
            </a:extLst>
          </p:cNvPr>
          <p:cNvSpPr/>
          <p:nvPr/>
        </p:nvSpPr>
        <p:spPr bwMode="auto">
          <a:xfrm>
            <a:off x="2136058" y="3083641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Hybrid1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8EE64F5-1E30-4CDA-B48A-506ED3956409}"/>
              </a:ext>
            </a:extLst>
          </p:cNvPr>
          <p:cNvSpPr/>
          <p:nvPr/>
        </p:nvSpPr>
        <p:spPr bwMode="auto">
          <a:xfrm>
            <a:off x="2168013" y="4980654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Hybrid2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6FD73F06-A1EF-4D94-9946-E62E81E21EA1}"/>
              </a:ext>
            </a:extLst>
          </p:cNvPr>
          <p:cNvSpPr/>
          <p:nvPr/>
        </p:nvSpPr>
        <p:spPr bwMode="auto">
          <a:xfrm>
            <a:off x="2168013" y="4656803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Hybrid1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2AD512D4-1FF9-4455-87D3-69963F59C2DF}"/>
              </a:ext>
            </a:extLst>
          </p:cNvPr>
          <p:cNvSpPr/>
          <p:nvPr/>
        </p:nvSpPr>
        <p:spPr bwMode="auto">
          <a:xfrm>
            <a:off x="388374" y="307258"/>
            <a:ext cx="1745226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Corn</a:t>
            </a:r>
            <a:r>
              <a:rPr kumimoji="0" lang="hu-H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kumimoji="0" lang="hu-H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types</a:t>
            </a:r>
            <a:endParaRPr kumimoji="0" lang="hu-H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42542777-7225-4780-B13E-968C7DBF17AC}"/>
              </a:ext>
            </a:extLst>
          </p:cNvPr>
          <p:cNvSpPr/>
          <p:nvPr/>
        </p:nvSpPr>
        <p:spPr bwMode="auto">
          <a:xfrm>
            <a:off x="5715000" y="990600"/>
            <a:ext cx="1752600" cy="4412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High</a:t>
            </a:r>
            <a:r>
              <a:rPr kumimoji="0" 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yield</a:t>
            </a:r>
            <a:endParaRPr lang="hu-HU" sz="14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rate</a:t>
            </a:r>
            <a:endParaRPr kumimoji="0" lang="hu-H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877CA1C-6683-4234-A340-8783EB4FF5FB}"/>
              </a:ext>
            </a:extLst>
          </p:cNvPr>
          <p:cNvSpPr/>
          <p:nvPr/>
        </p:nvSpPr>
        <p:spPr bwMode="auto">
          <a:xfrm>
            <a:off x="5715000" y="2570520"/>
            <a:ext cx="1752600" cy="4412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High</a:t>
            </a:r>
            <a:r>
              <a:rPr kumimoji="0" 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yield</a:t>
            </a:r>
            <a:endParaRPr lang="hu-HU" sz="14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rate</a:t>
            </a:r>
            <a:endParaRPr kumimoji="0" lang="hu-H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27946B9-D63B-4A86-9531-50EEBBFD6A39}"/>
              </a:ext>
            </a:extLst>
          </p:cNvPr>
          <p:cNvSpPr/>
          <p:nvPr/>
        </p:nvSpPr>
        <p:spPr bwMode="auto">
          <a:xfrm>
            <a:off x="5715000" y="4198988"/>
            <a:ext cx="1752600" cy="4412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High</a:t>
            </a:r>
            <a:r>
              <a:rPr kumimoji="0" 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yield</a:t>
            </a:r>
            <a:endParaRPr lang="hu-HU" sz="14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rate</a:t>
            </a:r>
            <a:endParaRPr kumimoji="0" lang="hu-H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705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&#10;\pagestyle{empty}&#10;\begin{document}&#10;&#10;\end{document}"/>
  <p:tag name="EMBEDFONTS" val="1"/>
  <p:tag name="FIRSTJORDAN@W86152LHVJ1T3PP7" val="3454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29023</TotalTime>
  <Words>1716</Words>
  <Application>Microsoft Office PowerPoint</Application>
  <PresentationFormat>Diavetítés a képernyőre (4:3 oldalarány)</PresentationFormat>
  <Paragraphs>280</Paragraphs>
  <Slides>52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Times</vt:lpstr>
      <vt:lpstr>Verdana</vt:lpstr>
      <vt:lpstr>Wingdings</vt:lpstr>
      <vt:lpstr>Network</vt:lpstr>
      <vt:lpstr>Oksági kapcsolat, predikció</vt:lpstr>
      <vt:lpstr>Tartalom</vt:lpstr>
      <vt:lpstr>Simpson paradox  https://www.youtube.com/watch?v=ebEkn-BiW5k</vt:lpstr>
      <vt:lpstr>Simpson paradox</vt:lpstr>
      <vt:lpstr>Simpson paradox</vt:lpstr>
      <vt:lpstr>PowerPoint-bemutató</vt:lpstr>
      <vt:lpstr>Simpson paradox</vt:lpstr>
      <vt:lpstr>Simpson paradox</vt:lpstr>
      <vt:lpstr>PowerPoint-bemutató</vt:lpstr>
      <vt:lpstr>Simpson paradox</vt:lpstr>
      <vt:lpstr>Többre van szükség, mint szimpla statisztika…</vt:lpstr>
      <vt:lpstr>Tanulság</vt:lpstr>
      <vt:lpstr>Megfigyelés és kísérlet</vt:lpstr>
      <vt:lpstr>Példa: megfigyelés és kísérlet</vt:lpstr>
      <vt:lpstr>Példa: megfigyelés és kísérlet</vt:lpstr>
      <vt:lpstr>Nem megfigyelt változó: példa</vt:lpstr>
      <vt:lpstr>3 lehetséges magyarázat</vt:lpstr>
      <vt:lpstr>Példák</vt:lpstr>
      <vt:lpstr>Randomizált kísérlet: hogyan segít ezeken?</vt:lpstr>
      <vt:lpstr>Randomizált kísérlet – szelekciós torzítás</vt:lpstr>
      <vt:lpstr>Randomizált kísérlet – ok-okozati összefüggés</vt:lpstr>
      <vt:lpstr>Kérdés</vt:lpstr>
      <vt:lpstr>Formalizált modell – Rubin Causal Model (RCM)</vt:lpstr>
      <vt:lpstr>RCM</vt:lpstr>
      <vt:lpstr>RCM</vt:lpstr>
      <vt:lpstr>RCM</vt:lpstr>
      <vt:lpstr>Ok-okozati hatások grafikusan: Directed Acyclic Graph (DAG)</vt:lpstr>
      <vt:lpstr>Rossz gráf</vt:lpstr>
      <vt:lpstr>Random sampling vs random assignment</vt:lpstr>
      <vt:lpstr>Véletlen mintavétel: általánosíthatóság</vt:lpstr>
      <vt:lpstr>Akkor milyen az ideális vizsgálat?</vt:lpstr>
      <vt:lpstr>PowerPoint-bemutató</vt:lpstr>
      <vt:lpstr>Mivel is foglalkozik az ökonometria?</vt:lpstr>
      <vt:lpstr>Hogyan? Angrist on EconTalk podcast: https://www.econtalk.org/joshua-angrist-on-econometrics-and-causation/</vt:lpstr>
      <vt:lpstr>Közgazdasági modellekkel való összekötés</vt:lpstr>
      <vt:lpstr>Példa</vt:lpstr>
      <vt:lpstr>Magyarázó vs Prediktív modellek</vt:lpstr>
      <vt:lpstr>Példák</vt:lpstr>
      <vt:lpstr>Spam classifier</vt:lpstr>
      <vt:lpstr>Mi a hasonlóság?</vt:lpstr>
      <vt:lpstr>Mi a különbség?</vt:lpstr>
      <vt:lpstr>Transzparens vs black-box</vt:lpstr>
      <vt:lpstr>Változószelekció példa https://towardsdatascience.com/be-careful-when-interpreting-predictive-models-in-search-of-causal-insights-e68626e664b6</vt:lpstr>
      <vt:lpstr>Változószelekció példa</vt:lpstr>
      <vt:lpstr>PowerPoint-bemutató</vt:lpstr>
      <vt:lpstr>Kutatási project lépései</vt:lpstr>
      <vt:lpstr>1. lépés: Keressük a “tényellentétest”</vt:lpstr>
      <vt:lpstr>2. lépés: Identifikációs stratégia</vt:lpstr>
      <vt:lpstr>3. lépés: Hogyan vonjuk le a statisztikai következtetést?</vt:lpstr>
      <vt:lpstr>Kötelező olvasmány</vt:lpstr>
      <vt:lpstr>Ajánlott olvasmány (akit érdekel)</vt:lpstr>
      <vt:lpstr>További linkek (akit érdekel)</vt:lpstr>
    </vt:vector>
  </TitlesOfParts>
  <Company>UC Berkeley EECS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UC Berkeley EECS Dept.</dc:creator>
  <cp:lastModifiedBy>Istvan Ilyes</cp:lastModifiedBy>
  <cp:revision>1254</cp:revision>
  <cp:lastPrinted>2008-02-11T17:41:40Z</cp:lastPrinted>
  <dcterms:created xsi:type="dcterms:W3CDTF">2006-10-02T06:34:16Z</dcterms:created>
  <dcterms:modified xsi:type="dcterms:W3CDTF">2021-09-15T16:28:58Z</dcterms:modified>
</cp:coreProperties>
</file>