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13"/>
  </p:notesMasterIdLst>
  <p:sldIdLst>
    <p:sldId id="256" r:id="rId2"/>
    <p:sldId id="257" r:id="rId3"/>
    <p:sldId id="259" r:id="rId4"/>
    <p:sldId id="258" r:id="rId5"/>
    <p:sldId id="266" r:id="rId6"/>
    <p:sldId id="261" r:id="rId7"/>
    <p:sldId id="262" r:id="rId8"/>
    <p:sldId id="263" r:id="rId9"/>
    <p:sldId id="267"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29"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AF30B8-D933-408C-976F-DBBC08E67133}" type="datetimeFigureOut">
              <a:rPr lang="en-US" smtClean="0"/>
              <a:t>05-Apr-23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D24EE5-5E74-4B95-9047-736A2D64CDBA}" type="slidenum">
              <a:rPr lang="en-US" smtClean="0"/>
              <a:t>‹#›</a:t>
            </a:fld>
            <a:endParaRPr lang="en-US"/>
          </a:p>
        </p:txBody>
      </p:sp>
    </p:spTree>
    <p:extLst>
      <p:ext uri="{BB962C8B-B14F-4D97-AF65-F5344CB8AC3E}">
        <p14:creationId xmlns:p14="http://schemas.microsoft.com/office/powerpoint/2010/main" val="2711461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D24EE5-5E74-4B95-9047-736A2D64CDBA}" type="slidenum">
              <a:rPr lang="en-US" smtClean="0"/>
              <a:t>7</a:t>
            </a:fld>
            <a:endParaRPr lang="en-US"/>
          </a:p>
        </p:txBody>
      </p:sp>
    </p:spTree>
    <p:extLst>
      <p:ext uri="{BB962C8B-B14F-4D97-AF65-F5344CB8AC3E}">
        <p14:creationId xmlns:p14="http://schemas.microsoft.com/office/powerpoint/2010/main" val="3836772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186B021-B8F2-4F03-899C-F7AD055E79E4}" type="datetime1">
              <a:rPr lang="en-US" smtClean="0"/>
              <a:t>05-Apr-23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8530C-413A-4B7C-B8E3-15EF627B3253}"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7883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117E37C5-7BBE-4C3E-BEC5-BE230BCFA7EC}" type="datetime1">
              <a:rPr lang="en-US" smtClean="0"/>
              <a:t>05-Apr-23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48530C-413A-4B7C-B8E3-15EF627B3253}" type="slidenum">
              <a:rPr lang="en-US" smtClean="0"/>
              <a:t>‹#›</a:t>
            </a:fld>
            <a:endParaRPr lang="en-US"/>
          </a:p>
        </p:txBody>
      </p:sp>
    </p:spTree>
    <p:extLst>
      <p:ext uri="{BB962C8B-B14F-4D97-AF65-F5344CB8AC3E}">
        <p14:creationId xmlns:p14="http://schemas.microsoft.com/office/powerpoint/2010/main" val="1707313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B14739-F164-41D4-BF3C-E71D6E33F864}" type="datetime1">
              <a:rPr lang="en-US" smtClean="0"/>
              <a:t>05-Apr-23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8530C-413A-4B7C-B8E3-15EF627B3253}" type="slidenum">
              <a:rPr lang="en-US" smtClean="0"/>
              <a:t>‹#›</a:t>
            </a:fld>
            <a:endParaRPr lang="en-US"/>
          </a:p>
        </p:txBody>
      </p:sp>
    </p:spTree>
    <p:extLst>
      <p:ext uri="{BB962C8B-B14F-4D97-AF65-F5344CB8AC3E}">
        <p14:creationId xmlns:p14="http://schemas.microsoft.com/office/powerpoint/2010/main" val="26778783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D94CF9-4BCC-484B-9E12-5D13B18F2E85}" type="datetime1">
              <a:rPr lang="en-US" smtClean="0"/>
              <a:t>05-Apr-23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8530C-413A-4B7C-B8E3-15EF627B3253}"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8844907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41A08A-5B1A-4688-9AD1-6EC67CEA56AB}" type="datetime1">
              <a:rPr lang="en-US" smtClean="0"/>
              <a:t>05-Apr-23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8530C-413A-4B7C-B8E3-15EF627B3253}" type="slidenum">
              <a:rPr lang="en-US" smtClean="0"/>
              <a:t>‹#›</a:t>
            </a:fld>
            <a:endParaRPr lang="en-US"/>
          </a:p>
        </p:txBody>
      </p:sp>
    </p:spTree>
    <p:extLst>
      <p:ext uri="{BB962C8B-B14F-4D97-AF65-F5344CB8AC3E}">
        <p14:creationId xmlns:p14="http://schemas.microsoft.com/office/powerpoint/2010/main" val="2819625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852903-8885-487A-A5A5-AC8D50F789C6}" type="datetime1">
              <a:rPr lang="en-US" smtClean="0"/>
              <a:t>05-Apr-23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8530C-413A-4B7C-B8E3-15EF627B3253}"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7013151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C0FE1F-490C-4B5A-8D45-8B225C5E338A}" type="datetime1">
              <a:rPr lang="en-US" smtClean="0"/>
              <a:t>05-Apr-23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8530C-413A-4B7C-B8E3-15EF627B3253}" type="slidenum">
              <a:rPr lang="en-US" smtClean="0"/>
              <a:t>‹#›</a:t>
            </a:fld>
            <a:endParaRPr lang="en-US"/>
          </a:p>
        </p:txBody>
      </p:sp>
    </p:spTree>
    <p:extLst>
      <p:ext uri="{BB962C8B-B14F-4D97-AF65-F5344CB8AC3E}">
        <p14:creationId xmlns:p14="http://schemas.microsoft.com/office/powerpoint/2010/main" val="5591451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C34605-E69F-43D5-B171-D03DD3BC5667}" type="datetime1">
              <a:rPr lang="en-US" smtClean="0"/>
              <a:t>05-Apr-23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8530C-413A-4B7C-B8E3-15EF627B3253}" type="slidenum">
              <a:rPr lang="en-US" smtClean="0"/>
              <a:t>‹#›</a:t>
            </a:fld>
            <a:endParaRPr lang="en-US"/>
          </a:p>
        </p:txBody>
      </p:sp>
    </p:spTree>
    <p:extLst>
      <p:ext uri="{BB962C8B-B14F-4D97-AF65-F5344CB8AC3E}">
        <p14:creationId xmlns:p14="http://schemas.microsoft.com/office/powerpoint/2010/main" val="13142107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B3FC99-5B7A-4C6F-823B-9CF3F0093F23}" type="datetime1">
              <a:rPr lang="en-US" smtClean="0"/>
              <a:t>05-Apr-23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8530C-413A-4B7C-B8E3-15EF627B3253}" type="slidenum">
              <a:rPr lang="en-US" smtClean="0"/>
              <a:t>‹#›</a:t>
            </a:fld>
            <a:endParaRPr lang="en-US"/>
          </a:p>
        </p:txBody>
      </p:sp>
    </p:spTree>
    <p:extLst>
      <p:ext uri="{BB962C8B-B14F-4D97-AF65-F5344CB8AC3E}">
        <p14:creationId xmlns:p14="http://schemas.microsoft.com/office/powerpoint/2010/main" val="1369796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A07866-4BF4-4C33-8D68-DB2F0FD4EAD8}" type="datetime1">
              <a:rPr lang="en-US" smtClean="0"/>
              <a:t>05-Apr-23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8530C-413A-4B7C-B8E3-15EF627B3253}" type="slidenum">
              <a:rPr lang="en-US" smtClean="0"/>
              <a:t>‹#›</a:t>
            </a:fld>
            <a:endParaRPr lang="en-US"/>
          </a:p>
        </p:txBody>
      </p:sp>
    </p:spTree>
    <p:extLst>
      <p:ext uri="{BB962C8B-B14F-4D97-AF65-F5344CB8AC3E}">
        <p14:creationId xmlns:p14="http://schemas.microsoft.com/office/powerpoint/2010/main" val="759308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ED7ECC-AB7A-41E4-8D9F-316C01D26FB0}" type="datetime1">
              <a:rPr lang="en-US" smtClean="0"/>
              <a:t>05-Apr-23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8530C-413A-4B7C-B8E3-15EF627B3253}" type="slidenum">
              <a:rPr lang="en-US" smtClean="0"/>
              <a:t>‹#›</a:t>
            </a:fld>
            <a:endParaRPr lang="en-US"/>
          </a:p>
        </p:txBody>
      </p:sp>
    </p:spTree>
    <p:extLst>
      <p:ext uri="{BB962C8B-B14F-4D97-AF65-F5344CB8AC3E}">
        <p14:creationId xmlns:p14="http://schemas.microsoft.com/office/powerpoint/2010/main" val="2100698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21F7B11-7C71-447D-928B-84CF48E2E827}" type="datetime1">
              <a:rPr lang="en-US" smtClean="0"/>
              <a:t>05-Apr-23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48530C-413A-4B7C-B8E3-15EF627B3253}" type="slidenum">
              <a:rPr lang="en-US" smtClean="0"/>
              <a:t>‹#›</a:t>
            </a:fld>
            <a:endParaRPr lang="en-US"/>
          </a:p>
        </p:txBody>
      </p:sp>
    </p:spTree>
    <p:extLst>
      <p:ext uri="{BB962C8B-B14F-4D97-AF65-F5344CB8AC3E}">
        <p14:creationId xmlns:p14="http://schemas.microsoft.com/office/powerpoint/2010/main" val="3775153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03F8766-5ABC-4595-9D12-7531A7449CF6}" type="datetime1">
              <a:rPr lang="en-US" smtClean="0"/>
              <a:t>05-Apr-23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48530C-413A-4B7C-B8E3-15EF627B3253}" type="slidenum">
              <a:rPr lang="en-US" smtClean="0"/>
              <a:t>‹#›</a:t>
            </a:fld>
            <a:endParaRPr lang="en-US"/>
          </a:p>
        </p:txBody>
      </p:sp>
    </p:spTree>
    <p:extLst>
      <p:ext uri="{BB962C8B-B14F-4D97-AF65-F5344CB8AC3E}">
        <p14:creationId xmlns:p14="http://schemas.microsoft.com/office/powerpoint/2010/main" val="2088440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AB7F100-14C6-41C6-825D-C6D56BC606FE}" type="datetime1">
              <a:rPr lang="en-US" smtClean="0"/>
              <a:t>05-Apr-23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48530C-413A-4B7C-B8E3-15EF627B3253}" type="slidenum">
              <a:rPr lang="en-US" smtClean="0"/>
              <a:t>‹#›</a:t>
            </a:fld>
            <a:endParaRPr lang="en-US"/>
          </a:p>
        </p:txBody>
      </p:sp>
    </p:spTree>
    <p:extLst>
      <p:ext uri="{BB962C8B-B14F-4D97-AF65-F5344CB8AC3E}">
        <p14:creationId xmlns:p14="http://schemas.microsoft.com/office/powerpoint/2010/main" val="2498036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620918-E68B-4A66-BACB-ABA40885BD1C}" type="datetime1">
              <a:rPr lang="en-US" smtClean="0"/>
              <a:t>05-Apr-23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48530C-413A-4B7C-B8E3-15EF627B3253}" type="slidenum">
              <a:rPr lang="en-US" smtClean="0"/>
              <a:t>‹#›</a:t>
            </a:fld>
            <a:endParaRPr lang="en-US"/>
          </a:p>
        </p:txBody>
      </p:sp>
    </p:spTree>
    <p:extLst>
      <p:ext uri="{BB962C8B-B14F-4D97-AF65-F5344CB8AC3E}">
        <p14:creationId xmlns:p14="http://schemas.microsoft.com/office/powerpoint/2010/main" val="1761399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3F74B2-2996-406D-88AA-634D10C54E05}" type="datetime1">
              <a:rPr lang="en-US" smtClean="0"/>
              <a:t>05-Apr-23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48530C-413A-4B7C-B8E3-15EF627B3253}" type="slidenum">
              <a:rPr lang="en-US" smtClean="0"/>
              <a:t>‹#›</a:t>
            </a:fld>
            <a:endParaRPr lang="en-US"/>
          </a:p>
        </p:txBody>
      </p:sp>
    </p:spTree>
    <p:extLst>
      <p:ext uri="{BB962C8B-B14F-4D97-AF65-F5344CB8AC3E}">
        <p14:creationId xmlns:p14="http://schemas.microsoft.com/office/powerpoint/2010/main" val="1691897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78A6D0-EDC3-48A3-A56A-AF13FEB73109}" type="datetime1">
              <a:rPr lang="en-US" smtClean="0"/>
              <a:t>05-Apr-23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48530C-413A-4B7C-B8E3-15EF627B3253}" type="slidenum">
              <a:rPr lang="en-US" smtClean="0"/>
              <a:t>‹#›</a:t>
            </a:fld>
            <a:endParaRPr lang="en-US"/>
          </a:p>
        </p:txBody>
      </p:sp>
    </p:spTree>
    <p:extLst>
      <p:ext uri="{BB962C8B-B14F-4D97-AF65-F5344CB8AC3E}">
        <p14:creationId xmlns:p14="http://schemas.microsoft.com/office/powerpoint/2010/main" val="436139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E849682-7B51-4EE2-A481-D2923CF8C6C2}" type="datetime1">
              <a:rPr lang="en-US" smtClean="0"/>
              <a:t>05-Apr-23</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C348530C-413A-4B7C-B8E3-15EF627B3253}" type="slidenum">
              <a:rPr lang="en-US" smtClean="0"/>
              <a:t>‹#›</a:t>
            </a:fld>
            <a:endParaRPr lang="en-US"/>
          </a:p>
        </p:txBody>
      </p:sp>
    </p:spTree>
    <p:extLst>
      <p:ext uri="{BB962C8B-B14F-4D97-AF65-F5344CB8AC3E}">
        <p14:creationId xmlns:p14="http://schemas.microsoft.com/office/powerpoint/2010/main" val="2247832700"/>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Lst>
  <p:hf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5048" y="0"/>
            <a:ext cx="8689976" cy="2509213"/>
          </a:xfrm>
        </p:spPr>
        <p:txBody>
          <a:bodyPr/>
          <a:lstStyle/>
          <a:p>
            <a:r>
              <a:rPr lang="en-US" dirty="0"/>
              <a:t>Arduino Uno Based Smart Bike Parking Zone</a:t>
            </a:r>
          </a:p>
        </p:txBody>
      </p:sp>
      <p:sp>
        <p:nvSpPr>
          <p:cNvPr id="3" name="Subtitle 2"/>
          <p:cNvSpPr>
            <a:spLocks noGrp="1"/>
          </p:cNvSpPr>
          <p:nvPr>
            <p:ph type="subTitle" idx="1"/>
          </p:nvPr>
        </p:nvSpPr>
        <p:spPr>
          <a:xfrm>
            <a:off x="684211" y="3843867"/>
            <a:ext cx="7559243" cy="1947333"/>
          </a:xfrm>
        </p:spPr>
        <p:txBody>
          <a:bodyPr/>
          <a:lstStyle/>
          <a:p>
            <a:r>
              <a:rPr lang="en-GB" sz="2400" dirty="0" err="1">
                <a:solidFill>
                  <a:schemeClr val="tx1"/>
                </a:solidFill>
              </a:rPr>
              <a:t>Sumaiah</a:t>
            </a:r>
            <a:r>
              <a:rPr lang="en-GB" sz="2400" dirty="0">
                <a:solidFill>
                  <a:schemeClr val="tx1"/>
                </a:solidFill>
              </a:rPr>
              <a:t> </a:t>
            </a:r>
            <a:r>
              <a:rPr lang="en-GB" sz="2400" dirty="0" err="1">
                <a:solidFill>
                  <a:schemeClr val="tx1"/>
                </a:solidFill>
              </a:rPr>
              <a:t>Binta</a:t>
            </a:r>
            <a:r>
              <a:rPr lang="en-GB" sz="2400" dirty="0">
                <a:solidFill>
                  <a:schemeClr val="tx1"/>
                </a:solidFill>
              </a:rPr>
              <a:t> Musa </a:t>
            </a:r>
            <a:r>
              <a:rPr lang="en-GB" sz="2400" dirty="0" smtClean="0">
                <a:solidFill>
                  <a:schemeClr val="tx1"/>
                </a:solidFill>
              </a:rPr>
              <a:t> || </a:t>
            </a:r>
            <a:r>
              <a:rPr lang="en-GB" sz="2400" dirty="0" err="1">
                <a:solidFill>
                  <a:schemeClr val="tx1"/>
                </a:solidFill>
              </a:rPr>
              <a:t>Istyaque</a:t>
            </a:r>
            <a:r>
              <a:rPr lang="en-GB" sz="2400" dirty="0">
                <a:solidFill>
                  <a:schemeClr val="tx1"/>
                </a:solidFill>
              </a:rPr>
              <a:t> </a:t>
            </a:r>
            <a:r>
              <a:rPr lang="en-GB" sz="2400" dirty="0" err="1">
                <a:solidFill>
                  <a:schemeClr val="tx1"/>
                </a:solidFill>
              </a:rPr>
              <a:t>Ahammed</a:t>
            </a:r>
            <a:r>
              <a:rPr lang="en-GB" sz="2400" dirty="0">
                <a:solidFill>
                  <a:schemeClr val="tx1"/>
                </a:solidFill>
              </a:rPr>
              <a:t> </a:t>
            </a:r>
            <a:r>
              <a:rPr lang="en-GB" sz="2400" dirty="0" smtClean="0">
                <a:solidFill>
                  <a:schemeClr val="tx1"/>
                </a:solidFill>
              </a:rPr>
              <a:t>         </a:t>
            </a:r>
            <a:r>
              <a:rPr lang="en-GB" sz="2400" dirty="0">
                <a:solidFill>
                  <a:schemeClr val="tx1"/>
                </a:solidFill>
              </a:rPr>
              <a:t>	</a:t>
            </a:r>
            <a:r>
              <a:rPr lang="en-GB" sz="2400" dirty="0" smtClean="0">
                <a:solidFill>
                  <a:schemeClr val="tx1"/>
                </a:solidFill>
              </a:rPr>
              <a:t>     190205               ||             </a:t>
            </a:r>
            <a:r>
              <a:rPr lang="en-GB" sz="2400" dirty="0">
                <a:solidFill>
                  <a:schemeClr val="tx1"/>
                </a:solidFill>
              </a:rPr>
              <a:t>200240</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C348530C-413A-4B7C-B8E3-15EF627B3253}" type="slidenum">
              <a:rPr lang="en-US" smtClean="0"/>
              <a:t>1</a:t>
            </a:fld>
            <a:endParaRPr lang="en-US"/>
          </a:p>
        </p:txBody>
      </p:sp>
    </p:spTree>
    <p:extLst>
      <p:ext uri="{BB962C8B-B14F-4D97-AF65-F5344CB8AC3E}">
        <p14:creationId xmlns:p14="http://schemas.microsoft.com/office/powerpoint/2010/main" val="420966576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859" y="320040"/>
            <a:ext cx="8534401" cy="838419"/>
          </a:xfrm>
        </p:spPr>
        <p:txBody>
          <a:bodyPr/>
          <a:lstStyle/>
          <a:p>
            <a:pPr marL="571500" indent="-571500">
              <a:buFont typeface="Wingdings" panose="05000000000000000000" pitchFamily="2" charset="2"/>
              <a:buChar char="ü"/>
            </a:pPr>
            <a:r>
              <a:rPr lang="en-US" dirty="0"/>
              <a:t>references</a:t>
            </a:r>
          </a:p>
        </p:txBody>
      </p:sp>
      <p:sp>
        <p:nvSpPr>
          <p:cNvPr id="3" name="Text Placeholder 2"/>
          <p:cNvSpPr>
            <a:spLocks noGrp="1"/>
          </p:cNvSpPr>
          <p:nvPr>
            <p:ph type="body" idx="1"/>
          </p:nvPr>
        </p:nvSpPr>
        <p:spPr>
          <a:xfrm>
            <a:off x="1002868" y="1295399"/>
            <a:ext cx="8534400" cy="3304309"/>
          </a:xfrm>
        </p:spPr>
        <p:txBody>
          <a:bodyPr>
            <a:noAutofit/>
          </a:bodyPr>
          <a:lstStyle/>
          <a:p>
            <a:pPr marL="285750" indent="-285750" algn="just">
              <a:buFont typeface="Arial" panose="020B0604020202020204" pitchFamily="34" charset="0"/>
              <a:buChar char="•"/>
            </a:pPr>
            <a:r>
              <a:rPr lang="en-US" dirty="0" err="1" smtClean="0">
                <a:solidFill>
                  <a:schemeClr val="tx1"/>
                </a:solidFill>
              </a:rPr>
              <a:t>Hidayat</a:t>
            </a:r>
            <a:r>
              <a:rPr lang="en-US" dirty="0">
                <a:solidFill>
                  <a:schemeClr val="tx1"/>
                </a:solidFill>
              </a:rPr>
              <a:t>, I. A. </a:t>
            </a:r>
            <a:r>
              <a:rPr lang="en-US" dirty="0" err="1">
                <a:solidFill>
                  <a:schemeClr val="tx1"/>
                </a:solidFill>
              </a:rPr>
              <a:t>Handayani</a:t>
            </a:r>
            <a:r>
              <a:rPr lang="en-US" dirty="0">
                <a:solidFill>
                  <a:schemeClr val="tx1"/>
                </a:solidFill>
              </a:rPr>
              <a:t>, and I. </a:t>
            </a:r>
            <a:r>
              <a:rPr lang="en-US" dirty="0" err="1">
                <a:solidFill>
                  <a:schemeClr val="tx1"/>
                </a:solidFill>
              </a:rPr>
              <a:t>Purnama</a:t>
            </a:r>
            <a:r>
              <a:rPr lang="en-US" dirty="0">
                <a:solidFill>
                  <a:schemeClr val="tx1"/>
                </a:solidFill>
              </a:rPr>
              <a:t>, "Design and implementation of smart parking system using </a:t>
            </a:r>
            <a:r>
              <a:rPr lang="en-US" dirty="0" err="1">
                <a:solidFill>
                  <a:schemeClr val="tx1"/>
                </a:solidFill>
              </a:rPr>
              <a:t>arduino</a:t>
            </a:r>
            <a:r>
              <a:rPr lang="en-US" dirty="0">
                <a:solidFill>
                  <a:schemeClr val="tx1"/>
                </a:solidFill>
              </a:rPr>
              <a:t>," in 2020 International Conference on Information Management and Technology (</a:t>
            </a:r>
            <a:r>
              <a:rPr lang="en-US" dirty="0" err="1">
                <a:solidFill>
                  <a:schemeClr val="tx1"/>
                </a:solidFill>
              </a:rPr>
              <a:t>ICIMTech</a:t>
            </a:r>
            <a:r>
              <a:rPr lang="en-US" dirty="0">
                <a:solidFill>
                  <a:schemeClr val="tx1"/>
                </a:solidFill>
              </a:rPr>
              <a:t>), 2020, pp. </a:t>
            </a:r>
            <a:r>
              <a:rPr lang="en-US" dirty="0" smtClean="0">
                <a:solidFill>
                  <a:schemeClr val="tx1"/>
                </a:solidFill>
              </a:rPr>
              <a:t>1-5</a:t>
            </a:r>
          </a:p>
          <a:p>
            <a:pPr marL="285750" indent="-285750" algn="just">
              <a:buFont typeface="Arial" panose="020B0604020202020204" pitchFamily="34" charset="0"/>
              <a:buChar char="•"/>
            </a:pPr>
            <a:r>
              <a:rPr lang="en-US" dirty="0">
                <a:solidFill>
                  <a:schemeClr val="tx1"/>
                </a:solidFill>
              </a:rPr>
              <a:t>T. Chen and Y. Wu, "Development of smart bicycle parking system," in 2018 IEEE 5th International Conference on Smart Instrumentation, Measurement and Applications (ICSIMA), 2018, pp. 139-142</a:t>
            </a:r>
            <a:r>
              <a:rPr lang="en-US" dirty="0" smtClean="0">
                <a:solidFill>
                  <a:schemeClr val="tx1"/>
                </a:solidFill>
              </a:rPr>
              <a:t>.</a:t>
            </a:r>
          </a:p>
          <a:p>
            <a:pPr marL="285750" indent="-285750" algn="just">
              <a:buFont typeface="Arial" panose="020B0604020202020204" pitchFamily="34" charset="0"/>
              <a:buChar char="•"/>
            </a:pPr>
            <a:r>
              <a:rPr lang="en-US" dirty="0">
                <a:solidFill>
                  <a:schemeClr val="tx1"/>
                </a:solidFill>
              </a:rPr>
              <a:t>A. J. </a:t>
            </a:r>
            <a:r>
              <a:rPr lang="en-US" dirty="0" err="1">
                <a:solidFill>
                  <a:schemeClr val="tx1"/>
                </a:solidFill>
              </a:rPr>
              <a:t>Haider</a:t>
            </a:r>
            <a:r>
              <a:rPr lang="en-US" dirty="0">
                <a:solidFill>
                  <a:schemeClr val="tx1"/>
                </a:solidFill>
              </a:rPr>
              <a:t>, N. M. Nor, and F. M. Ali, "Smart bicycle parking system using RFID," in 2019 IEEE 15th International Colloquium on Signal Processing &amp; Its Applications (CSPA), 2019, pp. 176-181</a:t>
            </a:r>
            <a:r>
              <a:rPr lang="en-US" dirty="0" smtClean="0">
                <a:solidFill>
                  <a:schemeClr val="tx1"/>
                </a:solidFill>
              </a:rPr>
              <a:t>.</a:t>
            </a:r>
          </a:p>
          <a:p>
            <a:pPr marL="285750" indent="-285750" algn="just">
              <a:buFont typeface="Arial" panose="020B0604020202020204" pitchFamily="34" charset="0"/>
              <a:buChar char="•"/>
            </a:pPr>
            <a:r>
              <a:rPr lang="en-US" dirty="0">
                <a:solidFill>
                  <a:schemeClr val="tx1"/>
                </a:solidFill>
              </a:rPr>
              <a:t>S. V. </a:t>
            </a:r>
            <a:r>
              <a:rPr lang="en-US" dirty="0" err="1">
                <a:solidFill>
                  <a:schemeClr val="tx1"/>
                </a:solidFill>
              </a:rPr>
              <a:t>Upadhye</a:t>
            </a:r>
            <a:r>
              <a:rPr lang="en-US" dirty="0">
                <a:solidFill>
                  <a:schemeClr val="tx1"/>
                </a:solidFill>
              </a:rPr>
              <a:t>, S. R. Joshi, and S. S. </a:t>
            </a:r>
            <a:r>
              <a:rPr lang="en-US" dirty="0" err="1">
                <a:solidFill>
                  <a:schemeClr val="tx1"/>
                </a:solidFill>
              </a:rPr>
              <a:t>Soman</a:t>
            </a:r>
            <a:r>
              <a:rPr lang="en-US" dirty="0">
                <a:solidFill>
                  <a:schemeClr val="tx1"/>
                </a:solidFill>
              </a:rPr>
              <a:t>, "Smart bike parking system using Arduino and cloud computing," in 2020 4th International Conference on Intelligent Computing and Control Systems (ICICCS), 2020, pp. 1061-1065</a:t>
            </a:r>
            <a:r>
              <a:rPr lang="en-US" dirty="0" smtClean="0">
                <a:solidFill>
                  <a:schemeClr val="tx1"/>
                </a:solidFill>
              </a:rPr>
              <a:t>.</a:t>
            </a:r>
          </a:p>
          <a:p>
            <a:pPr marL="285750" indent="-285750" algn="just">
              <a:buFont typeface="Arial" panose="020B0604020202020204" pitchFamily="34" charset="0"/>
              <a:buChar char="•"/>
            </a:pPr>
            <a:r>
              <a:rPr lang="en-US" dirty="0">
                <a:solidFill>
                  <a:schemeClr val="tx1"/>
                </a:solidFill>
              </a:rPr>
              <a:t>T. Lu and Q. Wang, "Design and implementation of smart parking system based on internet of things," in 2018 IEEE 5th International Conference on Cloud Computing and Intelligence Systems (CCIS), 2018, pp. 19-23</a:t>
            </a:r>
          </a:p>
        </p:txBody>
      </p:sp>
      <p:sp>
        <p:nvSpPr>
          <p:cNvPr id="4" name="TextBox 3"/>
          <p:cNvSpPr txBox="1"/>
          <p:nvPr/>
        </p:nvSpPr>
        <p:spPr>
          <a:xfrm>
            <a:off x="11155680" y="320040"/>
            <a:ext cx="630936" cy="461665"/>
          </a:xfrm>
          <a:prstGeom prst="rect">
            <a:avLst/>
          </a:prstGeom>
          <a:noFill/>
        </p:spPr>
        <p:txBody>
          <a:bodyPr wrap="square" rtlCol="0">
            <a:spAutoFit/>
          </a:bodyPr>
          <a:lstStyle/>
          <a:p>
            <a:r>
              <a:rPr lang="en-GB" sz="2400" b="1" dirty="0" smtClean="0"/>
              <a:t>09</a:t>
            </a:r>
            <a:endParaRPr lang="en-US" sz="2400" b="1" dirty="0"/>
          </a:p>
        </p:txBody>
      </p:sp>
      <p:sp>
        <p:nvSpPr>
          <p:cNvPr id="5" name="Slide Number Placeholder 4"/>
          <p:cNvSpPr>
            <a:spLocks noGrp="1"/>
          </p:cNvSpPr>
          <p:nvPr>
            <p:ph type="sldNum" sz="quarter" idx="12"/>
          </p:nvPr>
        </p:nvSpPr>
        <p:spPr/>
        <p:txBody>
          <a:bodyPr/>
          <a:lstStyle/>
          <a:p>
            <a:fld id="{C348530C-413A-4B7C-B8E3-15EF627B3253}" type="slidenum">
              <a:rPr lang="en-US" smtClean="0"/>
              <a:t>10</a:t>
            </a:fld>
            <a:endParaRPr lang="en-US"/>
          </a:p>
        </p:txBody>
      </p:sp>
    </p:spTree>
    <p:extLst>
      <p:ext uri="{BB962C8B-B14F-4D97-AF65-F5344CB8AC3E}">
        <p14:creationId xmlns:p14="http://schemas.microsoft.com/office/powerpoint/2010/main" val="191236504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85248" y="2967335"/>
            <a:ext cx="3621504" cy="923330"/>
          </a:xfrm>
          <a:prstGeom prst="rect">
            <a:avLst/>
          </a:prstGeom>
          <a:noFill/>
        </p:spPr>
        <p:txBody>
          <a:bodyPr wrap="none" lIns="91440" tIns="45720" rIns="91440" bIns="45720">
            <a:prstTxWarp prst="textPlain">
              <a:avLst/>
            </a:prstTxWarp>
            <a:spAutoFit/>
          </a:bodyPr>
          <a:lstStyle/>
          <a:p>
            <a:pPr algn="ctr"/>
            <a:r>
              <a:rPr lang="en-US" sz="54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a:t>
            </a: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Y</a:t>
            </a:r>
            <a:r>
              <a:rPr lang="en-US" sz="54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ou</a:t>
            </a:r>
            <a:endPar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2" name="Slide Number Placeholder 1"/>
          <p:cNvSpPr>
            <a:spLocks noGrp="1"/>
          </p:cNvSpPr>
          <p:nvPr>
            <p:ph type="sldNum" sz="quarter" idx="12"/>
          </p:nvPr>
        </p:nvSpPr>
        <p:spPr/>
        <p:txBody>
          <a:bodyPr/>
          <a:lstStyle/>
          <a:p>
            <a:fld id="{C348530C-413A-4B7C-B8E3-15EF627B3253}" type="slidenum">
              <a:rPr lang="en-US" smtClean="0"/>
              <a:t>11</a:t>
            </a:fld>
            <a:endParaRPr lang="en-US"/>
          </a:p>
        </p:txBody>
      </p:sp>
    </p:spTree>
    <p:extLst>
      <p:ext uri="{BB962C8B-B14F-4D97-AF65-F5344CB8AC3E}">
        <p14:creationId xmlns:p14="http://schemas.microsoft.com/office/powerpoint/2010/main" val="251722838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5702" y="1496291"/>
            <a:ext cx="8534400" cy="4350327"/>
          </a:xfrm>
        </p:spPr>
        <p:txBody>
          <a:bodyPr>
            <a:normAutofit/>
          </a:bodyPr>
          <a:lstStyle/>
          <a:p>
            <a:pPr>
              <a:lnSpc>
                <a:spcPct val="150000"/>
              </a:lnSpc>
            </a:pPr>
            <a:r>
              <a:rPr lang="en-US" sz="2400" dirty="0" smtClean="0"/>
              <a:t>Introduction</a:t>
            </a:r>
            <a:br>
              <a:rPr lang="en-US" sz="2400" dirty="0" smtClean="0"/>
            </a:br>
            <a:r>
              <a:rPr lang="en-US" sz="2400" dirty="0" smtClean="0"/>
              <a:t>Hardware Components</a:t>
            </a:r>
            <a:br>
              <a:rPr lang="en-US" sz="2400" dirty="0" smtClean="0"/>
            </a:br>
            <a:r>
              <a:rPr lang="en-US" sz="2400" dirty="0" smtClean="0"/>
              <a:t>Software Components</a:t>
            </a:r>
            <a:br>
              <a:rPr lang="en-US" sz="2400" dirty="0" smtClean="0"/>
            </a:br>
            <a:r>
              <a:rPr lang="en-US" sz="2400" dirty="0" smtClean="0"/>
              <a:t>System Functionality</a:t>
            </a:r>
            <a:br>
              <a:rPr lang="en-US" sz="2400" dirty="0" smtClean="0"/>
            </a:br>
            <a:r>
              <a:rPr lang="en-US" sz="2400" dirty="0" smtClean="0"/>
              <a:t>Key Benefits</a:t>
            </a:r>
            <a:br>
              <a:rPr lang="en-US" sz="2400" dirty="0" smtClean="0"/>
            </a:br>
            <a:r>
              <a:rPr lang="en-US" sz="2400" dirty="0" smtClean="0"/>
              <a:t>Future Directions</a:t>
            </a:r>
            <a:br>
              <a:rPr lang="en-US" sz="2400" dirty="0" smtClean="0"/>
            </a:br>
            <a:r>
              <a:rPr lang="en-US" sz="2400" dirty="0" smtClean="0"/>
              <a:t>Conclusion</a:t>
            </a:r>
            <a:endParaRPr lang="en-US" sz="2400" dirty="0"/>
          </a:p>
        </p:txBody>
      </p:sp>
      <p:sp>
        <p:nvSpPr>
          <p:cNvPr id="3" name="Content Placeholder 2"/>
          <p:cNvSpPr>
            <a:spLocks noGrp="1"/>
          </p:cNvSpPr>
          <p:nvPr>
            <p:ph idx="1"/>
          </p:nvPr>
        </p:nvSpPr>
        <p:spPr>
          <a:xfrm>
            <a:off x="894524" y="550872"/>
            <a:ext cx="8534400" cy="810491"/>
          </a:xfrm>
        </p:spPr>
        <p:txBody>
          <a:bodyPr>
            <a:normAutofit/>
          </a:bodyPr>
          <a:lstStyle/>
          <a:p>
            <a:pPr>
              <a:buFont typeface="Wingdings" panose="05000000000000000000" pitchFamily="2" charset="2"/>
              <a:buChar char="ü"/>
            </a:pPr>
            <a:r>
              <a:rPr lang="en-US" sz="3600" dirty="0">
                <a:solidFill>
                  <a:schemeClr val="tx1"/>
                </a:solidFill>
              </a:rPr>
              <a:t> </a:t>
            </a:r>
            <a:r>
              <a:rPr lang="en-US" sz="3600" dirty="0" smtClean="0">
                <a:solidFill>
                  <a:schemeClr val="tx1"/>
                </a:solidFill>
              </a:rPr>
              <a:t>OUTLINES</a:t>
            </a:r>
            <a:endParaRPr lang="en-US" sz="3600" dirty="0">
              <a:solidFill>
                <a:schemeClr val="tx1"/>
              </a:solidFill>
            </a:endParaRPr>
          </a:p>
        </p:txBody>
      </p:sp>
      <p:sp>
        <p:nvSpPr>
          <p:cNvPr id="4" name="Right Arrow 3"/>
          <p:cNvSpPr/>
          <p:nvPr/>
        </p:nvSpPr>
        <p:spPr>
          <a:xfrm>
            <a:off x="1411580" y="1995054"/>
            <a:ext cx="415636" cy="1662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1411580" y="2535382"/>
            <a:ext cx="415636" cy="1662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1418501" y="3089565"/>
            <a:ext cx="415636" cy="1662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1411580" y="3657600"/>
            <a:ext cx="415636" cy="1662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1411580" y="4197925"/>
            <a:ext cx="415636" cy="1662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1411580" y="4752108"/>
            <a:ext cx="415636" cy="1662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1408113" y="5278578"/>
            <a:ext cx="415636" cy="1662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1155680" y="320040"/>
            <a:ext cx="630936" cy="461665"/>
          </a:xfrm>
          <a:prstGeom prst="rect">
            <a:avLst/>
          </a:prstGeom>
          <a:noFill/>
        </p:spPr>
        <p:txBody>
          <a:bodyPr wrap="square" rtlCol="0">
            <a:spAutoFit/>
          </a:bodyPr>
          <a:lstStyle/>
          <a:p>
            <a:r>
              <a:rPr lang="en-GB" sz="2400" b="1" dirty="0" smtClean="0"/>
              <a:t>01</a:t>
            </a:r>
            <a:endParaRPr lang="en-US" sz="2400" b="1" dirty="0"/>
          </a:p>
        </p:txBody>
      </p:sp>
      <p:sp>
        <p:nvSpPr>
          <p:cNvPr id="15" name="Slide Number Placeholder 14"/>
          <p:cNvSpPr>
            <a:spLocks noGrp="1"/>
          </p:cNvSpPr>
          <p:nvPr>
            <p:ph type="sldNum" sz="quarter" idx="12"/>
          </p:nvPr>
        </p:nvSpPr>
        <p:spPr/>
        <p:txBody>
          <a:bodyPr/>
          <a:lstStyle/>
          <a:p>
            <a:fld id="{C348530C-413A-4B7C-B8E3-15EF627B3253}" type="slidenum">
              <a:rPr lang="en-US" smtClean="0"/>
              <a:t>2</a:t>
            </a:fld>
            <a:endParaRPr lang="en-US"/>
          </a:p>
        </p:txBody>
      </p:sp>
    </p:spTree>
    <p:extLst>
      <p:ext uri="{BB962C8B-B14F-4D97-AF65-F5344CB8AC3E}">
        <p14:creationId xmlns:p14="http://schemas.microsoft.com/office/powerpoint/2010/main" val="426983174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157" y="541728"/>
            <a:ext cx="8534401" cy="686019"/>
          </a:xfrm>
        </p:spPr>
        <p:txBody>
          <a:bodyPr/>
          <a:lstStyle/>
          <a:p>
            <a:pPr marL="571500" indent="-571500">
              <a:buFont typeface="Wingdings" panose="05000000000000000000" pitchFamily="2" charset="2"/>
              <a:buChar char="ü"/>
            </a:pPr>
            <a:r>
              <a:rPr lang="en-US" dirty="0"/>
              <a:t>Objectives</a:t>
            </a:r>
          </a:p>
        </p:txBody>
      </p:sp>
      <p:sp>
        <p:nvSpPr>
          <p:cNvPr id="3" name="Text Placeholder 2"/>
          <p:cNvSpPr>
            <a:spLocks noGrp="1"/>
          </p:cNvSpPr>
          <p:nvPr>
            <p:ph type="body" idx="1"/>
          </p:nvPr>
        </p:nvSpPr>
        <p:spPr>
          <a:xfrm>
            <a:off x="1501629" y="1350818"/>
            <a:ext cx="9654052" cy="4556205"/>
          </a:xfrm>
        </p:spPr>
        <p:txBody>
          <a:bodyPr>
            <a:noAutofit/>
          </a:bodyPr>
          <a:lstStyle/>
          <a:p>
            <a:pPr marL="285750" indent="-285750" algn="just">
              <a:lnSpc>
                <a:spcPct val="150000"/>
              </a:lnSpc>
              <a:buFont typeface="Arial" panose="020B0604020202020204" pitchFamily="34" charset="0"/>
              <a:buChar char="•"/>
            </a:pPr>
            <a:r>
              <a:rPr lang="en-US" sz="2400" dirty="0" smtClean="0">
                <a:solidFill>
                  <a:schemeClr val="tx1"/>
                </a:solidFill>
              </a:rPr>
              <a:t>To provide efficient and secure bike parking management</a:t>
            </a:r>
          </a:p>
          <a:p>
            <a:pPr marL="285750" indent="-285750" algn="just">
              <a:lnSpc>
                <a:spcPct val="150000"/>
              </a:lnSpc>
              <a:buFont typeface="Arial" panose="020B0604020202020204" pitchFamily="34" charset="0"/>
              <a:buChar char="•"/>
            </a:pPr>
            <a:r>
              <a:rPr lang="en-US" sz="2400" dirty="0" smtClean="0">
                <a:solidFill>
                  <a:schemeClr val="tx1"/>
                </a:solidFill>
              </a:rPr>
              <a:t>To </a:t>
            </a:r>
            <a:r>
              <a:rPr lang="en-US" sz="2400" dirty="0">
                <a:solidFill>
                  <a:schemeClr val="tx1"/>
                </a:solidFill>
              </a:rPr>
              <a:t>reduce bike parking congestion in urban </a:t>
            </a:r>
            <a:r>
              <a:rPr lang="en-US" sz="2400" dirty="0" smtClean="0">
                <a:solidFill>
                  <a:schemeClr val="tx1"/>
                </a:solidFill>
              </a:rPr>
              <a:t>areas</a:t>
            </a:r>
          </a:p>
          <a:p>
            <a:pPr marL="285750" indent="-285750" algn="just">
              <a:lnSpc>
                <a:spcPct val="150000"/>
              </a:lnSpc>
              <a:buFont typeface="Arial" panose="020B0604020202020204" pitchFamily="34" charset="0"/>
              <a:buChar char="•"/>
            </a:pPr>
            <a:r>
              <a:rPr lang="en-US" sz="2400" dirty="0" smtClean="0">
                <a:solidFill>
                  <a:schemeClr val="tx1"/>
                </a:solidFill>
              </a:rPr>
              <a:t>To</a:t>
            </a:r>
            <a:r>
              <a:rPr lang="en-US" sz="2400" dirty="0" smtClean="0"/>
              <a:t>o </a:t>
            </a:r>
            <a:r>
              <a:rPr lang="en-US" sz="2400" dirty="0">
                <a:solidFill>
                  <a:schemeClr val="tx1"/>
                </a:solidFill>
              </a:rPr>
              <a:t>improve user experience and </a:t>
            </a:r>
            <a:r>
              <a:rPr lang="en-US" sz="2400" dirty="0" smtClean="0">
                <a:solidFill>
                  <a:schemeClr val="tx1"/>
                </a:solidFill>
              </a:rPr>
              <a:t>satisfaction</a:t>
            </a:r>
          </a:p>
          <a:p>
            <a:pPr marL="285750" indent="-285750" algn="just">
              <a:lnSpc>
                <a:spcPct val="150000"/>
              </a:lnSpc>
              <a:buFont typeface="Arial" panose="020B0604020202020204" pitchFamily="34" charset="0"/>
              <a:buChar char="•"/>
            </a:pPr>
            <a:r>
              <a:rPr lang="en-US" sz="2400" dirty="0">
                <a:solidFill>
                  <a:schemeClr val="tx1"/>
                </a:solidFill>
              </a:rPr>
              <a:t>To provide real-time data monitoring and analysis for better decision </a:t>
            </a:r>
            <a:r>
              <a:rPr lang="en-US" sz="2400" dirty="0" smtClean="0">
                <a:solidFill>
                  <a:schemeClr val="tx1"/>
                </a:solidFill>
              </a:rPr>
              <a:t>making</a:t>
            </a:r>
          </a:p>
          <a:p>
            <a:pPr marL="285750" indent="-285750" algn="just">
              <a:lnSpc>
                <a:spcPct val="150000"/>
              </a:lnSpc>
              <a:buFont typeface="Arial" panose="020B0604020202020204" pitchFamily="34" charset="0"/>
              <a:buChar char="•"/>
            </a:pPr>
            <a:r>
              <a:rPr lang="en-US" sz="2400" dirty="0">
                <a:solidFill>
                  <a:schemeClr val="tx1"/>
                </a:solidFill>
              </a:rPr>
              <a:t>To provide a cost-effective and easily scalable solution</a:t>
            </a:r>
          </a:p>
        </p:txBody>
      </p:sp>
      <p:sp>
        <p:nvSpPr>
          <p:cNvPr id="4" name="TextBox 3"/>
          <p:cNvSpPr txBox="1"/>
          <p:nvPr/>
        </p:nvSpPr>
        <p:spPr>
          <a:xfrm>
            <a:off x="11155680" y="320040"/>
            <a:ext cx="630936" cy="461665"/>
          </a:xfrm>
          <a:prstGeom prst="rect">
            <a:avLst/>
          </a:prstGeom>
          <a:noFill/>
        </p:spPr>
        <p:txBody>
          <a:bodyPr wrap="square" rtlCol="0">
            <a:spAutoFit/>
          </a:bodyPr>
          <a:lstStyle/>
          <a:p>
            <a:r>
              <a:rPr lang="en-GB" sz="2400" b="1" dirty="0" smtClean="0"/>
              <a:t>02</a:t>
            </a:r>
            <a:endParaRPr lang="en-US" sz="2400" b="1" dirty="0"/>
          </a:p>
        </p:txBody>
      </p:sp>
      <p:sp>
        <p:nvSpPr>
          <p:cNvPr id="5" name="Slide Number Placeholder 4"/>
          <p:cNvSpPr>
            <a:spLocks noGrp="1"/>
          </p:cNvSpPr>
          <p:nvPr>
            <p:ph type="sldNum" sz="quarter" idx="12"/>
          </p:nvPr>
        </p:nvSpPr>
        <p:spPr/>
        <p:txBody>
          <a:bodyPr/>
          <a:lstStyle/>
          <a:p>
            <a:fld id="{C348530C-413A-4B7C-B8E3-15EF627B3253}" type="slidenum">
              <a:rPr lang="en-US" smtClean="0"/>
              <a:t>3</a:t>
            </a:fld>
            <a:endParaRPr lang="en-US"/>
          </a:p>
        </p:txBody>
      </p:sp>
    </p:spTree>
    <p:extLst>
      <p:ext uri="{BB962C8B-B14F-4D97-AF65-F5344CB8AC3E}">
        <p14:creationId xmlns:p14="http://schemas.microsoft.com/office/powerpoint/2010/main" val="393251770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593" y="1614021"/>
            <a:ext cx="8125685" cy="791251"/>
          </a:xfrm>
        </p:spPr>
        <p:txBody>
          <a:bodyPr>
            <a:noAutofit/>
          </a:bodyPr>
          <a:lstStyle/>
          <a:p>
            <a:pPr marL="342900" indent="-342900">
              <a:buFont typeface="Arial" panose="020B0604020202020204" pitchFamily="34" charset="0"/>
              <a:buChar char="•"/>
            </a:pPr>
            <a:r>
              <a:rPr lang="en-US" sz="2400" cap="none" dirty="0" smtClean="0"/>
              <a:t>Problem of bike parking in urban areas</a:t>
            </a:r>
            <a:br>
              <a:rPr lang="en-US" sz="2400" cap="none" dirty="0" smtClean="0"/>
            </a:br>
            <a:r>
              <a:rPr lang="en-US" sz="2400" cap="none" dirty="0" smtClean="0"/>
              <a:t>  </a:t>
            </a:r>
            <a:r>
              <a:rPr lang="en-US" sz="2400" dirty="0" smtClean="0"/>
              <a:t/>
            </a:r>
            <a:br>
              <a:rPr lang="en-US" sz="2400" dirty="0" smtClean="0"/>
            </a:br>
            <a:endParaRPr lang="en-US" sz="2400" dirty="0"/>
          </a:p>
        </p:txBody>
      </p:sp>
      <p:sp>
        <p:nvSpPr>
          <p:cNvPr id="4" name="Rectangle 3"/>
          <p:cNvSpPr/>
          <p:nvPr/>
        </p:nvSpPr>
        <p:spPr>
          <a:xfrm>
            <a:off x="595742" y="488220"/>
            <a:ext cx="4063933" cy="646331"/>
          </a:xfrm>
          <a:prstGeom prst="rect">
            <a:avLst/>
          </a:prstGeom>
        </p:spPr>
        <p:txBody>
          <a:bodyPr wrap="none">
            <a:spAutoFit/>
          </a:bodyPr>
          <a:lstStyle/>
          <a:p>
            <a:pPr marL="285750" indent="-285750">
              <a:buFont typeface="Wingdings" panose="05000000000000000000" pitchFamily="2" charset="2"/>
              <a:buChar char="ü"/>
            </a:pPr>
            <a:r>
              <a:rPr lang="en-US" sz="3600" dirty="0" smtClean="0"/>
              <a:t> INTRODUCTION</a:t>
            </a:r>
            <a:endParaRPr lang="en-US" dirty="0"/>
          </a:p>
        </p:txBody>
      </p:sp>
      <p:sp>
        <p:nvSpPr>
          <p:cNvPr id="7" name="Rectangle 6"/>
          <p:cNvSpPr/>
          <p:nvPr/>
        </p:nvSpPr>
        <p:spPr>
          <a:xfrm>
            <a:off x="990593" y="1943607"/>
            <a:ext cx="6680618" cy="830997"/>
          </a:xfrm>
          <a:prstGeom prst="rect">
            <a:avLst/>
          </a:prstGeom>
        </p:spPr>
        <p:txBody>
          <a:bodyPr wrap="square">
            <a:spAutoFit/>
          </a:bodyPr>
          <a:lstStyle/>
          <a:p>
            <a:pPr marL="285750" indent="-285750">
              <a:buFont typeface="Arial" panose="020B0604020202020204" pitchFamily="34" charset="0"/>
              <a:buChar char="•"/>
            </a:pPr>
            <a:r>
              <a:rPr lang="en-US" sz="2400" dirty="0" smtClean="0"/>
              <a:t>Limitations of traditional bike parking systems</a:t>
            </a:r>
            <a:endParaRPr lang="en-US" sz="2400" dirty="0"/>
          </a:p>
        </p:txBody>
      </p:sp>
      <p:sp>
        <p:nvSpPr>
          <p:cNvPr id="8" name="Rectangle 7"/>
          <p:cNvSpPr/>
          <p:nvPr/>
        </p:nvSpPr>
        <p:spPr>
          <a:xfrm>
            <a:off x="990593" y="2676622"/>
            <a:ext cx="9635838" cy="461665"/>
          </a:xfrm>
          <a:prstGeom prst="rect">
            <a:avLst/>
          </a:prstGeom>
        </p:spPr>
        <p:txBody>
          <a:bodyPr wrap="square">
            <a:spAutoFit/>
          </a:bodyPr>
          <a:lstStyle/>
          <a:p>
            <a:pPr marL="285750" indent="-285750">
              <a:buFont typeface="Arial" panose="020B0604020202020204" pitchFamily="34" charset="0"/>
              <a:buChar char="•"/>
            </a:pPr>
            <a:r>
              <a:rPr lang="en-US" sz="2400" dirty="0" smtClean="0"/>
              <a:t>Proposed solution: Arduino-based smart bike parking system</a:t>
            </a:r>
            <a:endParaRPr lang="en-US" sz="2400" dirty="0"/>
          </a:p>
        </p:txBody>
      </p:sp>
      <p:sp>
        <p:nvSpPr>
          <p:cNvPr id="9" name="Rectangle 8"/>
          <p:cNvSpPr/>
          <p:nvPr/>
        </p:nvSpPr>
        <p:spPr>
          <a:xfrm>
            <a:off x="990593" y="3378010"/>
            <a:ext cx="10370128" cy="830997"/>
          </a:xfrm>
          <a:prstGeom prst="rect">
            <a:avLst/>
          </a:prstGeom>
        </p:spPr>
        <p:txBody>
          <a:bodyPr wrap="square">
            <a:spAutoFit/>
          </a:bodyPr>
          <a:lstStyle/>
          <a:p>
            <a:pPr marL="285750" indent="-285750">
              <a:buFont typeface="Arial" panose="020B0604020202020204" pitchFamily="34" charset="0"/>
              <a:buChar char="•"/>
            </a:pPr>
            <a:r>
              <a:rPr lang="en-US" sz="2400" dirty="0" smtClean="0"/>
              <a:t>User-friendly interface for efficient and secure parking management</a:t>
            </a:r>
            <a:endParaRPr lang="en-US" sz="2400" dirty="0"/>
          </a:p>
        </p:txBody>
      </p:sp>
      <p:sp>
        <p:nvSpPr>
          <p:cNvPr id="10" name="Rectangle 9"/>
          <p:cNvSpPr/>
          <p:nvPr/>
        </p:nvSpPr>
        <p:spPr>
          <a:xfrm>
            <a:off x="990593" y="4144072"/>
            <a:ext cx="10006445" cy="830997"/>
          </a:xfrm>
          <a:prstGeom prst="rect">
            <a:avLst/>
          </a:prstGeom>
        </p:spPr>
        <p:txBody>
          <a:bodyPr wrap="square">
            <a:spAutoFit/>
          </a:bodyPr>
          <a:lstStyle/>
          <a:p>
            <a:pPr marL="285750" indent="-285750">
              <a:buFont typeface="Arial" panose="020B0604020202020204" pitchFamily="34" charset="0"/>
              <a:buChar char="•"/>
            </a:pPr>
            <a:r>
              <a:rPr lang="en-US" sz="2400" dirty="0" smtClean="0"/>
              <a:t>Real-time data monitoring and analysis for better decision making</a:t>
            </a:r>
            <a:endParaRPr lang="en-US" sz="2400" dirty="0"/>
          </a:p>
        </p:txBody>
      </p:sp>
      <p:sp>
        <p:nvSpPr>
          <p:cNvPr id="11" name="Rectangle 10"/>
          <p:cNvSpPr/>
          <p:nvPr/>
        </p:nvSpPr>
        <p:spPr>
          <a:xfrm>
            <a:off x="990592" y="4933193"/>
            <a:ext cx="8125685" cy="461665"/>
          </a:xfrm>
          <a:prstGeom prst="rect">
            <a:avLst/>
          </a:prstGeom>
        </p:spPr>
        <p:txBody>
          <a:bodyPr wrap="square">
            <a:spAutoFit/>
          </a:bodyPr>
          <a:lstStyle/>
          <a:p>
            <a:pPr marL="285750" indent="-285750">
              <a:buFont typeface="Arial" panose="020B0604020202020204" pitchFamily="34" charset="0"/>
              <a:buChar char="•"/>
            </a:pPr>
            <a:r>
              <a:rPr lang="en-US" sz="2400" dirty="0" smtClean="0"/>
              <a:t>Cost-effective and easily scalable solution</a:t>
            </a:r>
            <a:endParaRPr lang="en-US" sz="2400" dirty="0"/>
          </a:p>
        </p:txBody>
      </p:sp>
      <p:sp>
        <p:nvSpPr>
          <p:cNvPr id="3" name="TextBox 2"/>
          <p:cNvSpPr txBox="1"/>
          <p:nvPr/>
        </p:nvSpPr>
        <p:spPr>
          <a:xfrm>
            <a:off x="990594" y="5874328"/>
            <a:ext cx="9975273" cy="738664"/>
          </a:xfrm>
          <a:prstGeom prst="rect">
            <a:avLst/>
          </a:prstGeom>
          <a:noFill/>
        </p:spPr>
        <p:txBody>
          <a:bodyPr wrap="square" rtlCol="0">
            <a:spAutoFit/>
          </a:bodyPr>
          <a:lstStyle/>
          <a:p>
            <a:pPr algn="just"/>
            <a:r>
              <a:rPr lang="en-US" sz="1400" dirty="0" smtClean="0"/>
              <a:t>Ref: </a:t>
            </a:r>
            <a:r>
              <a:rPr lang="en-US" sz="1400" dirty="0" err="1" smtClean="0"/>
              <a:t>Hidayat</a:t>
            </a:r>
            <a:r>
              <a:rPr lang="en-US" sz="1400" dirty="0"/>
              <a:t>, I. A. </a:t>
            </a:r>
            <a:r>
              <a:rPr lang="en-US" sz="1400" dirty="0" err="1"/>
              <a:t>Handayani</a:t>
            </a:r>
            <a:r>
              <a:rPr lang="en-US" sz="1400" dirty="0"/>
              <a:t>, and I. </a:t>
            </a:r>
            <a:r>
              <a:rPr lang="en-US" sz="1400" dirty="0" err="1"/>
              <a:t>Purnama</a:t>
            </a:r>
            <a:r>
              <a:rPr lang="en-US" sz="1400" dirty="0"/>
              <a:t>, "Design and implementation of smart parking system using </a:t>
            </a:r>
            <a:r>
              <a:rPr lang="en-US" sz="1400" dirty="0" err="1"/>
              <a:t>arduino</a:t>
            </a:r>
            <a:r>
              <a:rPr lang="en-US" sz="1400" dirty="0"/>
              <a:t>," in 2020 International Conference on Information Management and Technology (</a:t>
            </a:r>
            <a:r>
              <a:rPr lang="en-US" sz="1400" dirty="0" err="1"/>
              <a:t>ICIMTech</a:t>
            </a:r>
            <a:r>
              <a:rPr lang="en-US" sz="1400" dirty="0"/>
              <a:t>), 2020, pp. 1-5</a:t>
            </a:r>
          </a:p>
        </p:txBody>
      </p:sp>
      <p:sp>
        <p:nvSpPr>
          <p:cNvPr id="12" name="TextBox 11"/>
          <p:cNvSpPr txBox="1"/>
          <p:nvPr/>
        </p:nvSpPr>
        <p:spPr>
          <a:xfrm>
            <a:off x="11155680" y="320040"/>
            <a:ext cx="630936" cy="461665"/>
          </a:xfrm>
          <a:prstGeom prst="rect">
            <a:avLst/>
          </a:prstGeom>
          <a:noFill/>
        </p:spPr>
        <p:txBody>
          <a:bodyPr wrap="square" rtlCol="0">
            <a:spAutoFit/>
          </a:bodyPr>
          <a:lstStyle/>
          <a:p>
            <a:r>
              <a:rPr lang="en-GB" sz="2400" b="1" dirty="0" smtClean="0"/>
              <a:t>03</a:t>
            </a:r>
            <a:endParaRPr lang="en-US" sz="2400" b="1" dirty="0"/>
          </a:p>
        </p:txBody>
      </p:sp>
      <p:sp>
        <p:nvSpPr>
          <p:cNvPr id="5" name="Slide Number Placeholder 4"/>
          <p:cNvSpPr>
            <a:spLocks noGrp="1"/>
          </p:cNvSpPr>
          <p:nvPr>
            <p:ph type="sldNum" sz="quarter" idx="12"/>
          </p:nvPr>
        </p:nvSpPr>
        <p:spPr/>
        <p:txBody>
          <a:bodyPr/>
          <a:lstStyle/>
          <a:p>
            <a:fld id="{C348530C-413A-4B7C-B8E3-15EF627B3253}" type="slidenum">
              <a:rPr lang="en-US" smtClean="0"/>
              <a:t>4</a:t>
            </a:fld>
            <a:endParaRPr lang="en-US"/>
          </a:p>
        </p:txBody>
      </p:sp>
    </p:spTree>
    <p:extLst>
      <p:ext uri="{BB962C8B-B14F-4D97-AF65-F5344CB8AC3E}">
        <p14:creationId xmlns:p14="http://schemas.microsoft.com/office/powerpoint/2010/main" val="225718972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049" y="320040"/>
            <a:ext cx="8679116" cy="804336"/>
          </a:xfrm>
        </p:spPr>
        <p:txBody>
          <a:bodyPr>
            <a:noAutofit/>
          </a:bodyPr>
          <a:lstStyle/>
          <a:p>
            <a:pPr marL="571500" indent="-571500">
              <a:buFont typeface="Wingdings" panose="05000000000000000000" pitchFamily="2" charset="2"/>
              <a:buChar char="ü"/>
            </a:pPr>
            <a:r>
              <a:rPr lang="en-US" dirty="0" smtClean="0"/>
              <a:t>Related work</a:t>
            </a:r>
            <a:endParaRPr lang="en-US" dirty="0"/>
          </a:p>
        </p:txBody>
      </p:sp>
      <p:sp>
        <p:nvSpPr>
          <p:cNvPr id="5" name="Text Placeholder 4"/>
          <p:cNvSpPr>
            <a:spLocks noGrp="1"/>
          </p:cNvSpPr>
          <p:nvPr>
            <p:ph type="body" idx="1"/>
          </p:nvPr>
        </p:nvSpPr>
        <p:spPr>
          <a:xfrm>
            <a:off x="704088" y="1234440"/>
            <a:ext cx="10735055" cy="3538728"/>
          </a:xfrm>
        </p:spPr>
        <p:txBody>
          <a:bodyPr>
            <a:normAutofit/>
          </a:bodyPr>
          <a:lstStyle/>
          <a:p>
            <a:pPr marL="285750" indent="-285750">
              <a:buFont typeface="Arial" panose="020B0604020202020204" pitchFamily="34" charset="0"/>
              <a:buChar char="•"/>
            </a:pPr>
            <a:r>
              <a:rPr lang="en-GB" sz="2400" dirty="0" smtClean="0">
                <a:solidFill>
                  <a:schemeClr val="tx1"/>
                </a:solidFill>
              </a:rPr>
              <a:t>An </a:t>
            </a:r>
            <a:r>
              <a:rPr lang="en-GB" sz="2400" dirty="0" err="1">
                <a:solidFill>
                  <a:schemeClr val="tx1"/>
                </a:solidFill>
              </a:rPr>
              <a:t>IoT</a:t>
            </a:r>
            <a:r>
              <a:rPr lang="en-GB" sz="2400" dirty="0">
                <a:solidFill>
                  <a:schemeClr val="tx1"/>
                </a:solidFill>
              </a:rPr>
              <a:t>-based smart parking system was proposed that used ultrasonic sensors to detect the presence of vehicles and RFID technology to track the parking </a:t>
            </a:r>
            <a:r>
              <a:rPr lang="en-GB" sz="2400" dirty="0" smtClean="0">
                <a:solidFill>
                  <a:schemeClr val="tx1"/>
                </a:solidFill>
              </a:rPr>
              <a:t>spots.</a:t>
            </a:r>
          </a:p>
          <a:p>
            <a:pPr marL="285750" indent="-285750">
              <a:buFont typeface="Arial" panose="020B0604020202020204" pitchFamily="34" charset="0"/>
              <a:buChar char="•"/>
            </a:pPr>
            <a:r>
              <a:rPr lang="en-GB" sz="2400" dirty="0" smtClean="0">
                <a:solidFill>
                  <a:schemeClr val="tx1"/>
                </a:solidFill>
              </a:rPr>
              <a:t>A </a:t>
            </a:r>
            <a:r>
              <a:rPr lang="en-GB" sz="2400" dirty="0">
                <a:solidFill>
                  <a:schemeClr val="tx1"/>
                </a:solidFill>
              </a:rPr>
              <a:t>smart parking system was developed using infrared sensors and a GSM module to send real-time parking information to users</a:t>
            </a:r>
            <a:r>
              <a:rPr lang="en-GB" sz="2400" dirty="0" smtClean="0">
                <a:solidFill>
                  <a:schemeClr val="tx1"/>
                </a:solidFill>
              </a:rPr>
              <a:t>.</a:t>
            </a:r>
          </a:p>
          <a:p>
            <a:pPr marL="285750" indent="-285750">
              <a:buFont typeface="Arial" panose="020B0604020202020204" pitchFamily="34" charset="0"/>
              <a:buChar char="•"/>
            </a:pPr>
            <a:r>
              <a:rPr lang="en-GB" sz="2400" dirty="0" smtClean="0">
                <a:solidFill>
                  <a:schemeClr val="tx1"/>
                </a:solidFill>
              </a:rPr>
              <a:t>A </a:t>
            </a:r>
            <a:r>
              <a:rPr lang="en-GB" sz="2400" dirty="0">
                <a:solidFill>
                  <a:schemeClr val="tx1"/>
                </a:solidFill>
              </a:rPr>
              <a:t>computer vision-based parking management system was proposed that used a deep learning algorithm to classify the parking spots and </a:t>
            </a:r>
            <a:r>
              <a:rPr lang="en-GB" sz="2400" dirty="0" smtClean="0">
                <a:solidFill>
                  <a:schemeClr val="tx1"/>
                </a:solidFill>
              </a:rPr>
              <a:t>detect </a:t>
            </a:r>
            <a:r>
              <a:rPr lang="en-GB" sz="2400" dirty="0">
                <a:solidFill>
                  <a:schemeClr val="tx1"/>
                </a:solidFill>
              </a:rPr>
              <a:t>vehicles in real-time.</a:t>
            </a:r>
            <a:endParaRPr lang="en-US" sz="2400" dirty="0">
              <a:solidFill>
                <a:schemeClr val="tx1"/>
              </a:solidFill>
            </a:endParaRPr>
          </a:p>
        </p:txBody>
      </p:sp>
      <p:sp>
        <p:nvSpPr>
          <p:cNvPr id="4" name="Slide Number Placeholder 3"/>
          <p:cNvSpPr>
            <a:spLocks noGrp="1"/>
          </p:cNvSpPr>
          <p:nvPr>
            <p:ph type="sldNum" sz="quarter" idx="12"/>
          </p:nvPr>
        </p:nvSpPr>
        <p:spPr/>
        <p:txBody>
          <a:bodyPr/>
          <a:lstStyle/>
          <a:p>
            <a:fld id="{C348530C-413A-4B7C-B8E3-15EF627B3253}" type="slidenum">
              <a:rPr lang="en-US" smtClean="0"/>
              <a:t>5</a:t>
            </a:fld>
            <a:endParaRPr lang="en-US"/>
          </a:p>
        </p:txBody>
      </p:sp>
      <p:sp>
        <p:nvSpPr>
          <p:cNvPr id="3" name="TextBox 2"/>
          <p:cNvSpPr txBox="1"/>
          <p:nvPr/>
        </p:nvSpPr>
        <p:spPr>
          <a:xfrm>
            <a:off x="11155680" y="320040"/>
            <a:ext cx="630936" cy="461665"/>
          </a:xfrm>
          <a:prstGeom prst="rect">
            <a:avLst/>
          </a:prstGeom>
          <a:noFill/>
        </p:spPr>
        <p:txBody>
          <a:bodyPr wrap="square" rtlCol="0">
            <a:spAutoFit/>
          </a:bodyPr>
          <a:lstStyle/>
          <a:p>
            <a:r>
              <a:rPr lang="en-GB" sz="2400" b="1" dirty="0" smtClean="0"/>
              <a:t>04</a:t>
            </a:r>
            <a:endParaRPr lang="en-US" sz="2400" b="1" dirty="0"/>
          </a:p>
        </p:txBody>
      </p:sp>
      <p:sp>
        <p:nvSpPr>
          <p:cNvPr id="7" name="Rectangle 6"/>
          <p:cNvSpPr/>
          <p:nvPr/>
        </p:nvSpPr>
        <p:spPr>
          <a:xfrm>
            <a:off x="237744" y="5201960"/>
            <a:ext cx="12051791" cy="1538883"/>
          </a:xfrm>
          <a:prstGeom prst="rect">
            <a:avLst/>
          </a:prstGeom>
        </p:spPr>
        <p:txBody>
          <a:bodyPr wrap="square">
            <a:spAutoFit/>
          </a:bodyPr>
          <a:lstStyle/>
          <a:p>
            <a:r>
              <a:rPr lang="en-US" sz="1600" dirty="0" smtClean="0"/>
              <a:t>Reference: </a:t>
            </a:r>
            <a:r>
              <a:rPr lang="en-GB" sz="1600" dirty="0" smtClean="0"/>
              <a:t> </a:t>
            </a:r>
          </a:p>
          <a:p>
            <a:pPr marL="285750" indent="-285750">
              <a:buFont typeface="Wingdings" panose="05000000000000000000" pitchFamily="2" charset="2"/>
              <a:buChar char="q"/>
            </a:pPr>
            <a:r>
              <a:rPr lang="en-GB" sz="1600" dirty="0" smtClean="0"/>
              <a:t>J</a:t>
            </a:r>
            <a:r>
              <a:rPr lang="en-GB" sz="1600" dirty="0"/>
              <a:t>. HANZL, "Parking Information Guidance Systems and Smart Technologies Application Used in Urban Areas and Multi-storey Car Parks," Netherlands, </a:t>
            </a:r>
            <a:r>
              <a:rPr lang="en-GB" sz="1600" dirty="0" smtClean="0"/>
              <a:t>2020.</a:t>
            </a:r>
          </a:p>
          <a:p>
            <a:pPr marL="285750" indent="-285750">
              <a:buFont typeface="Wingdings" panose="05000000000000000000" pitchFamily="2" charset="2"/>
              <a:buChar char="q"/>
            </a:pPr>
            <a:r>
              <a:rPr lang="en-GB" sz="1600" dirty="0" smtClean="0"/>
              <a:t>A</a:t>
            </a:r>
            <a:r>
              <a:rPr lang="en-GB" sz="1600" dirty="0"/>
              <a:t>. J. N. A. P. R. J. et al, "Highly Secure Smart Vehicle Parking System (SVPS) for," in HBRP PUBLICATION, India, </a:t>
            </a:r>
            <a:r>
              <a:rPr lang="en-GB" sz="1600" dirty="0" smtClean="0"/>
              <a:t>2023.</a:t>
            </a:r>
          </a:p>
          <a:p>
            <a:pPr marL="285750" indent="-285750">
              <a:buFont typeface="Wingdings" panose="05000000000000000000" pitchFamily="2" charset="2"/>
              <a:buChar char="q"/>
            </a:pPr>
            <a:r>
              <a:rPr lang="en-GB" sz="1600" dirty="0"/>
              <a:t>S. M. e. a. </a:t>
            </a:r>
            <a:r>
              <a:rPr lang="en-GB" sz="1600" dirty="0" err="1"/>
              <a:t>Aijaz</a:t>
            </a:r>
            <a:r>
              <a:rPr lang="en-GB" sz="1600" dirty="0"/>
              <a:t>, "Smart Car Parking System Using </a:t>
            </a:r>
            <a:r>
              <a:rPr lang="en-GB" sz="1600" dirty="0" err="1"/>
              <a:t>Arduino</a:t>
            </a:r>
            <a:r>
              <a:rPr lang="en-GB" sz="1600" dirty="0"/>
              <a:t> UNO," in Journal of Switching Hub 7.2 , 2022.</a:t>
            </a:r>
          </a:p>
          <a:p>
            <a:pPr marL="285750" indent="-285750">
              <a:buFont typeface="Wingdings" panose="05000000000000000000" pitchFamily="2" charset="2"/>
              <a:buChar char="q"/>
            </a:pPr>
            <a:endParaRPr lang="en-US" sz="1400" dirty="0"/>
          </a:p>
        </p:txBody>
      </p:sp>
    </p:spTree>
    <p:extLst>
      <p:ext uri="{BB962C8B-B14F-4D97-AF65-F5344CB8AC3E}">
        <p14:creationId xmlns:p14="http://schemas.microsoft.com/office/powerpoint/2010/main" val="9525871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347" y="554182"/>
            <a:ext cx="8534401" cy="575182"/>
          </a:xfrm>
        </p:spPr>
        <p:txBody>
          <a:bodyPr>
            <a:normAutofit fontScale="90000"/>
          </a:bodyPr>
          <a:lstStyle/>
          <a:p>
            <a:pPr marL="571500" indent="-571500">
              <a:buFont typeface="Wingdings" panose="05000000000000000000" pitchFamily="2" charset="2"/>
              <a:buChar char="ü"/>
            </a:pPr>
            <a:r>
              <a:rPr lang="en-US" sz="4000" dirty="0"/>
              <a:t>applications</a:t>
            </a:r>
            <a:endParaRPr lang="en-US" dirty="0"/>
          </a:p>
        </p:txBody>
      </p:sp>
      <p:sp>
        <p:nvSpPr>
          <p:cNvPr id="3" name="Text Placeholder 2"/>
          <p:cNvSpPr>
            <a:spLocks noGrp="1"/>
          </p:cNvSpPr>
          <p:nvPr>
            <p:ph type="body" idx="1"/>
          </p:nvPr>
        </p:nvSpPr>
        <p:spPr>
          <a:xfrm>
            <a:off x="739630" y="1309254"/>
            <a:ext cx="10482551" cy="4856018"/>
          </a:xfrm>
        </p:spPr>
        <p:txBody>
          <a:bodyPr>
            <a:normAutofit lnSpcReduction="10000"/>
          </a:bodyPr>
          <a:lstStyle/>
          <a:p>
            <a:pPr marL="342900" indent="-342900" algn="just">
              <a:lnSpc>
                <a:spcPct val="200000"/>
              </a:lnSpc>
              <a:buFont typeface="Wingdings" panose="05000000000000000000" pitchFamily="2" charset="2"/>
              <a:buChar char="v"/>
            </a:pPr>
            <a:r>
              <a:rPr lang="en-US" sz="2400" dirty="0">
                <a:solidFill>
                  <a:schemeClr val="tx1"/>
                </a:solidFill>
              </a:rPr>
              <a:t>Urban areas with high bike traffic and limited bike parking </a:t>
            </a:r>
            <a:r>
              <a:rPr lang="en-US" sz="2400" dirty="0" smtClean="0">
                <a:solidFill>
                  <a:schemeClr val="tx1"/>
                </a:solidFill>
              </a:rPr>
              <a:t>spaces</a:t>
            </a:r>
          </a:p>
          <a:p>
            <a:pPr marL="342900" indent="-342900" algn="just">
              <a:lnSpc>
                <a:spcPct val="200000"/>
              </a:lnSpc>
              <a:buFont typeface="Wingdings" panose="05000000000000000000" pitchFamily="2" charset="2"/>
              <a:buChar char="v"/>
            </a:pPr>
            <a:r>
              <a:rPr lang="en-US" sz="2400" dirty="0">
                <a:solidFill>
                  <a:schemeClr val="tx1"/>
                </a:solidFill>
              </a:rPr>
              <a:t>Schools and universities with large student </a:t>
            </a:r>
            <a:r>
              <a:rPr lang="en-US" sz="2400" dirty="0" smtClean="0">
                <a:solidFill>
                  <a:schemeClr val="tx1"/>
                </a:solidFill>
              </a:rPr>
              <a:t>populations</a:t>
            </a:r>
          </a:p>
          <a:p>
            <a:pPr marL="342900" indent="-342900" algn="just">
              <a:lnSpc>
                <a:spcPct val="200000"/>
              </a:lnSpc>
              <a:buFont typeface="Wingdings" panose="05000000000000000000" pitchFamily="2" charset="2"/>
              <a:buChar char="v"/>
            </a:pPr>
            <a:r>
              <a:rPr lang="en-US" sz="2400" dirty="0">
                <a:solidFill>
                  <a:schemeClr val="tx1"/>
                </a:solidFill>
              </a:rPr>
              <a:t>Business districts with high demand for bike </a:t>
            </a:r>
            <a:r>
              <a:rPr lang="en-US" sz="2400" dirty="0" smtClean="0">
                <a:solidFill>
                  <a:schemeClr val="tx1"/>
                </a:solidFill>
              </a:rPr>
              <a:t>parking</a:t>
            </a:r>
          </a:p>
          <a:p>
            <a:pPr marL="342900" indent="-342900" algn="just">
              <a:lnSpc>
                <a:spcPct val="200000"/>
              </a:lnSpc>
              <a:buFont typeface="Wingdings" panose="05000000000000000000" pitchFamily="2" charset="2"/>
              <a:buChar char="v"/>
            </a:pPr>
            <a:r>
              <a:rPr lang="en-US" sz="2400" dirty="0">
                <a:solidFill>
                  <a:schemeClr val="tx1"/>
                </a:solidFill>
              </a:rPr>
              <a:t>Public transportation hubs such as train stations and bus </a:t>
            </a:r>
            <a:r>
              <a:rPr lang="en-US" sz="2400" dirty="0" smtClean="0">
                <a:solidFill>
                  <a:schemeClr val="tx1"/>
                </a:solidFill>
              </a:rPr>
              <a:t>terminals</a:t>
            </a:r>
            <a:r>
              <a:rPr lang="en-US" sz="2400" dirty="0"/>
              <a:t> </a:t>
            </a:r>
            <a:endParaRPr lang="en-US" sz="2400" dirty="0" smtClean="0"/>
          </a:p>
          <a:p>
            <a:pPr marL="342900" indent="-342900" algn="just">
              <a:lnSpc>
                <a:spcPct val="200000"/>
              </a:lnSpc>
              <a:buFont typeface="Wingdings" panose="05000000000000000000" pitchFamily="2" charset="2"/>
              <a:buChar char="v"/>
            </a:pPr>
            <a:r>
              <a:rPr lang="en-US" sz="2400" dirty="0">
                <a:solidFill>
                  <a:schemeClr val="tx1"/>
                </a:solidFill>
              </a:rPr>
              <a:t>Bike rental shops or bike-sharing systems </a:t>
            </a:r>
            <a:r>
              <a:rPr lang="en-US" sz="2000" dirty="0"/>
              <a:t>Bike rental shops or bike-sharing systems</a:t>
            </a:r>
            <a:endParaRPr lang="en-US" sz="2400" dirty="0">
              <a:solidFill>
                <a:schemeClr val="tx1"/>
              </a:solidFill>
            </a:endParaRPr>
          </a:p>
        </p:txBody>
      </p:sp>
      <p:sp>
        <p:nvSpPr>
          <p:cNvPr id="4" name="TextBox 3"/>
          <p:cNvSpPr txBox="1"/>
          <p:nvPr/>
        </p:nvSpPr>
        <p:spPr>
          <a:xfrm>
            <a:off x="739630" y="5821942"/>
            <a:ext cx="9989128" cy="523220"/>
          </a:xfrm>
          <a:prstGeom prst="rect">
            <a:avLst/>
          </a:prstGeom>
          <a:noFill/>
        </p:spPr>
        <p:txBody>
          <a:bodyPr wrap="square" rtlCol="0">
            <a:spAutoFit/>
          </a:bodyPr>
          <a:lstStyle/>
          <a:p>
            <a:pPr algn="just"/>
            <a:r>
              <a:rPr lang="en-US" sz="1400" dirty="0" smtClean="0"/>
              <a:t>Ref: T</a:t>
            </a:r>
            <a:r>
              <a:rPr lang="en-US" sz="1400" dirty="0"/>
              <a:t>. Chen and Y. Wu, "Development of smart bicycle parking system," in 2018 IEEE 5th International Conference on Smart Instrumentation, Measurement and Applications (ICSIMA), 2018, pp. 139-142.</a:t>
            </a:r>
          </a:p>
        </p:txBody>
      </p:sp>
      <p:sp>
        <p:nvSpPr>
          <p:cNvPr id="5" name="TextBox 4"/>
          <p:cNvSpPr txBox="1"/>
          <p:nvPr/>
        </p:nvSpPr>
        <p:spPr>
          <a:xfrm>
            <a:off x="11155680" y="320040"/>
            <a:ext cx="630936" cy="461665"/>
          </a:xfrm>
          <a:prstGeom prst="rect">
            <a:avLst/>
          </a:prstGeom>
          <a:noFill/>
        </p:spPr>
        <p:txBody>
          <a:bodyPr wrap="square" rtlCol="0">
            <a:spAutoFit/>
          </a:bodyPr>
          <a:lstStyle/>
          <a:p>
            <a:r>
              <a:rPr lang="en-GB" sz="2400" b="1" dirty="0" smtClean="0"/>
              <a:t>05</a:t>
            </a:r>
            <a:endParaRPr lang="en-US" sz="2400" b="1" dirty="0"/>
          </a:p>
        </p:txBody>
      </p:sp>
      <p:sp>
        <p:nvSpPr>
          <p:cNvPr id="6" name="Slide Number Placeholder 5"/>
          <p:cNvSpPr>
            <a:spLocks noGrp="1"/>
          </p:cNvSpPr>
          <p:nvPr>
            <p:ph type="sldNum" sz="quarter" idx="12"/>
          </p:nvPr>
        </p:nvSpPr>
        <p:spPr/>
        <p:txBody>
          <a:bodyPr/>
          <a:lstStyle/>
          <a:p>
            <a:fld id="{C348530C-413A-4B7C-B8E3-15EF627B3253}" type="slidenum">
              <a:rPr lang="en-US" smtClean="0"/>
              <a:t>6</a:t>
            </a:fld>
            <a:endParaRPr lang="en-US"/>
          </a:p>
        </p:txBody>
      </p:sp>
    </p:spTree>
    <p:extLst>
      <p:ext uri="{BB962C8B-B14F-4D97-AF65-F5344CB8AC3E}">
        <p14:creationId xmlns:p14="http://schemas.microsoft.com/office/powerpoint/2010/main" val="426280474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048" y="278953"/>
            <a:ext cx="8534401" cy="741436"/>
          </a:xfrm>
        </p:spPr>
        <p:txBody>
          <a:bodyPr/>
          <a:lstStyle/>
          <a:p>
            <a:pPr marL="571500" indent="-571500">
              <a:buFont typeface="Wingdings" panose="05000000000000000000" pitchFamily="2" charset="2"/>
              <a:buChar char="ü"/>
            </a:pPr>
            <a:r>
              <a:rPr lang="en-US" dirty="0"/>
              <a:t>methodology</a:t>
            </a:r>
          </a:p>
        </p:txBody>
      </p:sp>
      <p:sp>
        <p:nvSpPr>
          <p:cNvPr id="3" name="Text Placeholder 2"/>
          <p:cNvSpPr>
            <a:spLocks noGrp="1"/>
          </p:cNvSpPr>
          <p:nvPr>
            <p:ph type="body" idx="1"/>
          </p:nvPr>
        </p:nvSpPr>
        <p:spPr>
          <a:xfrm>
            <a:off x="1118414" y="1051560"/>
            <a:ext cx="8534400" cy="3590486"/>
          </a:xfrm>
        </p:spPr>
        <p:txBody>
          <a:bodyPr>
            <a:normAutofit fontScale="25000" lnSpcReduction="20000"/>
          </a:bodyPr>
          <a:lstStyle/>
          <a:p>
            <a:pPr marL="342900" indent="-342900">
              <a:lnSpc>
                <a:spcPct val="170000"/>
              </a:lnSpc>
              <a:buFont typeface="Arial" panose="020B0604020202020204" pitchFamily="34" charset="0"/>
              <a:buChar char="•"/>
            </a:pPr>
            <a:r>
              <a:rPr lang="en-US" sz="9600" dirty="0">
                <a:solidFill>
                  <a:schemeClr val="tx1"/>
                </a:solidFill>
              </a:rPr>
              <a:t>System </a:t>
            </a:r>
            <a:r>
              <a:rPr lang="en-US" sz="9600" dirty="0" smtClean="0">
                <a:solidFill>
                  <a:schemeClr val="tx1"/>
                </a:solidFill>
              </a:rPr>
              <a:t>Design</a:t>
            </a:r>
            <a:endParaRPr lang="en-US" sz="9600" dirty="0">
              <a:solidFill>
                <a:schemeClr val="tx1"/>
              </a:solidFill>
            </a:endParaRPr>
          </a:p>
          <a:p>
            <a:pPr marL="342900" indent="-342900">
              <a:lnSpc>
                <a:spcPct val="170000"/>
              </a:lnSpc>
              <a:buFont typeface="Arial" panose="020B0604020202020204" pitchFamily="34" charset="0"/>
              <a:buChar char="•"/>
            </a:pPr>
            <a:r>
              <a:rPr lang="en-US" sz="9600" dirty="0">
                <a:solidFill>
                  <a:schemeClr val="tx1"/>
                </a:solidFill>
              </a:rPr>
              <a:t>Sensor </a:t>
            </a:r>
            <a:r>
              <a:rPr lang="en-US" sz="9600" dirty="0" smtClean="0">
                <a:solidFill>
                  <a:schemeClr val="tx1"/>
                </a:solidFill>
              </a:rPr>
              <a:t>Placement</a:t>
            </a:r>
          </a:p>
          <a:p>
            <a:pPr marL="342900" indent="-342900">
              <a:lnSpc>
                <a:spcPct val="170000"/>
              </a:lnSpc>
              <a:buFont typeface="Arial" panose="020B0604020202020204" pitchFamily="34" charset="0"/>
              <a:buChar char="•"/>
            </a:pPr>
            <a:r>
              <a:rPr lang="en-US" sz="9600" dirty="0" smtClean="0">
                <a:solidFill>
                  <a:schemeClr val="tx1"/>
                </a:solidFill>
              </a:rPr>
              <a:t>Data Collection</a:t>
            </a:r>
            <a:endParaRPr lang="en-US" sz="9600" dirty="0">
              <a:solidFill>
                <a:schemeClr val="tx1"/>
              </a:solidFill>
            </a:endParaRPr>
          </a:p>
          <a:p>
            <a:pPr marL="342900" indent="-342900" algn="just">
              <a:lnSpc>
                <a:spcPct val="170000"/>
              </a:lnSpc>
              <a:buFont typeface="Arial" panose="020B0604020202020204" pitchFamily="34" charset="0"/>
              <a:buChar char="•"/>
            </a:pPr>
            <a:r>
              <a:rPr lang="en-US" sz="9600" dirty="0">
                <a:solidFill>
                  <a:schemeClr val="tx1"/>
                </a:solidFill>
              </a:rPr>
              <a:t>User </a:t>
            </a:r>
            <a:r>
              <a:rPr lang="en-US" sz="9600" dirty="0" smtClean="0">
                <a:solidFill>
                  <a:schemeClr val="tx1"/>
                </a:solidFill>
              </a:rPr>
              <a:t>Interface</a:t>
            </a:r>
          </a:p>
          <a:p>
            <a:pPr marL="342900" indent="-342900">
              <a:lnSpc>
                <a:spcPct val="170000"/>
              </a:lnSpc>
              <a:buFont typeface="Arial" panose="020B0604020202020204" pitchFamily="34" charset="0"/>
              <a:buChar char="•"/>
            </a:pPr>
            <a:r>
              <a:rPr lang="en-US" sz="9600" dirty="0">
                <a:solidFill>
                  <a:schemeClr val="tx1"/>
                </a:solidFill>
              </a:rPr>
              <a:t>Energy </a:t>
            </a:r>
            <a:r>
              <a:rPr lang="en-US" sz="9600" dirty="0" smtClean="0">
                <a:solidFill>
                  <a:schemeClr val="tx1"/>
                </a:solidFill>
              </a:rPr>
              <a:t>Efficiency</a:t>
            </a:r>
            <a:endParaRPr lang="en-US" sz="9600" dirty="0">
              <a:solidFill>
                <a:schemeClr val="tx1"/>
              </a:solidFill>
            </a:endParaRPr>
          </a:p>
          <a:p>
            <a:pPr marL="342900" indent="-342900">
              <a:lnSpc>
                <a:spcPct val="170000"/>
              </a:lnSpc>
              <a:buFont typeface="Arial" panose="020B0604020202020204" pitchFamily="34" charset="0"/>
              <a:buChar char="•"/>
            </a:pPr>
            <a:r>
              <a:rPr lang="en-US" sz="9600" dirty="0">
                <a:solidFill>
                  <a:schemeClr val="tx1"/>
                </a:solidFill>
              </a:rPr>
              <a:t>Maintenance and </a:t>
            </a:r>
            <a:r>
              <a:rPr lang="en-US" sz="9600" dirty="0" smtClean="0">
                <a:solidFill>
                  <a:schemeClr val="tx1"/>
                </a:solidFill>
              </a:rPr>
              <a:t>Management</a:t>
            </a:r>
          </a:p>
          <a:p>
            <a:pPr marL="342900" indent="-342900">
              <a:lnSpc>
                <a:spcPct val="170000"/>
              </a:lnSpc>
              <a:buFont typeface="Arial" panose="020B0604020202020204" pitchFamily="34" charset="0"/>
              <a:buChar char="•"/>
            </a:pPr>
            <a:r>
              <a:rPr lang="en-US" sz="9600" dirty="0">
                <a:solidFill>
                  <a:schemeClr val="tx1"/>
                </a:solidFill>
              </a:rPr>
              <a:t>Real-World </a:t>
            </a:r>
            <a:r>
              <a:rPr lang="en-US" sz="9600" dirty="0" smtClean="0">
                <a:solidFill>
                  <a:schemeClr val="tx1"/>
                </a:solidFill>
              </a:rPr>
              <a:t>Implementation </a:t>
            </a:r>
            <a:r>
              <a:rPr lang="en-US" sz="9600" dirty="0" smtClean="0"/>
              <a:t>Imp</a:t>
            </a:r>
            <a:r>
              <a:rPr lang="en-US" sz="2400" dirty="0" smtClean="0"/>
              <a:t>:</a:t>
            </a:r>
            <a:endParaRPr lang="en-US" sz="2400" dirty="0">
              <a:solidFill>
                <a:schemeClr val="tx1"/>
              </a:solidFill>
            </a:endParaRPr>
          </a:p>
        </p:txBody>
      </p:sp>
      <p:sp>
        <p:nvSpPr>
          <p:cNvPr id="4" name="TextBox 3"/>
          <p:cNvSpPr txBox="1"/>
          <p:nvPr/>
        </p:nvSpPr>
        <p:spPr>
          <a:xfrm>
            <a:off x="1481328" y="6025895"/>
            <a:ext cx="8674054" cy="707886"/>
          </a:xfrm>
          <a:prstGeom prst="rect">
            <a:avLst/>
          </a:prstGeom>
          <a:noFill/>
        </p:spPr>
        <p:txBody>
          <a:bodyPr wrap="square" rtlCol="0">
            <a:spAutoFit/>
          </a:bodyPr>
          <a:lstStyle/>
          <a:p>
            <a:r>
              <a:rPr lang="en-US" sz="1400" dirty="0" smtClean="0"/>
              <a:t>Ref: A</a:t>
            </a:r>
            <a:r>
              <a:rPr lang="en-US" sz="1400" dirty="0"/>
              <a:t>. J. </a:t>
            </a:r>
            <a:r>
              <a:rPr lang="en-US" sz="1400" dirty="0" err="1"/>
              <a:t>Haider</a:t>
            </a:r>
            <a:r>
              <a:rPr lang="en-US" sz="1400" dirty="0"/>
              <a:t>, N. M. Nor, and F. M. Ali, "Smart bicycle parking system using RFID," in 2019 IEEE 15th International Colloquium on Signal Processing &amp; Its Applications (CSPA), 2019, pp. 176-181.</a:t>
            </a:r>
          </a:p>
          <a:p>
            <a:endParaRPr lang="en-US" sz="1200" dirty="0"/>
          </a:p>
        </p:txBody>
      </p:sp>
      <p:sp>
        <p:nvSpPr>
          <p:cNvPr id="5" name="TextBox 4"/>
          <p:cNvSpPr txBox="1"/>
          <p:nvPr/>
        </p:nvSpPr>
        <p:spPr>
          <a:xfrm>
            <a:off x="11155680" y="320040"/>
            <a:ext cx="630936" cy="461665"/>
          </a:xfrm>
          <a:prstGeom prst="rect">
            <a:avLst/>
          </a:prstGeom>
          <a:noFill/>
        </p:spPr>
        <p:txBody>
          <a:bodyPr wrap="square" rtlCol="0">
            <a:spAutoFit/>
          </a:bodyPr>
          <a:lstStyle/>
          <a:p>
            <a:r>
              <a:rPr lang="en-GB" sz="2400" b="1" dirty="0" smtClean="0"/>
              <a:t>06</a:t>
            </a:r>
            <a:endParaRPr lang="en-US" sz="2400" b="1" dirty="0"/>
          </a:p>
        </p:txBody>
      </p:sp>
      <p:sp>
        <p:nvSpPr>
          <p:cNvPr id="6" name="Slide Number Placeholder 5"/>
          <p:cNvSpPr>
            <a:spLocks noGrp="1"/>
          </p:cNvSpPr>
          <p:nvPr>
            <p:ph type="sldNum" sz="quarter" idx="12"/>
          </p:nvPr>
        </p:nvSpPr>
        <p:spPr/>
        <p:txBody>
          <a:bodyPr/>
          <a:lstStyle/>
          <a:p>
            <a:fld id="{C348530C-413A-4B7C-B8E3-15EF627B3253}" type="slidenum">
              <a:rPr lang="en-US" smtClean="0"/>
              <a:t>7</a:t>
            </a:fld>
            <a:endParaRPr lang="en-US"/>
          </a:p>
        </p:txBody>
      </p:sp>
    </p:spTree>
    <p:extLst>
      <p:ext uri="{BB962C8B-B14F-4D97-AF65-F5344CB8AC3E}">
        <p14:creationId xmlns:p14="http://schemas.microsoft.com/office/powerpoint/2010/main" val="373480851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829" y="263236"/>
            <a:ext cx="8534401" cy="783000"/>
          </a:xfrm>
        </p:spPr>
        <p:txBody>
          <a:bodyPr/>
          <a:lstStyle/>
          <a:p>
            <a:pPr marL="571500" indent="-571500">
              <a:buFont typeface="Wingdings" panose="05000000000000000000" pitchFamily="2" charset="2"/>
              <a:buChar char="ü"/>
            </a:pPr>
            <a:r>
              <a:rPr lang="en-US" dirty="0"/>
              <a:t>experimental </a:t>
            </a:r>
            <a:r>
              <a:rPr lang="en-US" dirty="0" smtClean="0"/>
              <a:t>results</a:t>
            </a:r>
            <a:endParaRPr lang="en-US" dirty="0"/>
          </a:p>
        </p:txBody>
      </p:sp>
      <p:sp>
        <p:nvSpPr>
          <p:cNvPr id="3" name="Text Placeholder 2"/>
          <p:cNvSpPr>
            <a:spLocks noGrp="1"/>
          </p:cNvSpPr>
          <p:nvPr>
            <p:ph type="body" idx="1"/>
          </p:nvPr>
        </p:nvSpPr>
        <p:spPr>
          <a:xfrm>
            <a:off x="1279958" y="1253837"/>
            <a:ext cx="8534400" cy="1498600"/>
          </a:xfrm>
        </p:spPr>
        <p:txBody>
          <a:bodyPr>
            <a:noAutofit/>
          </a:bodyPr>
          <a:lstStyle/>
          <a:p>
            <a:pPr marL="285750" indent="-285750" algn="just">
              <a:lnSpc>
                <a:spcPct val="150000"/>
              </a:lnSpc>
              <a:buFont typeface="Arial" panose="020B0604020202020204" pitchFamily="34" charset="0"/>
              <a:buChar char="•"/>
            </a:pPr>
            <a:r>
              <a:rPr lang="en-US" sz="2400" dirty="0">
                <a:solidFill>
                  <a:schemeClr val="tx1"/>
                </a:solidFill>
              </a:rPr>
              <a:t>System </a:t>
            </a:r>
            <a:r>
              <a:rPr lang="en-US" sz="2400" dirty="0" smtClean="0">
                <a:solidFill>
                  <a:schemeClr val="tx1"/>
                </a:solidFill>
              </a:rPr>
              <a:t>Accuracy</a:t>
            </a:r>
            <a:endParaRPr lang="en-US" sz="2400" dirty="0">
              <a:solidFill>
                <a:schemeClr val="tx1"/>
              </a:solidFill>
            </a:endParaRPr>
          </a:p>
          <a:p>
            <a:pPr marL="285750" indent="-285750" algn="just">
              <a:lnSpc>
                <a:spcPct val="150000"/>
              </a:lnSpc>
              <a:buFont typeface="Arial" panose="020B0604020202020204" pitchFamily="34" charset="0"/>
              <a:buChar char="•"/>
            </a:pPr>
            <a:r>
              <a:rPr lang="en-US" sz="2400" dirty="0">
                <a:solidFill>
                  <a:schemeClr val="tx1"/>
                </a:solidFill>
              </a:rPr>
              <a:t>User </a:t>
            </a:r>
            <a:r>
              <a:rPr lang="en-US" sz="2400" dirty="0" smtClean="0">
                <a:solidFill>
                  <a:schemeClr val="tx1"/>
                </a:solidFill>
              </a:rPr>
              <a:t>Feedback</a:t>
            </a:r>
            <a:endParaRPr lang="en-US" sz="2400" dirty="0">
              <a:solidFill>
                <a:schemeClr val="tx1"/>
              </a:solidFill>
            </a:endParaRPr>
          </a:p>
          <a:p>
            <a:pPr marL="285750" indent="-285750" algn="just">
              <a:lnSpc>
                <a:spcPct val="150000"/>
              </a:lnSpc>
              <a:buFont typeface="Arial" panose="020B0604020202020204" pitchFamily="34" charset="0"/>
              <a:buChar char="•"/>
            </a:pPr>
            <a:r>
              <a:rPr lang="en-US" sz="2400" dirty="0">
                <a:solidFill>
                  <a:schemeClr val="tx1"/>
                </a:solidFill>
              </a:rPr>
              <a:t>Energy </a:t>
            </a:r>
            <a:r>
              <a:rPr lang="en-US" sz="2400" dirty="0" smtClean="0">
                <a:solidFill>
                  <a:schemeClr val="tx1"/>
                </a:solidFill>
              </a:rPr>
              <a:t>Efficiency</a:t>
            </a:r>
            <a:r>
              <a:rPr lang="en-US" sz="2400" dirty="0"/>
              <a:t> </a:t>
            </a:r>
            <a:endParaRPr lang="en-US" sz="2400" dirty="0" smtClean="0"/>
          </a:p>
          <a:p>
            <a:pPr marL="285750" indent="-285750" algn="just">
              <a:lnSpc>
                <a:spcPct val="150000"/>
              </a:lnSpc>
              <a:buFont typeface="Arial" panose="020B0604020202020204" pitchFamily="34" charset="0"/>
              <a:buChar char="•"/>
            </a:pPr>
            <a:r>
              <a:rPr lang="en-US" sz="2400" dirty="0">
                <a:solidFill>
                  <a:schemeClr val="tx1"/>
                </a:solidFill>
              </a:rPr>
              <a:t>Maintenance and </a:t>
            </a:r>
            <a:r>
              <a:rPr lang="en-US" sz="2400" dirty="0" smtClean="0">
                <a:solidFill>
                  <a:schemeClr val="tx1"/>
                </a:solidFill>
              </a:rPr>
              <a:t>Management</a:t>
            </a:r>
          </a:p>
          <a:p>
            <a:pPr marL="285750" indent="-285750" algn="just">
              <a:lnSpc>
                <a:spcPct val="150000"/>
              </a:lnSpc>
              <a:buFont typeface="Arial" panose="020B0604020202020204" pitchFamily="34" charset="0"/>
              <a:buChar char="•"/>
            </a:pPr>
            <a:r>
              <a:rPr lang="en-US" sz="2400" dirty="0" smtClean="0">
                <a:solidFill>
                  <a:schemeClr val="tx1"/>
                </a:solidFill>
              </a:rPr>
              <a:t>Scalability</a:t>
            </a:r>
          </a:p>
          <a:p>
            <a:pPr marL="285750" indent="-285750" algn="just">
              <a:lnSpc>
                <a:spcPct val="150000"/>
              </a:lnSpc>
              <a:buFont typeface="Arial" panose="020B0604020202020204" pitchFamily="34" charset="0"/>
              <a:buChar char="•"/>
            </a:pPr>
            <a:r>
              <a:rPr lang="en-US" sz="2400" dirty="0">
                <a:solidFill>
                  <a:schemeClr val="tx1"/>
                </a:solidFill>
              </a:rPr>
              <a:t>Real-World </a:t>
            </a:r>
            <a:r>
              <a:rPr lang="en-US" sz="2400" dirty="0" smtClean="0">
                <a:solidFill>
                  <a:schemeClr val="tx1"/>
                </a:solidFill>
              </a:rPr>
              <a:t>Implementation</a:t>
            </a:r>
            <a:endParaRPr lang="en-US" sz="2400" dirty="0">
              <a:solidFill>
                <a:schemeClr val="tx1"/>
              </a:solidFill>
            </a:endParaRPr>
          </a:p>
        </p:txBody>
      </p:sp>
      <p:sp>
        <p:nvSpPr>
          <p:cNvPr id="4" name="TextBox 3"/>
          <p:cNvSpPr txBox="1"/>
          <p:nvPr/>
        </p:nvSpPr>
        <p:spPr>
          <a:xfrm>
            <a:off x="1454726" y="5680364"/>
            <a:ext cx="9919855" cy="738664"/>
          </a:xfrm>
          <a:prstGeom prst="rect">
            <a:avLst/>
          </a:prstGeom>
          <a:noFill/>
        </p:spPr>
        <p:txBody>
          <a:bodyPr wrap="square" rtlCol="0">
            <a:spAutoFit/>
          </a:bodyPr>
          <a:lstStyle/>
          <a:p>
            <a:r>
              <a:rPr lang="en-US" sz="1400" dirty="0" smtClean="0"/>
              <a:t>Ref: S</a:t>
            </a:r>
            <a:r>
              <a:rPr lang="en-US" sz="1400" dirty="0"/>
              <a:t>. V. </a:t>
            </a:r>
            <a:r>
              <a:rPr lang="en-US" sz="1400" dirty="0" err="1"/>
              <a:t>Upadhye</a:t>
            </a:r>
            <a:r>
              <a:rPr lang="en-US" sz="1400" dirty="0"/>
              <a:t>, S. R. Joshi, and S. S. </a:t>
            </a:r>
            <a:r>
              <a:rPr lang="en-US" sz="1400" dirty="0" err="1"/>
              <a:t>Soman</a:t>
            </a:r>
            <a:r>
              <a:rPr lang="en-US" sz="1400" dirty="0"/>
              <a:t>, "Smart bike parking system using Arduino and cloud computing," in 2020 4th International Conference on Intelligent Computing and Control Systems (ICICCS), 2020, pp. 1061-1065.</a:t>
            </a:r>
          </a:p>
          <a:p>
            <a:endParaRPr lang="en-US" sz="1400" dirty="0"/>
          </a:p>
        </p:txBody>
      </p:sp>
      <p:sp>
        <p:nvSpPr>
          <p:cNvPr id="5" name="TextBox 4"/>
          <p:cNvSpPr txBox="1"/>
          <p:nvPr/>
        </p:nvSpPr>
        <p:spPr>
          <a:xfrm>
            <a:off x="11155680" y="320040"/>
            <a:ext cx="630936" cy="461665"/>
          </a:xfrm>
          <a:prstGeom prst="rect">
            <a:avLst/>
          </a:prstGeom>
          <a:noFill/>
        </p:spPr>
        <p:txBody>
          <a:bodyPr wrap="square" rtlCol="0">
            <a:spAutoFit/>
          </a:bodyPr>
          <a:lstStyle/>
          <a:p>
            <a:r>
              <a:rPr lang="en-GB" sz="2400" b="1" dirty="0" smtClean="0"/>
              <a:t>07</a:t>
            </a:r>
            <a:endParaRPr lang="en-US" sz="2400" b="1" dirty="0"/>
          </a:p>
        </p:txBody>
      </p:sp>
      <p:sp>
        <p:nvSpPr>
          <p:cNvPr id="6" name="Slide Number Placeholder 5"/>
          <p:cNvSpPr>
            <a:spLocks noGrp="1"/>
          </p:cNvSpPr>
          <p:nvPr>
            <p:ph type="sldNum" sz="quarter" idx="12"/>
          </p:nvPr>
        </p:nvSpPr>
        <p:spPr/>
        <p:txBody>
          <a:bodyPr/>
          <a:lstStyle/>
          <a:p>
            <a:fld id="{C348530C-413A-4B7C-B8E3-15EF627B3253}" type="slidenum">
              <a:rPr lang="en-US" smtClean="0"/>
              <a:t>8</a:t>
            </a:fld>
            <a:endParaRPr lang="en-US"/>
          </a:p>
        </p:txBody>
      </p:sp>
    </p:spTree>
    <p:extLst>
      <p:ext uri="{BB962C8B-B14F-4D97-AF65-F5344CB8AC3E}">
        <p14:creationId xmlns:p14="http://schemas.microsoft.com/office/powerpoint/2010/main" val="267673067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981" y="424841"/>
            <a:ext cx="8534401" cy="713727"/>
          </a:xfrm>
        </p:spPr>
        <p:txBody>
          <a:bodyPr/>
          <a:lstStyle/>
          <a:p>
            <a:pPr marL="571500" indent="-571500">
              <a:buFont typeface="Wingdings" panose="05000000000000000000" pitchFamily="2" charset="2"/>
              <a:buChar char="ü"/>
            </a:pPr>
            <a:r>
              <a:rPr lang="en-US" dirty="0"/>
              <a:t>Future Detection</a:t>
            </a:r>
          </a:p>
        </p:txBody>
      </p:sp>
      <p:sp>
        <p:nvSpPr>
          <p:cNvPr id="3" name="Text Placeholder 2"/>
          <p:cNvSpPr>
            <a:spLocks noGrp="1"/>
          </p:cNvSpPr>
          <p:nvPr>
            <p:ph type="body" idx="1"/>
          </p:nvPr>
        </p:nvSpPr>
        <p:spPr>
          <a:xfrm>
            <a:off x="1196831" y="1378527"/>
            <a:ext cx="8534400" cy="1498600"/>
          </a:xfrm>
        </p:spPr>
        <p:txBody>
          <a:bodyPr>
            <a:noAutofit/>
          </a:bodyPr>
          <a:lstStyle/>
          <a:p>
            <a:pPr marL="285750" indent="-285750" algn="just">
              <a:buFont typeface="Wingdings" panose="05000000000000000000" pitchFamily="2" charset="2"/>
              <a:buChar char="Ø"/>
            </a:pPr>
            <a:r>
              <a:rPr lang="en-US" sz="2400" dirty="0">
                <a:solidFill>
                  <a:schemeClr val="tx1"/>
                </a:solidFill>
              </a:rPr>
              <a:t>Addition of sensors to detect the presence of bikes in </a:t>
            </a:r>
            <a:r>
              <a:rPr lang="en-US" sz="2400" dirty="0" smtClean="0">
                <a:solidFill>
                  <a:schemeClr val="tx1"/>
                </a:solidFill>
              </a:rPr>
              <a:t>real-time</a:t>
            </a:r>
          </a:p>
          <a:p>
            <a:pPr marL="285750" indent="-285750" algn="just">
              <a:buFont typeface="Wingdings" panose="05000000000000000000" pitchFamily="2" charset="2"/>
              <a:buChar char="Ø"/>
            </a:pPr>
            <a:r>
              <a:rPr lang="en-US" sz="2400" dirty="0">
                <a:solidFill>
                  <a:schemeClr val="tx1"/>
                </a:solidFill>
              </a:rPr>
              <a:t>Integration with a mobile app to allow users to reserve parking spaces in </a:t>
            </a:r>
            <a:r>
              <a:rPr lang="en-US" sz="2400" dirty="0" err="1" smtClean="0">
                <a:solidFill>
                  <a:schemeClr val="tx1"/>
                </a:solidFill>
              </a:rPr>
              <a:t>advance</a:t>
            </a:r>
            <a:r>
              <a:rPr lang="en-US" sz="2400" dirty="0" err="1" smtClean="0"/>
              <a:t>I</a:t>
            </a:r>
            <a:endParaRPr lang="en-US" sz="2400" dirty="0" smtClean="0"/>
          </a:p>
          <a:p>
            <a:pPr marL="285750" indent="-285750" algn="just">
              <a:buFont typeface="Wingdings" panose="05000000000000000000" pitchFamily="2" charset="2"/>
              <a:buChar char="Ø"/>
            </a:pPr>
            <a:r>
              <a:rPr lang="en-US" sz="2400" dirty="0">
                <a:solidFill>
                  <a:schemeClr val="tx1"/>
                </a:solidFill>
              </a:rPr>
              <a:t>Implementation of machine learning algorithms to optimize parking space allocation and improve user </a:t>
            </a:r>
            <a:r>
              <a:rPr lang="en-US" sz="2400" dirty="0" err="1">
                <a:solidFill>
                  <a:schemeClr val="tx1"/>
                </a:solidFill>
              </a:rPr>
              <a:t>experiencemplementation</a:t>
            </a:r>
            <a:r>
              <a:rPr lang="en-US" sz="2400" dirty="0">
                <a:solidFill>
                  <a:schemeClr val="tx1"/>
                </a:solidFill>
              </a:rPr>
              <a:t> of machine learning algorithms to </a:t>
            </a:r>
            <a:r>
              <a:rPr lang="en-US" sz="2400" dirty="0" smtClean="0">
                <a:solidFill>
                  <a:schemeClr val="tx1"/>
                </a:solidFill>
              </a:rPr>
              <a:t>optimize</a:t>
            </a:r>
          </a:p>
          <a:p>
            <a:pPr marL="285750" indent="-285750" algn="just">
              <a:buFont typeface="Wingdings" panose="05000000000000000000" pitchFamily="2" charset="2"/>
              <a:buChar char="Ø"/>
            </a:pPr>
            <a:r>
              <a:rPr lang="en-US" sz="2400" dirty="0">
                <a:solidFill>
                  <a:schemeClr val="tx1"/>
                </a:solidFill>
              </a:rPr>
              <a:t>Integration with a payment system to allow for automatic billing and </a:t>
            </a:r>
            <a:r>
              <a:rPr lang="en-US" sz="2400" dirty="0" smtClean="0">
                <a:solidFill>
                  <a:schemeClr val="tx1"/>
                </a:solidFill>
              </a:rPr>
              <a:t>payment</a:t>
            </a:r>
          </a:p>
          <a:p>
            <a:pPr marL="285750" indent="-285750" algn="just">
              <a:buFont typeface="Wingdings" panose="05000000000000000000" pitchFamily="2" charset="2"/>
              <a:buChar char="Ø"/>
            </a:pPr>
            <a:r>
              <a:rPr lang="en-US" sz="2400" dirty="0">
                <a:solidFill>
                  <a:schemeClr val="tx1"/>
                </a:solidFill>
              </a:rPr>
              <a:t>Integration with a weather API to provide real-time weather information to users</a:t>
            </a:r>
          </a:p>
        </p:txBody>
      </p:sp>
      <p:sp>
        <p:nvSpPr>
          <p:cNvPr id="4" name="TextBox 3"/>
          <p:cNvSpPr txBox="1"/>
          <p:nvPr/>
        </p:nvSpPr>
        <p:spPr>
          <a:xfrm>
            <a:off x="11155680" y="320040"/>
            <a:ext cx="630936" cy="461665"/>
          </a:xfrm>
          <a:prstGeom prst="rect">
            <a:avLst/>
          </a:prstGeom>
          <a:noFill/>
        </p:spPr>
        <p:txBody>
          <a:bodyPr wrap="square" rtlCol="0">
            <a:spAutoFit/>
          </a:bodyPr>
          <a:lstStyle/>
          <a:p>
            <a:r>
              <a:rPr lang="en-GB" sz="2400" b="1" dirty="0" smtClean="0"/>
              <a:t>08</a:t>
            </a:r>
            <a:endParaRPr lang="en-US" sz="2400" b="1" dirty="0"/>
          </a:p>
        </p:txBody>
      </p:sp>
      <p:sp>
        <p:nvSpPr>
          <p:cNvPr id="5" name="Slide Number Placeholder 4"/>
          <p:cNvSpPr>
            <a:spLocks noGrp="1"/>
          </p:cNvSpPr>
          <p:nvPr>
            <p:ph type="sldNum" sz="quarter" idx="12"/>
          </p:nvPr>
        </p:nvSpPr>
        <p:spPr/>
        <p:txBody>
          <a:bodyPr/>
          <a:lstStyle/>
          <a:p>
            <a:fld id="{C348530C-413A-4B7C-B8E3-15EF627B3253}" type="slidenum">
              <a:rPr lang="en-US" smtClean="0"/>
              <a:t>9</a:t>
            </a:fld>
            <a:endParaRPr lang="en-US"/>
          </a:p>
        </p:txBody>
      </p:sp>
    </p:spTree>
    <p:extLst>
      <p:ext uri="{BB962C8B-B14F-4D97-AF65-F5344CB8AC3E}">
        <p14:creationId xmlns:p14="http://schemas.microsoft.com/office/powerpoint/2010/main" val="154710242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theme/theme1.xml><?xml version="1.0" encoding="utf-8"?>
<a:theme xmlns:a="http://schemas.openxmlformats.org/drawingml/2006/main" name="Slic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180</TotalTime>
  <Words>850</Words>
  <Application>Microsoft Office PowerPoint</Application>
  <PresentationFormat>Widescreen</PresentationFormat>
  <Paragraphs>84</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Century Gothic</vt:lpstr>
      <vt:lpstr>Wingdings</vt:lpstr>
      <vt:lpstr>Wingdings 3</vt:lpstr>
      <vt:lpstr>Slice</vt:lpstr>
      <vt:lpstr>Arduino Uno Based Smart Bike Parking Zone</vt:lpstr>
      <vt:lpstr>Introduction Hardware Components Software Components System Functionality Key Benefits Future Directions Conclusion</vt:lpstr>
      <vt:lpstr>Objectives</vt:lpstr>
      <vt:lpstr>Problem of bike parking in urban areas    </vt:lpstr>
      <vt:lpstr>Related work</vt:lpstr>
      <vt:lpstr>applications</vt:lpstr>
      <vt:lpstr>methodology</vt:lpstr>
      <vt:lpstr>experimental results</vt:lpstr>
      <vt:lpstr>Future Detection</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Uno Based Smart Bike Parking Zone</dc:title>
  <dc:creator>Microsoft account</dc:creator>
  <cp:lastModifiedBy>Microsoft account</cp:lastModifiedBy>
  <cp:revision>20</cp:revision>
  <dcterms:created xsi:type="dcterms:W3CDTF">2023-04-03T13:35:20Z</dcterms:created>
  <dcterms:modified xsi:type="dcterms:W3CDTF">2023-04-05T17:34:52Z</dcterms:modified>
</cp:coreProperties>
</file>