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9" r:id="rId4"/>
    <p:sldId id="258"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F30B8-D933-408C-976F-DBBC08E67133}" type="datetimeFigureOut">
              <a:rPr lang="en-US" smtClean="0"/>
              <a:t>05-Apr-23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4EE5-5E74-4B95-9047-736A2D64CDBA}" type="slidenum">
              <a:rPr lang="en-US" smtClean="0"/>
              <a:t>‹#›</a:t>
            </a:fld>
            <a:endParaRPr lang="en-US"/>
          </a:p>
        </p:txBody>
      </p:sp>
    </p:spTree>
    <p:extLst>
      <p:ext uri="{BB962C8B-B14F-4D97-AF65-F5344CB8AC3E}">
        <p14:creationId xmlns:p14="http://schemas.microsoft.com/office/powerpoint/2010/main" val="271146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24EE5-5E74-4B95-9047-736A2D64CDBA}" type="slidenum">
              <a:rPr lang="en-US" smtClean="0"/>
              <a:t>7</a:t>
            </a:fld>
            <a:endParaRPr lang="en-US"/>
          </a:p>
        </p:txBody>
      </p:sp>
    </p:spTree>
    <p:extLst>
      <p:ext uri="{BB962C8B-B14F-4D97-AF65-F5344CB8AC3E}">
        <p14:creationId xmlns:p14="http://schemas.microsoft.com/office/powerpoint/2010/main" val="383677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6B021-B8F2-4F03-899C-F7AD055E79E4}"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17E37C5-7BBE-4C3E-BEC5-BE230BCFA7EC}" type="datetime1">
              <a:rPr lang="en-US" smtClean="0"/>
              <a:t>05-Apr-23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14739-F164-41D4-BF3C-E71D6E33F864}"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94CF9-4BCC-484B-9E12-5D13B18F2E85}"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1A08A-5B1A-4688-9AD1-6EC67CEA56AB}"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52903-8885-487A-A5A5-AC8D50F789C6}"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0FE1F-490C-4B5A-8D45-8B225C5E338A}"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34605-E69F-43D5-B171-D03DD3BC5667}"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B3FC99-5B7A-4C6F-823B-9CF3F0093F23}"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07866-4BF4-4C33-8D68-DB2F0FD4EAD8}"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D7ECC-AB7A-41E4-8D9F-316C01D26FB0}"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F7B11-7C71-447D-928B-84CF48E2E827}"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3F8766-5ABC-4595-9D12-7531A7449CF6}" type="datetime1">
              <a:rPr lang="en-US" smtClean="0"/>
              <a:t>05-Apr-23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B7F100-14C6-41C6-825D-C6D56BC606FE}" type="datetime1">
              <a:rPr lang="en-US" smtClean="0"/>
              <a:t>05-Apr-23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20918-E68B-4A66-BACB-ABA40885BD1C}" type="datetime1">
              <a:rPr lang="en-US" smtClean="0"/>
              <a:t>05-Apr-23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F74B2-2996-406D-88AA-634D10C54E05}"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8A6D0-EDC3-48A3-A56A-AF13FEB73109}"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849682-7B51-4EE2-A481-D2923CF8C6C2}" type="datetime1">
              <a:rPr lang="en-US" smtClean="0"/>
              <a:t>05-Apr-23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1</a:t>
            </a:fld>
            <a:endParaRPr lang="en-US"/>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59" y="320040"/>
            <a:ext cx="8534401" cy="838419"/>
          </a:xfrm>
        </p:spPr>
        <p:txBody>
          <a:bodyPr/>
          <a:lstStyle/>
          <a:p>
            <a:pPr marL="571500" indent="-571500">
              <a:buFont typeface="Wingdings" panose="05000000000000000000" pitchFamily="2" charset="2"/>
              <a:buChar char="ü"/>
            </a:pPr>
            <a:r>
              <a:rPr lang="en-US" dirty="0"/>
              <a:t>references</a:t>
            </a:r>
          </a:p>
        </p:txBody>
      </p:sp>
      <p:sp>
        <p:nvSpPr>
          <p:cNvPr id="3" name="Text Placeholder 2"/>
          <p:cNvSpPr>
            <a:spLocks noGrp="1"/>
          </p:cNvSpPr>
          <p:nvPr>
            <p:ph type="body" idx="1"/>
          </p:nvPr>
        </p:nvSpPr>
        <p:spPr>
          <a:xfrm>
            <a:off x="1002868" y="1295399"/>
            <a:ext cx="8534400" cy="3304309"/>
          </a:xfrm>
        </p:spPr>
        <p:txBody>
          <a:bodyPr>
            <a:noAutofit/>
          </a:bodyPr>
          <a:lstStyle/>
          <a:p>
            <a:pPr marL="285750" indent="-285750" algn="just">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lgn="just">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09</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10</a:t>
            </a:fld>
            <a:endParaRPr lang="en-US"/>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Slide Number Placeholder 1"/>
          <p:cNvSpPr>
            <a:spLocks noGrp="1"/>
          </p:cNvSpPr>
          <p:nvPr>
            <p:ph type="sldNum" sz="quarter" idx="12"/>
          </p:nvPr>
        </p:nvSpPr>
        <p:spPr/>
        <p:txBody>
          <a:bodyPr/>
          <a:lstStyle/>
          <a:p>
            <a:fld id="{C348530C-413A-4B7C-B8E3-15EF627B3253}" type="slidenum">
              <a:rPr lang="en-US" smtClean="0"/>
              <a:t>11</a:t>
            </a:fld>
            <a:endParaRPr lang="en-US"/>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Conclusion</a:t>
            </a:r>
            <a:endParaRPr lang="en-US" sz="2400" dirty="0"/>
          </a:p>
        </p:txBody>
      </p:sp>
      <p:sp>
        <p:nvSpPr>
          <p:cNvPr id="3" name="Content Placeholder 2"/>
          <p:cNvSpPr>
            <a:spLocks noGrp="1"/>
          </p:cNvSpPr>
          <p:nvPr>
            <p:ph idx="1"/>
          </p:nvPr>
        </p:nvSpPr>
        <p:spPr>
          <a:xfrm>
            <a:off x="894524" y="550872"/>
            <a:ext cx="8534400" cy="810491"/>
          </a:xfrm>
        </p:spPr>
        <p:txBody>
          <a:bodyPr>
            <a:normAutofit/>
          </a:bodyPr>
          <a:lstStyle/>
          <a:p>
            <a:pPr>
              <a:buFont typeface="Wingdings" panose="05000000000000000000" pitchFamily="2" charset="2"/>
              <a:buChar char="ü"/>
            </a:pPr>
            <a:r>
              <a:rPr lang="en-US" sz="3600" dirty="0">
                <a:solidFill>
                  <a:schemeClr val="tx1"/>
                </a:solidFill>
              </a:rPr>
              <a:t> </a:t>
            </a: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55680" y="320040"/>
            <a:ext cx="630936" cy="461665"/>
          </a:xfrm>
          <a:prstGeom prst="rect">
            <a:avLst/>
          </a:prstGeom>
          <a:noFill/>
        </p:spPr>
        <p:txBody>
          <a:bodyPr wrap="square" rtlCol="0">
            <a:spAutoFit/>
          </a:bodyPr>
          <a:lstStyle/>
          <a:p>
            <a:r>
              <a:rPr lang="en-GB" sz="2400" b="1" dirty="0" smtClean="0"/>
              <a:t>01</a:t>
            </a:r>
            <a:endParaRPr lang="en-US" sz="2400" b="1" dirty="0"/>
          </a:p>
        </p:txBody>
      </p:sp>
      <p:sp>
        <p:nvSpPr>
          <p:cNvPr id="15" name="Slide Number Placeholder 14"/>
          <p:cNvSpPr>
            <a:spLocks noGrp="1"/>
          </p:cNvSpPr>
          <p:nvPr>
            <p:ph type="sldNum" sz="quarter" idx="12"/>
          </p:nvPr>
        </p:nvSpPr>
        <p:spPr/>
        <p:txBody>
          <a:bodyPr/>
          <a:lstStyle/>
          <a:p>
            <a:fld id="{C348530C-413A-4B7C-B8E3-15EF627B3253}" type="slidenum">
              <a:rPr lang="en-US" smtClean="0"/>
              <a:t>2</a:t>
            </a:fld>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57" y="541728"/>
            <a:ext cx="8534401" cy="686019"/>
          </a:xfrm>
        </p:spPr>
        <p:txBody>
          <a:bodyPr/>
          <a:lstStyle/>
          <a:p>
            <a:pPr marL="571500" indent="-571500">
              <a:buFont typeface="Wingdings" panose="05000000000000000000" pitchFamily="2" charset="2"/>
              <a:buChar char="ü"/>
            </a:pPr>
            <a:r>
              <a:rPr lang="en-US" dirty="0"/>
              <a:t>Objectives</a:t>
            </a:r>
          </a:p>
        </p:txBody>
      </p:sp>
      <p:sp>
        <p:nvSpPr>
          <p:cNvPr id="3" name="Text Placeholder 2"/>
          <p:cNvSpPr>
            <a:spLocks noGrp="1"/>
          </p:cNvSpPr>
          <p:nvPr>
            <p:ph type="body" idx="1"/>
          </p:nvPr>
        </p:nvSpPr>
        <p:spPr>
          <a:xfrm>
            <a:off x="1501629" y="1350818"/>
            <a:ext cx="9654052" cy="4556205"/>
          </a:xfrm>
        </p:spPr>
        <p:txBody>
          <a:bodyPr>
            <a:noAutofit/>
          </a:bodyPr>
          <a:lstStyle/>
          <a:p>
            <a:pPr marL="285750" indent="-285750" algn="just">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gn="just">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gn="just">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gn="just">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gn="just">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02</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3</a:t>
            </a:fld>
            <a:endParaRPr lang="en-US"/>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79" y="1614021"/>
            <a:ext cx="8534400"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595742" y="488220"/>
            <a:ext cx="4063933" cy="646331"/>
          </a:xfrm>
          <a:prstGeom prst="rect">
            <a:avLst/>
          </a:prstGeom>
        </p:spPr>
        <p:txBody>
          <a:bodyPr wrap="none">
            <a:spAutoFit/>
          </a:bodyPr>
          <a:lstStyle/>
          <a:p>
            <a:pPr marL="285750" indent="-285750">
              <a:buFont typeface="Wingdings" panose="05000000000000000000" pitchFamily="2" charset="2"/>
              <a:buChar char="ü"/>
            </a:pPr>
            <a:r>
              <a:rPr lang="en-US" sz="3600" dirty="0" smtClean="0"/>
              <a:t> INTRODUCTION</a:t>
            </a:r>
            <a:endParaRPr lang="en-US" dirty="0"/>
          </a:p>
        </p:txBody>
      </p:sp>
      <p:sp>
        <p:nvSpPr>
          <p:cNvPr id="7" name="Rectangle 6"/>
          <p:cNvSpPr/>
          <p:nvPr/>
        </p:nvSpPr>
        <p:spPr>
          <a:xfrm>
            <a:off x="561572" y="1943607"/>
            <a:ext cx="7109639" cy="461665"/>
          </a:xfrm>
          <a:prstGeom prst="rect">
            <a:avLst/>
          </a:prstGeom>
        </p:spPr>
        <p:txBody>
          <a:bodyPr wrap="non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581879" y="2676622"/>
            <a:ext cx="10044552"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595742" y="3378010"/>
            <a:ext cx="10764979" cy="461665"/>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595742" y="4148674"/>
            <a:ext cx="10377053" cy="461665"/>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595742" y="4933193"/>
            <a:ext cx="6742551" cy="461665"/>
          </a:xfrm>
          <a:prstGeom prst="rect">
            <a:avLst/>
          </a:prstGeom>
        </p:spPr>
        <p:txBody>
          <a:bodyPr wrap="non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
        <p:nvSpPr>
          <p:cNvPr id="3" name="TextBox 2"/>
          <p:cNvSpPr txBox="1"/>
          <p:nvPr/>
        </p:nvSpPr>
        <p:spPr>
          <a:xfrm>
            <a:off x="990594" y="5874328"/>
            <a:ext cx="9975273" cy="738664"/>
          </a:xfrm>
          <a:prstGeom prst="rect">
            <a:avLst/>
          </a:prstGeom>
          <a:noFill/>
        </p:spPr>
        <p:txBody>
          <a:bodyPr wrap="square" rtlCol="0">
            <a:spAutoFit/>
          </a:bodyPr>
          <a:lstStyle/>
          <a:p>
            <a:pPr algn="just"/>
            <a:r>
              <a:rPr lang="en-US" sz="1400" dirty="0" smtClean="0"/>
              <a:t>Ref: </a:t>
            </a:r>
            <a:r>
              <a:rPr lang="en-US" sz="1400" dirty="0" err="1" smtClean="0"/>
              <a:t>Hidayat</a:t>
            </a:r>
            <a:r>
              <a:rPr lang="en-US" sz="1400" dirty="0"/>
              <a:t>, I. A. </a:t>
            </a:r>
            <a:r>
              <a:rPr lang="en-US" sz="1400" dirty="0" err="1"/>
              <a:t>Handayani</a:t>
            </a:r>
            <a:r>
              <a:rPr lang="en-US" sz="1400" dirty="0"/>
              <a:t>, and I. </a:t>
            </a:r>
            <a:r>
              <a:rPr lang="en-US" sz="1400" dirty="0" err="1"/>
              <a:t>Purnama</a:t>
            </a:r>
            <a:r>
              <a:rPr lang="en-US" sz="1400" dirty="0"/>
              <a:t>, "Design and implementation of smart parking system using </a:t>
            </a:r>
            <a:r>
              <a:rPr lang="en-US" sz="1400" dirty="0" err="1"/>
              <a:t>arduino</a:t>
            </a:r>
            <a:r>
              <a:rPr lang="en-US" sz="1400" dirty="0"/>
              <a:t>," in 2020 International Conference on Information Management and Technology (</a:t>
            </a:r>
            <a:r>
              <a:rPr lang="en-US" sz="1400" dirty="0" err="1"/>
              <a:t>ICIMTech</a:t>
            </a:r>
            <a:r>
              <a:rPr lang="en-US" sz="1400" dirty="0"/>
              <a:t>), 2020, pp. 1-5</a:t>
            </a:r>
          </a:p>
        </p:txBody>
      </p:sp>
      <p:sp>
        <p:nvSpPr>
          <p:cNvPr id="12" name="TextBox 11"/>
          <p:cNvSpPr txBox="1"/>
          <p:nvPr/>
        </p:nvSpPr>
        <p:spPr>
          <a:xfrm>
            <a:off x="11155680" y="320040"/>
            <a:ext cx="630936" cy="461665"/>
          </a:xfrm>
          <a:prstGeom prst="rect">
            <a:avLst/>
          </a:prstGeom>
          <a:noFill/>
        </p:spPr>
        <p:txBody>
          <a:bodyPr wrap="square" rtlCol="0">
            <a:spAutoFit/>
          </a:bodyPr>
          <a:lstStyle/>
          <a:p>
            <a:r>
              <a:rPr lang="en-GB" sz="2400" b="1" dirty="0" smtClean="0"/>
              <a:t>03</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4</a:t>
            </a:fld>
            <a:endParaRPr lang="en-US"/>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82" y="480259"/>
            <a:ext cx="8534401" cy="602891"/>
          </a:xfrm>
        </p:spPr>
        <p:txBody>
          <a:bodyPr>
            <a:noAutofit/>
          </a:bodyPr>
          <a:lstStyle/>
          <a:p>
            <a:pPr marL="571500" indent="-571500">
              <a:buFont typeface="Wingdings" panose="05000000000000000000" pitchFamily="2" charset="2"/>
              <a:buChar char="ü"/>
            </a:pPr>
            <a:r>
              <a:rPr lang="en-US" dirty="0" smtClean="0"/>
              <a:t>Related work</a:t>
            </a:r>
            <a:endParaRPr lang="en-US" dirty="0"/>
          </a:p>
        </p:txBody>
      </p:sp>
      <p:sp>
        <p:nvSpPr>
          <p:cNvPr id="3" name="TextBox 2"/>
          <p:cNvSpPr txBox="1"/>
          <p:nvPr/>
        </p:nvSpPr>
        <p:spPr>
          <a:xfrm>
            <a:off x="11155680" y="320040"/>
            <a:ext cx="630936" cy="461665"/>
          </a:xfrm>
          <a:prstGeom prst="rect">
            <a:avLst/>
          </a:prstGeom>
          <a:noFill/>
        </p:spPr>
        <p:txBody>
          <a:bodyPr wrap="square" rtlCol="0">
            <a:spAutoFit/>
          </a:bodyPr>
          <a:lstStyle/>
          <a:p>
            <a:r>
              <a:rPr lang="en-GB" sz="2400" b="1" dirty="0" smtClean="0"/>
              <a:t>04</a:t>
            </a:r>
            <a:endParaRPr lang="en-US" sz="2400" b="1" dirty="0"/>
          </a:p>
        </p:txBody>
      </p:sp>
      <p:sp>
        <p:nvSpPr>
          <p:cNvPr id="4" name="Slide Number Placeholder 3"/>
          <p:cNvSpPr>
            <a:spLocks noGrp="1"/>
          </p:cNvSpPr>
          <p:nvPr>
            <p:ph type="sldNum" sz="quarter" idx="12"/>
          </p:nvPr>
        </p:nvSpPr>
        <p:spPr/>
        <p:txBody>
          <a:bodyPr/>
          <a:lstStyle/>
          <a:p>
            <a:fld id="{C348530C-413A-4B7C-B8E3-15EF627B3253}" type="slidenum">
              <a:rPr lang="en-US" smtClean="0"/>
              <a:t>5</a:t>
            </a:fld>
            <a:endParaRPr lang="en-US"/>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47" y="554182"/>
            <a:ext cx="8534401" cy="575182"/>
          </a:xfrm>
        </p:spPr>
        <p:txBody>
          <a:bodyPr>
            <a:normAutofit fontScale="90000"/>
          </a:bodyPr>
          <a:lstStyle/>
          <a:p>
            <a:pPr marL="571500" indent="-571500">
              <a:buFont typeface="Wingdings" panose="05000000000000000000" pitchFamily="2" charset="2"/>
              <a:buChar char="ü"/>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gn="just">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gn="just">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gn="just">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gn="just">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gn="just">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
        <p:nvSpPr>
          <p:cNvPr id="4" name="TextBox 3"/>
          <p:cNvSpPr txBox="1"/>
          <p:nvPr/>
        </p:nvSpPr>
        <p:spPr>
          <a:xfrm>
            <a:off x="739630" y="5821942"/>
            <a:ext cx="9989128" cy="523220"/>
          </a:xfrm>
          <a:prstGeom prst="rect">
            <a:avLst/>
          </a:prstGeom>
          <a:noFill/>
        </p:spPr>
        <p:txBody>
          <a:bodyPr wrap="square" rtlCol="0">
            <a:spAutoFit/>
          </a:bodyPr>
          <a:lstStyle/>
          <a:p>
            <a:pPr algn="just"/>
            <a:r>
              <a:rPr lang="en-US" sz="1400" dirty="0" smtClean="0"/>
              <a:t>Ref: T</a:t>
            </a:r>
            <a:r>
              <a:rPr lang="en-US" sz="1400" dirty="0"/>
              <a:t>. Chen and Y. Wu, "Development of smart bicycle parking system," in 2018 IEEE 5th International Conference on Smart Instrumentation, Measurement and Applications (ICSIMA), 2018, pp. 139-142.</a:t>
            </a:r>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05</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6</a:t>
            </a:fld>
            <a:endParaRPr lang="en-US"/>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8953"/>
            <a:ext cx="8534401" cy="741436"/>
          </a:xfrm>
        </p:spPr>
        <p:txBody>
          <a:bodyPr/>
          <a:lstStyle/>
          <a:p>
            <a:pPr marL="571500" indent="-571500">
              <a:buFont typeface="Wingdings" panose="05000000000000000000" pitchFamily="2" charset="2"/>
              <a:buChar char="ü"/>
            </a:pPr>
            <a:r>
              <a:rPr lang="en-US" dirty="0"/>
              <a:t>methodology</a:t>
            </a:r>
          </a:p>
        </p:txBody>
      </p:sp>
      <p:sp>
        <p:nvSpPr>
          <p:cNvPr id="3" name="Text Placeholder 2"/>
          <p:cNvSpPr>
            <a:spLocks noGrp="1"/>
          </p:cNvSpPr>
          <p:nvPr>
            <p:ph type="body" idx="1"/>
          </p:nvPr>
        </p:nvSpPr>
        <p:spPr>
          <a:xfrm>
            <a:off x="1118414" y="1051560"/>
            <a:ext cx="8534400" cy="3590486"/>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gn="just">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
        <p:nvSpPr>
          <p:cNvPr id="4" name="TextBox 3"/>
          <p:cNvSpPr txBox="1"/>
          <p:nvPr/>
        </p:nvSpPr>
        <p:spPr>
          <a:xfrm>
            <a:off x="1482436" y="5846617"/>
            <a:ext cx="8672946" cy="707886"/>
          </a:xfrm>
          <a:prstGeom prst="rect">
            <a:avLst/>
          </a:prstGeom>
          <a:noFill/>
        </p:spPr>
        <p:txBody>
          <a:bodyPr wrap="square" rtlCol="0">
            <a:spAutoFit/>
          </a:bodyPr>
          <a:lstStyle/>
          <a:p>
            <a:r>
              <a:rPr lang="en-US" sz="1400" dirty="0" smtClean="0"/>
              <a:t>Ref: A</a:t>
            </a:r>
            <a:r>
              <a:rPr lang="en-US" sz="1400" dirty="0"/>
              <a:t>. J. </a:t>
            </a:r>
            <a:r>
              <a:rPr lang="en-US" sz="1400" dirty="0" err="1"/>
              <a:t>Haider</a:t>
            </a:r>
            <a:r>
              <a:rPr lang="en-US" sz="1400" dirty="0"/>
              <a:t>, N. M. Nor, and F. M. Ali, "Smart bicycle parking system using RFID," in 2019 IEEE 15th International Colloquium on Signal Processing &amp; Its Applications (CSPA), 2019, pp. 176-181.</a:t>
            </a:r>
          </a:p>
          <a:p>
            <a:endParaRPr lang="en-US" sz="12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06</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7</a:t>
            </a:fld>
            <a:endParaRPr lang="en-US"/>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ü"/>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gn="just">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gn="just">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gn="just">
              <a:lnSpc>
                <a:spcPct val="150000"/>
              </a:lnSpc>
              <a:buFont typeface="Arial" panose="020B0604020202020204" pitchFamily="34" charset="0"/>
              <a:buChar char="•"/>
            </a:pPr>
            <a:r>
              <a:rPr lang="en-US" sz="2400" dirty="0" smtClean="0">
                <a:solidFill>
                  <a:schemeClr val="tx1"/>
                </a:solidFill>
              </a:rPr>
              <a:t>Scalability</a:t>
            </a:r>
          </a:p>
          <a:p>
            <a:pPr marL="285750" indent="-285750" algn="just">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
        <p:nvSpPr>
          <p:cNvPr id="4" name="TextBox 3"/>
          <p:cNvSpPr txBox="1"/>
          <p:nvPr/>
        </p:nvSpPr>
        <p:spPr>
          <a:xfrm>
            <a:off x="1454726" y="5680364"/>
            <a:ext cx="9919855" cy="738664"/>
          </a:xfrm>
          <a:prstGeom prst="rect">
            <a:avLst/>
          </a:prstGeom>
          <a:noFill/>
        </p:spPr>
        <p:txBody>
          <a:bodyPr wrap="square" rtlCol="0">
            <a:spAutoFit/>
          </a:bodyPr>
          <a:lstStyle/>
          <a:p>
            <a:r>
              <a:rPr lang="en-US" sz="1400" dirty="0" smtClean="0"/>
              <a:t>Ref: S</a:t>
            </a:r>
            <a:r>
              <a:rPr lang="en-US" sz="1400" dirty="0"/>
              <a:t>. V. </a:t>
            </a:r>
            <a:r>
              <a:rPr lang="en-US" sz="1400" dirty="0" err="1"/>
              <a:t>Upadhye</a:t>
            </a:r>
            <a:r>
              <a:rPr lang="en-US" sz="1400" dirty="0"/>
              <a:t>, S. R. Joshi, and S. S. </a:t>
            </a:r>
            <a:r>
              <a:rPr lang="en-US" sz="1400" dirty="0" err="1"/>
              <a:t>Soman</a:t>
            </a:r>
            <a:r>
              <a:rPr lang="en-US" sz="1400" dirty="0"/>
              <a:t>, "Smart bike parking system using Arduino and cloud computing," in 2020 4th International Conference on Intelligent Computing and Control Systems (ICICCS), 2020, pp. 1061-1065.</a:t>
            </a:r>
          </a:p>
          <a:p>
            <a:endParaRPr lang="en-US" sz="14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07</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8</a:t>
            </a:fld>
            <a:endParaRPr lang="en-US"/>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81" y="424841"/>
            <a:ext cx="8534401" cy="713727"/>
          </a:xfrm>
        </p:spPr>
        <p:txBody>
          <a:bodyPr/>
          <a:lstStyle/>
          <a:p>
            <a:pPr marL="571500" indent="-571500">
              <a:buFont typeface="Wingdings" panose="05000000000000000000" pitchFamily="2" charset="2"/>
              <a:buChar char="ü"/>
            </a:pPr>
            <a:r>
              <a:rPr lang="en-US" dirty="0"/>
              <a:t>Future Detection</a:t>
            </a:r>
          </a:p>
        </p:txBody>
      </p:sp>
      <p:sp>
        <p:nvSpPr>
          <p:cNvPr id="3" name="Text Placeholder 2"/>
          <p:cNvSpPr>
            <a:spLocks noGrp="1"/>
          </p:cNvSpPr>
          <p:nvPr>
            <p:ph type="body" idx="1"/>
          </p:nvPr>
        </p:nvSpPr>
        <p:spPr>
          <a:xfrm>
            <a:off x="1196831" y="1378527"/>
            <a:ext cx="8534400" cy="1498600"/>
          </a:xfrm>
        </p:spPr>
        <p:txBody>
          <a:bodyPr>
            <a:noAutofit/>
          </a:bodyPr>
          <a:lstStyle/>
          <a:p>
            <a:pPr marL="285750" indent="-285750" algn="just">
              <a:buFont typeface="Wingdings" panose="05000000000000000000" pitchFamily="2" charset="2"/>
              <a:buChar char="Ø"/>
            </a:pPr>
            <a:r>
              <a:rPr lang="en-US" sz="2400" dirty="0">
                <a:solidFill>
                  <a:schemeClr val="tx1"/>
                </a:solidFill>
              </a:rPr>
              <a:t>Addition of sensors to detect the presence of bikes in </a:t>
            </a:r>
            <a:r>
              <a:rPr lang="en-US" sz="2400" dirty="0" smtClean="0">
                <a:solidFill>
                  <a:schemeClr val="tx1"/>
                </a:solidFill>
              </a:rPr>
              <a:t>real-time</a:t>
            </a:r>
          </a:p>
          <a:p>
            <a:pPr marL="285750" indent="-285750" algn="just">
              <a:buFont typeface="Wingdings" panose="05000000000000000000" pitchFamily="2" charset="2"/>
              <a:buChar char="Ø"/>
            </a:pPr>
            <a:r>
              <a:rPr lang="en-US" sz="2400" dirty="0">
                <a:solidFill>
                  <a:schemeClr val="tx1"/>
                </a:solidFill>
              </a:rPr>
              <a:t>Integration with a mobile app to allow users to reserve parking spaces in </a:t>
            </a:r>
            <a:r>
              <a:rPr lang="en-US" sz="2400" dirty="0" err="1" smtClean="0">
                <a:solidFill>
                  <a:schemeClr val="tx1"/>
                </a:solidFill>
              </a:rPr>
              <a:t>advance</a:t>
            </a:r>
            <a:r>
              <a:rPr lang="en-US" sz="2400" dirty="0" err="1" smtClean="0"/>
              <a:t>I</a:t>
            </a:r>
            <a:endParaRPr lang="en-US" sz="2400" dirty="0" smtClean="0"/>
          </a:p>
          <a:p>
            <a:pPr marL="285750" indent="-285750" algn="just">
              <a:buFont typeface="Wingdings" panose="05000000000000000000" pitchFamily="2" charset="2"/>
              <a:buChar char="Ø"/>
            </a:pPr>
            <a:r>
              <a:rPr lang="en-US" sz="2400" dirty="0">
                <a:solidFill>
                  <a:schemeClr val="tx1"/>
                </a:solidFill>
              </a:rPr>
              <a:t>Implementation of machine learning algorithms to optimize parking space allocation and improve user </a:t>
            </a:r>
            <a:r>
              <a:rPr lang="en-US" sz="2400" dirty="0" err="1">
                <a:solidFill>
                  <a:schemeClr val="tx1"/>
                </a:solidFill>
              </a:rPr>
              <a:t>experiencemplementation</a:t>
            </a:r>
            <a:r>
              <a:rPr lang="en-US" sz="2400" dirty="0">
                <a:solidFill>
                  <a:schemeClr val="tx1"/>
                </a:solidFill>
              </a:rPr>
              <a:t> of machine learning algorithms to </a:t>
            </a:r>
            <a:r>
              <a:rPr lang="en-US" sz="2400" dirty="0" smtClean="0">
                <a:solidFill>
                  <a:schemeClr val="tx1"/>
                </a:solidFill>
              </a:rPr>
              <a:t>optimize</a:t>
            </a:r>
          </a:p>
          <a:p>
            <a:pPr marL="285750" indent="-285750" algn="just">
              <a:buFont typeface="Wingdings" panose="05000000000000000000" pitchFamily="2" charset="2"/>
              <a:buChar char="Ø"/>
            </a:pPr>
            <a:r>
              <a:rPr lang="en-US" sz="2400" dirty="0">
                <a:solidFill>
                  <a:schemeClr val="tx1"/>
                </a:solidFill>
              </a:rPr>
              <a:t>Integration with a payment system to allow for automatic billing and </a:t>
            </a:r>
            <a:r>
              <a:rPr lang="en-US" sz="2400" dirty="0" smtClean="0">
                <a:solidFill>
                  <a:schemeClr val="tx1"/>
                </a:solidFill>
              </a:rPr>
              <a:t>payment</a:t>
            </a:r>
          </a:p>
          <a:p>
            <a:pPr marL="285750" indent="-285750" algn="just">
              <a:buFont typeface="Wingdings" panose="05000000000000000000" pitchFamily="2" charset="2"/>
              <a:buChar char="Ø"/>
            </a:pPr>
            <a:r>
              <a:rPr lang="en-US" sz="2400" dirty="0">
                <a:solidFill>
                  <a:schemeClr val="tx1"/>
                </a:solidFill>
              </a:rPr>
              <a:t>Integration with a weather API to provide real-time weather information to users</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08</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9</a:t>
            </a:fld>
            <a:endParaRPr lang="en-US"/>
          </a:p>
        </p:txBody>
      </p:sp>
    </p:spTree>
    <p:extLst>
      <p:ext uri="{BB962C8B-B14F-4D97-AF65-F5344CB8AC3E}">
        <p14:creationId xmlns:p14="http://schemas.microsoft.com/office/powerpoint/2010/main" val="1547102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168</TotalTime>
  <Words>685</Words>
  <Application>Microsoft Office PowerPoint</Application>
  <PresentationFormat>Widescreen</PresentationFormat>
  <Paragraphs>77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Future Detection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18</cp:revision>
  <dcterms:created xsi:type="dcterms:W3CDTF">2023-04-03T13:35:20Z</dcterms:created>
  <dcterms:modified xsi:type="dcterms:W3CDTF">2023-04-05T17:22:37Z</dcterms:modified>
</cp:coreProperties>
</file>