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6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F30B8-D933-408C-976F-DBBC08E67133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24EE5-5E74-4B95-9047-736A2D64C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24EE5-5E74-4B95-9047-736A2D64CD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B021-B8F2-4F03-899C-F7AD055E79E4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8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37C5-7BBE-4C3E-BEC5-BE230BCFA7EC}" type="datetime1">
              <a:rPr lang="en-US" smtClean="0"/>
              <a:t>06-Apr-23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4739-F164-41D4-BF3C-E71D6E33F864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78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4CF9-4BCC-484B-9E12-5D13B18F2E85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49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A08A-5B1A-4688-9AD1-6EC67CEA56AB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2903-8885-487A-A5A5-AC8D50F789C6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31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E1F-490C-4B5A-8D45-8B225C5E338A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5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4605-E69F-43D5-B171-D03DD3BC5667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0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FC99-5B7A-4C6F-823B-9CF3F0093F23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7866-4BF4-4C33-8D68-DB2F0FD4EAD8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7ECC-AB7A-41E4-8D9F-316C01D26FB0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9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7B11-7C71-447D-928B-84CF48E2E827}" type="datetime1">
              <a:rPr lang="en-US" smtClean="0"/>
              <a:t>06-Apr-23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8766-5ABC-4595-9D12-7531A7449CF6}" type="datetime1">
              <a:rPr lang="en-US" smtClean="0"/>
              <a:t>06-Apr-23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F100-14C6-41C6-825D-C6D56BC606FE}" type="datetime1">
              <a:rPr lang="en-US" smtClean="0"/>
              <a:t>06-Apr-23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0918-E68B-4A66-BACB-ABA40885BD1C}" type="datetime1">
              <a:rPr lang="en-US" smtClean="0"/>
              <a:t>06-Apr-23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74B2-2996-406D-88AA-634D10C54E05}" type="datetime1">
              <a:rPr lang="en-US" smtClean="0"/>
              <a:t>06-Apr-23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6D0-EDC3-48A3-A56A-AF13FEB73109}" type="datetime1">
              <a:rPr lang="en-US" smtClean="0"/>
              <a:t>06-Apr-23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3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49682-7B51-4EE2-A481-D2923CF8C6C2}" type="datetime1">
              <a:rPr lang="en-US" smtClean="0"/>
              <a:t>06-Apr-23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48530C-413A-4B7C-B8E3-15EF627B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48" y="0"/>
            <a:ext cx="8689976" cy="2509213"/>
          </a:xfrm>
        </p:spPr>
        <p:txBody>
          <a:bodyPr/>
          <a:lstStyle/>
          <a:p>
            <a:r>
              <a:rPr lang="en-US" dirty="0"/>
              <a:t>Arduino Uno Based Smart Bike Parking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7559243" cy="1947333"/>
          </a:xfrm>
        </p:spPr>
        <p:txBody>
          <a:bodyPr/>
          <a:lstStyle/>
          <a:p>
            <a:r>
              <a:rPr lang="en-GB" sz="2400" dirty="0" err="1">
                <a:solidFill>
                  <a:schemeClr val="tx1"/>
                </a:solidFill>
              </a:rPr>
              <a:t>Sumaiah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Binta</a:t>
            </a:r>
            <a:r>
              <a:rPr lang="en-GB" sz="2400" dirty="0">
                <a:solidFill>
                  <a:schemeClr val="tx1"/>
                </a:solidFill>
              </a:rPr>
              <a:t> Musa </a:t>
            </a:r>
            <a:r>
              <a:rPr lang="en-GB" sz="2400" dirty="0" smtClean="0">
                <a:solidFill>
                  <a:schemeClr val="tx1"/>
                </a:solidFill>
              </a:rPr>
              <a:t> || </a:t>
            </a:r>
            <a:r>
              <a:rPr lang="en-GB" sz="2400" dirty="0">
                <a:solidFill>
                  <a:schemeClr val="tx1"/>
                </a:solidFill>
              </a:rPr>
              <a:t>Istyaque Ahammed </a:t>
            </a:r>
            <a:r>
              <a:rPr lang="en-GB" sz="2400" dirty="0" smtClean="0">
                <a:solidFill>
                  <a:schemeClr val="tx1"/>
                </a:solidFill>
              </a:rPr>
              <a:t>         </a:t>
            </a:r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smtClean="0">
                <a:solidFill>
                  <a:schemeClr val="tx1"/>
                </a:solidFill>
              </a:rPr>
              <a:t>    </a:t>
            </a:r>
            <a:r>
              <a:rPr lang="en-GB" sz="2400" dirty="0" smtClean="0">
                <a:solidFill>
                  <a:schemeClr val="tx1"/>
                </a:solidFill>
              </a:rPr>
              <a:t>              190205  || 200240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59" y="320040"/>
            <a:ext cx="8534401" cy="83841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868" y="1295399"/>
            <a:ext cx="9979076" cy="5187697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1"/>
                </a:solidFill>
              </a:rPr>
              <a:t>Hidayat</a:t>
            </a:r>
            <a:r>
              <a:rPr lang="en-US" sz="1400" dirty="0">
                <a:solidFill>
                  <a:schemeClr val="tx1"/>
                </a:solidFill>
              </a:rPr>
              <a:t>, I. A. </a:t>
            </a:r>
            <a:r>
              <a:rPr lang="en-US" sz="1400" dirty="0" err="1">
                <a:solidFill>
                  <a:schemeClr val="tx1"/>
                </a:solidFill>
              </a:rPr>
              <a:t>Handayani</a:t>
            </a:r>
            <a:r>
              <a:rPr lang="en-US" sz="1400" dirty="0">
                <a:solidFill>
                  <a:schemeClr val="tx1"/>
                </a:solidFill>
              </a:rPr>
              <a:t>, and I. </a:t>
            </a:r>
            <a:r>
              <a:rPr lang="en-US" sz="1400" dirty="0" err="1">
                <a:solidFill>
                  <a:schemeClr val="tx1"/>
                </a:solidFill>
              </a:rPr>
              <a:t>Purnama</a:t>
            </a:r>
            <a:r>
              <a:rPr lang="en-US" sz="1400" dirty="0">
                <a:solidFill>
                  <a:schemeClr val="tx1"/>
                </a:solidFill>
              </a:rPr>
              <a:t>, "Design and implementation of smart parking system using </a:t>
            </a:r>
            <a:r>
              <a:rPr lang="en-US" sz="1400" dirty="0" err="1">
                <a:solidFill>
                  <a:schemeClr val="tx1"/>
                </a:solidFill>
              </a:rPr>
              <a:t>arduino</a:t>
            </a:r>
            <a:r>
              <a:rPr lang="en-US" sz="1400" dirty="0">
                <a:solidFill>
                  <a:schemeClr val="tx1"/>
                </a:solidFill>
              </a:rPr>
              <a:t>," in 2020 International Conference on Information Management and Technology (</a:t>
            </a:r>
            <a:r>
              <a:rPr lang="en-US" sz="1400" dirty="0" err="1">
                <a:solidFill>
                  <a:schemeClr val="tx1"/>
                </a:solidFill>
              </a:rPr>
              <a:t>ICIMTech</a:t>
            </a:r>
            <a:r>
              <a:rPr lang="en-US" sz="1400" dirty="0">
                <a:solidFill>
                  <a:schemeClr val="tx1"/>
                </a:solidFill>
              </a:rPr>
              <a:t>), 2020, pp. </a:t>
            </a:r>
            <a:r>
              <a:rPr lang="en-US" sz="1400" dirty="0" smtClean="0">
                <a:solidFill>
                  <a:schemeClr val="tx1"/>
                </a:solidFill>
              </a:rPr>
              <a:t>1-5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T. Chen and Y. Wu, "Development of smart bicycle parking system," in 2018 IEEE 5th International Conference on Smart Instrumentation, Measurement and Applications (ICSIMA), 2018, pp. 139-142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A. J. </a:t>
            </a:r>
            <a:r>
              <a:rPr lang="en-US" sz="1400" dirty="0" err="1">
                <a:solidFill>
                  <a:schemeClr val="tx1"/>
                </a:solidFill>
              </a:rPr>
              <a:t>Haider</a:t>
            </a:r>
            <a:r>
              <a:rPr lang="en-US" sz="1400" dirty="0">
                <a:solidFill>
                  <a:schemeClr val="tx1"/>
                </a:solidFill>
              </a:rPr>
              <a:t>, N. M. Nor, and F. M. Ali, "Smart bicycle parking system using RFID," in 2019 IEEE 15th International Colloquium on Signal Processing &amp; Its Applications (CSPA), 2019, pp. 176-181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S. V. </a:t>
            </a:r>
            <a:r>
              <a:rPr lang="en-US" sz="1400" dirty="0" err="1">
                <a:solidFill>
                  <a:schemeClr val="tx1"/>
                </a:solidFill>
              </a:rPr>
              <a:t>Upadhye</a:t>
            </a:r>
            <a:r>
              <a:rPr lang="en-US" sz="1400" dirty="0">
                <a:solidFill>
                  <a:schemeClr val="tx1"/>
                </a:solidFill>
              </a:rPr>
              <a:t>, S. R. Joshi, and S. S. </a:t>
            </a:r>
            <a:r>
              <a:rPr lang="en-US" sz="1400" dirty="0" err="1">
                <a:solidFill>
                  <a:schemeClr val="tx1"/>
                </a:solidFill>
              </a:rPr>
              <a:t>Soman</a:t>
            </a:r>
            <a:r>
              <a:rPr lang="en-US" sz="1400" dirty="0">
                <a:solidFill>
                  <a:schemeClr val="tx1"/>
                </a:solidFill>
              </a:rPr>
              <a:t>, "Smart bike parking system using Arduino and cloud computing," in 2020 4th International Conference on Intelligent Computing and Control Systems (ICICCS), 2020, pp. 1061-1065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T. Lu and Q. Wang, "Design and implementation of smart parking system based on internet of things," in 2018 IEEE 5th International Conference on Cloud Computing and Intelligence Systems (CCIS), 2018, pp. </a:t>
            </a:r>
            <a:r>
              <a:rPr lang="en-US" sz="1400" dirty="0" smtClean="0">
                <a:solidFill>
                  <a:schemeClr val="tx1"/>
                </a:solidFill>
              </a:rPr>
              <a:t>19-23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chemeClr val="tx1"/>
                </a:solidFill>
              </a:rPr>
              <a:t>J. HANZL, "Parking Information Guidance Systems and Smart Technologies Application Used in Urban Areas and Multi-storey Car Parks," Netherlands, 2020.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chemeClr val="tx1"/>
                </a:solidFill>
              </a:rPr>
              <a:t>A. J. N. A. P. R. J. et al, "Highly Secure Smart Vehicle Parking System (SVPS) for," in HBRP PUBLICATION, India, 2023.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chemeClr val="tx1"/>
                </a:solidFill>
              </a:rPr>
              <a:t>S. M. e. a. </a:t>
            </a:r>
            <a:r>
              <a:rPr lang="en-GB" sz="1400" dirty="0" err="1">
                <a:solidFill>
                  <a:schemeClr val="tx1"/>
                </a:solidFill>
              </a:rPr>
              <a:t>Aijaz</a:t>
            </a:r>
            <a:r>
              <a:rPr lang="en-GB" sz="1400" dirty="0">
                <a:solidFill>
                  <a:schemeClr val="tx1"/>
                </a:solidFill>
              </a:rPr>
              <a:t>, "Smart Car Parking System Using </a:t>
            </a:r>
            <a:r>
              <a:rPr lang="en-GB" sz="1400" dirty="0" err="1">
                <a:solidFill>
                  <a:schemeClr val="tx1"/>
                </a:solidFill>
              </a:rPr>
              <a:t>Arduino</a:t>
            </a:r>
            <a:r>
              <a:rPr lang="en-GB" sz="1400" dirty="0">
                <a:solidFill>
                  <a:schemeClr val="tx1"/>
                </a:solidFill>
              </a:rPr>
              <a:t> UNO," in Journal of Switching Hub 7.2 , 2022.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5680" y="320040"/>
            <a:ext cx="6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09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248" y="2967335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702" y="1496291"/>
            <a:ext cx="8534400" cy="4350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Introduction</a:t>
            </a:r>
            <a:br>
              <a:rPr lang="en-US" sz="2400" dirty="0" smtClean="0"/>
            </a:br>
            <a:r>
              <a:rPr lang="en-US" sz="2400" dirty="0" smtClean="0"/>
              <a:t>Hardware Components</a:t>
            </a:r>
            <a:br>
              <a:rPr lang="en-US" sz="2400" dirty="0" smtClean="0"/>
            </a:br>
            <a:r>
              <a:rPr lang="en-US" sz="2400" dirty="0" smtClean="0"/>
              <a:t>Software Components</a:t>
            </a:r>
            <a:br>
              <a:rPr lang="en-US" sz="2400" dirty="0" smtClean="0"/>
            </a:br>
            <a:r>
              <a:rPr lang="en-US" sz="2400" dirty="0" smtClean="0"/>
              <a:t>System Functionality</a:t>
            </a:r>
            <a:br>
              <a:rPr lang="en-US" sz="2400" dirty="0" smtClean="0"/>
            </a:br>
            <a:r>
              <a:rPr lang="en-US" sz="2400" dirty="0" smtClean="0"/>
              <a:t>Key Benefits</a:t>
            </a:r>
            <a:br>
              <a:rPr lang="en-US" sz="2400" dirty="0" smtClean="0"/>
            </a:br>
            <a:r>
              <a:rPr lang="en-US" sz="2400" dirty="0" smtClean="0"/>
              <a:t>Future Directions</a:t>
            </a:r>
            <a:br>
              <a:rPr lang="en-US" sz="2400" dirty="0" smtClean="0"/>
            </a:br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4" y="550872"/>
            <a:ext cx="8534400" cy="8104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OUTLINES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411580" y="1995054"/>
            <a:ext cx="4156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11580" y="2535382"/>
            <a:ext cx="4156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418501" y="3089565"/>
            <a:ext cx="4156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411580" y="3657600"/>
            <a:ext cx="4156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411580" y="4197925"/>
            <a:ext cx="4156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11580" y="4752108"/>
            <a:ext cx="4156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408113" y="5278578"/>
            <a:ext cx="415636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155680" y="320040"/>
            <a:ext cx="6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01</a:t>
            </a:r>
            <a:endParaRPr lang="en-US" sz="2400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57" y="541728"/>
            <a:ext cx="8534401" cy="68601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1629" y="1350818"/>
            <a:ext cx="9654052" cy="4556205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provide efficient and secure bike parking management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reduce bike parking congestion in urban </a:t>
            </a:r>
            <a:r>
              <a:rPr lang="en-US" sz="2400" dirty="0" smtClean="0">
                <a:solidFill>
                  <a:schemeClr val="tx1"/>
                </a:solidFill>
              </a:rPr>
              <a:t>areas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improve user experience and </a:t>
            </a:r>
            <a:r>
              <a:rPr lang="en-US" sz="2400" dirty="0" smtClean="0">
                <a:solidFill>
                  <a:schemeClr val="tx1"/>
                </a:solidFill>
              </a:rPr>
              <a:t>satisfaction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provide </a:t>
            </a:r>
            <a:r>
              <a:rPr lang="en-US" sz="2400" dirty="0">
                <a:solidFill>
                  <a:schemeClr val="tx1"/>
                </a:solidFill>
              </a:rPr>
              <a:t>real-time data monitoring and analysis for better decision </a:t>
            </a:r>
            <a:r>
              <a:rPr lang="en-US" sz="2400" dirty="0" smtClean="0">
                <a:solidFill>
                  <a:schemeClr val="tx1"/>
                </a:solidFill>
              </a:rPr>
              <a:t>making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provide a cost-effective and easily scalable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5680" y="320040"/>
            <a:ext cx="6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02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3" y="1614021"/>
            <a:ext cx="8125685" cy="79125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/>
              <a:t>Problem of bike parking in urban areas</a:t>
            </a:r>
            <a:br>
              <a:rPr lang="en-US" sz="2400" cap="none" dirty="0" smtClean="0"/>
            </a:br>
            <a:r>
              <a:rPr lang="en-US" sz="2400" cap="none" dirty="0" smtClean="0"/>
              <a:t> 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95742" y="488220"/>
            <a:ext cx="4278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/>
              <a:t> INTRODUCTION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93" y="1943607"/>
            <a:ext cx="6680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Limitations of traditional bike parking systems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90593" y="2676622"/>
            <a:ext cx="9635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Proposed solution: Arduino-based smart bike parking system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90593" y="3378010"/>
            <a:ext cx="10370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User-friendly interface for efficient and secure parking management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90593" y="4144072"/>
            <a:ext cx="10006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Real-time data monitoring and analysis for better decision making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90592" y="4933193"/>
            <a:ext cx="8125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Cost-effective and easily scalable solution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6664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Reference:</a:t>
            </a:r>
            <a:endParaRPr lang="en-US" sz="1400" dirty="0"/>
          </a:p>
          <a:p>
            <a:pPr algn="just"/>
            <a:r>
              <a:rPr lang="en-US" sz="1400" dirty="0" err="1" smtClean="0"/>
              <a:t>Hidayat</a:t>
            </a:r>
            <a:r>
              <a:rPr lang="en-US" sz="1400" dirty="0"/>
              <a:t>, I. A. </a:t>
            </a:r>
            <a:r>
              <a:rPr lang="en-US" sz="1400" dirty="0" err="1"/>
              <a:t>Handayani</a:t>
            </a:r>
            <a:r>
              <a:rPr lang="en-US" sz="1400" dirty="0"/>
              <a:t>, and I. </a:t>
            </a:r>
            <a:r>
              <a:rPr lang="en-US" sz="1400" dirty="0" err="1"/>
              <a:t>Purnama</a:t>
            </a:r>
            <a:r>
              <a:rPr lang="en-US" sz="1400" dirty="0"/>
              <a:t>, "Design and implementation of smart parking system using </a:t>
            </a:r>
            <a:r>
              <a:rPr lang="en-US" sz="1400" dirty="0" err="1"/>
              <a:t>arduino</a:t>
            </a:r>
            <a:r>
              <a:rPr lang="en-US" sz="1400" dirty="0"/>
              <a:t>," in 2020 International Conference on Information Management and Technology (</a:t>
            </a:r>
            <a:r>
              <a:rPr lang="en-US" sz="1400" dirty="0" err="1"/>
              <a:t>ICIMTech</a:t>
            </a:r>
            <a:r>
              <a:rPr lang="en-US" sz="1400" dirty="0"/>
              <a:t>), 2020, pp. 1-5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5680" y="320040"/>
            <a:ext cx="6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03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9" y="320040"/>
            <a:ext cx="8679116" cy="804336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04088" y="1234440"/>
            <a:ext cx="10735055" cy="35387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An </a:t>
            </a:r>
            <a:r>
              <a:rPr lang="en-GB" sz="2400" dirty="0" err="1">
                <a:solidFill>
                  <a:schemeClr val="tx1"/>
                </a:solidFill>
              </a:rPr>
              <a:t>IoT</a:t>
            </a:r>
            <a:r>
              <a:rPr lang="en-GB" sz="2400" dirty="0">
                <a:solidFill>
                  <a:schemeClr val="tx1"/>
                </a:solidFill>
              </a:rPr>
              <a:t>-based smart parking system was proposed that used ultrasonic sensors to detect the presence of vehicles and RFID technology to track the parking </a:t>
            </a:r>
            <a:r>
              <a:rPr lang="en-GB" sz="2400" dirty="0" smtClean="0">
                <a:solidFill>
                  <a:schemeClr val="tx1"/>
                </a:solidFill>
              </a:rPr>
              <a:t>spots.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 </a:t>
            </a:r>
            <a:r>
              <a:rPr lang="en-GB" sz="2400" dirty="0">
                <a:solidFill>
                  <a:schemeClr val="tx1"/>
                </a:solidFill>
              </a:rPr>
              <a:t>smart parking system was developed using infrared sensors and a GSM module to send real-time parking information to users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 </a:t>
            </a:r>
            <a:r>
              <a:rPr lang="en-GB" sz="2400" dirty="0">
                <a:solidFill>
                  <a:schemeClr val="tx1"/>
                </a:solidFill>
              </a:rPr>
              <a:t>computer vision-based parking management system was proposed that used a deep learning algorithm to classify the parking spots and </a:t>
            </a:r>
            <a:r>
              <a:rPr lang="en-GB" sz="2400" dirty="0" smtClean="0">
                <a:solidFill>
                  <a:schemeClr val="tx1"/>
                </a:solidFill>
              </a:rPr>
              <a:t>detect </a:t>
            </a:r>
            <a:r>
              <a:rPr lang="en-GB" sz="2400" dirty="0">
                <a:solidFill>
                  <a:schemeClr val="tx1"/>
                </a:solidFill>
              </a:rPr>
              <a:t>vehicles in real-time.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55680" y="320040"/>
            <a:ext cx="6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04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" y="5319117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References: </a:t>
            </a:r>
            <a:r>
              <a:rPr lang="en-GB" sz="1600" dirty="0" smtClean="0"/>
              <a:t> </a:t>
            </a: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J</a:t>
            </a:r>
            <a:r>
              <a:rPr lang="en-GB" sz="1600" dirty="0"/>
              <a:t>. HANZL, "Parking Information Guidance Systems and Smart Technologies Application Used in Urban Areas and Multi-storey Car Parks," Netherlands, </a:t>
            </a:r>
            <a:r>
              <a:rPr lang="en-GB" sz="1600" dirty="0" smtClean="0"/>
              <a:t>2020.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smtClean="0"/>
              <a:t>A</a:t>
            </a:r>
            <a:r>
              <a:rPr lang="en-GB" sz="1600" dirty="0"/>
              <a:t>. J. N. A. P. R. J. et al, "Highly Secure Smart Vehicle Parking System (SVPS) for," in HBRP PUBLICATION, India, </a:t>
            </a:r>
            <a:r>
              <a:rPr lang="en-GB" sz="1600" dirty="0" smtClean="0"/>
              <a:t>2023.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S. M. e. a. </a:t>
            </a:r>
            <a:r>
              <a:rPr lang="en-GB" sz="1600" dirty="0" err="1"/>
              <a:t>Aijaz</a:t>
            </a:r>
            <a:r>
              <a:rPr lang="en-GB" sz="1600" dirty="0"/>
              <a:t>, "Smart Car Parking System Using </a:t>
            </a:r>
            <a:r>
              <a:rPr lang="en-GB" sz="1600" dirty="0" err="1"/>
              <a:t>Arduino</a:t>
            </a:r>
            <a:r>
              <a:rPr lang="en-GB" sz="1600" dirty="0"/>
              <a:t> UNO," in Journal of Switching Hub 7.2 , 2022.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2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47" y="554182"/>
            <a:ext cx="8534401" cy="57518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30" y="1309254"/>
            <a:ext cx="10482551" cy="485601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Urban areas with high bike traffic and limited bike parking </a:t>
            </a:r>
            <a:r>
              <a:rPr lang="en-US" sz="2400" dirty="0" smtClean="0">
                <a:solidFill>
                  <a:schemeClr val="tx1"/>
                </a:solidFill>
              </a:rPr>
              <a:t>spaces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Schools and universities with large student </a:t>
            </a:r>
            <a:r>
              <a:rPr lang="en-US" sz="2400" dirty="0" smtClean="0">
                <a:solidFill>
                  <a:schemeClr val="tx1"/>
                </a:solidFill>
              </a:rPr>
              <a:t>populations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Business districts with high demand for bike </a:t>
            </a:r>
            <a:r>
              <a:rPr lang="en-US" sz="2400" dirty="0" smtClean="0">
                <a:solidFill>
                  <a:schemeClr val="tx1"/>
                </a:solidFill>
              </a:rPr>
              <a:t>parking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Public transportation hubs such as train stations and bus </a:t>
            </a:r>
            <a:r>
              <a:rPr lang="en-US" sz="2400" dirty="0" smtClean="0">
                <a:solidFill>
                  <a:schemeClr val="tx1"/>
                </a:solidFill>
              </a:rPr>
              <a:t>terminals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Bike rental shops or bike-sharing systems </a:t>
            </a:r>
            <a:r>
              <a:rPr lang="en-US" sz="2000" dirty="0" err="1" smtClean="0"/>
              <a:t>systems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4139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Reference:</a:t>
            </a:r>
            <a:endParaRPr lang="en-US" sz="1400" dirty="0"/>
          </a:p>
          <a:p>
            <a:pPr algn="just"/>
            <a:r>
              <a:rPr lang="en-US" sz="1400" dirty="0" smtClean="0"/>
              <a:t>T</a:t>
            </a:r>
            <a:r>
              <a:rPr lang="en-US" sz="1400" dirty="0"/>
              <a:t>. Chen and Y. Wu, "Development of smart bicycle parking system," in 2018 IEEE 5th International Conference on Smart Instrumentation, Measurement and Applications (ICSIMA), 2018, pp. 139-142.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0" y="320040"/>
            <a:ext cx="6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05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8953"/>
            <a:ext cx="8534401" cy="74143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414" y="1051559"/>
            <a:ext cx="8534400" cy="4974335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tx1"/>
                </a:solidFill>
              </a:rPr>
              <a:t>System </a:t>
            </a:r>
            <a:r>
              <a:rPr lang="en-US" sz="9600" dirty="0" smtClean="0">
                <a:solidFill>
                  <a:schemeClr val="tx1"/>
                </a:solidFill>
              </a:rPr>
              <a:t>Design</a:t>
            </a:r>
            <a:endParaRPr lang="en-US" sz="9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tx1"/>
                </a:solidFill>
              </a:rPr>
              <a:t>Sensor </a:t>
            </a:r>
            <a:r>
              <a:rPr lang="en-US" sz="9600" dirty="0" smtClean="0">
                <a:solidFill>
                  <a:schemeClr val="tx1"/>
                </a:solidFill>
              </a:rPr>
              <a:t>Placement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 dirty="0" smtClean="0">
                <a:solidFill>
                  <a:schemeClr val="tx1"/>
                </a:solidFill>
              </a:rPr>
              <a:t>Data Collection</a:t>
            </a:r>
            <a:endParaRPr lang="en-US" sz="96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tx1"/>
                </a:solidFill>
              </a:rPr>
              <a:t>User </a:t>
            </a:r>
            <a:r>
              <a:rPr lang="en-US" sz="9600" dirty="0" smtClean="0">
                <a:solidFill>
                  <a:schemeClr val="tx1"/>
                </a:solidFill>
              </a:rPr>
              <a:t>Interface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tx1"/>
                </a:solidFill>
              </a:rPr>
              <a:t>Energy </a:t>
            </a:r>
            <a:r>
              <a:rPr lang="en-US" sz="9600" dirty="0" smtClean="0">
                <a:solidFill>
                  <a:schemeClr val="tx1"/>
                </a:solidFill>
              </a:rPr>
              <a:t>Efficiency</a:t>
            </a:r>
            <a:endParaRPr lang="en-US" sz="9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tx1"/>
                </a:solidFill>
              </a:rPr>
              <a:t>Maintenance and </a:t>
            </a:r>
            <a:r>
              <a:rPr lang="en-US" sz="9600" dirty="0" smtClean="0">
                <a:solidFill>
                  <a:schemeClr val="tx1"/>
                </a:solidFill>
              </a:rPr>
              <a:t>Management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 dirty="0" smtClean="0">
                <a:solidFill>
                  <a:schemeClr val="tx1"/>
                </a:solidFill>
              </a:rPr>
              <a:t>Future Real-World </a:t>
            </a:r>
            <a:r>
              <a:rPr lang="en-US" sz="9600" dirty="0" smtClean="0">
                <a:solidFill>
                  <a:schemeClr val="tx1"/>
                </a:solidFill>
              </a:rPr>
              <a:t>Implementation </a:t>
            </a:r>
            <a:r>
              <a:rPr lang="en-US" sz="2400" dirty="0" smtClean="0"/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2589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Reference:</a:t>
            </a:r>
            <a:endParaRPr lang="en-US" sz="1400" dirty="0"/>
          </a:p>
          <a:p>
            <a:pPr algn="just"/>
            <a:r>
              <a:rPr lang="en-US" sz="1400" dirty="0" smtClean="0"/>
              <a:t>A</a:t>
            </a:r>
            <a:r>
              <a:rPr lang="en-US" sz="1400" dirty="0"/>
              <a:t>. J. </a:t>
            </a:r>
            <a:r>
              <a:rPr lang="en-US" sz="1400" dirty="0" err="1"/>
              <a:t>Haider</a:t>
            </a:r>
            <a:r>
              <a:rPr lang="en-US" sz="1400" dirty="0"/>
              <a:t>, N. M. Nor, and F. M. Ali, "Smart bicycle parking system using RFID," in 2019 IEEE 15th International Colloquium on Signal Processing &amp; Its Applications (CSPA), 2019, pp. 176-181.</a:t>
            </a:r>
          </a:p>
          <a:p>
            <a:pPr algn="just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5680" y="320040"/>
            <a:ext cx="6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06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29" y="263236"/>
            <a:ext cx="8534401" cy="78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958" y="1253836"/>
            <a:ext cx="8534400" cy="3912523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System </a:t>
            </a:r>
            <a:r>
              <a:rPr lang="en-US" sz="2400" dirty="0" smtClean="0">
                <a:solidFill>
                  <a:schemeClr val="tx1"/>
                </a:solidFill>
              </a:rPr>
              <a:t>Accuracy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User </a:t>
            </a:r>
            <a:r>
              <a:rPr lang="en-US" sz="2400" dirty="0" smtClean="0">
                <a:solidFill>
                  <a:schemeClr val="tx1"/>
                </a:solidFill>
              </a:rPr>
              <a:t>Feedback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Energy </a:t>
            </a:r>
            <a:r>
              <a:rPr lang="en-US" sz="2400" dirty="0" smtClean="0">
                <a:solidFill>
                  <a:schemeClr val="tx1"/>
                </a:solidFill>
              </a:rPr>
              <a:t>Efficiency</a:t>
            </a:r>
            <a:r>
              <a:rPr lang="en-US" sz="2400" dirty="0"/>
              <a:t> </a:t>
            </a:r>
            <a:endParaRPr lang="en-US" sz="2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Maintenance and </a:t>
            </a:r>
            <a:r>
              <a:rPr lang="en-US" sz="2400" dirty="0" smtClean="0">
                <a:solidFill>
                  <a:schemeClr val="tx1"/>
                </a:solidFill>
              </a:rPr>
              <a:t>Management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Scalability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02783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Reference:</a:t>
            </a:r>
            <a:endParaRPr lang="en-US" sz="1400" dirty="0" smtClean="0"/>
          </a:p>
          <a:p>
            <a:pPr algn="just"/>
            <a:r>
              <a:rPr lang="en-US" sz="1400" dirty="0" smtClean="0"/>
              <a:t>S</a:t>
            </a:r>
            <a:r>
              <a:rPr lang="en-US" sz="1400" dirty="0"/>
              <a:t>. V. </a:t>
            </a:r>
            <a:r>
              <a:rPr lang="en-US" sz="1400" dirty="0" err="1"/>
              <a:t>Upadhye</a:t>
            </a:r>
            <a:r>
              <a:rPr lang="en-US" sz="1400" dirty="0"/>
              <a:t>, S. R. Joshi, and S. S. </a:t>
            </a:r>
            <a:r>
              <a:rPr lang="en-US" sz="1400" dirty="0" err="1"/>
              <a:t>Soman</a:t>
            </a:r>
            <a:r>
              <a:rPr lang="en-US" sz="1400" dirty="0"/>
              <a:t>, "Smart bike parking system using Arduino and cloud computing," in 2020 4th International Conference on Intelligent Computing and Control Systems (ICICCS), 2020, pp. 1061-1065.</a:t>
            </a:r>
          </a:p>
          <a:p>
            <a:pPr algn="just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1155680" y="320040"/>
            <a:ext cx="6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07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3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81" y="424841"/>
            <a:ext cx="8534401" cy="71372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Future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830" y="1378526"/>
            <a:ext cx="9538225" cy="493997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Addition of sensors to detect the presence of bikes in </a:t>
            </a:r>
            <a:r>
              <a:rPr lang="en-US" sz="2400" dirty="0" smtClean="0">
                <a:solidFill>
                  <a:schemeClr val="tx1"/>
                </a:solidFill>
              </a:rPr>
              <a:t>real-time.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Integration with a mobile app to allow users to reserve parking spaces in </a:t>
            </a:r>
            <a:r>
              <a:rPr lang="en-US" sz="2400" dirty="0" smtClean="0">
                <a:solidFill>
                  <a:schemeClr val="tx1"/>
                </a:solidFill>
              </a:rPr>
              <a:t>advance.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Implementation of machine learning algorithms to optimize parking space allocation and improve user </a:t>
            </a:r>
            <a:r>
              <a:rPr lang="en-US" sz="2400" dirty="0" smtClean="0">
                <a:solidFill>
                  <a:schemeClr val="tx1"/>
                </a:solidFill>
              </a:rPr>
              <a:t>experience implementation </a:t>
            </a:r>
            <a:r>
              <a:rPr lang="en-US" sz="2400" dirty="0">
                <a:solidFill>
                  <a:schemeClr val="tx1"/>
                </a:solidFill>
              </a:rPr>
              <a:t>of machine learning algorithms to </a:t>
            </a:r>
            <a:r>
              <a:rPr lang="en-US" sz="2400" dirty="0" smtClean="0">
                <a:solidFill>
                  <a:schemeClr val="tx1"/>
                </a:solidFill>
              </a:rPr>
              <a:t>optimize.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Integration with a payment system to allow for automatic billing and </a:t>
            </a:r>
            <a:r>
              <a:rPr lang="en-US" sz="2400" dirty="0" smtClean="0">
                <a:solidFill>
                  <a:schemeClr val="tx1"/>
                </a:solidFill>
              </a:rPr>
              <a:t>payment.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Integration with a weather API to provide real-time weather information to </a:t>
            </a:r>
            <a:r>
              <a:rPr lang="en-US" sz="2400" dirty="0" smtClean="0">
                <a:solidFill>
                  <a:schemeClr val="tx1"/>
                </a:solidFill>
              </a:rPr>
              <a:t>users.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5680" y="320040"/>
            <a:ext cx="63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08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530C-413A-4B7C-B8E3-15EF627B32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0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</TotalTime>
  <Words>940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Slice</vt:lpstr>
      <vt:lpstr>Arduino Uno Based Smart Bike Parking Zone</vt:lpstr>
      <vt:lpstr>Introduction Hardware Components Software Components System Functionality Key Benefits Future Directions Conclusion</vt:lpstr>
      <vt:lpstr>Objectives</vt:lpstr>
      <vt:lpstr>Problem of bike parking in urban areas    </vt:lpstr>
      <vt:lpstr>Related work</vt:lpstr>
      <vt:lpstr>applications</vt:lpstr>
      <vt:lpstr>methodology</vt:lpstr>
      <vt:lpstr>experimental results</vt:lpstr>
      <vt:lpstr>Future Direction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 Based Smart Bike Parking Zone</dc:title>
  <dc:creator>Microsoft account</dc:creator>
  <cp:lastModifiedBy>Microsoft account</cp:lastModifiedBy>
  <cp:revision>25</cp:revision>
  <dcterms:created xsi:type="dcterms:W3CDTF">2023-04-03T13:35:20Z</dcterms:created>
  <dcterms:modified xsi:type="dcterms:W3CDTF">2023-04-06T05:40:56Z</dcterms:modified>
</cp:coreProperties>
</file>