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1" r:id="rId2"/>
    <p:sldId id="273" r:id="rId3"/>
    <p:sldId id="274" r:id="rId4"/>
    <p:sldId id="272" r:id="rId5"/>
    <p:sldId id="275" r:id="rId6"/>
    <p:sldId id="277" r:id="rId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A6E67"/>
    <a:srgbClr val="F2BF49"/>
    <a:srgbClr val="ADA07A"/>
    <a:srgbClr val="CE11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8433" autoAdjust="0"/>
  </p:normalViewPr>
  <p:slideViewPr>
    <p:cSldViewPr>
      <p:cViewPr>
        <p:scale>
          <a:sx n="90" d="100"/>
          <a:sy n="90" d="100"/>
        </p:scale>
        <p:origin x="1190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20" d="100"/>
          <a:sy n="120" d="100"/>
        </p:scale>
        <p:origin x="-4064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8FD408-A865-FD43-BD8A-60A14765CAA4}" type="datetimeFigureOut">
              <a:rPr lang="en-US" smtClean="0"/>
              <a:pPr/>
              <a:t>11/17/2017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DFBDB0-09E2-4741-A27D-AF8AA3540E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343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D11DA4-9F5C-6145-8010-1CB02F8CA18F}" type="datetimeFigureOut">
              <a:rPr lang="en-US" smtClean="0"/>
              <a:pPr/>
              <a:t>11/17/2017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A42586-8D9D-F44D-952F-229CE4F75F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685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722313" y="3505200"/>
            <a:ext cx="7772400" cy="1524000"/>
          </a:xfrm>
        </p:spPr>
        <p:txBody>
          <a:bodyPr anchor="t"/>
          <a:lstStyle>
            <a:lvl1pPr algn="l">
              <a:lnSpc>
                <a:spcPct val="75000"/>
              </a:lnSpc>
              <a:defRPr sz="5500" b="1" cap="all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4" name="Text Placeholder 2"/>
          <p:cNvSpPr>
            <a:spLocks noGrp="1"/>
          </p:cNvSpPr>
          <p:nvPr>
            <p:ph type="body" idx="1"/>
          </p:nvPr>
        </p:nvSpPr>
        <p:spPr>
          <a:xfrm>
            <a:off x="722313" y="2667000"/>
            <a:ext cx="7772400" cy="762000"/>
          </a:xfrm>
        </p:spPr>
        <p:txBody>
          <a:bodyPr anchor="b">
            <a:normAutofit/>
          </a:bodyPr>
          <a:lstStyle>
            <a:lvl1pPr marL="0" indent="0">
              <a:lnSpc>
                <a:spcPct val="80000"/>
              </a:lnSpc>
              <a:buNone/>
              <a:defRPr sz="2600" b="1" cap="all">
                <a:solidFill>
                  <a:schemeClr val="bg2"/>
                </a:solidFill>
                <a:latin typeface="Arial"/>
                <a:cs typeface="Arial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914400" y="990600"/>
            <a:ext cx="7391400" cy="1316530"/>
            <a:chOff x="609600" y="1110632"/>
            <a:chExt cx="6550389" cy="1166732"/>
          </a:xfrm>
        </p:grpSpPr>
        <p:pic>
          <p:nvPicPr>
            <p:cNvPr id="26" name="Picture 25" descr="AgIcon_ConfronterWorldHunger_AgainstRed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0" y="1210311"/>
              <a:ext cx="707964" cy="966718"/>
            </a:xfrm>
            <a:prstGeom prst="rect">
              <a:avLst/>
            </a:prstGeom>
          </p:spPr>
        </p:pic>
        <p:pic>
          <p:nvPicPr>
            <p:cNvPr id="27" name="Picture 26" descr="AgIcon_DesignerSustainableSystems_AgainstRed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00800" y="1247307"/>
              <a:ext cx="759189" cy="805161"/>
            </a:xfrm>
            <a:prstGeom prst="rect">
              <a:avLst/>
            </a:prstGeom>
          </p:spPr>
        </p:pic>
        <p:pic>
          <p:nvPicPr>
            <p:cNvPr id="28" name="Picture 27" descr="AgIcon_DeveloperBioEnergy_AgainstRed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1000" y="1110632"/>
              <a:ext cx="683008" cy="1063916"/>
            </a:xfrm>
            <a:prstGeom prst="rect">
              <a:avLst/>
            </a:prstGeom>
          </p:spPr>
        </p:pic>
        <p:pic>
          <p:nvPicPr>
            <p:cNvPr id="29" name="Picture 28" descr="AgIcon_DiscovererGeneticDiversity_AgainstRed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4000" y="1197833"/>
              <a:ext cx="509629" cy="991675"/>
            </a:xfrm>
            <a:prstGeom prst="rect">
              <a:avLst/>
            </a:prstGeom>
          </p:spPr>
        </p:pic>
        <p:pic>
          <p:nvPicPr>
            <p:cNvPr id="30" name="Picture 29" descr="AgIcon_ExplorerPlantLife_AgainstRed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5000" y="1212135"/>
              <a:ext cx="680381" cy="1065229"/>
            </a:xfrm>
            <a:prstGeom prst="rect">
              <a:avLst/>
            </a:prstGeom>
          </p:spPr>
        </p:pic>
        <p:pic>
          <p:nvPicPr>
            <p:cNvPr id="31" name="Picture 30" descr="AgIcon_KeeperOfLand_AgainstRed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" y="1232712"/>
              <a:ext cx="870834" cy="1002182"/>
            </a:xfrm>
            <a:prstGeom prst="rect">
              <a:avLst/>
            </a:prstGeom>
          </p:spPr>
        </p:pic>
        <p:cxnSp>
          <p:nvCxnSpPr>
            <p:cNvPr id="32" name="Straight Connector 31"/>
            <p:cNvCxnSpPr/>
            <p:nvPr/>
          </p:nvCxnSpPr>
          <p:spPr bwMode="auto">
            <a:xfrm>
              <a:off x="1676400" y="1447800"/>
              <a:ext cx="0" cy="5334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bg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Straight Connector 32"/>
            <p:cNvCxnSpPr/>
            <p:nvPr/>
          </p:nvCxnSpPr>
          <p:spPr bwMode="auto">
            <a:xfrm>
              <a:off x="2819400" y="1447800"/>
              <a:ext cx="0" cy="5334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bg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/>
            <p:nvPr/>
          </p:nvCxnSpPr>
          <p:spPr bwMode="auto">
            <a:xfrm>
              <a:off x="3962400" y="1447800"/>
              <a:ext cx="0" cy="5334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bg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Straight Connector 34"/>
            <p:cNvCxnSpPr/>
            <p:nvPr/>
          </p:nvCxnSpPr>
          <p:spPr bwMode="auto">
            <a:xfrm>
              <a:off x="5105400" y="1447800"/>
              <a:ext cx="0" cy="5334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bg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Straight Connector 35"/>
            <p:cNvCxnSpPr/>
            <p:nvPr/>
          </p:nvCxnSpPr>
          <p:spPr bwMode="auto">
            <a:xfrm>
              <a:off x="6096000" y="1447800"/>
              <a:ext cx="0" cy="5334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bg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3050"/>
            <a:ext cx="3084513" cy="2393950"/>
          </a:xfrm>
        </p:spPr>
        <p:txBody>
          <a:bodyPr anchor="b"/>
          <a:lstStyle>
            <a:lvl1pPr algn="l">
              <a:lnSpc>
                <a:spcPct val="80000"/>
              </a:lnSpc>
              <a:defRPr sz="4000" b="1" kern="1200" spc="-1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0" y="273051"/>
            <a:ext cx="4876800" cy="521335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2819399"/>
            <a:ext cx="3084513" cy="266700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4024" y="4919662"/>
            <a:ext cx="8232776" cy="261938"/>
          </a:xfrm>
        </p:spPr>
        <p:txBody>
          <a:bodyPr anchor="b"/>
          <a:lstStyle>
            <a:lvl1pPr algn="l">
              <a:defRPr sz="1600" b="1" spc="0" baseline="0"/>
            </a:lvl1pPr>
          </a:lstStyle>
          <a:p>
            <a:r>
              <a:rPr lang="en-US" dirty="0" smtClean="0"/>
              <a:t>Picture title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36576" y="533400"/>
            <a:ext cx="8074024" cy="4038600"/>
          </a:xfrm>
          <a:ln w="152400" cmpd="sng"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127000" dist="38100" dir="5400000" algn="tl" rotWithShape="0">
              <a:srgbClr val="000000">
                <a:alpha val="30000"/>
              </a:srgbClr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2000" b="1" cap="all" baseline="0"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4024" y="5181600"/>
            <a:ext cx="8232776" cy="381000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Picture caption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vie with Caption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4024" y="4919662"/>
            <a:ext cx="8232776" cy="261938"/>
          </a:xfrm>
        </p:spPr>
        <p:txBody>
          <a:bodyPr anchor="b"/>
          <a:lstStyle>
            <a:lvl1pPr algn="l">
              <a:defRPr sz="1600" b="1" spc="0" baseline="0"/>
            </a:lvl1pPr>
          </a:lstStyle>
          <a:p>
            <a:r>
              <a:rPr lang="en-US" dirty="0" smtClean="0"/>
              <a:t>Movie title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4024" y="5181600"/>
            <a:ext cx="8232776" cy="381000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Movie caption</a:t>
            </a:r>
          </a:p>
        </p:txBody>
      </p:sp>
      <p:sp>
        <p:nvSpPr>
          <p:cNvPr id="7" name="Media Placeholder 5"/>
          <p:cNvSpPr>
            <a:spLocks noGrp="1"/>
          </p:cNvSpPr>
          <p:nvPr>
            <p:ph type="media" sz="quarter" idx="10" hasCustomPrompt="1"/>
          </p:nvPr>
        </p:nvSpPr>
        <p:spPr>
          <a:xfrm>
            <a:off x="533400" y="533400"/>
            <a:ext cx="8077200" cy="4038600"/>
          </a:xfrm>
          <a:ln w="152400"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127000" dist="38100" dir="5400000" algn="tl" rotWithShape="0">
              <a:srgbClr val="000000">
                <a:alpha val="30000"/>
              </a:srgbClr>
            </a:outerShdw>
          </a:effectLst>
        </p:spPr>
        <p:txBody>
          <a:bodyPr anchor="ctr" anchorCtr="0"/>
          <a:lstStyle>
            <a:lvl1pPr marL="0" indent="0" algn="ctr">
              <a:buFontTx/>
              <a:buNone/>
              <a:defRPr b="1" cap="all" baseline="0">
                <a:latin typeface="Arial"/>
                <a:cs typeface="Arial"/>
              </a:defRPr>
            </a:lvl1pPr>
          </a:lstStyle>
          <a:p>
            <a:r>
              <a:rPr lang="en-US" dirty="0" smtClean="0"/>
              <a:t>Add Movie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090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pact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685800"/>
            <a:ext cx="7924800" cy="4724400"/>
          </a:xfrm>
        </p:spPr>
        <p:txBody>
          <a:bodyPr anchor="ctr" anchorCtr="0"/>
          <a:lstStyle>
            <a:lvl1pPr marL="0" indent="0">
              <a:lnSpc>
                <a:spcPct val="80000"/>
              </a:lnSpc>
              <a:buNone/>
              <a:defRPr sz="4000" b="1" cap="all" baseline="0">
                <a:solidFill>
                  <a:srgbClr val="FFFFFF"/>
                </a:solidFill>
                <a:latin typeface="Arial"/>
                <a:cs typeface="Arial"/>
              </a:defRPr>
            </a:lvl1pPr>
            <a:lvl2pPr marL="228600" indent="-228600">
              <a:buClrTx/>
              <a:buFont typeface="Lucida Grande"/>
              <a:buChar char="—"/>
              <a:defRPr b="1" i="1">
                <a:solidFill>
                  <a:srgbClr val="FFFFFF"/>
                </a:solidFill>
                <a:latin typeface="Arial"/>
                <a:cs typeface="Arial"/>
              </a:defRPr>
            </a:lvl2pPr>
          </a:lstStyle>
          <a:p>
            <a:pPr lvl="0"/>
            <a:r>
              <a:rPr lang="en-US" dirty="0" smtClean="0"/>
              <a:t>replace this text with a quotation or section divider</a:t>
            </a:r>
          </a:p>
          <a:p>
            <a:pPr lvl="1"/>
            <a:r>
              <a:rPr lang="en-US" dirty="0" smtClean="0"/>
              <a:t>Indent for a citation</a:t>
            </a:r>
          </a:p>
        </p:txBody>
      </p:sp>
    </p:spTree>
    <p:extLst>
      <p:ext uri="{BB962C8B-B14F-4D97-AF65-F5344CB8AC3E}">
        <p14:creationId xmlns:p14="http://schemas.microsoft.com/office/powerpoint/2010/main" val="31765941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9144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Background Photo</a:t>
            </a:r>
            <a:endParaRPr lang="en-US" dirty="0"/>
          </a:p>
        </p:txBody>
      </p:sp>
      <p:sp>
        <p:nvSpPr>
          <p:cNvPr id="29" name="Text Placeholder 23"/>
          <p:cNvSpPr>
            <a:spLocks noGrp="1"/>
          </p:cNvSpPr>
          <p:nvPr>
            <p:ph type="body" sz="quarter" idx="17" hasCustomPrompt="1"/>
          </p:nvPr>
        </p:nvSpPr>
        <p:spPr>
          <a:xfrm>
            <a:off x="-762000" y="3886200"/>
            <a:ext cx="8610600" cy="1752600"/>
          </a:xfrm>
          <a:prstGeom prst="parallelogram">
            <a:avLst/>
          </a:prstGeom>
          <a:solidFill>
            <a:srgbClr val="CF102D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04800" y="4191000"/>
            <a:ext cx="6858000" cy="1295400"/>
          </a:xfrm>
        </p:spPr>
        <p:txBody>
          <a:bodyPr anchor="ctr"/>
          <a:lstStyle>
            <a:lvl1pPr>
              <a:lnSpc>
                <a:spcPct val="70000"/>
              </a:lnSpc>
              <a:defRPr sz="5000" cap="all" spc="-200">
                <a:solidFill>
                  <a:schemeClr val="bg1"/>
                </a:solidFill>
                <a:effectLst>
                  <a:outerShdw blurRad="127000" dir="2700000" algn="tl" rotWithShape="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5" name="Picture Placeholder 5"/>
          <p:cNvSpPr>
            <a:spLocks noGrp="1"/>
          </p:cNvSpPr>
          <p:nvPr>
            <p:ph type="pic" sz="quarter" idx="16" hasCustomPrompt="1"/>
          </p:nvPr>
        </p:nvSpPr>
        <p:spPr>
          <a:xfrm>
            <a:off x="5181600" y="4869873"/>
            <a:ext cx="2042155" cy="46412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I’m An Agronomist Logo on Red</a:t>
            </a:r>
            <a:endParaRPr lang="en-US" dirty="0"/>
          </a:p>
        </p:txBody>
      </p:sp>
      <p:sp>
        <p:nvSpPr>
          <p:cNvPr id="26" name="Picture Placeholder 24"/>
          <p:cNvSpPr>
            <a:spLocks noGrp="1"/>
          </p:cNvSpPr>
          <p:nvPr>
            <p:ph type="pic" sz="quarter" idx="14" hasCustomPrompt="1"/>
          </p:nvPr>
        </p:nvSpPr>
        <p:spPr>
          <a:xfrm>
            <a:off x="304800" y="391583"/>
            <a:ext cx="2667000" cy="370417"/>
          </a:xfr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1200" b="1" cap="all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ADD ISU NAMEPLATE IF WANTED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" y="704088"/>
            <a:ext cx="2667000" cy="381000"/>
          </a:xfrm>
        </p:spPr>
        <p:txBody>
          <a:bodyPr lIns="0" tIns="0" rIns="0" bIns="0"/>
          <a:lstStyle>
            <a:lvl1pPr marL="0" indent="0" algn="l">
              <a:buNone/>
              <a:defRPr sz="1200" b="1" i="0" kern="1200" baseline="0"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 algn="r">
              <a:buNone/>
              <a:defRPr sz="1400" b="1" i="0">
                <a:solidFill>
                  <a:srgbClr val="FFFFFF"/>
                </a:solidFill>
                <a:latin typeface="Univers 45 Light"/>
                <a:cs typeface="Univers 45 Light"/>
              </a:defRPr>
            </a:lvl2pPr>
            <a:lvl3pPr marL="914400" indent="0" algn="r">
              <a:buNone/>
              <a:defRPr sz="1400" b="1" i="0">
                <a:solidFill>
                  <a:srgbClr val="FFFFFF"/>
                </a:solidFill>
                <a:latin typeface="Univers 45 Light"/>
                <a:cs typeface="Univers 45 Light"/>
              </a:defRPr>
            </a:lvl3pPr>
            <a:lvl4pPr marL="1371600" indent="0" algn="r">
              <a:buNone/>
              <a:defRPr sz="1400" b="1" i="0">
                <a:solidFill>
                  <a:srgbClr val="FFFFFF"/>
                </a:solidFill>
                <a:latin typeface="Univers 45 Light"/>
                <a:cs typeface="Univers 45 Light"/>
              </a:defRPr>
            </a:lvl4pPr>
            <a:lvl5pPr marL="1828800" indent="0" algn="r">
              <a:buNone/>
              <a:defRPr sz="1400" b="1" i="0">
                <a:solidFill>
                  <a:srgbClr val="FFFFFF"/>
                </a:solidFill>
                <a:latin typeface="Univers 45 Light"/>
                <a:cs typeface="Univers 45 Light"/>
              </a:defRPr>
            </a:lvl5pPr>
          </a:lstStyle>
          <a:p>
            <a:pPr lvl="0"/>
            <a:r>
              <a:rPr lang="en-US" dirty="0" smtClean="0"/>
              <a:t>Department name if wanted</a:t>
            </a:r>
            <a:endParaRPr lang="en-US" dirty="0"/>
          </a:p>
        </p:txBody>
      </p:sp>
      <p:sp>
        <p:nvSpPr>
          <p:cNvPr id="28" name="Picture Placeholder 24"/>
          <p:cNvSpPr>
            <a:spLocks noGrp="1"/>
          </p:cNvSpPr>
          <p:nvPr>
            <p:ph type="pic" sz="quarter" idx="13" hasCustomPrompt="1"/>
          </p:nvPr>
        </p:nvSpPr>
        <p:spPr>
          <a:xfrm>
            <a:off x="7924800" y="304800"/>
            <a:ext cx="914400" cy="914400"/>
          </a:xfrm>
        </p:spPr>
        <p:txBody>
          <a:bodyPr anchor="ctr"/>
          <a:lstStyle>
            <a:lvl1pPr marL="0" indent="0" algn="ctr">
              <a:buNone/>
              <a:defRPr sz="1400" b="1" cap="all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9144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Background Photo</a:t>
            </a:r>
            <a:endParaRPr lang="en-US" dirty="0"/>
          </a:p>
        </p:txBody>
      </p:sp>
      <p:sp>
        <p:nvSpPr>
          <p:cNvPr id="21" name="Picture Placeholder 24"/>
          <p:cNvSpPr>
            <a:spLocks noGrp="1"/>
          </p:cNvSpPr>
          <p:nvPr>
            <p:ph type="pic" sz="quarter" idx="14" hasCustomPrompt="1"/>
          </p:nvPr>
        </p:nvSpPr>
        <p:spPr>
          <a:xfrm>
            <a:off x="457200" y="6248400"/>
            <a:ext cx="3200400" cy="381000"/>
          </a:xfrm>
        </p:spPr>
        <p:txBody>
          <a:bodyPr lIns="0" rIns="0" anchor="ctr"/>
          <a:lstStyle>
            <a:lvl1pPr marL="0" indent="0" algn="l">
              <a:buNone/>
              <a:defRPr sz="1400" b="1" cap="all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ADD ISU NAMEPLATE IF WANTED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5867400" y="6248400"/>
            <a:ext cx="2895600" cy="381000"/>
          </a:xfrm>
        </p:spPr>
        <p:txBody>
          <a:bodyPr lIns="0" tIns="45720" rIns="0" bIns="45720"/>
          <a:lstStyle>
            <a:lvl1pPr marL="0" indent="0" algn="r">
              <a:buNone/>
              <a:defRPr sz="1400" b="1" i="0" kern="1200" baseline="0">
                <a:solidFill>
                  <a:srgbClr val="FFFFFF"/>
                </a:solidFill>
                <a:latin typeface="Univers 45 Light"/>
                <a:cs typeface="Univers 45 Light"/>
              </a:defRPr>
            </a:lvl1pPr>
            <a:lvl2pPr marL="457200" indent="0" algn="r">
              <a:buNone/>
              <a:defRPr sz="1400" b="1" i="0">
                <a:solidFill>
                  <a:srgbClr val="FFFFFF"/>
                </a:solidFill>
                <a:latin typeface="Univers 45 Light"/>
                <a:cs typeface="Univers 45 Light"/>
              </a:defRPr>
            </a:lvl2pPr>
            <a:lvl3pPr marL="914400" indent="0" algn="r">
              <a:buNone/>
              <a:defRPr sz="1400" b="1" i="0">
                <a:solidFill>
                  <a:srgbClr val="FFFFFF"/>
                </a:solidFill>
                <a:latin typeface="Univers 45 Light"/>
                <a:cs typeface="Univers 45 Light"/>
              </a:defRPr>
            </a:lvl3pPr>
            <a:lvl4pPr marL="1371600" indent="0" algn="r">
              <a:buNone/>
              <a:defRPr sz="1400" b="1" i="0">
                <a:solidFill>
                  <a:srgbClr val="FFFFFF"/>
                </a:solidFill>
                <a:latin typeface="Univers 45 Light"/>
                <a:cs typeface="Univers 45 Light"/>
              </a:defRPr>
            </a:lvl4pPr>
            <a:lvl5pPr marL="1828800" indent="0" algn="r">
              <a:buNone/>
              <a:defRPr sz="1400" b="1" i="0">
                <a:solidFill>
                  <a:srgbClr val="FFFFFF"/>
                </a:solidFill>
                <a:latin typeface="Univers 45 Light"/>
                <a:cs typeface="Univers 45 Light"/>
              </a:defRPr>
            </a:lvl5pPr>
          </a:lstStyle>
          <a:p>
            <a:pPr lvl="0"/>
            <a:r>
              <a:rPr lang="en-US" dirty="0" smtClean="0"/>
              <a:t>Department name if wanted</a:t>
            </a:r>
            <a:endParaRPr lang="en-US" dirty="0"/>
          </a:p>
        </p:txBody>
      </p:sp>
      <p:sp>
        <p:nvSpPr>
          <p:cNvPr id="23" name="Text Placeholder 23"/>
          <p:cNvSpPr>
            <a:spLocks noGrp="1"/>
          </p:cNvSpPr>
          <p:nvPr>
            <p:ph type="body" sz="quarter" idx="17" hasCustomPrompt="1"/>
          </p:nvPr>
        </p:nvSpPr>
        <p:spPr>
          <a:xfrm>
            <a:off x="3124200" y="3886200"/>
            <a:ext cx="6858000" cy="1752600"/>
          </a:xfrm>
          <a:prstGeom prst="parallelogram">
            <a:avLst/>
          </a:prstGeom>
          <a:solidFill>
            <a:srgbClr val="CF102D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9" name="Text Placeholder 22"/>
          <p:cNvSpPr>
            <a:spLocks noGrp="1"/>
          </p:cNvSpPr>
          <p:nvPr>
            <p:ph type="body" sz="quarter" idx="10" hasCustomPrompt="1"/>
          </p:nvPr>
        </p:nvSpPr>
        <p:spPr>
          <a:xfrm>
            <a:off x="5105400" y="3702081"/>
            <a:ext cx="3657600" cy="577109"/>
          </a:xfrm>
          <a:prstGeom prst="parallelogram">
            <a:avLst/>
          </a:prstGeom>
          <a:solidFill>
            <a:schemeClr val="bg2"/>
          </a:solidFill>
        </p:spPr>
        <p:txBody>
          <a:bodyPr wrap="square" lIns="0" tIns="91440" rIns="0" bIns="27432" anchor="ctr" anchorCtr="0">
            <a:normAutofit/>
          </a:bodyPr>
          <a:lstStyle>
            <a:lvl1pPr marL="0" indent="0">
              <a:lnSpc>
                <a:spcPct val="85000"/>
              </a:lnSpc>
              <a:buNone/>
              <a:defRPr sz="2600" b="1" cap="all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>
              <a:buNone/>
              <a:defRPr sz="2800" cap="all">
                <a:solidFill>
                  <a:schemeClr val="tx1"/>
                </a:solidFill>
              </a:defRPr>
            </a:lvl2pPr>
            <a:lvl3pPr marL="914400" indent="0">
              <a:buNone/>
              <a:defRPr sz="2800" cap="all">
                <a:solidFill>
                  <a:schemeClr val="tx1"/>
                </a:solidFill>
              </a:defRPr>
            </a:lvl3pPr>
            <a:lvl4pPr marL="1371600" indent="0">
              <a:buNone/>
              <a:defRPr sz="2800" cap="all">
                <a:solidFill>
                  <a:schemeClr val="tx1"/>
                </a:solidFill>
              </a:defRPr>
            </a:lvl4pPr>
            <a:lvl5pPr marL="1828800" indent="0">
              <a:buNone/>
              <a:defRPr sz="2800" cap="all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20" name="Picture Placeholder 24"/>
          <p:cNvSpPr>
            <a:spLocks noGrp="1"/>
          </p:cNvSpPr>
          <p:nvPr>
            <p:ph type="pic" sz="quarter" idx="13" hasCustomPrompt="1"/>
          </p:nvPr>
        </p:nvSpPr>
        <p:spPr>
          <a:xfrm>
            <a:off x="7924800" y="304800"/>
            <a:ext cx="914400" cy="914400"/>
          </a:xfrm>
        </p:spPr>
        <p:txBody>
          <a:bodyPr anchor="ctr"/>
          <a:lstStyle>
            <a:lvl1pPr marL="0" indent="0" algn="ctr">
              <a:buNone/>
              <a:defRPr sz="1400" b="1" cap="all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18" name="Picture Placeholder 5"/>
          <p:cNvSpPr>
            <a:spLocks noGrp="1"/>
          </p:cNvSpPr>
          <p:nvPr>
            <p:ph type="pic" sz="quarter" idx="16" hasCustomPrompt="1"/>
          </p:nvPr>
        </p:nvSpPr>
        <p:spPr>
          <a:xfrm>
            <a:off x="3581400" y="4191000"/>
            <a:ext cx="5029200" cy="1143000"/>
          </a:xfrm>
        </p:spPr>
        <p:txBody>
          <a:bodyPr anchor="ctr"/>
          <a:lstStyle>
            <a:lvl1pPr marL="0" indent="0" algn="ctr">
              <a:buNone/>
              <a:defRPr b="1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I’m An Agronomist Logo on 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925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3962400" cy="4038600"/>
          </a:xfrm>
        </p:spPr>
        <p:txBody>
          <a:bodyPr>
            <a:normAutofit/>
          </a:bodyPr>
          <a:lstStyle>
            <a:lvl1pPr marL="228600" indent="-228600"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>
            <a:lvl1pPr>
              <a:defRPr kern="1200" cap="all" spc="-1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1"/>
          </p:nvPr>
        </p:nvSpPr>
        <p:spPr>
          <a:xfrm>
            <a:off x="4724400" y="1447800"/>
            <a:ext cx="3962400" cy="4038600"/>
          </a:xfrm>
        </p:spPr>
        <p:txBody>
          <a:bodyPr>
            <a:normAutofit/>
          </a:bodyPr>
          <a:lstStyle>
            <a:lvl1pPr marL="228600" indent="-228600"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3962400" cy="422275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>
                <a:solidFill>
                  <a:schemeClr val="accent3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0"/>
          </p:nvPr>
        </p:nvSpPr>
        <p:spPr>
          <a:xfrm>
            <a:off x="457200" y="2057400"/>
            <a:ext cx="3962400" cy="3352800"/>
          </a:xfrm>
        </p:spPr>
        <p:txBody>
          <a:bodyPr>
            <a:normAutofit/>
          </a:bodyPr>
          <a:lstStyle>
            <a:lvl1pPr marL="228600" indent="-228600"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1"/>
          </p:nvPr>
        </p:nvSpPr>
        <p:spPr>
          <a:xfrm>
            <a:off x="4724400" y="2057400"/>
            <a:ext cx="3962400" cy="3352800"/>
          </a:xfrm>
        </p:spPr>
        <p:txBody>
          <a:bodyPr>
            <a:normAutofit/>
          </a:bodyPr>
          <a:lstStyle>
            <a:lvl1pPr marL="228600" indent="-228600"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2"/>
          </p:nvPr>
        </p:nvSpPr>
        <p:spPr>
          <a:xfrm>
            <a:off x="4724400" y="1447801"/>
            <a:ext cx="3962400" cy="411162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>
                <a:solidFill>
                  <a:srgbClr val="707372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11" name="Straight Connector 10"/>
          <p:cNvCxnSpPr/>
          <p:nvPr userDrawn="1"/>
        </p:nvCxnSpPr>
        <p:spPr bwMode="auto">
          <a:xfrm>
            <a:off x="457200" y="1219200"/>
            <a:ext cx="82296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>
            <a:spLocks noChangeArrowheads="1"/>
          </p:cNvSpPr>
          <p:nvPr userDrawn="1"/>
        </p:nvSpPr>
        <p:spPr bwMode="auto">
          <a:xfrm>
            <a:off x="0" y="6019800"/>
            <a:ext cx="9144000" cy="8382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 Box 12"/>
          <p:cNvSpPr txBox="1">
            <a:spLocks noChangeArrowheads="1"/>
          </p:cNvSpPr>
          <p:nvPr userDrawn="1"/>
        </p:nvSpPr>
        <p:spPr bwMode="auto">
          <a:xfrm>
            <a:off x="7032180" y="6460123"/>
            <a:ext cx="1730820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r"/>
            <a:r>
              <a:rPr lang="en-US" sz="1100" b="1" i="0" dirty="0" smtClean="0">
                <a:solidFill>
                  <a:schemeClr val="bg1"/>
                </a:solidFill>
                <a:latin typeface="Arial"/>
                <a:cs typeface="Arial"/>
              </a:rPr>
              <a:t>Department of Agronomy</a:t>
            </a:r>
            <a:endParaRPr lang="en-US" sz="1100" b="1" i="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13" name="Picture 11" descr="ISU LEFT white.eps"/>
          <p:cNvPicPr>
            <a:picLocks noChangeAspect="1"/>
          </p:cNvPicPr>
          <p:nvPr userDrawn="1"/>
        </p:nvPicPr>
        <p:blipFill>
          <a:blip r:embed="rId14"/>
          <a:srcRect b="38235"/>
          <a:stretch>
            <a:fillRect/>
          </a:stretch>
        </p:blipFill>
        <p:spPr bwMode="auto">
          <a:xfrm>
            <a:off x="6324600" y="6239322"/>
            <a:ext cx="2438400" cy="200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212725" y="34893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Text Placeholder 5"/>
          <p:cNvSpPr txBox="1">
            <a:spLocks/>
          </p:cNvSpPr>
          <p:nvPr userDrawn="1"/>
        </p:nvSpPr>
        <p:spPr>
          <a:xfrm>
            <a:off x="-304800" y="5969000"/>
            <a:ext cx="2667000" cy="889000"/>
          </a:xfrm>
          <a:prstGeom prst="parallelogram">
            <a:avLst/>
          </a:prstGeom>
          <a:solidFill>
            <a:schemeClr val="tx1"/>
          </a:solidFill>
          <a:effectLst>
            <a:outerShdw blurRad="152400" dir="2700000" algn="tl" rotWithShape="0">
              <a:srgbClr val="000000">
                <a:alpha val="70000"/>
              </a:srgbClr>
            </a:outerShdw>
          </a:effectLst>
        </p:spPr>
        <p:txBody>
          <a:bodyPr/>
          <a:lstStyle>
            <a:lvl1pPr marL="0" indent="0" algn="l" rtl="0" fontAlgn="base">
              <a:spcBef>
                <a:spcPts val="600"/>
              </a:spcBef>
              <a:spcAft>
                <a:spcPct val="0"/>
              </a:spcAft>
              <a:buClr>
                <a:srgbClr val="CE1126"/>
              </a:buClr>
              <a:buSzPct val="80000"/>
              <a:buFont typeface="Arial"/>
              <a:buNone/>
              <a:defRPr sz="2000" b="0" i="0">
                <a:solidFill>
                  <a:srgbClr val="7A6E67"/>
                </a:solidFill>
                <a:latin typeface="Univers 55"/>
                <a:ea typeface="+mn-ea"/>
                <a:cs typeface="Univers 55"/>
              </a:defRPr>
            </a:lvl1pPr>
            <a:lvl2pPr marL="457200" indent="-228600" algn="l" rtl="0" fontAlgn="base">
              <a:spcBef>
                <a:spcPts val="600"/>
              </a:spcBef>
              <a:spcAft>
                <a:spcPct val="0"/>
              </a:spcAft>
              <a:buClr>
                <a:srgbClr val="CE1126"/>
              </a:buClr>
              <a:buSzPct val="80000"/>
              <a:buFont typeface="Times" charset="0"/>
              <a:buChar char="•"/>
              <a:defRPr sz="1800" b="0" i="0">
                <a:solidFill>
                  <a:srgbClr val="7A6E67"/>
                </a:solidFill>
                <a:latin typeface="Univers 55"/>
                <a:ea typeface="Geneva" charset="-128"/>
                <a:cs typeface="Univers 55"/>
              </a:defRPr>
            </a:lvl2pPr>
            <a:lvl3pPr marL="685800" indent="-228600" algn="l" rtl="0" fontAlgn="base">
              <a:spcBef>
                <a:spcPts val="600"/>
              </a:spcBef>
              <a:spcAft>
                <a:spcPct val="0"/>
              </a:spcAft>
              <a:buClr>
                <a:srgbClr val="CE1126"/>
              </a:buClr>
              <a:buSzPct val="80000"/>
              <a:buFont typeface="Lucida Grande"/>
              <a:buChar char="–"/>
              <a:defRPr sz="1800" b="0" i="0">
                <a:solidFill>
                  <a:srgbClr val="7A6E67"/>
                </a:solidFill>
                <a:latin typeface="Univers 55"/>
                <a:ea typeface="Geneva" charset="-128"/>
                <a:cs typeface="Univers 55"/>
              </a:defRPr>
            </a:lvl3pPr>
            <a:lvl4pPr marL="914400" indent="-228600" algn="l" rtl="0" fontAlgn="base">
              <a:spcBef>
                <a:spcPts val="600"/>
              </a:spcBef>
              <a:spcAft>
                <a:spcPct val="0"/>
              </a:spcAft>
              <a:buClr>
                <a:srgbClr val="CE1126"/>
              </a:buClr>
              <a:buSzPct val="80000"/>
              <a:buFont typeface="Lucida Grande"/>
              <a:buChar char="–"/>
              <a:defRPr sz="1800" b="0" i="0">
                <a:solidFill>
                  <a:srgbClr val="7A6E67"/>
                </a:solidFill>
                <a:latin typeface="Univers 55"/>
                <a:ea typeface="Geneva" charset="-128"/>
                <a:cs typeface="Univers 55"/>
              </a:defRPr>
            </a:lvl4pPr>
            <a:lvl5pPr marL="914400" indent="-228600" algn="l" rtl="0" fontAlgn="base">
              <a:spcBef>
                <a:spcPts val="600"/>
              </a:spcBef>
              <a:spcAft>
                <a:spcPct val="0"/>
              </a:spcAft>
              <a:buClr>
                <a:srgbClr val="CE1126"/>
              </a:buClr>
              <a:buSzPct val="80000"/>
              <a:buFont typeface="Lucida Grande"/>
              <a:buChar char="–"/>
              <a:defRPr sz="1200" b="0" i="0">
                <a:solidFill>
                  <a:srgbClr val="7A6E67"/>
                </a:solidFill>
                <a:latin typeface="Univers 55"/>
                <a:ea typeface="Geneva" charset="-128"/>
                <a:cs typeface="Univers 55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80000"/>
              <a:buFont typeface="Times" charset="0"/>
              <a:buChar char="•"/>
              <a:defRPr sz="2600">
                <a:solidFill>
                  <a:srgbClr val="7A6E67"/>
                </a:solidFill>
                <a:latin typeface="+mn-lt"/>
                <a:ea typeface="Geneva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80000"/>
              <a:buFont typeface="Times" charset="0"/>
              <a:buChar char="•"/>
              <a:defRPr sz="2600">
                <a:solidFill>
                  <a:srgbClr val="7A6E67"/>
                </a:solidFill>
                <a:latin typeface="+mn-lt"/>
                <a:ea typeface="Geneva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80000"/>
              <a:buFont typeface="Times" charset="0"/>
              <a:buChar char="•"/>
              <a:defRPr sz="2600">
                <a:solidFill>
                  <a:srgbClr val="7A6E67"/>
                </a:solidFill>
                <a:latin typeface="+mn-lt"/>
                <a:ea typeface="Geneva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80000"/>
              <a:buFont typeface="Times" charset="0"/>
              <a:buChar char="•"/>
              <a:defRPr sz="2600">
                <a:solidFill>
                  <a:srgbClr val="7A6E67"/>
                </a:solidFill>
                <a:latin typeface="+mn-lt"/>
                <a:ea typeface="Geneva" charset="-128"/>
              </a:defRPr>
            </a:lvl9pPr>
          </a:lstStyle>
          <a:p>
            <a:r>
              <a:rPr lang="en-US" smtClean="0"/>
              <a:t> </a:t>
            </a:r>
            <a:endParaRPr lang="en-US" dirty="0"/>
          </a:p>
        </p:txBody>
      </p:sp>
      <p:pic>
        <p:nvPicPr>
          <p:cNvPr id="3" name="Picture 2" descr="ImAnAgronomist.pn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172200"/>
            <a:ext cx="1752600" cy="4381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3" r:id="rId3"/>
    <p:sldLayoutId id="2147483651" r:id="rId4"/>
    <p:sldLayoutId id="214748366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62" r:id="rId12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000" b="1" cap="all" spc="-100">
          <a:solidFill>
            <a:srgbClr val="CE1126"/>
          </a:solidFill>
          <a:latin typeface="Arial"/>
          <a:ea typeface="+mj-ea"/>
          <a:cs typeface="Arial"/>
        </a:defRPr>
      </a:lvl1pPr>
      <a:lvl2pPr algn="l" rtl="0" fontAlgn="base">
        <a:spcBef>
          <a:spcPct val="0"/>
        </a:spcBef>
        <a:spcAft>
          <a:spcPct val="0"/>
        </a:spcAft>
        <a:defRPr sz="3500">
          <a:solidFill>
            <a:srgbClr val="CE1126"/>
          </a:solidFill>
          <a:latin typeface="Univers 67 CondensedBold" charset="0"/>
        </a:defRPr>
      </a:lvl2pPr>
      <a:lvl3pPr algn="l" rtl="0" fontAlgn="base">
        <a:spcBef>
          <a:spcPct val="0"/>
        </a:spcBef>
        <a:spcAft>
          <a:spcPct val="0"/>
        </a:spcAft>
        <a:defRPr sz="3500">
          <a:solidFill>
            <a:srgbClr val="CE1126"/>
          </a:solidFill>
          <a:latin typeface="Univers 67 CondensedBold" charset="0"/>
        </a:defRPr>
      </a:lvl3pPr>
      <a:lvl4pPr algn="l" rtl="0" fontAlgn="base">
        <a:spcBef>
          <a:spcPct val="0"/>
        </a:spcBef>
        <a:spcAft>
          <a:spcPct val="0"/>
        </a:spcAft>
        <a:defRPr sz="3500">
          <a:solidFill>
            <a:srgbClr val="CE1126"/>
          </a:solidFill>
          <a:latin typeface="Univers 67 CondensedBold" charset="0"/>
        </a:defRPr>
      </a:lvl4pPr>
      <a:lvl5pPr algn="l" rtl="0" fontAlgn="base">
        <a:spcBef>
          <a:spcPct val="0"/>
        </a:spcBef>
        <a:spcAft>
          <a:spcPct val="0"/>
        </a:spcAft>
        <a:defRPr sz="3500">
          <a:solidFill>
            <a:srgbClr val="CE1126"/>
          </a:solidFill>
          <a:latin typeface="Univers 67 Condensed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500">
          <a:solidFill>
            <a:srgbClr val="CE1126"/>
          </a:solidFill>
          <a:latin typeface="Univers 67 Condensed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500">
          <a:solidFill>
            <a:srgbClr val="CE1126"/>
          </a:solidFill>
          <a:latin typeface="Univers 67 Condensed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500">
          <a:solidFill>
            <a:srgbClr val="CE1126"/>
          </a:solidFill>
          <a:latin typeface="Univers 67 Condensed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500">
          <a:solidFill>
            <a:srgbClr val="CE1126"/>
          </a:solidFill>
          <a:latin typeface="Univers 67 CondensedBold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8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2000" b="0" i="0" kern="1200" spc="-50">
          <a:solidFill>
            <a:srgbClr val="7A6E67"/>
          </a:solidFill>
          <a:latin typeface="Univers 55"/>
          <a:ea typeface="+mn-ea"/>
          <a:cs typeface="Univers 55"/>
        </a:defRPr>
      </a:lvl1pPr>
      <a:lvl2pPr marL="457200" indent="-228600" algn="l" rtl="0" fontAlgn="base">
        <a:lnSpc>
          <a:spcPct val="90000"/>
        </a:lnSpc>
        <a:spcBef>
          <a:spcPts val="18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1600" b="0" i="0" kern="1200" spc="0">
          <a:solidFill>
            <a:srgbClr val="7A6E67"/>
          </a:solidFill>
          <a:latin typeface="Univers 55"/>
          <a:ea typeface="Geneva" charset="-128"/>
          <a:cs typeface="Univers 55"/>
        </a:defRPr>
      </a:lvl2pPr>
      <a:lvl3pPr marL="685800" indent="-228600" algn="l" rtl="0" fontAlgn="base">
        <a:lnSpc>
          <a:spcPct val="90000"/>
        </a:lnSpc>
        <a:spcBef>
          <a:spcPts val="1800"/>
        </a:spcBef>
        <a:spcAft>
          <a:spcPct val="0"/>
        </a:spcAft>
        <a:buClr>
          <a:srgbClr val="CE1126"/>
        </a:buClr>
        <a:buSzPct val="80000"/>
        <a:buFont typeface="Lucida Grande"/>
        <a:buChar char="–"/>
        <a:defRPr sz="1600" b="0" i="0" kern="1200" spc="0">
          <a:solidFill>
            <a:srgbClr val="7A6E67"/>
          </a:solidFill>
          <a:latin typeface="Univers 55"/>
          <a:ea typeface="Geneva" charset="-128"/>
          <a:cs typeface="Univers 55"/>
        </a:defRPr>
      </a:lvl3pPr>
      <a:lvl4pPr marL="914400" indent="-228600" algn="l" rtl="0" fontAlgn="base">
        <a:lnSpc>
          <a:spcPct val="90000"/>
        </a:lnSpc>
        <a:spcBef>
          <a:spcPts val="1800"/>
        </a:spcBef>
        <a:spcAft>
          <a:spcPct val="0"/>
        </a:spcAft>
        <a:buClr>
          <a:srgbClr val="CE1126"/>
        </a:buClr>
        <a:buSzPct val="80000"/>
        <a:buFont typeface="Lucida Grande"/>
        <a:buChar char="–"/>
        <a:defRPr sz="1600" b="0" i="0" kern="1200" spc="0">
          <a:solidFill>
            <a:srgbClr val="7A6E67"/>
          </a:solidFill>
          <a:latin typeface="Univers 55"/>
          <a:ea typeface="Geneva" charset="-128"/>
          <a:cs typeface="Univers 55"/>
        </a:defRPr>
      </a:lvl4pPr>
      <a:lvl5pPr marL="914400" indent="-228600" algn="l" rtl="0" fontAlgn="base">
        <a:lnSpc>
          <a:spcPct val="90000"/>
        </a:lnSpc>
        <a:spcBef>
          <a:spcPts val="1800"/>
        </a:spcBef>
        <a:spcAft>
          <a:spcPct val="0"/>
        </a:spcAft>
        <a:buClr>
          <a:srgbClr val="CE1126"/>
        </a:buClr>
        <a:buSzPct val="80000"/>
        <a:buFont typeface="Lucida Grande"/>
        <a:buChar char="–"/>
        <a:defRPr sz="1200" b="0" i="0" kern="1200" spc="0">
          <a:solidFill>
            <a:srgbClr val="7A6E67"/>
          </a:solidFill>
          <a:latin typeface="Univers 55"/>
          <a:ea typeface="Geneva" charset="-128"/>
          <a:cs typeface="Univers 55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2600">
          <a:solidFill>
            <a:srgbClr val="7A6E67"/>
          </a:solidFill>
          <a:latin typeface="+mn-lt"/>
          <a:ea typeface="Geneva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2600">
          <a:solidFill>
            <a:srgbClr val="7A6E67"/>
          </a:solidFill>
          <a:latin typeface="+mn-lt"/>
          <a:ea typeface="Geneva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2600">
          <a:solidFill>
            <a:srgbClr val="7A6E67"/>
          </a:solidFill>
          <a:latin typeface="+mn-lt"/>
          <a:ea typeface="Geneva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2600">
          <a:solidFill>
            <a:srgbClr val="7A6E67"/>
          </a:solidFill>
          <a:latin typeface="+mn-lt"/>
          <a:ea typeface="Geneva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Agronomy</a:t>
            </a:r>
            <a:br>
              <a:rPr lang="en-US" dirty="0" smtClean="0"/>
            </a:br>
            <a:r>
              <a:rPr lang="en-US" dirty="0" smtClean="0"/>
              <a:t>Postdoctoral organization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Competitive grant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29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31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6705600" cy="4038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24 postdocs in department (greatest number)</a:t>
            </a:r>
          </a:p>
          <a:p>
            <a:r>
              <a:rPr lang="en-US" dirty="0" smtClean="0"/>
              <a:t>Have established an organization of department postdocs</a:t>
            </a:r>
          </a:p>
          <a:p>
            <a:r>
              <a:rPr lang="en-US" dirty="0" smtClean="0"/>
              <a:t>Objectives: </a:t>
            </a:r>
          </a:p>
          <a:p>
            <a:pPr lvl="1"/>
            <a:r>
              <a:rPr lang="en-US" dirty="0" smtClean="0"/>
              <a:t>Create supportive community</a:t>
            </a:r>
          </a:p>
          <a:p>
            <a:pPr lvl="1"/>
            <a:r>
              <a:rPr lang="en-US" dirty="0" smtClean="0"/>
              <a:t>Improve professional skills beyond writing manuscripts</a:t>
            </a:r>
          </a:p>
          <a:p>
            <a:endParaRPr lang="en-US" dirty="0" smtClean="0"/>
          </a:p>
          <a:p>
            <a:r>
              <a:rPr lang="en-US" dirty="0" smtClean="0"/>
              <a:t>Planned activities include: </a:t>
            </a:r>
          </a:p>
          <a:p>
            <a:pPr lvl="1"/>
            <a:r>
              <a:rPr lang="en-US" dirty="0" smtClean="0"/>
              <a:t>Postdoc Welcome Committee</a:t>
            </a:r>
          </a:p>
          <a:p>
            <a:pPr lvl="1"/>
            <a:r>
              <a:rPr lang="en-US" dirty="0" smtClean="0"/>
              <a:t>Monthly lunches with invited guests</a:t>
            </a:r>
          </a:p>
          <a:p>
            <a:pPr lvl="1"/>
            <a:r>
              <a:rPr lang="en-US" dirty="0" smtClean="0"/>
              <a:t>Postdoc  Competitive Grant Program</a:t>
            </a:r>
          </a:p>
          <a:p>
            <a:pPr lvl="1"/>
            <a:endParaRPr lang="en-US" dirty="0" smtClean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Agronomy postdoc Organization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68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31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8001000" cy="4038600"/>
          </a:xfrm>
        </p:spPr>
        <p:txBody>
          <a:bodyPr/>
          <a:lstStyle/>
          <a:p>
            <a:r>
              <a:rPr lang="en-US" dirty="0" smtClean="0"/>
              <a:t>Create an opportunity to learn and practice grant-writing skills</a:t>
            </a:r>
          </a:p>
          <a:p>
            <a:r>
              <a:rPr lang="en-US" dirty="0" smtClean="0"/>
              <a:t>Motivate postdocs to work outside of their research groups</a:t>
            </a:r>
          </a:p>
          <a:p>
            <a:r>
              <a:rPr lang="en-US" dirty="0" smtClean="0"/>
              <a:t>Award a significant achievement that demonstrates grant-writing skills</a:t>
            </a:r>
          </a:p>
          <a:p>
            <a:r>
              <a:rPr lang="en-US" dirty="0"/>
              <a:t>Provide independent, comprehensive project management experience</a:t>
            </a:r>
          </a:p>
          <a:p>
            <a:r>
              <a:rPr lang="en-US" dirty="0" smtClean="0"/>
              <a:t>Encourage </a:t>
            </a:r>
            <a:r>
              <a:rPr lang="en-US" dirty="0" smtClean="0"/>
              <a:t>professional development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Competitive grant program objectives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676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make </a:t>
            </a:r>
            <a:r>
              <a:rPr lang="en-US" dirty="0"/>
              <a:t>crop production more efficient, more productive, and economically and environmentally </a:t>
            </a:r>
            <a:r>
              <a:rPr lang="en-US" dirty="0" smtClean="0"/>
              <a:t>sustainable</a:t>
            </a:r>
          </a:p>
          <a:p>
            <a:pPr lvl="1"/>
            <a:r>
              <a:rPr lang="en-US" dirty="0" smtClean="0"/>
              <a:t>Ultimate Objective of Department of Agronomy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38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31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8001000" cy="4038600"/>
          </a:xfrm>
        </p:spPr>
        <p:txBody>
          <a:bodyPr/>
          <a:lstStyle/>
          <a:p>
            <a:r>
              <a:rPr lang="en-US" dirty="0" smtClean="0"/>
              <a:t>Priority given to teams that combine soils, crop physiology and production, plant breeding, and agricultural meteorology</a:t>
            </a:r>
          </a:p>
          <a:p>
            <a:r>
              <a:rPr lang="en-US" dirty="0" smtClean="0"/>
              <a:t>Projects will focus on research, but also include small teaching, extension, and communication components</a:t>
            </a:r>
          </a:p>
          <a:p>
            <a:r>
              <a:rPr lang="en-US" dirty="0" smtClean="0"/>
              <a:t>Grants will be reviewed by a panel of professors and feedback will be detailed</a:t>
            </a:r>
          </a:p>
          <a:p>
            <a:r>
              <a:rPr lang="en-US" dirty="0" smtClean="0"/>
              <a:t>Postdocs will have an opportunity to revise and resubmit proposals</a:t>
            </a:r>
          </a:p>
          <a:p>
            <a:r>
              <a:rPr lang="en-US" dirty="0" smtClean="0"/>
              <a:t>Award will be </a:t>
            </a:r>
            <a:r>
              <a:rPr lang="en-US" dirty="0" smtClean="0"/>
              <a:t>$20,000 over </a:t>
            </a:r>
            <a:r>
              <a:rPr lang="en-US" dirty="0" smtClean="0"/>
              <a:t>two years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Competitive grant program 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85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069987" y="8467"/>
            <a:ext cx="7086600" cy="990600"/>
          </a:xfrm>
        </p:spPr>
        <p:txBody>
          <a:bodyPr/>
          <a:lstStyle/>
          <a:p>
            <a:r>
              <a:rPr lang="en-US" dirty="0" smtClean="0"/>
              <a:t>New Graduate college guideline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28600" y="1600200"/>
            <a:ext cx="8769374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04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">
  <a:themeElements>
    <a:clrScheme name="Iowa State University">
      <a:dk1>
        <a:srgbClr val="CF102D"/>
      </a:dk1>
      <a:lt1>
        <a:sysClr val="window" lastClr="FFFFFF"/>
      </a:lt1>
      <a:dk2>
        <a:srgbClr val="CF102D"/>
      </a:dk2>
      <a:lt2>
        <a:srgbClr val="F3BD46"/>
      </a:lt2>
      <a:accent1>
        <a:srgbClr val="B0AA7E"/>
      </a:accent1>
      <a:accent2>
        <a:srgbClr val="CAC7A7"/>
      </a:accent2>
      <a:accent3>
        <a:srgbClr val="707372"/>
      </a:accent3>
      <a:accent4>
        <a:srgbClr val="ACA39A"/>
      </a:accent4>
      <a:accent5>
        <a:srgbClr val="7C2529"/>
      </a:accent5>
      <a:accent6>
        <a:srgbClr val="9A3324"/>
      </a:accent6>
      <a:hlink>
        <a:srgbClr val="76881D"/>
      </a:hlink>
      <a:folHlink>
        <a:srgbClr val="7C2529"/>
      </a:folHlink>
    </a:clrScheme>
    <a:fontScheme name="Blank Presentation">
      <a:majorFont>
        <a:latin typeface="Univers 67 CondensedBold"/>
        <a:ea typeface=""/>
        <a:cs typeface=""/>
      </a:majorFont>
      <a:minorFont>
        <a:latin typeface="Univers 67 Condensed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PowerPoint.pot</Template>
  <TotalTime>5572</TotalTime>
  <Words>186</Words>
  <Application>Microsoft Office PowerPoint</Application>
  <PresentationFormat>On-screen Show (4:3)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Calibri</vt:lpstr>
      <vt:lpstr>Geneva</vt:lpstr>
      <vt:lpstr>Lucida Grande</vt:lpstr>
      <vt:lpstr>Times</vt:lpstr>
      <vt:lpstr>Univers 45 Light</vt:lpstr>
      <vt:lpstr>Univers 55</vt:lpstr>
      <vt:lpstr>Univers 67 CondensedBold</vt:lpstr>
      <vt:lpstr>PowerPoint</vt:lpstr>
      <vt:lpstr>Agronomy Postdoctoral organization</vt:lpstr>
      <vt:lpstr>Agronomy postdoc Organization</vt:lpstr>
      <vt:lpstr>Competitive grant program objectives</vt:lpstr>
      <vt:lpstr>PowerPoint Presentation</vt:lpstr>
      <vt:lpstr>Competitive grant program structure</vt:lpstr>
      <vt:lpstr>New Graduate college guideline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Jill Thomasson</dc:creator>
  <cp:lastModifiedBy>Dietzel, Ranae N [AGRON]</cp:lastModifiedBy>
  <cp:revision>60</cp:revision>
  <dcterms:created xsi:type="dcterms:W3CDTF">2012-10-03T13:55:36Z</dcterms:created>
  <dcterms:modified xsi:type="dcterms:W3CDTF">2017-11-17T20:40:36Z</dcterms:modified>
</cp:coreProperties>
</file>